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8" r:id="rId4"/>
    <p:sldId id="289" r:id="rId5"/>
    <p:sldId id="290" r:id="rId6"/>
    <p:sldId id="291" r:id="rId7"/>
    <p:sldId id="283" r:id="rId8"/>
    <p:sldId id="284" r:id="rId9"/>
    <p:sldId id="293" r:id="rId10"/>
    <p:sldId id="294" r:id="rId11"/>
    <p:sldId id="270" r:id="rId12"/>
    <p:sldId id="295" r:id="rId13"/>
    <p:sldId id="297" r:id="rId14"/>
    <p:sldId id="292" r:id="rId15"/>
    <p:sldId id="265" r:id="rId16"/>
    <p:sldId id="281" r:id="rId17"/>
    <p:sldId id="296" r:id="rId18"/>
    <p:sldId id="266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4419/ijet.v11i2.26535" TargetMode="External"/><Relationship Id="rId3" Type="http://schemas.openxmlformats.org/officeDocument/2006/relationships/hyperlink" Target="https://ieeexplore.ieee.org/document/8402097" TargetMode="External"/><Relationship Id="rId7" Type="http://schemas.openxmlformats.org/officeDocument/2006/relationships/hyperlink" Target="https://doi.org/10.5120/ijca202091948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jisec.2019.07.001" TargetMode="External"/><Relationship Id="rId5" Type="http://schemas.openxmlformats.org/officeDocument/2006/relationships/hyperlink" Target="https://link.springer.com/chapter/10.1007/978-3-030-35894-3_2" TargetMode="External"/><Relationship Id="rId4" Type="http://schemas.openxmlformats.org/officeDocument/2006/relationships/hyperlink" Target="https://doi.org/10.1002/csy2.1234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nca.2020.102789" TargetMode="External"/><Relationship Id="rId2" Type="http://schemas.openxmlformats.org/officeDocument/2006/relationships/hyperlink" Target="https://doi.org/10.1016/j.procs.2020.12.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s41917-021-00040-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Cyber Loophole </a:t>
            </a:r>
            <a:r>
              <a:rPr lang="en-US" alt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Inspectify</a:t>
            </a:r>
            <a:endParaRPr lang="en-US" alt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GB" dirty="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COM-G07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86562070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20211COM0010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Meghana 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20211COM0014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Sanjeevini 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20211COM0031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Naga Sai Gayatri Gade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Prof.</a:t>
            </a:r>
            <a:r>
              <a:rPr lang="en-GB" dirty="0">
                <a:solidFill>
                  <a:srgbClr val="17365D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</a:t>
            </a:r>
            <a:r>
              <a:rPr lang="en-GB" sz="1800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/>
                <a:cs typeface="Cambria" panose="02040503050406030204" pitchFamily="18" charset="0"/>
                <a:sym typeface="Cambria" panose="02040503050406030204"/>
              </a:rPr>
              <a:t>MOHAMMED SHAKIR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CSE7301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Final Review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GB" sz="2000" b="1" dirty="0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B.Tech. COMPUTER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</a:t>
            </a:r>
            <a:r>
              <a:rPr lang="en-GB" sz="2000" b="1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</a:t>
            </a:r>
            <a:r>
              <a:rPr lang="en-GB" sz="2000" b="1" dirty="0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Dr. GOPAL KRISHNA SHYAM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GB" sz="2000" b="1" dirty="0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Dr. H M Manjula (AP)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99B9-7E74-4815-AA3C-A8486A04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649E3-2B26-483F-99E7-A1FDEC49A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041B8-F7D7-4044-A535-BB9416FB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20064" y="1876097"/>
            <a:ext cx="6751871" cy="33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3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74645" y="2131922"/>
            <a:ext cx="7797800" cy="33485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2C04-08FA-4407-88E2-F14AA6FA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&amp; Outcomes Obtained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C7F0D-2E4A-4843-A3D5-878CCF2AF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7620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Real-Time Threat Detection:</a:t>
            </a:r>
          </a:p>
          <a:p>
            <a:pPr marL="762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automated real-time threat detection capabilities, able to process and categorize incidents in real time during internal tests.</a:t>
            </a:r>
          </a:p>
          <a:p>
            <a:pPr marL="7620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Improved Threat Intelligence Visualization:</a:t>
            </a:r>
          </a:p>
          <a:p>
            <a:pPr marL="762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interactive dashboards to visualize incident data, attack vectors, and trends, improving insights during test environments.</a:t>
            </a:r>
          </a:p>
          <a:p>
            <a:pPr marL="7620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Sector-Specific Incident Analysis:</a:t>
            </a:r>
          </a:p>
          <a:p>
            <a:pPr marL="762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sector-wise incident classification and severity distribution, providing a structured way to evaluate threats to various industries.</a:t>
            </a:r>
          </a:p>
          <a:p>
            <a:pPr marL="7620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Predictive Threat Analytics:</a:t>
            </a:r>
          </a:p>
          <a:p>
            <a:pPr marL="762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Gen AI-powered framework using Gemini 1.5 Flash for detecting threats and forecasting potential attack surges based on historical data, with ongoing fine-tuning to improve accuracy.</a:t>
            </a:r>
          </a:p>
          <a:p>
            <a:pPr marL="7620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User Interface and Usability:</a:t>
            </a:r>
          </a:p>
          <a:p>
            <a:pPr marL="762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responsive and user-friendly interface, tested in a controlled environment, receiving positive feedback on clarity and ease of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9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6E3B-91A9-421D-BA51-4EAFBB70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1145E-BB37-4341-B7DE-7945CE4D1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grab page content dynamically and give it to Gemini.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extension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scan links on social media automatically.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alerts or SMS warnings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critical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blacklists (e.g.,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VirusTotal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enrich Gemini’s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PDF THREAT REPORTS for general and official use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68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62A3-A303-45FD-88A1-C06B0FB1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446F1-68BD-45FE-A60C-D89049D11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B4DF6-C109-4FE9-9E0C-4D462A84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2" y="1143000"/>
            <a:ext cx="4556233" cy="4335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FF592-8EA7-4559-9D6E-0CBBAD5C3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614" y="1143001"/>
            <a:ext cx="4761185" cy="43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8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81303" y="1143001"/>
            <a:ext cx="11863552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indent="0" algn="just">
              <a:spcBef>
                <a:spcPts val="0"/>
              </a:spcBef>
              <a:buNone/>
            </a:pPr>
            <a:r>
              <a:rPr lang="en-US" sz="1600" dirty="0"/>
              <a:t>[1] </a:t>
            </a:r>
            <a:r>
              <a:rPr lang="en-US" sz="1600" dirty="0" err="1"/>
              <a:t>Somani</a:t>
            </a:r>
            <a:r>
              <a:rPr lang="en-US" sz="1600" dirty="0"/>
              <a:t>, R., Sharma, M., &amp; Sharma, R. (2018). "Machine learning for cyber incident detection." </a:t>
            </a:r>
            <a:r>
              <a:rPr lang="en-US" sz="1600" i="1" dirty="0"/>
              <a:t>IEEE</a:t>
            </a:r>
            <a:r>
              <a:rPr lang="en-US" sz="1600" dirty="0"/>
              <a:t>, </a:t>
            </a: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1600" dirty="0"/>
              <a:t>pp. 1-5. </a:t>
            </a:r>
            <a:r>
              <a:rPr lang="en-US" sz="1600" dirty="0">
                <a:hlinkClick r:id="rId3"/>
              </a:rPr>
              <a:t>https://ieeexplore.ieee.org/document/8402097</a:t>
            </a:r>
            <a:r>
              <a:rPr lang="en-US" sz="1600" dirty="0"/>
              <a:t>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1600" dirty="0"/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1600" dirty="0"/>
              <a:t>[2] Rajendran, P., &amp; Kumar, N. (2021). "Machine learning for cybersecurity: Challenges and opportunities." </a:t>
            </a:r>
            <a:r>
              <a:rPr lang="en-US" sz="1600" i="1" dirty="0"/>
              <a:t>International Journal of Cybersecurity, 7</a:t>
            </a:r>
            <a:r>
              <a:rPr lang="en-US" sz="1600" dirty="0"/>
              <a:t>(2), pp. 50-60. </a:t>
            </a:r>
            <a:r>
              <a:rPr lang="en-US" sz="1600" dirty="0">
                <a:hlinkClick r:id="rId4"/>
              </a:rPr>
              <a:t>https://doi.org/10.1002/csy2.12345</a:t>
            </a:r>
            <a:endParaRPr lang="en-US" sz="1600" dirty="0"/>
          </a:p>
          <a:p>
            <a:pPr marL="152400" indent="0" algn="just">
              <a:spcBef>
                <a:spcPts val="0"/>
              </a:spcBef>
              <a:buNone/>
            </a:pPr>
            <a:endParaRPr lang="en-US" sz="1600" dirty="0"/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1600" dirty="0"/>
              <a:t>[3] Choudhury, A., &amp; Singh, S. (2020). "Leveraging AI for proactive cyber defense: A framework for threat intelligence." </a:t>
            </a:r>
            <a:r>
              <a:rPr lang="en-US" sz="1600" i="1" dirty="0"/>
              <a:t>Springer</a:t>
            </a:r>
            <a:r>
              <a:rPr lang="en-US" sz="1600" dirty="0"/>
              <a:t>, pp. 10-23. </a:t>
            </a:r>
            <a:r>
              <a:rPr lang="en-US" sz="1600" dirty="0">
                <a:hlinkClick r:id="rId5"/>
              </a:rPr>
              <a:t>https://link.springer.com/chapter/10.1007/978-3-030-35894-3_2</a:t>
            </a:r>
            <a:r>
              <a:rPr lang="en-US" sz="1600" dirty="0"/>
              <a:t>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1600" dirty="0"/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1600" dirty="0"/>
              <a:t>[4] Zhang, Y., &amp; Wang, X. (2019). "A deep learning approach for cyber incident detection in real-time." </a:t>
            </a:r>
            <a:r>
              <a:rPr lang="en-US" sz="1600" i="1" dirty="0"/>
              <a:t>Journal of Information Security, 8</a:t>
            </a:r>
            <a:r>
              <a:rPr lang="en-US" sz="1600" dirty="0"/>
              <a:t>(4), pp. 211-220. </a:t>
            </a:r>
            <a:r>
              <a:rPr lang="en-US" sz="1600" dirty="0">
                <a:hlinkClick r:id="rId6"/>
              </a:rPr>
              <a:t>https://doi.org/10.1016/j.jisec.2019.07.001</a:t>
            </a:r>
            <a:r>
              <a:rPr lang="en-US" sz="1600" dirty="0"/>
              <a:t>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1600" dirty="0"/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1600" dirty="0"/>
              <a:t>[5] Gupta, R., &amp; Sharma, V. (2020). "Cyber incident detection using anomaly detection and machine learning techniques." </a:t>
            </a:r>
            <a:r>
              <a:rPr lang="en-US" sz="1600" i="1" dirty="0"/>
              <a:t>International Journal of Computer Applications, 178</a:t>
            </a:r>
            <a:r>
              <a:rPr lang="en-US" sz="1600" dirty="0"/>
              <a:t>(15), pp. 12-19. </a:t>
            </a:r>
            <a:r>
              <a:rPr lang="en-US" sz="1600" dirty="0">
                <a:hlinkClick r:id="rId7"/>
              </a:rPr>
              <a:t>https://doi.org/10.5120/ijca2020919486</a:t>
            </a:r>
            <a:r>
              <a:rPr lang="en-US" sz="1600" dirty="0"/>
              <a:t>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1600" dirty="0"/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1600" dirty="0"/>
              <a:t>[6] Singh, M., &amp; Patil, R. (2019). "Real-time cyber incident response using machine learning techniques." </a:t>
            </a:r>
            <a:r>
              <a:rPr lang="en-US" sz="1600" i="1" dirty="0"/>
              <a:t>International Journal of Engineering and Technology, 11</a:t>
            </a:r>
            <a:r>
              <a:rPr lang="en-US" sz="1600" dirty="0"/>
              <a:t>(2), pp. 324-330. </a:t>
            </a:r>
            <a:r>
              <a:rPr lang="en-US" sz="1600" dirty="0">
                <a:hlinkClick r:id="rId8"/>
              </a:rPr>
              <a:t>https://doi.org/10.14419/ijet.v11i2.26535</a:t>
            </a:r>
            <a:r>
              <a:rPr lang="en-US" sz="1600" dirty="0"/>
              <a:t>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1600" dirty="0"/>
          </a:p>
          <a:p>
            <a:pPr marL="152400" indent="0" algn="just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US" altLang="en-US" sz="12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C1DC-61BE-4613-9D18-A316BFCB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16113-A506-4F4A-ACE1-B9C4695F4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1600" dirty="0"/>
              <a:t>[7] </a:t>
            </a:r>
            <a:r>
              <a:rPr lang="en-US" sz="1600" dirty="0"/>
              <a:t>Tiwari, S., &amp; Kumar, R. (2021). "Cyber incident detection and prediction using machine learning techniques." </a:t>
            </a:r>
            <a:r>
              <a:rPr lang="en-US" sz="1600" i="1" dirty="0"/>
              <a:t>Procedia Computer Science, 174</a:t>
            </a:r>
            <a:r>
              <a:rPr lang="en-US" sz="1600" dirty="0"/>
              <a:t>, pp. 123-130. </a:t>
            </a:r>
            <a:r>
              <a:rPr lang="en-US" sz="1600" dirty="0">
                <a:hlinkClick r:id="rId2"/>
              </a:rPr>
              <a:t>https://doi.org/10.1016/j.procs.2020.12.017</a:t>
            </a:r>
            <a:r>
              <a:rPr lang="en-US" sz="1200" dirty="0"/>
              <a:t>.</a:t>
            </a:r>
          </a:p>
          <a:p>
            <a:pPr marL="76200" indent="0">
              <a:buNone/>
            </a:pPr>
            <a:endParaRPr lang="en-US" sz="1200" dirty="0"/>
          </a:p>
          <a:p>
            <a:pPr marL="76200" indent="0">
              <a:buNone/>
            </a:pPr>
            <a:r>
              <a:rPr lang="en-US" sz="1600" dirty="0"/>
              <a:t>[8] Sharma, M., &amp; Singh, A. (2020). "IoT-based cyber incident detection framework for national security." </a:t>
            </a:r>
            <a:r>
              <a:rPr lang="en-US" sz="1600" i="1" dirty="0"/>
              <a:t>Journal of Network and Computer Applications, 172</a:t>
            </a:r>
            <a:r>
              <a:rPr lang="en-US" sz="1600" dirty="0"/>
              <a:t>, pp. 56-67. </a:t>
            </a:r>
            <a:r>
              <a:rPr lang="en-US" sz="1600" dirty="0">
                <a:hlinkClick r:id="rId3"/>
              </a:rPr>
              <a:t>https://doi.org/10.1016/j.jnca.2020.102789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r>
              <a:rPr lang="en-US" sz="1600" dirty="0"/>
              <a:t>[9] Kumar, N., &amp; </a:t>
            </a:r>
            <a:r>
              <a:rPr lang="en-US" sz="1600" dirty="0" err="1"/>
              <a:t>Soni</a:t>
            </a:r>
            <a:r>
              <a:rPr lang="en-US" sz="1600" dirty="0"/>
              <a:t>, R. (2021). "Cybersecurity and threat intelligence for critical infrastructure protection." </a:t>
            </a:r>
            <a:r>
              <a:rPr lang="en-US" sz="1600" i="1" dirty="0"/>
              <a:t>International Journal of Cyber Intelligence and Cyber Crime, 5</a:t>
            </a:r>
            <a:r>
              <a:rPr lang="en-US" sz="1600" dirty="0"/>
              <a:t>(1), pp. 43-59. </a:t>
            </a:r>
            <a:r>
              <a:rPr lang="en-US" sz="1600" dirty="0">
                <a:hlinkClick r:id="rId4"/>
              </a:rPr>
              <a:t>https://doi.org/10.1007/s41917-021-00040-4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0235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C69B-D293-43EB-BB8C-AA3ED433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C96D6-28A1-4EE6-A7BE-2419F9C92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IN" b="1" dirty="0"/>
          </a:p>
          <a:p>
            <a:pPr marL="76200" indent="0">
              <a:buNone/>
            </a:pPr>
            <a:endParaRPr lang="en-IN" b="1" dirty="0"/>
          </a:p>
          <a:p>
            <a:pPr marL="76200" indent="0">
              <a:buNone/>
            </a:pPr>
            <a:endParaRPr lang="en-IN" b="1" dirty="0"/>
          </a:p>
          <a:p>
            <a:pPr marL="76200" indent="0">
              <a:buNone/>
            </a:pPr>
            <a:endParaRPr lang="en-IN" b="1" dirty="0"/>
          </a:p>
          <a:p>
            <a:pPr marL="76200" indent="0">
              <a:buNone/>
            </a:pPr>
            <a:r>
              <a:rPr lang="en-IN" b="1" dirty="0"/>
              <a:t>https://github.com/meghs10/Cyber-Loophole-Inspectify</a:t>
            </a:r>
          </a:p>
        </p:txBody>
      </p:sp>
    </p:spTree>
    <p:extLst>
      <p:ext uri="{BB962C8B-B14F-4D97-AF65-F5344CB8AC3E}">
        <p14:creationId xmlns:p14="http://schemas.microsoft.com/office/powerpoint/2010/main" val="630792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Loophole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Inspectify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real-time cyber threat intelligence platform that monitors and analyzes cyber incidents across critical Indian sectors. It provides actionable insights through features like incident tracking, threat classification, and sector-wise visualizations, helping stakeholders detect vulnerabilities early and respond swiftly.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React, TypeScript, and Firebase, the platform ensures secure, real-time data handling. Generative AI enhances threat detection and classification, improving response efficiency.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Inspectify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strengthens cyber awareness and collaboration, supporting a resilient cybersecurity ecosystem for India.</a:t>
            </a:r>
          </a:p>
          <a:p>
            <a:pPr marL="76200" indent="0" algn="just">
              <a:lnSpc>
                <a:spcPct val="150000"/>
              </a:lnSpc>
              <a:buNone/>
            </a:pP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BCBD-EEAC-4659-B963-1FB0E182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Literature Review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67F2B-DB29-450C-B0AD-D8FDA7F4A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EAC3F1-A20E-4527-A378-966E91D1E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83500"/>
              </p:ext>
            </p:extLst>
          </p:nvPr>
        </p:nvGraphicFramePr>
        <p:xfrm>
          <a:off x="1125921" y="1852448"/>
          <a:ext cx="9940158" cy="3687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499">
                  <a:extLst>
                    <a:ext uri="{9D8B030D-6E8A-4147-A177-3AD203B41FA5}">
                      <a16:colId xmlns:a16="http://schemas.microsoft.com/office/drawing/2014/main" val="123396442"/>
                    </a:ext>
                  </a:extLst>
                </a:gridCol>
                <a:gridCol w="2877584">
                  <a:extLst>
                    <a:ext uri="{9D8B030D-6E8A-4147-A177-3AD203B41FA5}">
                      <a16:colId xmlns:a16="http://schemas.microsoft.com/office/drawing/2014/main" val="1753713571"/>
                    </a:ext>
                  </a:extLst>
                </a:gridCol>
                <a:gridCol w="1708314">
                  <a:extLst>
                    <a:ext uri="{9D8B030D-6E8A-4147-A177-3AD203B41FA5}">
                      <a16:colId xmlns:a16="http://schemas.microsoft.com/office/drawing/2014/main" val="2578431760"/>
                    </a:ext>
                  </a:extLst>
                </a:gridCol>
                <a:gridCol w="3194761">
                  <a:extLst>
                    <a:ext uri="{9D8B030D-6E8A-4147-A177-3AD203B41FA5}">
                      <a16:colId xmlns:a16="http://schemas.microsoft.com/office/drawing/2014/main" val="3380958394"/>
                    </a:ext>
                  </a:extLst>
                </a:gridCol>
              </a:tblGrid>
              <a:tr h="7803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WAS IT PUBLISHED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OF THE PAPER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69513"/>
                  </a:ext>
                </a:extLst>
              </a:tr>
              <a:tr h="10168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Ahmed Nassar, Mostafa Kamal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and Big Data Analytics for Cybersecurity Threat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2021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Explores how machine learning and big data analytics enhance cybersecurity threat detection through anomaly identification.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12654"/>
                  </a:ext>
                </a:extLst>
              </a:tr>
              <a:tr h="9264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Carlos </a:t>
                      </a:r>
                      <a:r>
                        <a:rPr lang="en-IN" dirty="0" err="1"/>
                        <a:t>Merlano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Enhancing Cyber Security through Artificial Intelligence and Machine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Analyzes AI and ML techniques for large-scale anomaly detection, malware classification, and phishing prevention.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52007"/>
                  </a:ext>
                </a:extLst>
              </a:tr>
              <a:tr h="9264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Ziaul Hasan, Hassan R. Mohammad, </a:t>
                      </a:r>
                      <a:r>
                        <a:rPr lang="en-IN" dirty="0" err="1"/>
                        <a:t>Maka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Jishkariani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and Data Mining Methods for Cyber Security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Discusses ML and data mining applications in intrusion detection, malware classification, and network traffic analysis.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76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00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5147-C08F-44BF-8AAE-BA4ECFF1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Literature Review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6DD44-E289-4575-BB28-9311251C1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D9F135-717E-4D52-BE73-33A17280D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73464"/>
              </p:ext>
            </p:extLst>
          </p:nvPr>
        </p:nvGraphicFramePr>
        <p:xfrm>
          <a:off x="1292770" y="1631731"/>
          <a:ext cx="9892863" cy="3795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3216">
                  <a:extLst>
                    <a:ext uri="{9D8B030D-6E8A-4147-A177-3AD203B41FA5}">
                      <a16:colId xmlns:a16="http://schemas.microsoft.com/office/drawing/2014/main" val="2746425198"/>
                    </a:ext>
                  </a:extLst>
                </a:gridCol>
                <a:gridCol w="2473216">
                  <a:extLst>
                    <a:ext uri="{9D8B030D-6E8A-4147-A177-3AD203B41FA5}">
                      <a16:colId xmlns:a16="http://schemas.microsoft.com/office/drawing/2014/main" val="1931222347"/>
                    </a:ext>
                  </a:extLst>
                </a:gridCol>
                <a:gridCol w="1718235">
                  <a:extLst>
                    <a:ext uri="{9D8B030D-6E8A-4147-A177-3AD203B41FA5}">
                      <a16:colId xmlns:a16="http://schemas.microsoft.com/office/drawing/2014/main" val="3336006745"/>
                    </a:ext>
                  </a:extLst>
                </a:gridCol>
                <a:gridCol w="3228196">
                  <a:extLst>
                    <a:ext uri="{9D8B030D-6E8A-4147-A177-3AD203B41FA5}">
                      <a16:colId xmlns:a16="http://schemas.microsoft.com/office/drawing/2014/main" val="1328875055"/>
                    </a:ext>
                  </a:extLst>
                </a:gridCol>
              </a:tblGrid>
              <a:tr h="7330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WAS IT PUBLISHED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OF THE PAPER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29820"/>
                  </a:ext>
                </a:extLst>
              </a:tr>
              <a:tr h="102081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Alan Fuad </a:t>
                      </a:r>
                      <a:r>
                        <a:rPr lang="en-IN" dirty="0" err="1"/>
                        <a:t>Jahwar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Siddeeq</a:t>
                      </a:r>
                      <a:r>
                        <a:rPr lang="en-IN" dirty="0"/>
                        <a:t> Y. Ameen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Review on Cybersecurity based on Machine Learning and Deep Learning Algorithms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Reviews machine learning and deep learning for intrusion and malware detection in cybersecurity.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44591"/>
                  </a:ext>
                </a:extLst>
              </a:tr>
              <a:tr h="102081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Filippo Genuario, Giuseppe Santoro, Michele Giliberti, Stefania Bello, Elvira Zazzera, Donato Impedovo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Learning-Based Methodologies for Cyber-Attacks and Network Traffic Monitoring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 paper compares ML-based intrusion detection systems and shows deep learning is better at spotting network threats.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327860"/>
                  </a:ext>
                </a:extLst>
              </a:tr>
              <a:tr h="102081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Navjot Singh, Deepika Jain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Review on Cyber Security and Machine Learning: Advantages, Challenges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Explores how machine learning helps cybersecurity, its challenges, and compares different attack detection techniques.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8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14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A4EA-2E4B-4763-8013-1024DD54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Gaps Identified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F07B-674C-400F-A81E-BC46CB152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Lack of Real-Time Cyber Threat Detection: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existing models fail to provide real-time cyber threat intelligence.</a:t>
            </a:r>
          </a:p>
          <a:p>
            <a:pPr marL="762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Limited Data Availability &amp; Quality: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incident datasets are often incomplete, unstructured, or lack diversity.</a:t>
            </a:r>
          </a:p>
          <a:p>
            <a:pPr marL="762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High False Positive Rates in Detection Models: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intrusion detection systems generate excessive false alarms.</a:t>
            </a:r>
          </a:p>
          <a:p>
            <a:pPr marL="762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Scalability &amp; Performance Issues: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AI models struggle to process large-scale cyber threat data efficiently.</a:t>
            </a:r>
          </a:p>
          <a:p>
            <a:pPr marL="762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Ethical and Legal Challenges in Data Collection: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and OSINT-based threat intelligence raise ethical concerns.</a:t>
            </a:r>
          </a:p>
          <a:p>
            <a:pPr marL="762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Lack of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AI-Based Detection Models: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models act as “black boxes” with poor interpretability for cybersecurity professionals.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17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30BB-C3C2-4B5E-8422-1CBC1CD0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Methodologies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6468F-1A4B-4B10-BBAE-7ADE2BB12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AI-Powered Threat Classification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Gemini 1.5 Flash to categorize cyber threats based on incident content and patterns.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Incident Aggregation and Normalization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structure threat data from multiple OSINT and advisory sources in real time.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Interface Rendering with Firebase Auth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user access and UI visibility based on authenticated roles using Firebase.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Visualization with Recharts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cyber trends and hotspot maps using Recharts 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AI-Assisted Dashboard Summarization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Auto-generate incident summaries and recommendations using Gen AI insights.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and Scalable Firebase-Backed Architecture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Firebase to ensure scalable performance and real-time data sync.</a:t>
            </a:r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76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F700-A07D-48DC-8357-AFB062D2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50F69-3ED5-4DFB-A2E4-7573B5AE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072054"/>
            <a:ext cx="10668000" cy="5115911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Real-time Threat Analysis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input suspicious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 or social media links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uses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 1.5 Flash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analyze them dynamically.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a structured assessment: threat type, severity, confidence, and recommendations.</a:t>
            </a:r>
          </a:p>
          <a:p>
            <a:pPr marL="762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Visual Analytics Dashboard</a:t>
            </a:r>
          </a:p>
          <a:p>
            <a:pPr marL="7620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Built using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Recharts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data graphs: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Sector-wise incident distribution (e.g., banking, healthcare).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vector trends (e.g., phishing, malware, impersonation).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of incident frequencies over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11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E6F8-12FE-49CC-8D10-E9E3AED8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54724"/>
            <a:ext cx="10668000" cy="589976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FC774-C06D-463A-9973-85C1DE1D0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095704"/>
            <a:ext cx="10668000" cy="5000298"/>
          </a:xfrm>
        </p:spPr>
        <p:txBody>
          <a:bodyPr>
            <a:normAutofit fontScale="92500" lnSpcReduction="20000"/>
          </a:bodyPr>
          <a:lstStyle/>
          <a:p>
            <a:pPr marL="7620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Historical Threat Database</a:t>
            </a:r>
          </a:p>
          <a:p>
            <a:pPr marL="762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Powered by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2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analyzed incident is stored with metadata: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URL, platform, source, severity, timestamp, analysis.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long-term pattern discovery.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AI-Powered Recommendations</a:t>
            </a:r>
          </a:p>
          <a:p>
            <a:pPr marL="762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 doesn’t just detect threats — it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recommends next steps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“Do not open this link.”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“Report this account.”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“Change your password.”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Safety and Moderation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safety filters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block hate speech, explicit content).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the AI outputs are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for user display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C7DCF8-DBAF-4E9C-80FD-3BE474DD1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45990"/>
            <a:ext cx="12192000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C340180-321E-47FA-A4C4-31068F2F9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827" y="-3753494"/>
            <a:ext cx="1208426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4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B972-DFCC-4867-926F-7E444111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 and 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33DF-8BEE-4FF0-A1BD-D9B7AFBD8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762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Frontend Design: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React and TypeScript for a responsive and scalable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Tailwind CSS for custom styling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shadcn-ui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UI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Recharts for interactive data visualization, enabling real-time updates of incidents.</a:t>
            </a:r>
          </a:p>
          <a:p>
            <a:pPr marL="762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Backend Architecture: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is used for real-time data storage with Firebase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scalable document storage.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Authentication ensures secure user sign-in and role-based access control.</a:t>
            </a:r>
          </a:p>
          <a:p>
            <a:pPr marL="762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Ingestion and Threat Detection: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 1.5 Flash is used for threat classification and detection through Gen AI-powered analysis.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scraping and Firebase API integrations collect data from diverse 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130769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1666</Words>
  <Application>Microsoft Office PowerPoint</Application>
  <PresentationFormat>Widescreen</PresentationFormat>
  <Paragraphs>228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Cambria</vt:lpstr>
      <vt:lpstr>Times New Roman</vt:lpstr>
      <vt:lpstr>Verdana</vt:lpstr>
      <vt:lpstr>Bioinformatics</vt:lpstr>
      <vt:lpstr>Cyber Loophole Inspectify</vt:lpstr>
      <vt:lpstr>Introduction </vt:lpstr>
      <vt:lpstr>Literature Review</vt:lpstr>
      <vt:lpstr>Literature Review</vt:lpstr>
      <vt:lpstr>Research Gaps Identified</vt:lpstr>
      <vt:lpstr>Proposed Methodologies</vt:lpstr>
      <vt:lpstr>Objectives</vt:lpstr>
      <vt:lpstr>Objectives</vt:lpstr>
      <vt:lpstr>System Design and Implementation</vt:lpstr>
      <vt:lpstr>Architecture</vt:lpstr>
      <vt:lpstr>Timeline of the Project (Gantt Chart)</vt:lpstr>
      <vt:lpstr>Results &amp; Outcomes Obtained </vt:lpstr>
      <vt:lpstr>Future Work</vt:lpstr>
      <vt:lpstr>Output</vt:lpstr>
      <vt:lpstr>References (IEEE Paper format)</vt:lpstr>
      <vt:lpstr>References (IEEE Paper format)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Meghna Raj</cp:lastModifiedBy>
  <cp:revision>64</cp:revision>
  <dcterms:created xsi:type="dcterms:W3CDTF">2025-02-03T04:03:00Z</dcterms:created>
  <dcterms:modified xsi:type="dcterms:W3CDTF">2025-05-17T14:48:28Z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54B4DF2DDE4049E9AA376F9F0130D4BE_13</vt:lpwstr>
  </property>
  <property fmtid="{D5CDD505-2E9C-101B-9397-08002B2CF9AE}" pid="3" name="KSOProductBuildVer">
    <vt:lpwstr>1033-12.2.0.19805</vt:lpwstr>
  </property>
</Properties>
</file>