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FFD96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D618-70D7-4F2C-A8D2-CAE3E0E86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08444-7E8E-4EF5-A285-DC1068264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AF7E6-1021-4879-B026-81309E3D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7878-83C0-4F39-82AD-60A60F31E50B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C83BC-8097-48CB-B972-205C9C1A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E0D4-0542-4139-B1C3-7D453841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A0E8-89B7-4E75-925A-3D4AE58D3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5508-FCEE-4D97-BB9B-7EBB5A4D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3759E-6964-4BC7-922F-F6831C4D8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73B7-48B7-49BB-9B74-06B70F33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7878-83C0-4F39-82AD-60A60F31E50B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9FAD-5CC1-4B39-B2E6-80DB6458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E6D0-8D33-43E6-8CFF-516B59A0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A0E8-89B7-4E75-925A-3D4AE58D3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0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8C0EF-FBE3-45ED-A304-884CAD5CB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F4FCD-3E4C-466C-A649-5162FD6E5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B47D-DDA3-4B6F-BEB4-5C3DA0C5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7878-83C0-4F39-82AD-60A60F31E50B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F6CC-50B5-41B7-A9DD-1D1DFF61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15B6-E32A-486A-AE38-7F2EDBC6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A0E8-89B7-4E75-925A-3D4AE58D3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3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DB8F-E8D5-47EF-8B3B-15B7A03F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27B7-AC6D-4121-B483-7A634A9B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E76F4-989A-460F-A929-AC5A9043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7878-83C0-4F39-82AD-60A60F31E50B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508C-F88E-490A-93D5-B7EFEBA2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46F39-FFE1-442E-9E89-7C6990C3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A0E8-89B7-4E75-925A-3D4AE58D3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2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CDD7-0B0A-46A0-85C5-95AA38D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DDDFB-7335-46A5-841F-895362BE7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1B60D-1052-4AD7-9834-27ECFC3D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7878-83C0-4F39-82AD-60A60F31E50B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A163A-BEBD-4999-B0FB-A7907E58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6B59D-A551-4C1B-AD84-47757105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A0E8-89B7-4E75-925A-3D4AE58D3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1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9FD2-CF52-4CA1-838D-732273E9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C615-05C6-4B0C-84FF-C348196DF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8B506-DBE4-4E35-ACCC-51AA00BDE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CBC3F-9B17-466E-8314-AA10097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7878-83C0-4F39-82AD-60A60F31E50B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63246-2B20-433D-87DF-B61EB07B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FB608-721A-4C5C-B5B7-1E482C0B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A0E8-89B7-4E75-925A-3D4AE58D3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7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17B1-985B-4E3D-AC64-959081B1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19959-B42B-4A1D-AEF8-5EF7B40B4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CA96F-186B-4C5B-ADE4-5A625AC5B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9B8EC-C3B7-4F79-82E3-C388F22D6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7B49C-A07A-4695-A87D-B431C2563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32787-444C-42CA-92EB-7F932FB0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7878-83C0-4F39-82AD-60A60F31E50B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4E057-45C6-4A8B-9B5D-8C49DBC2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9FA01-2510-42E4-832B-4534F0D1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A0E8-89B7-4E75-925A-3D4AE58D3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0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E83D-D03A-49C9-839C-B9D171F5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11AE2-080B-4594-BC2F-16F9E606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7878-83C0-4F39-82AD-60A60F31E50B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6667-60D7-4601-85C3-DFB4CC77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72CC5-E39E-4152-9086-2D9358CC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A0E8-89B7-4E75-925A-3D4AE58D3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8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3AB5E-755F-449D-8FBA-CF13D875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7878-83C0-4F39-82AD-60A60F31E50B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6464E-CC78-40DB-A231-55D2D1A5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77F9C-1D77-48E8-9710-C7632AF4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A0E8-89B7-4E75-925A-3D4AE58D3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9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C1DB-92B8-4DCA-B53D-7A068706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938FD-E513-457C-8322-D5FCCB76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F369A-DB08-472F-BD50-A2C661443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AC5CC-415C-4380-8B84-6669679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7878-83C0-4F39-82AD-60A60F31E50B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F739A-EAFD-4C5C-8DF1-CF9AFDBC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26AF-67F7-42F1-8B45-254EFBF1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A0E8-89B7-4E75-925A-3D4AE58D3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2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DAD2-7AC6-47D0-B110-4CF646D5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EA72E-36B9-4B1C-88BE-62B31FD0B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B0D43-A635-488F-9EBA-BE94E2005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14D50-0099-4A11-AE47-7EB6D3AF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7878-83C0-4F39-82AD-60A60F31E50B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37E1C-5066-4898-95D6-250F9B73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A14EA-AE9B-40A2-BA07-2FDE68AE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A0E8-89B7-4E75-925A-3D4AE58D3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2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B43C3-6B1C-42E8-9BA1-E44781FD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32C8-2371-476D-A270-D4689D8FD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7BBF-41BE-4220-859A-114271EFD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A7878-83C0-4F39-82AD-60A60F31E50B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BB0EF-EB11-44E9-B32B-B5AE52B57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25BD9-F42B-4450-9F7F-6BF265F69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8A0E8-89B7-4E75-925A-3D4AE58D3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1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pcprotect.com/blog/paid-search/what-is-a-good-ctr-google-ads/" TargetMode="External"/><Relationship Id="rId2" Type="http://schemas.openxmlformats.org/officeDocument/2006/relationships/hyperlink" Target="https://pubmed.ncbi.nlm.nih.gov/10718692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vespcro.com/blog/chatbots-customer-servic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ficient.com/insights/research-hub/mobile-vs-desktop-usage#:~:text=Globally%2C%2068.1%25%20of%20all%20website,total%20time%20on%20site%20globally." TargetMode="External"/><Relationship Id="rId2" Type="http://schemas.openxmlformats.org/officeDocument/2006/relationships/hyperlink" Target="https://esportshealthcare.com/eye-strain-in-gamer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arketingsherpa.com/article/how-to/videos-attract-300-more-traff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140C13-A4E8-4539-99CE-3898E23EA398}"/>
              </a:ext>
            </a:extLst>
          </p:cNvPr>
          <p:cNvSpPr/>
          <p:nvPr/>
        </p:nvSpPr>
        <p:spPr>
          <a:xfrm>
            <a:off x="3116424" y="627227"/>
            <a:ext cx="5010539" cy="75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Visitor Gender Group: Male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634783-B42B-4665-9E8F-BC4BFD502195}"/>
              </a:ext>
            </a:extLst>
          </p:cNvPr>
          <p:cNvSpPr/>
          <p:nvPr/>
        </p:nvSpPr>
        <p:spPr>
          <a:xfrm>
            <a:off x="3116424" y="1844144"/>
            <a:ext cx="5010539" cy="755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Referral: Google Ads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EB4E5-7B17-4AAD-BA1E-FCC9F8180A9B}"/>
              </a:ext>
            </a:extLst>
          </p:cNvPr>
          <p:cNvSpPr/>
          <p:nvPr/>
        </p:nvSpPr>
        <p:spPr>
          <a:xfrm>
            <a:off x="3116424" y="3168975"/>
            <a:ext cx="5001208" cy="7555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Interaction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D09A51-01B4-41DD-9DC5-0C8A5552A05A}"/>
              </a:ext>
            </a:extLst>
          </p:cNvPr>
          <p:cNvSpPr/>
          <p:nvPr/>
        </p:nvSpPr>
        <p:spPr>
          <a:xfrm>
            <a:off x="8500187" y="17937"/>
            <a:ext cx="3337249" cy="659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/>
              <a:t>1. Male: 24%   Female: 76%</a:t>
            </a:r>
          </a:p>
          <a:p>
            <a:pPr algn="just"/>
            <a:r>
              <a:rPr lang="en-US" sz="1100" dirty="0"/>
              <a:t>Studies indicate women use 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BlinkMacSystemFont"/>
              </a:rPr>
              <a:t>more health care services than men(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BlinkMacSystemFont"/>
                <a:hlinkClick r:id="rId2"/>
              </a:rPr>
              <a:t>Source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BlinkMacSystemFont"/>
              </a:rPr>
              <a:t>).</a:t>
            </a:r>
            <a:endParaRPr lang="en-US" sz="1100" dirty="0"/>
          </a:p>
          <a:p>
            <a:pPr algn="just"/>
            <a:r>
              <a:rPr lang="en-US" sz="1100" dirty="0"/>
              <a:t>Suggestive action [</a:t>
            </a:r>
            <a:r>
              <a:rPr lang="en-US" sz="1050" dirty="0"/>
              <a:t>1].</a:t>
            </a:r>
            <a:endParaRPr lang="en-US" sz="1100" b="0" i="0" u="none" strike="noStrike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Times New Roman"/>
              <a:sym typeface="Calibri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B9826CF-FBA1-47DD-ACAA-0A2CD9E6803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7735077" y="347897"/>
            <a:ext cx="765110" cy="290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A92FE8B-E974-4B79-BF84-E4264C792F1D}"/>
              </a:ext>
            </a:extLst>
          </p:cNvPr>
          <p:cNvCxnSpPr>
            <a:cxnSpLocks/>
          </p:cNvCxnSpPr>
          <p:nvPr/>
        </p:nvCxnSpPr>
        <p:spPr>
          <a:xfrm flipV="1">
            <a:off x="7735077" y="1526426"/>
            <a:ext cx="765110" cy="310298"/>
          </a:xfrm>
          <a:prstGeom prst="bentConnector3">
            <a:avLst>
              <a:gd name="adj1" fmla="val 50000"/>
            </a:avLst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2AEAF-5300-4564-9CCE-9B44F035BD90}"/>
              </a:ext>
            </a:extLst>
          </p:cNvPr>
          <p:cNvSpPr/>
          <p:nvPr/>
        </p:nvSpPr>
        <p:spPr>
          <a:xfrm>
            <a:off x="8500185" y="1207887"/>
            <a:ext cx="3337249" cy="755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Paid Advertisements</a:t>
            </a:r>
          </a:p>
          <a:p>
            <a:pPr algn="just"/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1. Click through rate: … </a:t>
            </a:r>
          </a:p>
          <a:p>
            <a:pPr algn="just"/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Average CTR(Display) for Health care industry is  0.59%. (</a:t>
            </a:r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  <a:hlinkClick r:id="rId3"/>
              </a:rPr>
              <a:t>Source</a:t>
            </a:r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68968A4-BCB2-4714-9FAD-8056CF5E4003}"/>
              </a:ext>
            </a:extLst>
          </p:cNvPr>
          <p:cNvCxnSpPr>
            <a:cxnSpLocks/>
          </p:cNvCxnSpPr>
          <p:nvPr/>
        </p:nvCxnSpPr>
        <p:spPr>
          <a:xfrm flipV="1">
            <a:off x="7744408" y="2812024"/>
            <a:ext cx="765110" cy="310298"/>
          </a:xfrm>
          <a:prstGeom prst="bentConnector3">
            <a:avLst>
              <a:gd name="adj1" fmla="val 50000"/>
            </a:avLst>
          </a:prstGeom>
          <a:ln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89BA9D-B9AE-4D19-8697-B637E53B7F57}"/>
              </a:ext>
            </a:extLst>
          </p:cNvPr>
          <p:cNvSpPr/>
          <p:nvPr/>
        </p:nvSpPr>
        <p:spPr>
          <a:xfrm>
            <a:off x="8500184" y="2493485"/>
            <a:ext cx="3337249" cy="628837"/>
          </a:xfrm>
          <a:prstGeom prst="rect">
            <a:avLst/>
          </a:prstGeom>
          <a:ln>
            <a:solidFill>
              <a:srgbClr val="FFD9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Taking the Dry Eye quiz.</a:t>
            </a:r>
          </a:p>
          <a:p>
            <a:pPr algn="just"/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1. Percent of visitors took the test: 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1DF02-CE95-46E1-87CC-12886FE1BB7A}"/>
              </a:ext>
            </a:extLst>
          </p:cNvPr>
          <p:cNvSpPr/>
          <p:nvPr/>
        </p:nvSpPr>
        <p:spPr>
          <a:xfrm>
            <a:off x="3125755" y="4478372"/>
            <a:ext cx="5001208" cy="75556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Interaction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4DD443-897A-45EB-AF97-6A656B9F8ECE}"/>
              </a:ext>
            </a:extLst>
          </p:cNvPr>
          <p:cNvCxnSpPr>
            <a:cxnSpLocks/>
          </p:cNvCxnSpPr>
          <p:nvPr/>
        </p:nvCxnSpPr>
        <p:spPr>
          <a:xfrm flipV="1">
            <a:off x="7735077" y="4161317"/>
            <a:ext cx="765110" cy="310298"/>
          </a:xfrm>
          <a:prstGeom prst="bentConnector3">
            <a:avLst>
              <a:gd name="adj1" fmla="val 50000"/>
            </a:avLst>
          </a:prstGeom>
          <a:ln>
            <a:solidFill>
              <a:srgbClr val="3857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C20830A-AA60-458C-BBE9-0F7E10677842}"/>
              </a:ext>
            </a:extLst>
          </p:cNvPr>
          <p:cNvSpPr/>
          <p:nvPr/>
        </p:nvSpPr>
        <p:spPr>
          <a:xfrm>
            <a:off x="8490853" y="3842778"/>
            <a:ext cx="3337249" cy="1488796"/>
          </a:xfrm>
          <a:prstGeom prst="rect">
            <a:avLst/>
          </a:prstGeom>
          <a:ln>
            <a:solidFill>
              <a:srgbClr val="38572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Chat with Emily Bot.</a:t>
            </a:r>
          </a:p>
          <a:p>
            <a:pPr algn="just"/>
            <a:r>
              <a:rPr lang="en-US" sz="1100" dirty="0">
                <a:solidFill>
                  <a:srgbClr val="000000"/>
                </a:solidFill>
                <a:latin typeface="Calibri"/>
                <a:ea typeface="Calibri"/>
                <a:cs typeface="Times New Roman"/>
                <a:sym typeface="Calibri"/>
              </a:rPr>
              <a:t>1. Average Session Duration: …</a:t>
            </a:r>
          </a:p>
          <a:p>
            <a:pPr algn="just"/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For a Health care Bot average session duration should be low.</a:t>
            </a:r>
          </a:p>
          <a:p>
            <a:pPr algn="just"/>
            <a:r>
              <a:rPr lang="en-US" sz="1100" dirty="0">
                <a:solidFill>
                  <a:srgbClr val="000000"/>
                </a:solidFill>
                <a:latin typeface="Calibri"/>
                <a:ea typeface="Calibri"/>
                <a:cs typeface="Times New Roman"/>
                <a:sym typeface="Calibri"/>
              </a:rPr>
              <a:t>Suggestive Action [2]</a:t>
            </a:r>
            <a:endParaRPr lang="en-US" sz="1100" b="0" i="0" u="none" strike="noStrike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Times New Roman"/>
              <a:sym typeface="Calibri"/>
            </a:endParaRPr>
          </a:p>
          <a:p>
            <a:pPr algn="just"/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2. Percent of visitors chatted with Emily: …</a:t>
            </a:r>
          </a:p>
          <a:p>
            <a:pPr algn="just"/>
            <a:r>
              <a:rPr lang="en-US" sz="1100" dirty="0">
                <a:solidFill>
                  <a:srgbClr val="000000"/>
                </a:solidFill>
                <a:latin typeface="Calibri"/>
                <a:ea typeface="Calibri"/>
                <a:cs typeface="Times New Roman"/>
                <a:sym typeface="Calibri"/>
              </a:rPr>
              <a:t>On an average 27% of customers accept AI chat bot.(</a:t>
            </a:r>
            <a:r>
              <a:rPr lang="en-US" sz="1100" dirty="0">
                <a:solidFill>
                  <a:srgbClr val="000000"/>
                </a:solidFill>
                <a:latin typeface="Calibri"/>
                <a:ea typeface="Calibri"/>
                <a:cs typeface="Times New Roman"/>
                <a:sym typeface="Calibri"/>
                <a:hlinkClick r:id="rId4"/>
              </a:rPr>
              <a:t>Source</a:t>
            </a:r>
            <a:r>
              <a:rPr lang="en-US" sz="1100" dirty="0">
                <a:solidFill>
                  <a:srgbClr val="000000"/>
                </a:solidFill>
                <a:latin typeface="Calibri"/>
                <a:ea typeface="Calibri"/>
                <a:cs typeface="Times New Roman"/>
                <a:sym typeface="Calibri"/>
              </a:rPr>
              <a:t>) </a:t>
            </a:r>
          </a:p>
          <a:p>
            <a:pPr algn="just"/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Suggestive Action [3]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C2286D-961E-4762-825D-536A18F6DFF2}"/>
              </a:ext>
            </a:extLst>
          </p:cNvPr>
          <p:cNvSpPr txBox="1"/>
          <p:nvPr/>
        </p:nvSpPr>
        <p:spPr>
          <a:xfrm>
            <a:off x="363941" y="5568349"/>
            <a:ext cx="11748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Display of facts on the website are more likely to attract men as per studies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  <a:cs typeface="Times New Roman"/>
                <a:sym typeface="Calibri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  <a:cs typeface="Times New Roman"/>
                <a:sym typeface="Calibri"/>
              </a:rPr>
              <a:t>decrease the average session duration conduct more Post- chat surveys.</a:t>
            </a:r>
          </a:p>
          <a:p>
            <a:pPr marL="228600" indent="-228600">
              <a:buFontTx/>
              <a:buAutoNum type="arabicPeriod"/>
            </a:pPr>
            <a:r>
              <a:rPr lang="en-US" sz="12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  <a:cs typeface="Times New Roman"/>
                <a:sym typeface="Calibri"/>
              </a:rPr>
              <a:t>A</a:t>
            </a:r>
            <a:r>
              <a:rPr lang="en-US" sz="12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ttract more visitors to chat with Emily make use of 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Times New Roman"/>
              </a:rPr>
              <a:t>Natural Language Processing (NLP) to Make Chatbots Seem Friendlier.</a:t>
            </a:r>
          </a:p>
          <a:p>
            <a:pPr marL="228600" indent="-228600">
              <a:buAutoNum type="arabicPeriod"/>
            </a:pPr>
            <a:endParaRPr lang="en-US" sz="1200" b="0" i="0" u="none" strike="noStrike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Times New Roman"/>
              <a:sym typeface="Calibri"/>
            </a:endParaRPr>
          </a:p>
          <a:p>
            <a:pPr marL="228600" indent="-228600"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594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140C13-A4E8-4539-99CE-3898E23EA398}"/>
              </a:ext>
            </a:extLst>
          </p:cNvPr>
          <p:cNvSpPr/>
          <p:nvPr/>
        </p:nvSpPr>
        <p:spPr>
          <a:xfrm>
            <a:off x="3116424" y="627227"/>
            <a:ext cx="5010539" cy="75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Visitor Affinity Category: Gamer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634783-B42B-4665-9E8F-BC4BFD502195}"/>
              </a:ext>
            </a:extLst>
          </p:cNvPr>
          <p:cNvSpPr/>
          <p:nvPr/>
        </p:nvSpPr>
        <p:spPr>
          <a:xfrm>
            <a:off x="3116424" y="1844144"/>
            <a:ext cx="5010539" cy="755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Referral: </a:t>
            </a:r>
            <a:r>
              <a:rPr lang="en-US" sz="1800" dirty="0"/>
              <a:t>Direct Visit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EB4E5-7B17-4AAD-BA1E-FCC9F8180A9B}"/>
              </a:ext>
            </a:extLst>
          </p:cNvPr>
          <p:cNvSpPr/>
          <p:nvPr/>
        </p:nvSpPr>
        <p:spPr>
          <a:xfrm>
            <a:off x="3116424" y="3168975"/>
            <a:ext cx="5001208" cy="7555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Interaction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D09A51-01B4-41DD-9DC5-0C8A5552A05A}"/>
              </a:ext>
            </a:extLst>
          </p:cNvPr>
          <p:cNvSpPr/>
          <p:nvPr/>
        </p:nvSpPr>
        <p:spPr>
          <a:xfrm>
            <a:off x="8500187" y="17937"/>
            <a:ext cx="3337249" cy="659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>
                <a:solidFill>
                  <a:srgbClr val="000000"/>
                </a:solidFill>
                <a:latin typeface="Calibri"/>
                <a:ea typeface="Calibri"/>
                <a:cs typeface="Times New Roman"/>
                <a:sym typeface="Calibri"/>
              </a:rPr>
              <a:t>1. Percent of Gamers visited: …</a:t>
            </a:r>
          </a:p>
          <a:p>
            <a:pPr algn="just"/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Studies show prolonged gaming might result in dry eyes (</a:t>
            </a:r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  <a:hlinkClick r:id="rId2"/>
              </a:rPr>
              <a:t>Source</a:t>
            </a:r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).</a:t>
            </a:r>
          </a:p>
          <a:p>
            <a:pPr algn="just"/>
            <a:r>
              <a:rPr lang="en-US" sz="1100" dirty="0">
                <a:solidFill>
                  <a:srgbClr val="000000"/>
                </a:solidFill>
                <a:latin typeface="Calibri"/>
                <a:ea typeface="Calibri"/>
                <a:cs typeface="Times New Roman"/>
                <a:sym typeface="Calibri"/>
              </a:rPr>
              <a:t>Suggestive action [1].</a:t>
            </a:r>
            <a:endParaRPr lang="en-US" sz="1100" b="0" i="0" u="none" strike="noStrike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Times New Roman"/>
              <a:sym typeface="Calibri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B9826CF-FBA1-47DD-ACAA-0A2CD9E6803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7735077" y="347897"/>
            <a:ext cx="765110" cy="290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A92FE8B-E974-4B79-BF84-E4264C792F1D}"/>
              </a:ext>
            </a:extLst>
          </p:cNvPr>
          <p:cNvCxnSpPr>
            <a:cxnSpLocks/>
          </p:cNvCxnSpPr>
          <p:nvPr/>
        </p:nvCxnSpPr>
        <p:spPr>
          <a:xfrm flipV="1">
            <a:off x="7735077" y="1526426"/>
            <a:ext cx="765110" cy="310298"/>
          </a:xfrm>
          <a:prstGeom prst="bentConnector3">
            <a:avLst>
              <a:gd name="adj1" fmla="val 50000"/>
            </a:avLst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2AEAF-5300-4564-9CCE-9B44F035BD90}"/>
              </a:ext>
            </a:extLst>
          </p:cNvPr>
          <p:cNvSpPr/>
          <p:nvPr/>
        </p:nvSpPr>
        <p:spPr>
          <a:xfrm>
            <a:off x="8500185" y="1028853"/>
            <a:ext cx="3337249" cy="104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>
                <a:solidFill>
                  <a:srgbClr val="000000"/>
                </a:solidFill>
                <a:latin typeface="Calibri"/>
                <a:cs typeface="Times New Roman"/>
                <a:sym typeface="Calibri"/>
              </a:rPr>
              <a:t>Direct Visit through Mobile.</a:t>
            </a:r>
          </a:p>
          <a:p>
            <a:pPr marL="228600" indent="-228600" algn="just"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Calibri"/>
                <a:cs typeface="Times New Roman"/>
                <a:sym typeface="Calibri"/>
              </a:rPr>
              <a:t>Mobile Traffic: 13,491, Average session duration: 57sec</a:t>
            </a:r>
          </a:p>
          <a:p>
            <a:pPr algn="just"/>
            <a:r>
              <a:rPr lang="en-US" sz="1100" dirty="0">
                <a:solidFill>
                  <a:srgbClr val="000000"/>
                </a:solidFill>
                <a:latin typeface="Calibri"/>
                <a:cs typeface="Times New Roman"/>
              </a:rPr>
              <a:t>Studies show the average time on site is 158.21 secs for mobile devices(</a:t>
            </a:r>
            <a:r>
              <a:rPr lang="en-US" sz="1100" dirty="0">
                <a:solidFill>
                  <a:srgbClr val="000000"/>
                </a:solidFill>
                <a:latin typeface="Calibri"/>
                <a:cs typeface="Times New Roman"/>
                <a:hlinkClick r:id="rId3"/>
              </a:rPr>
              <a:t>Source</a:t>
            </a:r>
            <a:r>
              <a:rPr lang="en-US" sz="1100" dirty="0">
                <a:solidFill>
                  <a:srgbClr val="000000"/>
                </a:solidFill>
                <a:latin typeface="Calibri"/>
                <a:cs typeface="Times New Roman"/>
              </a:rPr>
              <a:t>).</a:t>
            </a:r>
          </a:p>
          <a:p>
            <a:pPr algn="just"/>
            <a:r>
              <a:rPr lang="en-US" sz="1100" dirty="0">
                <a:solidFill>
                  <a:srgbClr val="000000"/>
                </a:solidFill>
                <a:latin typeface="Calibri"/>
                <a:cs typeface="Times New Roman"/>
                <a:sym typeface="Calibri"/>
              </a:rPr>
              <a:t>Suggestive action[ 2].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68968A4-BCB2-4714-9FAD-8056CF5E4003}"/>
              </a:ext>
            </a:extLst>
          </p:cNvPr>
          <p:cNvCxnSpPr>
            <a:cxnSpLocks/>
          </p:cNvCxnSpPr>
          <p:nvPr/>
        </p:nvCxnSpPr>
        <p:spPr>
          <a:xfrm flipV="1">
            <a:off x="7744408" y="2812024"/>
            <a:ext cx="765110" cy="310298"/>
          </a:xfrm>
          <a:prstGeom prst="bentConnector3">
            <a:avLst>
              <a:gd name="adj1" fmla="val 50000"/>
            </a:avLst>
          </a:prstGeom>
          <a:ln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89BA9D-B9AE-4D19-8697-B637E53B7F57}"/>
              </a:ext>
            </a:extLst>
          </p:cNvPr>
          <p:cNvSpPr/>
          <p:nvPr/>
        </p:nvSpPr>
        <p:spPr>
          <a:xfrm>
            <a:off x="8500184" y="2493485"/>
            <a:ext cx="3337249" cy="628837"/>
          </a:xfrm>
          <a:prstGeom prst="rect">
            <a:avLst/>
          </a:prstGeom>
          <a:ln>
            <a:solidFill>
              <a:srgbClr val="FFD9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Watching the Videos</a:t>
            </a:r>
          </a:p>
          <a:p>
            <a:pPr algn="just"/>
            <a:r>
              <a:rPr lang="en-US" sz="1100" dirty="0">
                <a:solidFill>
                  <a:srgbClr val="000000"/>
                </a:solidFill>
                <a:latin typeface="Calibri"/>
                <a:ea typeface="Calibri"/>
                <a:cs typeface="Times New Roman"/>
                <a:sym typeface="Calibri"/>
              </a:rPr>
              <a:t>1. Number of videos watched: …</a:t>
            </a:r>
          </a:p>
          <a:p>
            <a:pPr algn="just"/>
            <a:r>
              <a:rPr lang="en-US" sz="1100" dirty="0">
                <a:solidFill>
                  <a:srgbClr val="000000"/>
                </a:solidFill>
                <a:latin typeface="Calibri"/>
                <a:ea typeface="Calibri"/>
                <a:cs typeface="Times New Roman"/>
                <a:sym typeface="Calibri"/>
              </a:rPr>
              <a:t>Research suggests videos attract 200%-300%  more traffic and 63% increase in page views(</a:t>
            </a:r>
            <a:r>
              <a:rPr lang="en-US" sz="1100" dirty="0">
                <a:solidFill>
                  <a:srgbClr val="000000"/>
                </a:solidFill>
                <a:latin typeface="Calibri"/>
                <a:ea typeface="Calibri"/>
                <a:cs typeface="Times New Roman"/>
                <a:sym typeface="Calibri"/>
                <a:hlinkClick r:id="rId4"/>
              </a:rPr>
              <a:t>Source</a:t>
            </a:r>
            <a:r>
              <a:rPr lang="en-US" sz="1100" dirty="0">
                <a:solidFill>
                  <a:srgbClr val="000000"/>
                </a:solidFill>
                <a:latin typeface="Calibri"/>
                <a:ea typeface="Calibri"/>
                <a:cs typeface="Times New Roman"/>
                <a:sym typeface="Calibri"/>
              </a:rPr>
              <a:t>).</a:t>
            </a:r>
            <a:endParaRPr lang="en-US" sz="1100" b="0" i="0" u="none" strike="noStrike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Times New Roman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1DF02-CE95-46E1-87CC-12886FE1BB7A}"/>
              </a:ext>
            </a:extLst>
          </p:cNvPr>
          <p:cNvSpPr/>
          <p:nvPr/>
        </p:nvSpPr>
        <p:spPr>
          <a:xfrm>
            <a:off x="3125755" y="5495505"/>
            <a:ext cx="5001208" cy="7555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Interaction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4DD443-897A-45EB-AF97-6A656B9F8ECE}"/>
              </a:ext>
            </a:extLst>
          </p:cNvPr>
          <p:cNvCxnSpPr>
            <a:cxnSpLocks/>
          </p:cNvCxnSpPr>
          <p:nvPr/>
        </p:nvCxnSpPr>
        <p:spPr>
          <a:xfrm flipV="1">
            <a:off x="7744404" y="5162972"/>
            <a:ext cx="765110" cy="310298"/>
          </a:xfrm>
          <a:prstGeom prst="bentConnector3">
            <a:avLst>
              <a:gd name="adj1" fmla="val 50000"/>
            </a:avLst>
          </a:prstGeom>
          <a:ln>
            <a:solidFill>
              <a:srgbClr val="3857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C20830A-AA60-458C-BBE9-0F7E10677842}"/>
              </a:ext>
            </a:extLst>
          </p:cNvPr>
          <p:cNvSpPr/>
          <p:nvPr/>
        </p:nvSpPr>
        <p:spPr>
          <a:xfrm>
            <a:off x="8509514" y="4689658"/>
            <a:ext cx="3337249" cy="755567"/>
          </a:xfrm>
          <a:prstGeom prst="rect">
            <a:avLst/>
          </a:prstGeom>
          <a:ln>
            <a:solidFill>
              <a:srgbClr val="38572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Booking the Appointment with eye care professional through Emily chat Bot</a:t>
            </a:r>
          </a:p>
          <a:p>
            <a:pPr algn="just"/>
            <a:r>
              <a:rPr lang="en-US" sz="1100" dirty="0">
                <a:solidFill>
                  <a:srgbClr val="000000"/>
                </a:solidFill>
                <a:latin typeface="Calibri"/>
                <a:ea typeface="Calibri"/>
                <a:cs typeface="Times New Roman"/>
                <a:sym typeface="Calibri"/>
              </a:rPr>
              <a:t>1. Total Number of Appointment Bookings: …</a:t>
            </a:r>
          </a:p>
          <a:p>
            <a:pPr algn="just"/>
            <a:endParaRPr lang="en-US" sz="1100" b="0" i="0" u="none" strike="noStrike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Times New Roman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C2286D-961E-4762-825D-536A18F6DFF2}"/>
              </a:ext>
            </a:extLst>
          </p:cNvPr>
          <p:cNvSpPr txBox="1"/>
          <p:nvPr/>
        </p:nvSpPr>
        <p:spPr>
          <a:xfrm>
            <a:off x="372819" y="6258492"/>
            <a:ext cx="1174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Times New Roman"/>
                <a:sym typeface="Calibri"/>
              </a:rPr>
              <a:t>Since Gamers tend to face more dry eye related issue targeting them might increase the website traffic.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Times New Roman"/>
                <a:sym typeface="Calibri"/>
              </a:rPr>
              <a:t>To increase the session duration on mobile devices m</a:t>
            </a:r>
            <a:r>
              <a:rPr lang="en-US" sz="1200" dirty="0">
                <a:latin typeface="Calibri"/>
                <a:ea typeface="Calibri"/>
                <a:cs typeface="Times New Roman"/>
              </a:rPr>
              <a:t>inimal site tweaks are necessary and page speed insights are critical.</a:t>
            </a:r>
            <a:endParaRPr lang="en-US" sz="1200" dirty="0">
              <a:solidFill>
                <a:srgbClr val="000000"/>
              </a:solidFill>
              <a:latin typeface="Calibri"/>
              <a:cs typeface="Times New Roman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FE72A-3A4E-4EFE-BE06-87B1324A3531}"/>
              </a:ext>
            </a:extLst>
          </p:cNvPr>
          <p:cNvSpPr/>
          <p:nvPr/>
        </p:nvSpPr>
        <p:spPr>
          <a:xfrm>
            <a:off x="3116424" y="4318489"/>
            <a:ext cx="5001208" cy="75556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Interaction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344693E-8BB7-4E48-AF37-6CCF12863DF2}"/>
              </a:ext>
            </a:extLst>
          </p:cNvPr>
          <p:cNvCxnSpPr>
            <a:cxnSpLocks/>
          </p:cNvCxnSpPr>
          <p:nvPr/>
        </p:nvCxnSpPr>
        <p:spPr>
          <a:xfrm flipV="1">
            <a:off x="7735073" y="3985956"/>
            <a:ext cx="765110" cy="310298"/>
          </a:xfrm>
          <a:prstGeom prst="bentConnector3">
            <a:avLst>
              <a:gd name="adj1" fmla="val 50000"/>
            </a:avLst>
          </a:prstGeom>
          <a:ln>
            <a:solidFill>
              <a:srgbClr val="3857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B8FBC6-648F-4E7E-95F5-F1D2A3A34462}"/>
              </a:ext>
            </a:extLst>
          </p:cNvPr>
          <p:cNvSpPr/>
          <p:nvPr/>
        </p:nvSpPr>
        <p:spPr>
          <a:xfrm>
            <a:off x="8500183" y="3512642"/>
            <a:ext cx="3337249" cy="755567"/>
          </a:xfrm>
          <a:prstGeom prst="rect">
            <a:avLst/>
          </a:prstGeom>
          <a:ln>
            <a:solidFill>
              <a:srgbClr val="38572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b="0" i="0" u="none" strike="noStrike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Times New Roman"/>
                <a:sym typeface="Calibri"/>
              </a:rPr>
              <a:t>Visiting the Facebook page</a:t>
            </a:r>
          </a:p>
          <a:p>
            <a:pPr algn="just"/>
            <a:r>
              <a:rPr lang="en-US" sz="1100" dirty="0">
                <a:solidFill>
                  <a:srgbClr val="000000"/>
                </a:solidFill>
                <a:latin typeface="Calibri"/>
                <a:ea typeface="Calibri"/>
                <a:cs typeface="Times New Roman"/>
                <a:sym typeface="Calibri"/>
              </a:rPr>
              <a:t>1. Number of visitors came back after visiting the Facebook page: …</a:t>
            </a:r>
          </a:p>
          <a:p>
            <a:pPr algn="just"/>
            <a:endParaRPr lang="en-US" sz="1100" b="0" i="0" u="none" strike="noStrike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Times New Roman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5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375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BlinkMacSystemFont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devineni</dc:creator>
  <cp:lastModifiedBy>Satya devineni</cp:lastModifiedBy>
  <cp:revision>11</cp:revision>
  <dcterms:created xsi:type="dcterms:W3CDTF">2021-09-23T09:25:25Z</dcterms:created>
  <dcterms:modified xsi:type="dcterms:W3CDTF">2021-09-23T14:46:17Z</dcterms:modified>
</cp:coreProperties>
</file>