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A5E1-3D95-4544-8C23-BF41A51D3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51855"/>
            <a:ext cx="8001000" cy="2259623"/>
          </a:xfrm>
        </p:spPr>
        <p:txBody>
          <a:bodyPr>
            <a:normAutofit fontScale="90000"/>
          </a:bodyPr>
          <a:lstStyle/>
          <a:p>
            <a:r>
              <a:rPr lang="en-IN" dirty="0"/>
              <a:t>Relaxation Labelling using Initial probabilities from Maximum Likelihood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A39C-4743-461C-8AFE-2DBF95CC5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Megh Shukla</a:t>
            </a:r>
          </a:p>
          <a:p>
            <a:r>
              <a:rPr lang="en-IN" dirty="0"/>
              <a:t>173310008</a:t>
            </a:r>
          </a:p>
          <a:p>
            <a:r>
              <a:rPr lang="en-IN" dirty="0"/>
              <a:t>ASIP</a:t>
            </a:r>
          </a:p>
          <a:p>
            <a:r>
              <a:rPr lang="en-IN" dirty="0"/>
              <a:t>MTech CSRE, IIT Bombay</a:t>
            </a:r>
          </a:p>
        </p:txBody>
      </p:sp>
    </p:spTree>
    <p:extLst>
      <p:ext uri="{BB962C8B-B14F-4D97-AF65-F5344CB8AC3E}">
        <p14:creationId xmlns:p14="http://schemas.microsoft.com/office/powerpoint/2010/main" val="388015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B545-5CD4-471A-9E5B-C64A8AB3C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137" y="1934308"/>
            <a:ext cx="5329726" cy="84406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1D976-23D1-472E-9CB9-10959E359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4137" y="3341078"/>
            <a:ext cx="3043726" cy="527538"/>
          </a:xfrm>
        </p:spPr>
        <p:txBody>
          <a:bodyPr/>
          <a:lstStyle/>
          <a:p>
            <a:r>
              <a:rPr lang="en-IN" dirty="0"/>
              <a:t>Fasten Your Seatbelts!</a:t>
            </a:r>
          </a:p>
        </p:txBody>
      </p:sp>
    </p:spTree>
    <p:extLst>
      <p:ext uri="{BB962C8B-B14F-4D97-AF65-F5344CB8AC3E}">
        <p14:creationId xmlns:p14="http://schemas.microsoft.com/office/powerpoint/2010/main" val="380056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5750-D569-4535-8A93-0EE73436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35" y="613833"/>
            <a:ext cx="8534400" cy="150706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AEE8-D57D-4AAB-A5A3-4EBDA57F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5" y="2628900"/>
            <a:ext cx="8534400" cy="3615267"/>
          </a:xfrm>
        </p:spPr>
        <p:txBody>
          <a:bodyPr/>
          <a:lstStyle/>
          <a:p>
            <a:r>
              <a:rPr lang="en-IN" dirty="0" err="1"/>
              <a:t>Acknowlegments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Prof BK Mohan</a:t>
            </a:r>
          </a:p>
          <a:p>
            <a:pPr lvl="1"/>
            <a:r>
              <a:rPr lang="en-IN" dirty="0"/>
              <a:t>ASIP </a:t>
            </a:r>
            <a:r>
              <a:rPr lang="en-IN"/>
              <a:t>Teaching Assistant, </a:t>
            </a:r>
            <a:r>
              <a:rPr lang="en-IN" dirty="0" err="1"/>
              <a:t>Arun</a:t>
            </a:r>
            <a:endParaRPr lang="en-IN" dirty="0"/>
          </a:p>
          <a:p>
            <a:pPr lvl="1"/>
            <a:r>
              <a:rPr lang="en-IN" dirty="0"/>
              <a:t>tutorialspoint.com</a:t>
            </a:r>
          </a:p>
          <a:p>
            <a:pPr lvl="1"/>
            <a:r>
              <a:rPr lang="en-IN" dirty="0"/>
              <a:t>NVIDIA development tools</a:t>
            </a:r>
          </a:p>
          <a:p>
            <a:pPr lvl="1"/>
            <a:r>
              <a:rPr lang="en-IN" dirty="0"/>
              <a:t>stackoverflow.com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82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D6D7-59D9-4329-8FBD-CD99AB47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635978"/>
            <a:ext cx="8534400" cy="1507067"/>
          </a:xfrm>
        </p:spPr>
        <p:txBody>
          <a:bodyPr/>
          <a:lstStyle/>
          <a:p>
            <a:r>
              <a:rPr lang="en-IN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77E1-3443-41ED-83E3-2FF76CA9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2622384"/>
            <a:ext cx="8534400" cy="3615267"/>
          </a:xfrm>
        </p:spPr>
        <p:txBody>
          <a:bodyPr/>
          <a:lstStyle/>
          <a:p>
            <a:r>
              <a:rPr lang="en-IN" dirty="0"/>
              <a:t>Based on the Bayesian Equation, find probability of pixel belonging to a class given the Class</a:t>
            </a:r>
          </a:p>
          <a:p>
            <a:r>
              <a:rPr lang="en-IN" dirty="0"/>
              <a:t>Prior probability of Classes assumed equal</a:t>
            </a:r>
          </a:p>
          <a:p>
            <a:r>
              <a:rPr lang="en-IN" dirty="0"/>
              <a:t>Classes assumed to have Gaussian Distribution, with unequal Means and Variances</a:t>
            </a:r>
          </a:p>
        </p:txBody>
      </p:sp>
    </p:spTree>
    <p:extLst>
      <p:ext uri="{BB962C8B-B14F-4D97-AF65-F5344CB8AC3E}">
        <p14:creationId xmlns:p14="http://schemas.microsoft.com/office/powerpoint/2010/main" val="187019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6FC6-B568-47A5-B712-D8CA1887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51" y="525910"/>
            <a:ext cx="8534400" cy="1507067"/>
          </a:xfrm>
        </p:spPr>
        <p:txBody>
          <a:bodyPr/>
          <a:lstStyle/>
          <a:p>
            <a:r>
              <a:rPr lang="en-IN" dirty="0"/>
              <a:t>RELAXATION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80C0-263A-42C2-8C06-025F2815B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51" y="2716823"/>
            <a:ext cx="8534400" cy="3615267"/>
          </a:xfrm>
        </p:spPr>
        <p:txBody>
          <a:bodyPr/>
          <a:lstStyle/>
          <a:p>
            <a:r>
              <a:rPr lang="en-IN" dirty="0"/>
              <a:t>Implements the idea of Context</a:t>
            </a:r>
          </a:p>
          <a:p>
            <a:r>
              <a:rPr lang="en-IN" dirty="0"/>
              <a:t>Uses a 3x3 neighbourhood support to establish the probabilities for the given pixel</a:t>
            </a:r>
          </a:p>
          <a:p>
            <a:r>
              <a:rPr lang="en-IN" dirty="0"/>
              <a:t>Compatibility Matrix used to determine degree of support between classes</a:t>
            </a:r>
          </a:p>
          <a:p>
            <a:r>
              <a:rPr lang="en-IN" dirty="0"/>
              <a:t>Neighbours assumed to have equal weightage (influence on centre pixel)</a:t>
            </a:r>
          </a:p>
        </p:txBody>
      </p:sp>
    </p:spTree>
    <p:extLst>
      <p:ext uri="{BB962C8B-B14F-4D97-AF65-F5344CB8AC3E}">
        <p14:creationId xmlns:p14="http://schemas.microsoft.com/office/powerpoint/2010/main" val="223628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8A94-C51D-4899-A216-72E46795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57" y="622625"/>
            <a:ext cx="8534400" cy="1507067"/>
          </a:xfrm>
        </p:spPr>
        <p:txBody>
          <a:bodyPr/>
          <a:lstStyle/>
          <a:p>
            <a:r>
              <a:rPr lang="en-IN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3F02-D4D7-4DCF-9BE9-38306AD9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28" y="1600200"/>
            <a:ext cx="8534400" cy="4635175"/>
          </a:xfrm>
        </p:spPr>
        <p:txBody>
          <a:bodyPr/>
          <a:lstStyle/>
          <a:p>
            <a:r>
              <a:rPr lang="en-IN" dirty="0"/>
              <a:t>Compute Maximum Likelihood and Relaxation Labelling for Satellite Imagery</a:t>
            </a:r>
          </a:p>
          <a:p>
            <a:r>
              <a:rPr lang="en-IN" b="1" dirty="0"/>
              <a:t>Six</a:t>
            </a:r>
            <a:r>
              <a:rPr lang="en-IN" dirty="0"/>
              <a:t> classes : Water, Forest, Grassland, Barren Land, Urban, Shadows</a:t>
            </a:r>
          </a:p>
          <a:p>
            <a:r>
              <a:rPr lang="en-IN" dirty="0"/>
              <a:t>Each pixel in image associated with probabilities corresponding to the six classes</a:t>
            </a:r>
          </a:p>
          <a:p>
            <a:r>
              <a:rPr lang="en-IN" dirty="0"/>
              <a:t>These values form the initial probability for Relaxation Labelling</a:t>
            </a:r>
          </a:p>
          <a:p>
            <a:r>
              <a:rPr lang="en-IN" dirty="0"/>
              <a:t>In the Relaxation Labelling phase, for each centre pixel it’s 3x3 neighbourhood is considered</a:t>
            </a:r>
          </a:p>
          <a:p>
            <a:r>
              <a:rPr lang="en-IN" dirty="0"/>
              <a:t>Influence of pixel class probabilities of neighbours determines final set of class probabilities for target pixel</a:t>
            </a:r>
          </a:p>
        </p:txBody>
      </p:sp>
    </p:spTree>
    <p:extLst>
      <p:ext uri="{BB962C8B-B14F-4D97-AF65-F5344CB8AC3E}">
        <p14:creationId xmlns:p14="http://schemas.microsoft.com/office/powerpoint/2010/main" val="407156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63C7-BAB7-4948-9C65-12440D4C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2" y="495625"/>
            <a:ext cx="8534400" cy="1507067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E44E34-FD1F-4031-A6AA-40686EFFB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42" y="2110154"/>
            <a:ext cx="5406489" cy="4252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E61D65-05D4-4E4B-890D-07FB41A3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42" y="2110154"/>
            <a:ext cx="5525599" cy="42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80F9-ECD7-4E65-ABB8-D4EFA703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58" y="267024"/>
            <a:ext cx="8534400" cy="1507067"/>
          </a:xfrm>
        </p:spPr>
        <p:txBody>
          <a:bodyPr/>
          <a:lstStyle/>
          <a:p>
            <a:r>
              <a:rPr lang="en-IN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E80B-021D-43D2-B01B-21DAAC87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58" y="2294792"/>
            <a:ext cx="8534400" cy="3615267"/>
          </a:xfrm>
        </p:spPr>
        <p:txBody>
          <a:bodyPr/>
          <a:lstStyle/>
          <a:p>
            <a:r>
              <a:rPr lang="en-IN" dirty="0"/>
              <a:t>GDAL</a:t>
            </a:r>
          </a:p>
          <a:p>
            <a:r>
              <a:rPr lang="en-IN" dirty="0"/>
              <a:t>NUMPY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NUMBA (CUDA TOOLKIT)</a:t>
            </a:r>
          </a:p>
          <a:p>
            <a:r>
              <a:rPr lang="en-IN" dirty="0" err="1"/>
              <a:t>PyQt</a:t>
            </a:r>
            <a:r>
              <a:rPr lang="en-IN" dirty="0"/>
              <a:t> 4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A1E93-8BB6-4762-88DE-5D2E08F0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93" y="545123"/>
            <a:ext cx="1395046" cy="1395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97A4D-96CF-4B78-9179-F40373FE7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577" y="560753"/>
            <a:ext cx="1262485" cy="1395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AF30E-9831-48EB-9566-243CF423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76" y="560753"/>
            <a:ext cx="1380393" cy="1380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724A8-63F2-4D34-855B-B25F75CDE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093" y="2318483"/>
            <a:ext cx="2293088" cy="1189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AB0D83-1D36-47E4-AAFB-EB738BC2E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559" y="2294793"/>
            <a:ext cx="1326656" cy="1213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8308C-3C29-415A-8B85-0154C79B8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9094" y="3756270"/>
            <a:ext cx="1395046" cy="1395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63F7E-FDA2-47B4-9763-897AFE268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0214" y="3759853"/>
            <a:ext cx="1620053" cy="1395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7C890A-7326-4517-9E7B-DF0A0D645D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6341" y="3756270"/>
            <a:ext cx="1380393" cy="13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40BF-768D-46FE-884B-A130E50A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1663"/>
            <a:ext cx="8534400" cy="1507067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3E8C-4855-4833-87FA-1E26866C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09093"/>
            <a:ext cx="8534400" cy="3615267"/>
          </a:xfrm>
        </p:spPr>
        <p:txBody>
          <a:bodyPr/>
          <a:lstStyle/>
          <a:p>
            <a:r>
              <a:rPr lang="en-IN" dirty="0"/>
              <a:t>Programmed in Python 3.5</a:t>
            </a:r>
          </a:p>
          <a:p>
            <a:r>
              <a:rPr lang="en-IN" dirty="0"/>
              <a:t>Three-part code</a:t>
            </a:r>
          </a:p>
          <a:p>
            <a:r>
              <a:rPr lang="en-IN" dirty="0"/>
              <a:t>1. Data input, processing</a:t>
            </a:r>
          </a:p>
          <a:p>
            <a:r>
              <a:rPr lang="en-IN" dirty="0"/>
              <a:t>2. Maximum Likelihood (CUDA Python using </a:t>
            </a:r>
            <a:r>
              <a:rPr lang="en-IN" dirty="0" err="1"/>
              <a:t>Numba</a:t>
            </a:r>
            <a:r>
              <a:rPr lang="en-IN" dirty="0"/>
              <a:t>)</a:t>
            </a:r>
          </a:p>
          <a:p>
            <a:r>
              <a:rPr lang="en-IN" dirty="0"/>
              <a:t>3. Relaxation Labelling (CUDA Python using </a:t>
            </a:r>
            <a:r>
              <a:rPr lang="en-IN" dirty="0" err="1"/>
              <a:t>Numba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820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4B96-580E-42AC-A3E9-E3DFBB36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66" y="432451"/>
            <a:ext cx="8534400" cy="1507067"/>
          </a:xfrm>
        </p:spPr>
        <p:txBody>
          <a:bodyPr/>
          <a:lstStyle/>
          <a:p>
            <a:r>
              <a:rPr lang="en-IN" dirty="0"/>
              <a:t>GPU ACCELERATION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123B47-2AED-48D8-A8C2-244275655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3722" y="1737064"/>
            <a:ext cx="3984555" cy="46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8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AFCB-A50B-4CFC-AE7E-08C844E9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58" y="476411"/>
            <a:ext cx="8534400" cy="1507067"/>
          </a:xfrm>
        </p:spPr>
        <p:txBody>
          <a:bodyPr/>
          <a:lstStyle/>
          <a:p>
            <a:r>
              <a:rPr lang="en-IN" dirty="0"/>
              <a:t>GPU Acceleration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E2B39-B8F2-40F4-818F-DCA0A99D8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25" y="1582615"/>
            <a:ext cx="11348362" cy="47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74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249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Relaxation Labelling using Initial probabilities from Maximum Likelihood</vt:lpstr>
      <vt:lpstr>Maximum Likelihood</vt:lpstr>
      <vt:lpstr>RELAXATION LABELLING</vt:lpstr>
      <vt:lpstr>Project</vt:lpstr>
      <vt:lpstr>Implementation</vt:lpstr>
      <vt:lpstr>Dependencies</vt:lpstr>
      <vt:lpstr>Implementation</vt:lpstr>
      <vt:lpstr>GPU ACCELERATION</vt:lpstr>
      <vt:lpstr>GPU Acceleration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Relaxation Labelling using Initial probabilities from Maximum Likelihood</dc:title>
  <dc:creator>Megh Shukla</dc:creator>
  <cp:lastModifiedBy>Megh Shukla</cp:lastModifiedBy>
  <cp:revision>5</cp:revision>
  <dcterms:created xsi:type="dcterms:W3CDTF">2018-04-12T11:10:32Z</dcterms:created>
  <dcterms:modified xsi:type="dcterms:W3CDTF">2018-04-12T11:54:10Z</dcterms:modified>
</cp:coreProperties>
</file>