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76" r:id="rId4"/>
    <p:sldId id="259" r:id="rId5"/>
    <p:sldId id="264" r:id="rId6"/>
    <p:sldId id="265" r:id="rId7"/>
    <p:sldId id="266" r:id="rId8"/>
    <p:sldId id="269" r:id="rId9"/>
    <p:sldId id="267" r:id="rId10"/>
    <p:sldId id="278" r:id="rId11"/>
    <p:sldId id="277" r:id="rId12"/>
    <p:sldId id="268" r:id="rId13"/>
    <p:sldId id="270" r:id="rId14"/>
    <p:sldId id="273" r:id="rId15"/>
    <p:sldId id="274" r:id="rId16"/>
    <p:sldId id="279" r:id="rId17"/>
    <p:sldId id="280" r:id="rId18"/>
    <p:sldId id="281" r:id="rId19"/>
    <p:sldId id="275" r:id="rId20"/>
  </p:sldIdLst>
  <p:sldSz cx="12190413" cy="7561263"/>
  <p:notesSz cx="6858000" cy="9144000"/>
  <p:defaultTextStyle>
    <a:defPPr>
      <a:defRPr lang="en-US"/>
    </a:defPPr>
    <a:lvl1pPr marL="0" algn="l" defTabSz="1123052" rtl="0" eaLnBrk="1" latinLnBrk="0" hangingPunct="1">
      <a:defRPr sz="2200" kern="1200">
        <a:solidFill>
          <a:schemeClr val="tx1"/>
        </a:solidFill>
        <a:latin typeface="+mn-lt"/>
        <a:ea typeface="+mn-ea"/>
        <a:cs typeface="+mn-cs"/>
      </a:defRPr>
    </a:lvl1pPr>
    <a:lvl2pPr marL="561526" algn="l" defTabSz="1123052" rtl="0" eaLnBrk="1" latinLnBrk="0" hangingPunct="1">
      <a:defRPr sz="2200" kern="1200">
        <a:solidFill>
          <a:schemeClr val="tx1"/>
        </a:solidFill>
        <a:latin typeface="+mn-lt"/>
        <a:ea typeface="+mn-ea"/>
        <a:cs typeface="+mn-cs"/>
      </a:defRPr>
    </a:lvl2pPr>
    <a:lvl3pPr marL="1123052" algn="l" defTabSz="1123052" rtl="0" eaLnBrk="1" latinLnBrk="0" hangingPunct="1">
      <a:defRPr sz="2200" kern="1200">
        <a:solidFill>
          <a:schemeClr val="tx1"/>
        </a:solidFill>
        <a:latin typeface="+mn-lt"/>
        <a:ea typeface="+mn-ea"/>
        <a:cs typeface="+mn-cs"/>
      </a:defRPr>
    </a:lvl3pPr>
    <a:lvl4pPr marL="1684577" algn="l" defTabSz="1123052" rtl="0" eaLnBrk="1" latinLnBrk="0" hangingPunct="1">
      <a:defRPr sz="2200" kern="1200">
        <a:solidFill>
          <a:schemeClr val="tx1"/>
        </a:solidFill>
        <a:latin typeface="+mn-lt"/>
        <a:ea typeface="+mn-ea"/>
        <a:cs typeface="+mn-cs"/>
      </a:defRPr>
    </a:lvl4pPr>
    <a:lvl5pPr marL="2246103" algn="l" defTabSz="1123052" rtl="0" eaLnBrk="1" latinLnBrk="0" hangingPunct="1">
      <a:defRPr sz="2200" kern="1200">
        <a:solidFill>
          <a:schemeClr val="tx1"/>
        </a:solidFill>
        <a:latin typeface="+mn-lt"/>
        <a:ea typeface="+mn-ea"/>
        <a:cs typeface="+mn-cs"/>
      </a:defRPr>
    </a:lvl5pPr>
    <a:lvl6pPr marL="2807629" algn="l" defTabSz="1123052" rtl="0" eaLnBrk="1" latinLnBrk="0" hangingPunct="1">
      <a:defRPr sz="2200" kern="1200">
        <a:solidFill>
          <a:schemeClr val="tx1"/>
        </a:solidFill>
        <a:latin typeface="+mn-lt"/>
        <a:ea typeface="+mn-ea"/>
        <a:cs typeface="+mn-cs"/>
      </a:defRPr>
    </a:lvl6pPr>
    <a:lvl7pPr marL="3369155" algn="l" defTabSz="1123052" rtl="0" eaLnBrk="1" latinLnBrk="0" hangingPunct="1">
      <a:defRPr sz="2200" kern="1200">
        <a:solidFill>
          <a:schemeClr val="tx1"/>
        </a:solidFill>
        <a:latin typeface="+mn-lt"/>
        <a:ea typeface="+mn-ea"/>
        <a:cs typeface="+mn-cs"/>
      </a:defRPr>
    </a:lvl7pPr>
    <a:lvl8pPr marL="3930680" algn="l" defTabSz="1123052" rtl="0" eaLnBrk="1" latinLnBrk="0" hangingPunct="1">
      <a:defRPr sz="2200" kern="1200">
        <a:solidFill>
          <a:schemeClr val="tx1"/>
        </a:solidFill>
        <a:latin typeface="+mn-lt"/>
        <a:ea typeface="+mn-ea"/>
        <a:cs typeface="+mn-cs"/>
      </a:defRPr>
    </a:lvl8pPr>
    <a:lvl9pPr marL="4492206" algn="l" defTabSz="1123052" rtl="0" eaLnBrk="1" latinLnBrk="0" hangingPunct="1">
      <a:defRPr sz="22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8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5D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340648-CC0B-4BDA-8BAC-2F3AAA86F574}" v="5" dt="2024-04-16T11:44:15.3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7" d="100"/>
          <a:sy n="67" d="100"/>
        </p:scale>
        <p:origin x="-840" y="6"/>
      </p:cViewPr>
      <p:guideLst>
        <p:guide orient="horz" pos="238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SHI N" userId="8f39ef8ca761373f" providerId="LiveId" clId="{C8340648-CC0B-4BDA-8BAC-2F3AAA86F574}"/>
    <pc:docChg chg="undo custSel addSld delSld modSld">
      <pc:chgData name="KUSHI N" userId="8f39ef8ca761373f" providerId="LiveId" clId="{C8340648-CC0B-4BDA-8BAC-2F3AAA86F574}" dt="2024-04-16T12:01:18.933" v="74"/>
      <pc:docMkLst>
        <pc:docMk/>
      </pc:docMkLst>
      <pc:sldChg chg="modSp mod">
        <pc:chgData name="KUSHI N" userId="8f39ef8ca761373f" providerId="LiveId" clId="{C8340648-CC0B-4BDA-8BAC-2F3AAA86F574}" dt="2024-04-16T12:01:18.933" v="74"/>
        <pc:sldMkLst>
          <pc:docMk/>
          <pc:sldMk cId="3297905451" sldId="266"/>
        </pc:sldMkLst>
        <pc:spChg chg="mod">
          <ac:chgData name="KUSHI N" userId="8f39ef8ca761373f" providerId="LiveId" clId="{C8340648-CC0B-4BDA-8BAC-2F3AAA86F574}" dt="2024-04-16T12:01:18.933" v="74"/>
          <ac:spMkLst>
            <pc:docMk/>
            <pc:sldMk cId="3297905451" sldId="266"/>
            <ac:spMk id="7" creationId="{00000000-0000-0000-0000-000000000000}"/>
          </ac:spMkLst>
        </pc:spChg>
      </pc:sldChg>
      <pc:sldChg chg="addSp modSp mod">
        <pc:chgData name="KUSHI N" userId="8f39ef8ca761373f" providerId="LiveId" clId="{C8340648-CC0B-4BDA-8BAC-2F3AAA86F574}" dt="2024-04-16T11:48:04.309" v="69" actId="13900"/>
        <pc:sldMkLst>
          <pc:docMk/>
          <pc:sldMk cId="2913498982" sldId="270"/>
        </pc:sldMkLst>
        <pc:spChg chg="add mod">
          <ac:chgData name="KUSHI N" userId="8f39ef8ca761373f" providerId="LiveId" clId="{C8340648-CC0B-4BDA-8BAC-2F3AAA86F574}" dt="2024-04-16T11:48:04.309" v="69" actId="13900"/>
          <ac:spMkLst>
            <pc:docMk/>
            <pc:sldMk cId="2913498982" sldId="270"/>
            <ac:spMk id="2" creationId="{C90052DB-563B-26D3-164F-3336D0361287}"/>
          </ac:spMkLst>
        </pc:spChg>
      </pc:sldChg>
      <pc:sldChg chg="del">
        <pc:chgData name="KUSHI N" userId="8f39ef8ca761373f" providerId="LiveId" clId="{C8340648-CC0B-4BDA-8BAC-2F3AAA86F574}" dt="2024-04-16T11:56:17.274" v="70" actId="47"/>
        <pc:sldMkLst>
          <pc:docMk/>
          <pc:sldMk cId="1361834865" sldId="272"/>
        </pc:sldMkLst>
      </pc:sldChg>
      <pc:sldChg chg="addSp delSp modSp new mod">
        <pc:chgData name="KUSHI N" userId="8f39ef8ca761373f" providerId="LiveId" clId="{C8340648-CC0B-4BDA-8BAC-2F3AAA86F574}" dt="2024-04-16T11:47:50.961" v="68" actId="13900"/>
        <pc:sldMkLst>
          <pc:docMk/>
          <pc:sldMk cId="571417057" sldId="273"/>
        </pc:sldMkLst>
        <pc:spChg chg="add mod">
          <ac:chgData name="KUSHI N" userId="8f39ef8ca761373f" providerId="LiveId" clId="{C8340648-CC0B-4BDA-8BAC-2F3AAA86F574}" dt="2024-04-16T11:43:28.916" v="39"/>
          <ac:spMkLst>
            <pc:docMk/>
            <pc:sldMk cId="571417057" sldId="273"/>
            <ac:spMk id="2" creationId="{59FE2C2D-D273-6C1D-D4B5-14C8FA8ABF9B}"/>
          </ac:spMkLst>
        </pc:spChg>
        <pc:spChg chg="add del mod">
          <ac:chgData name="KUSHI N" userId="8f39ef8ca761373f" providerId="LiveId" clId="{C8340648-CC0B-4BDA-8BAC-2F3AAA86F574}" dt="2024-04-16T11:43:49.629" v="43"/>
          <ac:spMkLst>
            <pc:docMk/>
            <pc:sldMk cId="571417057" sldId="273"/>
            <ac:spMk id="4" creationId="{A447A190-11B4-8682-B83F-60D69983D6FC}"/>
          </ac:spMkLst>
        </pc:spChg>
        <pc:spChg chg="add mod">
          <ac:chgData name="KUSHI N" userId="8f39ef8ca761373f" providerId="LiveId" clId="{C8340648-CC0B-4BDA-8BAC-2F3AAA86F574}" dt="2024-04-16T11:47:50.961" v="68" actId="13900"/>
          <ac:spMkLst>
            <pc:docMk/>
            <pc:sldMk cId="571417057" sldId="273"/>
            <ac:spMk id="5" creationId="{E99D21BE-20D1-3A33-11DF-3FE49C73E9B0}"/>
          </ac:spMkLst>
        </pc:spChg>
        <pc:cxnChg chg="add mod">
          <ac:chgData name="KUSHI N" userId="8f39ef8ca761373f" providerId="LiveId" clId="{C8340648-CC0B-4BDA-8BAC-2F3AAA86F574}" dt="2024-04-16T11:43:35.573" v="40"/>
          <ac:cxnSpMkLst>
            <pc:docMk/>
            <pc:sldMk cId="571417057" sldId="273"/>
            <ac:cxnSpMk id="3" creationId="{FF0E92CC-A7BC-D824-A8D8-2D0B33ECA28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672113"/>
            <a:ext cx="10361851" cy="4704786"/>
          </a:xfrm>
        </p:spPr>
        <p:txBody>
          <a:bodyPr anchor="b">
            <a:noAutofit/>
          </a:bodyPr>
          <a:lstStyle>
            <a:lvl1pPr>
              <a:lnSpc>
                <a:spcPct val="100000"/>
              </a:lnSpc>
              <a:defRPr sz="9900"/>
            </a:lvl1pPr>
          </a:lstStyle>
          <a:p>
            <a:r>
              <a:rPr lang="en-US"/>
              <a:t>Click to edit Master title style</a:t>
            </a:r>
            <a:endParaRPr lang="en-US" dirty="0"/>
          </a:p>
        </p:txBody>
      </p:sp>
      <p:sp>
        <p:nvSpPr>
          <p:cNvPr id="3" name="Subtitle 2"/>
          <p:cNvSpPr>
            <a:spLocks noGrp="1"/>
          </p:cNvSpPr>
          <p:nvPr>
            <p:ph type="subTitle" idx="1"/>
          </p:nvPr>
        </p:nvSpPr>
        <p:spPr>
          <a:xfrm>
            <a:off x="1828562" y="5460912"/>
            <a:ext cx="8533289" cy="1344225"/>
          </a:xfrm>
        </p:spPr>
        <p:txBody>
          <a:bodyPr>
            <a:normAutofit/>
          </a:bodyPr>
          <a:lstStyle>
            <a:lvl1pPr marL="0" indent="0" algn="ctr">
              <a:buNone/>
              <a:defRPr sz="3000">
                <a:solidFill>
                  <a:schemeClr val="tx1">
                    <a:tint val="75000"/>
                  </a:schemeClr>
                </a:solidFill>
              </a:defRPr>
            </a:lvl1pPr>
            <a:lvl2pPr marL="564322" indent="0" algn="ctr">
              <a:buNone/>
              <a:defRPr>
                <a:solidFill>
                  <a:schemeClr val="tx1">
                    <a:tint val="75000"/>
                  </a:schemeClr>
                </a:solidFill>
              </a:defRPr>
            </a:lvl2pPr>
            <a:lvl3pPr marL="1128644" indent="0" algn="ctr">
              <a:buNone/>
              <a:defRPr>
                <a:solidFill>
                  <a:schemeClr val="tx1">
                    <a:tint val="75000"/>
                  </a:schemeClr>
                </a:solidFill>
              </a:defRPr>
            </a:lvl3pPr>
            <a:lvl4pPr marL="1692966" indent="0" algn="ctr">
              <a:buNone/>
              <a:defRPr>
                <a:solidFill>
                  <a:schemeClr val="tx1">
                    <a:tint val="75000"/>
                  </a:schemeClr>
                </a:solidFill>
              </a:defRPr>
            </a:lvl4pPr>
            <a:lvl5pPr marL="2257288" indent="0" algn="ctr">
              <a:buNone/>
              <a:defRPr>
                <a:solidFill>
                  <a:schemeClr val="tx1">
                    <a:tint val="75000"/>
                  </a:schemeClr>
                </a:solidFill>
              </a:defRPr>
            </a:lvl5pPr>
            <a:lvl6pPr marL="2821610" indent="0" algn="ctr">
              <a:buNone/>
              <a:defRPr>
                <a:solidFill>
                  <a:schemeClr val="tx1">
                    <a:tint val="75000"/>
                  </a:schemeClr>
                </a:solidFill>
              </a:defRPr>
            </a:lvl6pPr>
            <a:lvl7pPr marL="3385932" indent="0" algn="ctr">
              <a:buNone/>
              <a:defRPr>
                <a:solidFill>
                  <a:schemeClr val="tx1">
                    <a:tint val="75000"/>
                  </a:schemeClr>
                </a:solidFill>
              </a:defRPr>
            </a:lvl7pPr>
            <a:lvl8pPr marL="3950254" indent="0" algn="ctr">
              <a:buNone/>
              <a:defRPr>
                <a:solidFill>
                  <a:schemeClr val="tx1">
                    <a:tint val="75000"/>
                  </a:schemeClr>
                </a:solidFill>
              </a:defRPr>
            </a:lvl8pPr>
            <a:lvl9pPr marL="4514576"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577670C-CB31-4C96-9B46-2CAEBC24E5E1}" type="datetimeFigureOut">
              <a:rPr lang="en-IN" smtClean="0"/>
              <a:t>12-06-2024</a:t>
            </a:fld>
            <a:endParaRPr lang="en-IN"/>
          </a:p>
        </p:txBody>
      </p:sp>
      <p:sp>
        <p:nvSpPr>
          <p:cNvPr id="8" name="Slide Number Placeholder 7"/>
          <p:cNvSpPr>
            <a:spLocks noGrp="1"/>
          </p:cNvSpPr>
          <p:nvPr>
            <p:ph type="sldNum" sz="quarter" idx="11"/>
          </p:nvPr>
        </p:nvSpPr>
        <p:spPr/>
        <p:txBody>
          <a:bodyPr/>
          <a:lstStyle/>
          <a:p>
            <a:fld id="{EC0FF234-8F13-415B-8FDF-9794518773E3}"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77670C-CB31-4C96-9B46-2CAEBC24E5E1}"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F234-8F13-415B-8FDF-9794518773E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302802"/>
            <a:ext cx="2742843" cy="645157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521" y="302802"/>
            <a:ext cx="8025355" cy="64515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77670C-CB31-4C96-9B46-2CAEBC24E5E1}"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F234-8F13-415B-8FDF-9794518773E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7670C-CB31-4C96-9B46-2CAEBC24E5E1}"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F234-8F13-415B-8FDF-9794518773E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1512253"/>
            <a:ext cx="10361851" cy="2761961"/>
          </a:xfrm>
        </p:spPr>
        <p:txBody>
          <a:bodyPr anchor="b"/>
          <a:lstStyle>
            <a:lvl1pPr algn="ctr" defTabSz="1128644" rtl="0" eaLnBrk="1" latinLnBrk="0" hangingPunct="1">
              <a:lnSpc>
                <a:spcPct val="100000"/>
              </a:lnSpc>
              <a:spcBef>
                <a:spcPct val="0"/>
              </a:spcBef>
              <a:buNone/>
              <a:defRPr lang="en-US" sz="59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2959" y="4486000"/>
            <a:ext cx="10361851" cy="1247958"/>
          </a:xfrm>
        </p:spPr>
        <p:txBody>
          <a:bodyPr anchor="t"/>
          <a:lstStyle>
            <a:lvl1pPr marL="0" indent="0" algn="ctr">
              <a:buNone/>
              <a:defRPr sz="2500">
                <a:solidFill>
                  <a:schemeClr val="tx1">
                    <a:tint val="75000"/>
                  </a:schemeClr>
                </a:solidFill>
              </a:defRPr>
            </a:lvl1pPr>
            <a:lvl2pPr marL="564322" indent="0">
              <a:buNone/>
              <a:defRPr sz="2200">
                <a:solidFill>
                  <a:schemeClr val="tx1">
                    <a:tint val="75000"/>
                  </a:schemeClr>
                </a:solidFill>
              </a:defRPr>
            </a:lvl2pPr>
            <a:lvl3pPr marL="1128644" indent="0">
              <a:buNone/>
              <a:defRPr sz="2000">
                <a:solidFill>
                  <a:schemeClr val="tx1">
                    <a:tint val="75000"/>
                  </a:schemeClr>
                </a:solidFill>
              </a:defRPr>
            </a:lvl3pPr>
            <a:lvl4pPr marL="1692966" indent="0">
              <a:buNone/>
              <a:defRPr sz="1700">
                <a:solidFill>
                  <a:schemeClr val="tx1">
                    <a:tint val="75000"/>
                  </a:schemeClr>
                </a:solidFill>
              </a:defRPr>
            </a:lvl4pPr>
            <a:lvl5pPr marL="2257288" indent="0">
              <a:buNone/>
              <a:defRPr sz="1700">
                <a:solidFill>
                  <a:schemeClr val="tx1">
                    <a:tint val="75000"/>
                  </a:schemeClr>
                </a:solidFill>
              </a:defRPr>
            </a:lvl5pPr>
            <a:lvl6pPr marL="2821610" indent="0">
              <a:buNone/>
              <a:defRPr sz="1700">
                <a:solidFill>
                  <a:schemeClr val="tx1">
                    <a:tint val="75000"/>
                  </a:schemeClr>
                </a:solidFill>
              </a:defRPr>
            </a:lvl6pPr>
            <a:lvl7pPr marL="3385932" indent="0">
              <a:buNone/>
              <a:defRPr sz="1700">
                <a:solidFill>
                  <a:schemeClr val="tx1">
                    <a:tint val="75000"/>
                  </a:schemeClr>
                </a:solidFill>
              </a:defRPr>
            </a:lvl7pPr>
            <a:lvl8pPr marL="3950254" indent="0">
              <a:buNone/>
              <a:defRPr sz="1700">
                <a:solidFill>
                  <a:schemeClr val="tx1">
                    <a:tint val="75000"/>
                  </a:schemeClr>
                </a:solidFill>
              </a:defRPr>
            </a:lvl8pPr>
            <a:lvl9pPr marL="4514576" indent="0">
              <a:buNone/>
              <a:defRPr sz="1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7670C-CB31-4C96-9B46-2CAEBC24E5E1}"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F234-8F13-415B-8FDF-9794518773E3}" type="slidenum">
              <a:rPr lang="en-IN" smtClean="0"/>
              <a:t>‹#›</a:t>
            </a:fld>
            <a:endParaRPr lang="en-IN"/>
          </a:p>
        </p:txBody>
      </p:sp>
      <p:sp>
        <p:nvSpPr>
          <p:cNvPr id="7" name="Oval 6"/>
          <p:cNvSpPr/>
          <p:nvPr/>
        </p:nvSpPr>
        <p:spPr>
          <a:xfrm>
            <a:off x="5993620" y="4326723"/>
            <a:ext cx="113015" cy="93465"/>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12864" tIns="56432" rIns="112864" bIns="56432" rtlCol="0" anchor="ctr"/>
          <a:lstStyle/>
          <a:p>
            <a:pPr algn="ctr"/>
            <a:endParaRPr lang="en-US"/>
          </a:p>
        </p:txBody>
      </p:sp>
      <p:sp>
        <p:nvSpPr>
          <p:cNvPr id="8" name="Oval 7"/>
          <p:cNvSpPr/>
          <p:nvPr/>
        </p:nvSpPr>
        <p:spPr>
          <a:xfrm>
            <a:off x="6260285" y="4326723"/>
            <a:ext cx="113015" cy="93465"/>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12864" tIns="56432" rIns="112864" bIns="56432" rtlCol="0" anchor="ctr"/>
          <a:lstStyle/>
          <a:p>
            <a:pPr algn="ctr"/>
            <a:endParaRPr lang="en-US"/>
          </a:p>
        </p:txBody>
      </p:sp>
      <p:sp>
        <p:nvSpPr>
          <p:cNvPr id="9" name="Oval 8"/>
          <p:cNvSpPr/>
          <p:nvPr/>
        </p:nvSpPr>
        <p:spPr>
          <a:xfrm>
            <a:off x="5728225" y="4326723"/>
            <a:ext cx="113015" cy="93465"/>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12864" tIns="56432" rIns="112864" bIns="56432"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6793" y="1764295"/>
            <a:ext cx="5384099" cy="4990084"/>
          </a:xfrm>
        </p:spPr>
        <p:txBody>
          <a:bodyPr/>
          <a:lstStyle>
            <a:lvl1pPr>
              <a:defRPr sz="3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77670C-CB31-4C96-9B46-2CAEBC24E5E1}"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FF234-8F13-415B-8FDF-9794518773E3}" type="slidenum">
              <a:rPr lang="en-IN" smtClean="0"/>
              <a:t>‹#›</a:t>
            </a:fld>
            <a:endParaRPr lang="en-IN"/>
          </a:p>
        </p:txBody>
      </p:sp>
      <p:sp>
        <p:nvSpPr>
          <p:cNvPr id="9" name="Content Placeholder 8"/>
          <p:cNvSpPr>
            <a:spLocks noGrp="1"/>
          </p:cNvSpPr>
          <p:nvPr>
            <p:ph sz="quarter" idx="13"/>
          </p:nvPr>
        </p:nvSpPr>
        <p:spPr>
          <a:xfrm>
            <a:off x="487616" y="1764294"/>
            <a:ext cx="5388163" cy="4990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764295"/>
            <a:ext cx="5386216" cy="672112"/>
          </a:xfrm>
        </p:spPr>
        <p:txBody>
          <a:bodyPr anchor="b">
            <a:noAutofit/>
          </a:bodyPr>
          <a:lstStyle>
            <a:lvl1pPr marL="0" indent="0" algn="ctr">
              <a:buNone/>
              <a:defRPr sz="3000" b="0"/>
            </a:lvl1pPr>
            <a:lvl2pPr marL="564322" indent="0">
              <a:buNone/>
              <a:defRPr sz="2500" b="1"/>
            </a:lvl2pPr>
            <a:lvl3pPr marL="1128644" indent="0">
              <a:buNone/>
              <a:defRPr sz="2200" b="1"/>
            </a:lvl3pPr>
            <a:lvl4pPr marL="1692966" indent="0">
              <a:buNone/>
              <a:defRPr sz="2000" b="1"/>
            </a:lvl4pPr>
            <a:lvl5pPr marL="2257288" indent="0">
              <a:buNone/>
              <a:defRPr sz="2000" b="1"/>
            </a:lvl5pPr>
            <a:lvl6pPr marL="2821610" indent="0">
              <a:buNone/>
              <a:defRPr sz="2000" b="1"/>
            </a:lvl6pPr>
            <a:lvl7pPr marL="3385932" indent="0">
              <a:buNone/>
              <a:defRPr sz="2000" b="1"/>
            </a:lvl7pPr>
            <a:lvl8pPr marL="3950254" indent="0">
              <a:buNone/>
              <a:defRPr sz="2000" b="1"/>
            </a:lvl8pPr>
            <a:lvl9pPr marL="4514576" indent="0">
              <a:buNone/>
              <a:defRPr sz="2000" b="1"/>
            </a:lvl9pPr>
          </a:lstStyle>
          <a:p>
            <a:pPr lvl="0"/>
            <a:r>
              <a:rPr lang="en-US"/>
              <a:t>Click to edit Master text styles</a:t>
            </a:r>
          </a:p>
        </p:txBody>
      </p:sp>
      <p:sp>
        <p:nvSpPr>
          <p:cNvPr id="5" name="Text Placeholder 4"/>
          <p:cNvSpPr>
            <a:spLocks noGrp="1"/>
          </p:cNvSpPr>
          <p:nvPr>
            <p:ph type="body" sz="quarter" idx="3"/>
          </p:nvPr>
        </p:nvSpPr>
        <p:spPr>
          <a:xfrm>
            <a:off x="6196794" y="1764295"/>
            <a:ext cx="5388332" cy="672112"/>
          </a:xfrm>
        </p:spPr>
        <p:txBody>
          <a:bodyPr anchor="b">
            <a:noAutofit/>
          </a:bodyPr>
          <a:lstStyle>
            <a:lvl1pPr marL="0" indent="0" algn="ctr">
              <a:buNone/>
              <a:defRPr sz="3000" b="0"/>
            </a:lvl1pPr>
            <a:lvl2pPr marL="564322" indent="0">
              <a:buNone/>
              <a:defRPr sz="2500" b="1"/>
            </a:lvl2pPr>
            <a:lvl3pPr marL="1128644" indent="0">
              <a:buNone/>
              <a:defRPr sz="2200" b="1"/>
            </a:lvl3pPr>
            <a:lvl4pPr marL="1692966" indent="0">
              <a:buNone/>
              <a:defRPr sz="2000" b="1"/>
            </a:lvl4pPr>
            <a:lvl5pPr marL="2257288" indent="0">
              <a:buNone/>
              <a:defRPr sz="2000" b="1"/>
            </a:lvl5pPr>
            <a:lvl6pPr marL="2821610" indent="0">
              <a:buNone/>
              <a:defRPr sz="2000" b="1"/>
            </a:lvl6pPr>
            <a:lvl7pPr marL="3385932" indent="0">
              <a:buNone/>
              <a:defRPr sz="2000" b="1"/>
            </a:lvl7pPr>
            <a:lvl8pPr marL="3950254" indent="0">
              <a:buNone/>
              <a:defRPr sz="2000" b="1"/>
            </a:lvl8pPr>
            <a:lvl9pPr marL="4514576" indent="0">
              <a:buNone/>
              <a:defRPr sz="2000" b="1"/>
            </a:lvl9pPr>
          </a:lstStyle>
          <a:p>
            <a:pPr lvl="0"/>
            <a:r>
              <a:rPr lang="en-US"/>
              <a:t>Click to edit Master text styles</a:t>
            </a:r>
          </a:p>
        </p:txBody>
      </p:sp>
      <p:sp>
        <p:nvSpPr>
          <p:cNvPr id="7" name="Date Placeholder 6"/>
          <p:cNvSpPr>
            <a:spLocks noGrp="1"/>
          </p:cNvSpPr>
          <p:nvPr>
            <p:ph type="dt" sz="half" idx="10"/>
          </p:nvPr>
        </p:nvSpPr>
        <p:spPr/>
        <p:txBody>
          <a:bodyPr/>
          <a:lstStyle/>
          <a:p>
            <a:fld id="{8577670C-CB31-4C96-9B46-2CAEBC24E5E1}" type="datetimeFigureOut">
              <a:rPr lang="en-IN" smtClean="0"/>
              <a:t>12-06-2024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0FF234-8F13-415B-8FDF-9794518773E3}" type="slidenum">
              <a:rPr lang="en-IN" smtClean="0"/>
              <a:t>‹#›</a:t>
            </a:fld>
            <a:endParaRPr lang="en-IN"/>
          </a:p>
        </p:txBody>
      </p:sp>
      <p:sp>
        <p:nvSpPr>
          <p:cNvPr id="11" name="Content Placeholder 10"/>
          <p:cNvSpPr>
            <a:spLocks noGrp="1"/>
          </p:cNvSpPr>
          <p:nvPr>
            <p:ph sz="quarter" idx="13"/>
          </p:nvPr>
        </p:nvSpPr>
        <p:spPr>
          <a:xfrm>
            <a:off x="609520" y="2439767"/>
            <a:ext cx="5388163" cy="4314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29301" y="2439768"/>
            <a:ext cx="5388163" cy="4314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77670C-CB31-4C96-9B46-2CAEBC24E5E1}" type="datetimeFigureOut">
              <a:rPr lang="en-IN" smtClean="0"/>
              <a:t>12-06-2024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0FF234-8F13-415B-8FDF-9794518773E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77670C-CB31-4C96-9B46-2CAEBC24E5E1}" type="datetimeFigureOut">
              <a:rPr lang="en-IN" smtClean="0"/>
              <a:t>12-06-2024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0FF234-8F13-415B-8FDF-9794518773E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5091" y="294049"/>
            <a:ext cx="4010562" cy="2310386"/>
          </a:xfrm>
        </p:spPr>
        <p:txBody>
          <a:bodyPr anchor="b"/>
          <a:lstStyle>
            <a:lvl1pPr algn="ctr">
              <a:lnSpc>
                <a:spcPct val="100000"/>
              </a:lnSpc>
              <a:defRPr sz="35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725" y="301051"/>
            <a:ext cx="6660284" cy="6453328"/>
          </a:xfrm>
        </p:spPr>
        <p:txBody>
          <a:bodyPr/>
          <a:lstStyle>
            <a:lvl1pPr>
              <a:defRPr sz="39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5091" y="2688449"/>
            <a:ext cx="4010562" cy="4065930"/>
          </a:xfrm>
        </p:spPr>
        <p:txBody>
          <a:bodyPr>
            <a:normAutofit/>
          </a:bodyPr>
          <a:lstStyle>
            <a:lvl1pPr marL="0" indent="0" algn="ctr">
              <a:lnSpc>
                <a:spcPct val="125000"/>
              </a:lnSpc>
              <a:buNone/>
              <a:defRPr sz="2000"/>
            </a:lvl1pPr>
            <a:lvl2pPr marL="564322" indent="0">
              <a:buNone/>
              <a:defRPr sz="1500"/>
            </a:lvl2pPr>
            <a:lvl3pPr marL="1128644" indent="0">
              <a:buNone/>
              <a:defRPr sz="1200"/>
            </a:lvl3pPr>
            <a:lvl4pPr marL="1692966" indent="0">
              <a:buNone/>
              <a:defRPr sz="1100"/>
            </a:lvl4pPr>
            <a:lvl5pPr marL="2257288" indent="0">
              <a:buNone/>
              <a:defRPr sz="1100"/>
            </a:lvl5pPr>
            <a:lvl6pPr marL="2821610" indent="0">
              <a:buNone/>
              <a:defRPr sz="1100"/>
            </a:lvl6pPr>
            <a:lvl7pPr marL="3385932" indent="0">
              <a:buNone/>
              <a:defRPr sz="1100"/>
            </a:lvl7pPr>
            <a:lvl8pPr marL="3950254" indent="0">
              <a:buNone/>
              <a:defRPr sz="1100"/>
            </a:lvl8pPr>
            <a:lvl9pPr marL="4514576"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8577670C-CB31-4C96-9B46-2CAEBC24E5E1}"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FF234-8F13-415B-8FDF-9794518773E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143" y="252042"/>
            <a:ext cx="7614774" cy="987165"/>
          </a:xfrm>
        </p:spPr>
        <p:txBody>
          <a:bodyPr anchor="b"/>
          <a:lstStyle>
            <a:lvl1pPr algn="ctr">
              <a:lnSpc>
                <a:spcPct val="100000"/>
              </a:lnSpc>
              <a:defRPr sz="3500" b="0"/>
            </a:lvl1pPr>
          </a:lstStyle>
          <a:p>
            <a:r>
              <a:rPr lang="en-US"/>
              <a:t>Click to edit Master title style</a:t>
            </a:r>
            <a:endParaRPr lang="en-US" dirty="0"/>
          </a:p>
        </p:txBody>
      </p:sp>
      <p:sp>
        <p:nvSpPr>
          <p:cNvPr id="3" name="Picture Placeholder 2"/>
          <p:cNvSpPr>
            <a:spLocks noGrp="1"/>
          </p:cNvSpPr>
          <p:nvPr>
            <p:ph type="pic" idx="1"/>
          </p:nvPr>
        </p:nvSpPr>
        <p:spPr>
          <a:xfrm>
            <a:off x="2010573" y="1260210"/>
            <a:ext cx="8071914" cy="5006712"/>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900"/>
            </a:lvl1pPr>
            <a:lvl2pPr marL="564322" indent="0">
              <a:buNone/>
              <a:defRPr sz="3500"/>
            </a:lvl2pPr>
            <a:lvl3pPr marL="1128644" indent="0">
              <a:buNone/>
              <a:defRPr sz="3000"/>
            </a:lvl3pPr>
            <a:lvl4pPr marL="1692966" indent="0">
              <a:buNone/>
              <a:defRPr sz="2500"/>
            </a:lvl4pPr>
            <a:lvl5pPr marL="2257288" indent="0">
              <a:buNone/>
              <a:defRPr sz="2500"/>
            </a:lvl5pPr>
            <a:lvl6pPr marL="2821610" indent="0">
              <a:buNone/>
              <a:defRPr sz="2500"/>
            </a:lvl6pPr>
            <a:lvl7pPr marL="3385932" indent="0">
              <a:buNone/>
              <a:defRPr sz="2500"/>
            </a:lvl7pPr>
            <a:lvl8pPr marL="3950254" indent="0">
              <a:buNone/>
              <a:defRPr sz="2500"/>
            </a:lvl8pPr>
            <a:lvl9pPr marL="4514576" indent="0">
              <a:buNone/>
              <a:defRPr sz="2500"/>
            </a:lvl9pPr>
          </a:lstStyle>
          <a:p>
            <a:r>
              <a:rPr lang="en-US"/>
              <a:t>Click icon to add picture</a:t>
            </a:r>
            <a:endParaRPr lang="en-US" dirty="0"/>
          </a:p>
        </p:txBody>
      </p:sp>
      <p:sp>
        <p:nvSpPr>
          <p:cNvPr id="4" name="Text Placeholder 3"/>
          <p:cNvSpPr>
            <a:spLocks noGrp="1"/>
          </p:cNvSpPr>
          <p:nvPr>
            <p:ph type="body" sz="half" idx="2"/>
          </p:nvPr>
        </p:nvSpPr>
        <p:spPr>
          <a:xfrm>
            <a:off x="2239143" y="6406070"/>
            <a:ext cx="7614774" cy="588098"/>
          </a:xfrm>
        </p:spPr>
        <p:txBody>
          <a:bodyPr>
            <a:normAutofit/>
          </a:bodyPr>
          <a:lstStyle>
            <a:lvl1pPr marL="0" indent="0" algn="ctr">
              <a:buNone/>
              <a:defRPr sz="2000"/>
            </a:lvl1pPr>
            <a:lvl2pPr marL="564322" indent="0">
              <a:buNone/>
              <a:defRPr sz="1500"/>
            </a:lvl2pPr>
            <a:lvl3pPr marL="1128644" indent="0">
              <a:buNone/>
              <a:defRPr sz="1200"/>
            </a:lvl3pPr>
            <a:lvl4pPr marL="1692966" indent="0">
              <a:buNone/>
              <a:defRPr sz="1100"/>
            </a:lvl4pPr>
            <a:lvl5pPr marL="2257288" indent="0">
              <a:buNone/>
              <a:defRPr sz="1100"/>
            </a:lvl5pPr>
            <a:lvl6pPr marL="2821610" indent="0">
              <a:buNone/>
              <a:defRPr sz="1100"/>
            </a:lvl6pPr>
            <a:lvl7pPr marL="3385932" indent="0">
              <a:buNone/>
              <a:defRPr sz="1100"/>
            </a:lvl7pPr>
            <a:lvl8pPr marL="3950254" indent="0">
              <a:buNone/>
              <a:defRPr sz="1100"/>
            </a:lvl8pPr>
            <a:lvl9pPr marL="4514576"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8577670C-CB31-4C96-9B46-2CAEBC24E5E1}"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FF234-8F13-415B-8FDF-9794518773E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0"/>
            <a:ext cx="10971372" cy="1764295"/>
          </a:xfrm>
          <a:prstGeom prst="rect">
            <a:avLst/>
          </a:prstGeom>
        </p:spPr>
        <p:txBody>
          <a:bodyPr vert="horz" lIns="112864" tIns="56432" rIns="112864" bIns="56432"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521" y="1764295"/>
            <a:ext cx="10971372" cy="4990084"/>
          </a:xfrm>
          <a:prstGeom prst="rect">
            <a:avLst/>
          </a:prstGeom>
        </p:spPr>
        <p:txBody>
          <a:bodyPr vert="horz" lIns="112864" tIns="56432" rIns="112864" bIns="564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3359" y="7008171"/>
            <a:ext cx="2780938" cy="402567"/>
          </a:xfrm>
          <a:prstGeom prst="rect">
            <a:avLst/>
          </a:prstGeom>
        </p:spPr>
        <p:txBody>
          <a:bodyPr vert="horz" lIns="112864" tIns="56432" rIns="56432" bIns="56432" rtlCol="0" anchor="ctr"/>
          <a:lstStyle>
            <a:lvl1pPr algn="r">
              <a:defRPr sz="1500">
                <a:solidFill>
                  <a:schemeClr val="tx1">
                    <a:lumMod val="65000"/>
                    <a:lumOff val="35000"/>
                  </a:schemeClr>
                </a:solidFill>
                <a:latin typeface="Century Gothic" pitchFamily="34" charset="0"/>
              </a:defRPr>
            </a:lvl1pPr>
          </a:lstStyle>
          <a:p>
            <a:fld id="{8577670C-CB31-4C96-9B46-2CAEBC24E5E1}" type="datetimeFigureOut">
              <a:rPr lang="en-IN" smtClean="0"/>
              <a:t>12-06-2024</a:t>
            </a:fld>
            <a:endParaRPr lang="en-IN"/>
          </a:p>
        </p:txBody>
      </p:sp>
      <p:sp>
        <p:nvSpPr>
          <p:cNvPr id="5" name="Footer Placeholder 4"/>
          <p:cNvSpPr>
            <a:spLocks noGrp="1"/>
          </p:cNvSpPr>
          <p:nvPr>
            <p:ph type="ftr" sz="quarter" idx="3"/>
          </p:nvPr>
        </p:nvSpPr>
        <p:spPr>
          <a:xfrm>
            <a:off x="878773" y="7008171"/>
            <a:ext cx="3796806" cy="402567"/>
          </a:xfrm>
          <a:prstGeom prst="rect">
            <a:avLst/>
          </a:prstGeom>
        </p:spPr>
        <p:txBody>
          <a:bodyPr vert="horz" lIns="56432" tIns="56432" rIns="112864" bIns="56432" rtlCol="0" anchor="ctr"/>
          <a:lstStyle>
            <a:lvl1pPr algn="l">
              <a:defRPr sz="15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11389555" y="7008171"/>
            <a:ext cx="749202" cy="402567"/>
          </a:xfrm>
          <a:prstGeom prst="rect">
            <a:avLst/>
          </a:prstGeom>
        </p:spPr>
        <p:txBody>
          <a:bodyPr vert="horz" lIns="33859" tIns="56432" rIns="56432" bIns="56432" rtlCol="0" anchor="ctr"/>
          <a:lstStyle>
            <a:lvl1pPr algn="l">
              <a:defRPr sz="1500">
                <a:solidFill>
                  <a:schemeClr val="tx1">
                    <a:lumMod val="65000"/>
                    <a:lumOff val="35000"/>
                  </a:schemeClr>
                </a:solidFill>
                <a:latin typeface="Century Gothic" pitchFamily="34" charset="0"/>
              </a:defRPr>
            </a:lvl1pPr>
          </a:lstStyle>
          <a:p>
            <a:fld id="{EC0FF234-8F13-415B-8FDF-9794518773E3}" type="slidenum">
              <a:rPr lang="en-IN" smtClean="0"/>
              <a:t>‹#›</a:t>
            </a:fld>
            <a:endParaRPr lang="en-IN"/>
          </a:p>
        </p:txBody>
      </p:sp>
      <p:sp>
        <p:nvSpPr>
          <p:cNvPr id="7" name="Oval 6"/>
          <p:cNvSpPr/>
          <p:nvPr/>
        </p:nvSpPr>
        <p:spPr>
          <a:xfrm>
            <a:off x="11275545" y="7165872"/>
            <a:ext cx="113015" cy="93465"/>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12864" tIns="56432" rIns="112864" bIns="56432" rtlCol="0" anchor="ctr"/>
          <a:lstStyle/>
          <a:p>
            <a:pPr marL="0" algn="ctr" defTabSz="1128644" rtl="0" eaLnBrk="1" latinLnBrk="0" hangingPunct="1"/>
            <a:endParaRPr lang="en-US" sz="2200" kern="1200">
              <a:solidFill>
                <a:schemeClr val="lt1"/>
              </a:solidFill>
              <a:latin typeface="+mn-lt"/>
              <a:ea typeface="+mn-ea"/>
              <a:cs typeface="+mn-cs"/>
            </a:endParaRPr>
          </a:p>
        </p:txBody>
      </p:sp>
      <p:sp>
        <p:nvSpPr>
          <p:cNvPr id="8" name="Oval 7"/>
          <p:cNvSpPr/>
          <p:nvPr/>
        </p:nvSpPr>
        <p:spPr>
          <a:xfrm>
            <a:off x="758726" y="7165872"/>
            <a:ext cx="113015" cy="93465"/>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12864" tIns="56432" rIns="112864" bIns="56432"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1128644" rtl="0" eaLnBrk="1" latinLnBrk="0" hangingPunct="1">
        <a:lnSpc>
          <a:spcPts val="7159"/>
        </a:lnSpc>
        <a:spcBef>
          <a:spcPct val="0"/>
        </a:spcBef>
        <a:buNone/>
        <a:defRPr sz="67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423241" indent="-423241" algn="l" defTabSz="1128644" rtl="0" eaLnBrk="1" latinLnBrk="0" hangingPunct="1">
        <a:spcBef>
          <a:spcPct val="20000"/>
        </a:spcBef>
        <a:buFont typeface="Arial" pitchFamily="34" charset="0"/>
        <a:buChar char="•"/>
        <a:defRPr sz="3000" kern="1200">
          <a:solidFill>
            <a:schemeClr val="tx1">
              <a:lumMod val="50000"/>
              <a:lumOff val="50000"/>
            </a:schemeClr>
          </a:solidFill>
          <a:latin typeface="+mj-lt"/>
          <a:ea typeface="+mn-ea"/>
          <a:cs typeface="+mn-cs"/>
        </a:defRPr>
      </a:lvl1pPr>
      <a:lvl2pPr marL="917023" indent="-352701" algn="l" defTabSz="1128644" rtl="0" eaLnBrk="1" latinLnBrk="0" hangingPunct="1">
        <a:spcBef>
          <a:spcPct val="20000"/>
        </a:spcBef>
        <a:buFont typeface="Courier New" pitchFamily="49" charset="0"/>
        <a:buChar char="o"/>
        <a:defRPr sz="2000" kern="1200">
          <a:solidFill>
            <a:schemeClr val="tx1">
              <a:lumMod val="50000"/>
              <a:lumOff val="50000"/>
            </a:schemeClr>
          </a:solidFill>
          <a:latin typeface="+mj-lt"/>
          <a:ea typeface="+mn-ea"/>
          <a:cs typeface="+mn-cs"/>
        </a:defRPr>
      </a:lvl2pPr>
      <a:lvl3pPr marL="1410805" indent="-282161" algn="l" defTabSz="1128644" rtl="0" eaLnBrk="1" latinLnBrk="0" hangingPunct="1">
        <a:spcBef>
          <a:spcPct val="20000"/>
        </a:spcBef>
        <a:buFont typeface="Arial" pitchFamily="34" charset="0"/>
        <a:buChar char="•"/>
        <a:defRPr sz="2000" kern="1200">
          <a:solidFill>
            <a:schemeClr val="tx1">
              <a:lumMod val="50000"/>
              <a:lumOff val="50000"/>
            </a:schemeClr>
          </a:solidFill>
          <a:latin typeface="+mj-lt"/>
          <a:ea typeface="+mn-ea"/>
          <a:cs typeface="+mn-cs"/>
        </a:defRPr>
      </a:lvl3pPr>
      <a:lvl4pPr marL="1975127" indent="-282161" algn="l" defTabSz="1128644" rtl="0" eaLnBrk="1" latinLnBrk="0" hangingPunct="1">
        <a:spcBef>
          <a:spcPct val="20000"/>
        </a:spcBef>
        <a:buFont typeface="Courier New" pitchFamily="49" charset="0"/>
        <a:buChar char="o"/>
        <a:defRPr sz="2000" kern="1200">
          <a:solidFill>
            <a:schemeClr val="tx1">
              <a:lumMod val="50000"/>
              <a:lumOff val="50000"/>
            </a:schemeClr>
          </a:solidFill>
          <a:latin typeface="+mj-lt"/>
          <a:ea typeface="+mn-ea"/>
          <a:cs typeface="+mn-cs"/>
        </a:defRPr>
      </a:lvl4pPr>
      <a:lvl5pPr marL="2539449" indent="-282161" algn="l" defTabSz="1128644" rtl="0" eaLnBrk="1" latinLnBrk="0" hangingPunct="1">
        <a:spcBef>
          <a:spcPct val="20000"/>
        </a:spcBef>
        <a:buFont typeface="Arial" pitchFamily="34" charset="0"/>
        <a:buChar char="•"/>
        <a:defRPr sz="2000" kern="1200">
          <a:solidFill>
            <a:schemeClr val="tx1">
              <a:lumMod val="50000"/>
              <a:lumOff val="50000"/>
            </a:schemeClr>
          </a:solidFill>
          <a:latin typeface="+mj-lt"/>
          <a:ea typeface="+mn-ea"/>
          <a:cs typeface="+mn-cs"/>
        </a:defRPr>
      </a:lvl5pPr>
      <a:lvl6pPr marL="3103771" indent="-282161" algn="l" defTabSz="1128644" rtl="0" eaLnBrk="1" latinLnBrk="0" hangingPunct="1">
        <a:spcBef>
          <a:spcPct val="20000"/>
        </a:spcBef>
        <a:buFont typeface="Courier New" pitchFamily="49" charset="0"/>
        <a:buChar char="o"/>
        <a:defRPr sz="2000" kern="1200">
          <a:solidFill>
            <a:schemeClr val="tx1">
              <a:lumMod val="50000"/>
              <a:lumOff val="50000"/>
            </a:schemeClr>
          </a:solidFill>
          <a:latin typeface="+mj-lt"/>
          <a:ea typeface="+mn-ea"/>
          <a:cs typeface="+mn-cs"/>
        </a:defRPr>
      </a:lvl6pPr>
      <a:lvl7pPr marL="3668093" indent="-282161" algn="l" defTabSz="1128644" rtl="0" eaLnBrk="1" latinLnBrk="0" hangingPunct="1">
        <a:spcBef>
          <a:spcPct val="20000"/>
        </a:spcBef>
        <a:buFont typeface="Arial" pitchFamily="34" charset="0"/>
        <a:buChar char="•"/>
        <a:defRPr sz="2000" kern="1200">
          <a:solidFill>
            <a:schemeClr val="tx1">
              <a:lumMod val="50000"/>
              <a:lumOff val="50000"/>
            </a:schemeClr>
          </a:solidFill>
          <a:latin typeface="+mj-lt"/>
          <a:ea typeface="+mn-ea"/>
          <a:cs typeface="+mn-cs"/>
        </a:defRPr>
      </a:lvl7pPr>
      <a:lvl8pPr marL="4232415" indent="-282161" algn="l" defTabSz="1128644" rtl="0" eaLnBrk="1" latinLnBrk="0" hangingPunct="1">
        <a:spcBef>
          <a:spcPct val="20000"/>
        </a:spcBef>
        <a:buFont typeface="Courier New" pitchFamily="49" charset="0"/>
        <a:buChar char="o"/>
        <a:defRPr sz="2000" kern="1200">
          <a:solidFill>
            <a:schemeClr val="tx1">
              <a:lumMod val="50000"/>
              <a:lumOff val="50000"/>
            </a:schemeClr>
          </a:solidFill>
          <a:latin typeface="+mj-lt"/>
          <a:ea typeface="+mn-ea"/>
          <a:cs typeface="+mn-cs"/>
        </a:defRPr>
      </a:lvl8pPr>
      <a:lvl9pPr marL="4796737" indent="-282161" algn="l" defTabSz="1128644" rtl="0" eaLnBrk="1" latinLnBrk="0" hangingPunct="1">
        <a:spcBef>
          <a:spcPct val="20000"/>
        </a:spcBef>
        <a:buFont typeface="Arial" pitchFamily="34" charset="0"/>
        <a:buChar char="•"/>
        <a:defRPr sz="2000" kern="1200">
          <a:solidFill>
            <a:schemeClr val="tx1">
              <a:lumMod val="50000"/>
              <a:lumOff val="50000"/>
            </a:schemeClr>
          </a:solidFill>
          <a:latin typeface="+mj-lt"/>
          <a:ea typeface="+mn-ea"/>
          <a:cs typeface="+mn-cs"/>
        </a:defRPr>
      </a:lvl9pPr>
    </p:bodyStyle>
    <p:otherStyle>
      <a:defPPr>
        <a:defRPr lang="en-US"/>
      </a:defPPr>
      <a:lvl1pPr marL="0" algn="l" defTabSz="1128644" rtl="0" eaLnBrk="1" latinLnBrk="0" hangingPunct="1">
        <a:defRPr sz="2200" kern="1200">
          <a:solidFill>
            <a:schemeClr val="tx1"/>
          </a:solidFill>
          <a:latin typeface="+mn-lt"/>
          <a:ea typeface="+mn-ea"/>
          <a:cs typeface="+mn-cs"/>
        </a:defRPr>
      </a:lvl1pPr>
      <a:lvl2pPr marL="564322" algn="l" defTabSz="1128644" rtl="0" eaLnBrk="1" latinLnBrk="0" hangingPunct="1">
        <a:defRPr sz="2200" kern="1200">
          <a:solidFill>
            <a:schemeClr val="tx1"/>
          </a:solidFill>
          <a:latin typeface="+mn-lt"/>
          <a:ea typeface="+mn-ea"/>
          <a:cs typeface="+mn-cs"/>
        </a:defRPr>
      </a:lvl2pPr>
      <a:lvl3pPr marL="1128644" algn="l" defTabSz="1128644" rtl="0" eaLnBrk="1" latinLnBrk="0" hangingPunct="1">
        <a:defRPr sz="2200" kern="1200">
          <a:solidFill>
            <a:schemeClr val="tx1"/>
          </a:solidFill>
          <a:latin typeface="+mn-lt"/>
          <a:ea typeface="+mn-ea"/>
          <a:cs typeface="+mn-cs"/>
        </a:defRPr>
      </a:lvl3pPr>
      <a:lvl4pPr marL="1692966" algn="l" defTabSz="1128644" rtl="0" eaLnBrk="1" latinLnBrk="0" hangingPunct="1">
        <a:defRPr sz="2200" kern="1200">
          <a:solidFill>
            <a:schemeClr val="tx1"/>
          </a:solidFill>
          <a:latin typeface="+mn-lt"/>
          <a:ea typeface="+mn-ea"/>
          <a:cs typeface="+mn-cs"/>
        </a:defRPr>
      </a:lvl4pPr>
      <a:lvl5pPr marL="2257288" algn="l" defTabSz="1128644" rtl="0" eaLnBrk="1" latinLnBrk="0" hangingPunct="1">
        <a:defRPr sz="2200" kern="1200">
          <a:solidFill>
            <a:schemeClr val="tx1"/>
          </a:solidFill>
          <a:latin typeface="+mn-lt"/>
          <a:ea typeface="+mn-ea"/>
          <a:cs typeface="+mn-cs"/>
        </a:defRPr>
      </a:lvl5pPr>
      <a:lvl6pPr marL="2821610" algn="l" defTabSz="1128644" rtl="0" eaLnBrk="1" latinLnBrk="0" hangingPunct="1">
        <a:defRPr sz="2200" kern="1200">
          <a:solidFill>
            <a:schemeClr val="tx1"/>
          </a:solidFill>
          <a:latin typeface="+mn-lt"/>
          <a:ea typeface="+mn-ea"/>
          <a:cs typeface="+mn-cs"/>
        </a:defRPr>
      </a:lvl6pPr>
      <a:lvl7pPr marL="3385932" algn="l" defTabSz="1128644" rtl="0" eaLnBrk="1" latinLnBrk="0" hangingPunct="1">
        <a:defRPr sz="2200" kern="1200">
          <a:solidFill>
            <a:schemeClr val="tx1"/>
          </a:solidFill>
          <a:latin typeface="+mn-lt"/>
          <a:ea typeface="+mn-ea"/>
          <a:cs typeface="+mn-cs"/>
        </a:defRPr>
      </a:lvl7pPr>
      <a:lvl8pPr marL="3950254" algn="l" defTabSz="1128644" rtl="0" eaLnBrk="1" latinLnBrk="0" hangingPunct="1">
        <a:defRPr sz="2200" kern="1200">
          <a:solidFill>
            <a:schemeClr val="tx1"/>
          </a:solidFill>
          <a:latin typeface="+mn-lt"/>
          <a:ea typeface="+mn-ea"/>
          <a:cs typeface="+mn-cs"/>
        </a:defRPr>
      </a:lvl8pPr>
      <a:lvl9pPr marL="4514576" algn="l" defTabSz="1128644"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9DE261C1-89F3-457F-778B-AD0B5C91C2D0}"/>
              </a:ext>
            </a:extLst>
          </p:cNvPr>
          <p:cNvSpPr txBox="1">
            <a:spLocks/>
          </p:cNvSpPr>
          <p:nvPr/>
        </p:nvSpPr>
        <p:spPr>
          <a:xfrm>
            <a:off x="3" y="0"/>
            <a:ext cx="12190413" cy="1069990"/>
          </a:xfrm>
          <a:prstGeom prst="rect">
            <a:avLst/>
          </a:prstGeom>
          <a:solidFill>
            <a:srgbClr val="0070C0"/>
          </a:solidFill>
          <a:ln>
            <a:solidFill>
              <a:srgbClr val="0070C0"/>
            </a:solidFill>
          </a:ln>
        </p:spPr>
        <p:txBody>
          <a:bodyPr vert="horz" lIns="112285" tIns="56142" rIns="112285" bIns="5614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400" dirty="0">
                <a:latin typeface="Times New Roman" panose="02020603050405020304" pitchFamily="18" charset="0"/>
                <a:cs typeface="Times New Roman" panose="02020603050405020304" pitchFamily="18" charset="0"/>
              </a:rPr>
              <a:t>Don </a:t>
            </a:r>
            <a:r>
              <a:rPr lang="en-GB" sz="3400" dirty="0" err="1">
                <a:latin typeface="Times New Roman" panose="02020603050405020304" pitchFamily="18" charset="0"/>
                <a:cs typeface="Times New Roman" panose="02020603050405020304" pitchFamily="18" charset="0"/>
              </a:rPr>
              <a:t>Bosco</a:t>
            </a:r>
            <a:r>
              <a:rPr lang="en-GB" sz="3400" dirty="0">
                <a:latin typeface="Times New Roman" panose="02020603050405020304" pitchFamily="18" charset="0"/>
                <a:cs typeface="Times New Roman" panose="02020603050405020304" pitchFamily="18" charset="0"/>
              </a:rPr>
              <a:t> Institute of Technology, Bangalore</a:t>
            </a:r>
            <a:br>
              <a:rPr lang="en-GB" sz="3400" dirty="0">
                <a:latin typeface="Times New Roman" panose="02020603050405020304" pitchFamily="18" charset="0"/>
                <a:cs typeface="Times New Roman" panose="02020603050405020304" pitchFamily="18" charset="0"/>
              </a:rPr>
            </a:br>
            <a:r>
              <a:rPr lang="en-GB" sz="3400" dirty="0">
                <a:latin typeface="Times New Roman" panose="02020603050405020304" pitchFamily="18" charset="0"/>
                <a:cs typeface="Times New Roman" panose="02020603050405020304" pitchFamily="18" charset="0"/>
              </a:rPr>
              <a:t>Department of Information Science &amp; Engineering </a:t>
            </a:r>
            <a:endParaRPr lang="en-IN" sz="29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 xmlns:a16="http://schemas.microsoft.com/office/drawing/2014/main" id="{9549AEE0-CF64-F5A5-9FAA-CDBD1215D5FF}"/>
              </a:ext>
            </a:extLst>
          </p:cNvPr>
          <p:cNvPicPr>
            <a:picLocks noChangeAspect="1"/>
          </p:cNvPicPr>
          <p:nvPr/>
        </p:nvPicPr>
        <p:blipFill>
          <a:blip r:embed="rId2"/>
          <a:stretch>
            <a:fillRect/>
          </a:stretch>
        </p:blipFill>
        <p:spPr>
          <a:xfrm>
            <a:off x="143320" y="90588"/>
            <a:ext cx="949730" cy="785442"/>
          </a:xfrm>
          <a:prstGeom prst="rect">
            <a:avLst/>
          </a:prstGeom>
        </p:spPr>
      </p:pic>
      <p:pic>
        <p:nvPicPr>
          <p:cNvPr id="4" name="Picture 3">
            <a:extLst>
              <a:ext uri="{FF2B5EF4-FFF2-40B4-BE49-F238E27FC236}">
                <a16:creationId xmlns="" xmlns:a16="http://schemas.microsoft.com/office/drawing/2014/main" id="{7C70E531-54D3-1BD0-1F7F-B162CE004885}"/>
              </a:ext>
            </a:extLst>
          </p:cNvPr>
          <p:cNvPicPr>
            <a:picLocks noChangeAspect="1"/>
          </p:cNvPicPr>
          <p:nvPr/>
        </p:nvPicPr>
        <p:blipFill>
          <a:blip r:embed="rId3"/>
          <a:stretch>
            <a:fillRect/>
          </a:stretch>
        </p:blipFill>
        <p:spPr>
          <a:xfrm>
            <a:off x="11087114" y="126046"/>
            <a:ext cx="911233" cy="714529"/>
          </a:xfrm>
          <a:prstGeom prst="rect">
            <a:avLst/>
          </a:prstGeom>
        </p:spPr>
      </p:pic>
      <p:sp>
        <p:nvSpPr>
          <p:cNvPr id="5" name="Text Box 13"/>
          <p:cNvSpPr txBox="1"/>
          <p:nvPr/>
        </p:nvSpPr>
        <p:spPr>
          <a:xfrm>
            <a:off x="-6194216" y="1236621"/>
            <a:ext cx="24379133" cy="975155"/>
          </a:xfrm>
          <a:prstGeom prst="rect">
            <a:avLst/>
          </a:prstGeom>
          <a:noFill/>
        </p:spPr>
        <p:txBody>
          <a:bodyPr wrap="square" lIns="112285" tIns="56142" rIns="112285" bIns="56142" rtlCol="0">
            <a:spAutoFit/>
          </a:bodyPr>
          <a:lstStyle/>
          <a:p>
            <a:pPr algn="ctr"/>
            <a:r>
              <a:rPr lang="en-US" sz="2800" b="1" dirty="0" smtClean="0"/>
              <a:t>Project Presentation</a:t>
            </a:r>
          </a:p>
          <a:p>
            <a:pPr algn="ctr"/>
            <a:r>
              <a:rPr lang="en-US" sz="2800" b="1" dirty="0" smtClean="0"/>
              <a:t>on</a:t>
            </a:r>
            <a:endParaRPr lang="en-US" sz="2800" b="1" dirty="0"/>
          </a:p>
        </p:txBody>
      </p:sp>
      <p:sp>
        <p:nvSpPr>
          <p:cNvPr id="8" name="Text Box 17"/>
          <p:cNvSpPr txBox="1"/>
          <p:nvPr/>
        </p:nvSpPr>
        <p:spPr>
          <a:xfrm>
            <a:off x="-6218548" y="2310592"/>
            <a:ext cx="24337651" cy="482712"/>
          </a:xfrm>
          <a:prstGeom prst="rect">
            <a:avLst/>
          </a:prstGeom>
          <a:noFill/>
        </p:spPr>
        <p:txBody>
          <a:bodyPr wrap="square" lIns="112285" tIns="56142" rIns="112285" bIns="56142" rtlCol="0">
            <a:spAutoFit/>
          </a:bodyPr>
          <a:lstStyle/>
          <a:p>
            <a:pPr algn="ctr"/>
            <a:r>
              <a:rPr lang="en-US" sz="2400" b="1" dirty="0">
                <a:solidFill>
                  <a:srgbClr val="C00000"/>
                </a:solidFill>
              </a:rPr>
              <a:t>“</a:t>
            </a:r>
            <a:r>
              <a:rPr lang="en-US" sz="2400" b="1"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Grain Adulteration Detection Using Deep Neural Network</a:t>
            </a:r>
            <a:r>
              <a:rPr lang="en-US" sz="2400" b="1" dirty="0">
                <a:solidFill>
                  <a:srgbClr val="C00000"/>
                </a:solidFill>
              </a:rPr>
              <a:t>”</a:t>
            </a:r>
          </a:p>
        </p:txBody>
      </p:sp>
      <p:sp>
        <p:nvSpPr>
          <p:cNvPr id="9" name="Text Box 18"/>
          <p:cNvSpPr txBox="1"/>
          <p:nvPr/>
        </p:nvSpPr>
        <p:spPr>
          <a:xfrm>
            <a:off x="-6293892" y="3046848"/>
            <a:ext cx="24337651" cy="451935"/>
          </a:xfrm>
          <a:prstGeom prst="rect">
            <a:avLst/>
          </a:prstGeom>
          <a:noFill/>
        </p:spPr>
        <p:txBody>
          <a:bodyPr wrap="square" lIns="112285" tIns="56142" rIns="112285" bIns="56142" rtlCol="0">
            <a:spAutoFit/>
          </a:bodyPr>
          <a:lstStyle/>
          <a:p>
            <a:pPr algn="ctr"/>
            <a:r>
              <a:rPr lang="en-US" b="1" i="1" dirty="0">
                <a:latin typeface="Microsoft PhagsPa" pitchFamily="34" charset="0"/>
                <a:cs typeface="Monotype Corsiva" panose="03010101010201010101" charset="0"/>
              </a:rPr>
              <a:t>Presented by:</a:t>
            </a:r>
          </a:p>
        </p:txBody>
      </p:sp>
      <p:sp>
        <p:nvSpPr>
          <p:cNvPr id="10" name="Text Box 19"/>
          <p:cNvSpPr txBox="1"/>
          <p:nvPr/>
        </p:nvSpPr>
        <p:spPr>
          <a:xfrm>
            <a:off x="351988" y="3540782"/>
            <a:ext cx="4977752" cy="790489"/>
          </a:xfrm>
          <a:prstGeom prst="rect">
            <a:avLst/>
          </a:prstGeom>
          <a:noFill/>
        </p:spPr>
        <p:txBody>
          <a:bodyPr wrap="square" lIns="112285" tIns="56142" rIns="112285" bIns="56142" rtlCol="0">
            <a:spAutoFit/>
          </a:bodyPr>
          <a:lstStyle/>
          <a:p>
            <a:pPr algn="ctr"/>
            <a:r>
              <a:rPr lang="en-US" b="1" dirty="0">
                <a:effectLst>
                  <a:outerShdw blurRad="38100" dist="38100" dir="2700000" algn="tl">
                    <a:srgbClr val="000000">
                      <a:alpha val="43137"/>
                    </a:srgbClr>
                  </a:outerShdw>
                </a:effectLst>
              </a:rPr>
              <a:t>Name</a:t>
            </a:r>
          </a:p>
          <a:p>
            <a:pPr algn="ctr"/>
            <a:r>
              <a:rPr lang="en-US" b="1" dirty="0" smtClean="0"/>
              <a:t>MEGHANA S</a:t>
            </a:r>
            <a:endParaRPr lang="en-US" b="1" dirty="0"/>
          </a:p>
        </p:txBody>
      </p:sp>
      <p:sp>
        <p:nvSpPr>
          <p:cNvPr id="11" name="Text Box 20"/>
          <p:cNvSpPr txBox="1"/>
          <p:nvPr/>
        </p:nvSpPr>
        <p:spPr>
          <a:xfrm>
            <a:off x="5496861" y="3520336"/>
            <a:ext cx="6303459" cy="790489"/>
          </a:xfrm>
          <a:prstGeom prst="rect">
            <a:avLst/>
          </a:prstGeom>
          <a:noFill/>
        </p:spPr>
        <p:txBody>
          <a:bodyPr wrap="square" lIns="112285" tIns="56142" rIns="112285" bIns="56142" rtlCol="0">
            <a:spAutoFit/>
          </a:bodyPr>
          <a:lstStyle/>
          <a:p>
            <a:pPr algn="ctr"/>
            <a:r>
              <a:rPr lang="en-US" b="1" dirty="0">
                <a:effectLst>
                  <a:outerShdw blurRad="38100" dist="38100" dir="2700000" algn="tl">
                    <a:srgbClr val="000000">
                      <a:alpha val="43137"/>
                    </a:srgbClr>
                  </a:outerShdw>
                </a:effectLst>
              </a:rPr>
              <a:t>USN</a:t>
            </a:r>
          </a:p>
          <a:p>
            <a:pPr algn="ctr"/>
            <a:r>
              <a:rPr lang="en-US" b="1" dirty="0" smtClean="0"/>
              <a:t>1DB20IS081</a:t>
            </a:r>
            <a:endParaRPr lang="en-US" b="1" dirty="0"/>
          </a:p>
        </p:txBody>
      </p:sp>
      <p:sp>
        <p:nvSpPr>
          <p:cNvPr id="12" name="Text Box 21"/>
          <p:cNvSpPr txBox="1"/>
          <p:nvPr/>
        </p:nvSpPr>
        <p:spPr>
          <a:xfrm>
            <a:off x="2455344" y="4329414"/>
            <a:ext cx="6772452" cy="790489"/>
          </a:xfrm>
          <a:prstGeom prst="rect">
            <a:avLst/>
          </a:prstGeom>
          <a:noFill/>
          <a:ln w="9525">
            <a:noFill/>
          </a:ln>
        </p:spPr>
        <p:txBody>
          <a:bodyPr lIns="112285" tIns="56142" rIns="112285" bIns="56142">
            <a:spAutoFit/>
          </a:bodyPr>
          <a:lstStyle/>
          <a:p>
            <a:pPr algn="ctr"/>
            <a:endParaRPr lang="en-US" b="1" dirty="0">
              <a:latin typeface="Monotype Corsiva" panose="03010101010201010101" charset="0"/>
              <a:cs typeface="Times New Roman" panose="02020603050405020304" charset="0"/>
            </a:endParaRPr>
          </a:p>
          <a:p>
            <a:pPr algn="ctr"/>
            <a:r>
              <a:rPr lang="en-US" b="1" dirty="0">
                <a:latin typeface="Monotype Corsiva" panose="03010101010201010101" charset="0"/>
                <a:cs typeface="Times New Roman" panose="02020603050405020304" charset="0"/>
              </a:rPr>
              <a:t>Under the guidance of</a:t>
            </a:r>
            <a:endParaRPr lang="en-US" dirty="0"/>
          </a:p>
        </p:txBody>
      </p:sp>
      <p:sp>
        <p:nvSpPr>
          <p:cNvPr id="13" name="Text Box 22"/>
          <p:cNvSpPr txBox="1"/>
          <p:nvPr/>
        </p:nvSpPr>
        <p:spPr>
          <a:xfrm>
            <a:off x="-6293892" y="4678844"/>
            <a:ext cx="24369821" cy="2144706"/>
          </a:xfrm>
          <a:prstGeom prst="rect">
            <a:avLst/>
          </a:prstGeom>
          <a:noFill/>
        </p:spPr>
        <p:txBody>
          <a:bodyPr wrap="square" lIns="112285" tIns="56142" rIns="112285" bIns="56142" rtlCol="0">
            <a:spAutoFit/>
          </a:bodyPr>
          <a:lstStyle/>
          <a:p>
            <a:pPr algn="ctr"/>
            <a:endParaRPr lang="en-US" b="1" dirty="0">
              <a:solidFill>
                <a:schemeClr val="tx2"/>
              </a:solidFill>
            </a:endParaRPr>
          </a:p>
          <a:p>
            <a:pPr algn="ctr"/>
            <a:r>
              <a:rPr lang="en-US" b="1" dirty="0" err="1"/>
              <a:t>Dr.B.K.Raghavendra</a:t>
            </a:r>
            <a:endParaRPr lang="en-US" b="1" dirty="0"/>
          </a:p>
          <a:p>
            <a:pPr algn="ctr"/>
            <a:r>
              <a:rPr lang="en-US" b="1" dirty="0"/>
              <a:t>Head </a:t>
            </a:r>
            <a:r>
              <a:rPr lang="en-US" b="1" dirty="0" smtClean="0"/>
              <a:t>of the </a:t>
            </a:r>
            <a:r>
              <a:rPr lang="en-US" b="1" dirty="0"/>
              <a:t>Department,</a:t>
            </a:r>
          </a:p>
          <a:p>
            <a:pPr algn="ctr"/>
            <a:r>
              <a:rPr lang="en-US" b="1" dirty="0"/>
              <a:t>Dept. of ISE</a:t>
            </a:r>
          </a:p>
          <a:p>
            <a:pPr algn="ctr"/>
            <a:r>
              <a:rPr lang="en-US" b="1" dirty="0"/>
              <a:t>2023-2024</a:t>
            </a:r>
          </a:p>
          <a:p>
            <a:pPr algn="ctr"/>
            <a:endParaRPr lang="en-US" b="1" dirty="0">
              <a:solidFill>
                <a:schemeClr val="tx2"/>
              </a:solidFill>
            </a:endParaRPr>
          </a:p>
        </p:txBody>
      </p:sp>
      <p:grpSp>
        <p:nvGrpSpPr>
          <p:cNvPr id="25" name="object 2"/>
          <p:cNvGrpSpPr/>
          <p:nvPr/>
        </p:nvGrpSpPr>
        <p:grpSpPr>
          <a:xfrm>
            <a:off x="9227795" y="1069990"/>
            <a:ext cx="2962617" cy="6491274"/>
            <a:chOff x="7420165" y="0"/>
            <a:chExt cx="4773295" cy="6868159"/>
          </a:xfrm>
        </p:grpSpPr>
        <p:sp>
          <p:nvSpPr>
            <p:cNvPr id="26" name="object 3"/>
            <p:cNvSpPr/>
            <p:nvPr/>
          </p:nvSpPr>
          <p:spPr>
            <a:xfrm>
              <a:off x="9371076" y="0"/>
              <a:ext cx="1219200" cy="6858000"/>
            </a:xfrm>
            <a:custGeom>
              <a:avLst/>
              <a:gdLst/>
              <a:ahLst/>
              <a:cxnLst/>
              <a:rect l="l" t="t" r="r" b="b"/>
              <a:pathLst>
                <a:path w="1219200" h="6858000">
                  <a:moveTo>
                    <a:pt x="0" y="0"/>
                  </a:moveTo>
                  <a:lnTo>
                    <a:pt x="1219200" y="6857999"/>
                  </a:lnTo>
                </a:path>
              </a:pathLst>
            </a:custGeom>
            <a:ln w="9525">
              <a:solidFill>
                <a:srgbClr val="E84B21"/>
              </a:solidFill>
            </a:ln>
          </p:spPr>
          <p:txBody>
            <a:bodyPr wrap="square" lIns="0" tIns="0" rIns="0" bIns="0" rtlCol="0"/>
            <a:lstStyle/>
            <a:p>
              <a:endParaRPr>
                <a:solidFill>
                  <a:schemeClr val="accent4">
                    <a:lumMod val="75000"/>
                  </a:schemeClr>
                </a:solidFill>
              </a:endParaRPr>
            </a:p>
          </p:txBody>
        </p:sp>
        <p:sp>
          <p:nvSpPr>
            <p:cNvPr id="27" name="object 4"/>
            <p:cNvSpPr/>
            <p:nvPr/>
          </p:nvSpPr>
          <p:spPr>
            <a:xfrm>
              <a:off x="7424928" y="3681984"/>
              <a:ext cx="4763770" cy="3176905"/>
            </a:xfrm>
            <a:custGeom>
              <a:avLst/>
              <a:gdLst/>
              <a:ahLst/>
              <a:cxnLst/>
              <a:rect l="l" t="t" r="r" b="b"/>
              <a:pathLst>
                <a:path w="4763770" h="3176904">
                  <a:moveTo>
                    <a:pt x="4763516" y="0"/>
                  </a:moveTo>
                  <a:lnTo>
                    <a:pt x="0" y="3176586"/>
                  </a:lnTo>
                </a:path>
              </a:pathLst>
            </a:custGeom>
            <a:ln w="9525">
              <a:solidFill>
                <a:srgbClr val="E84B21"/>
              </a:solidFill>
            </a:ln>
          </p:spPr>
          <p:txBody>
            <a:bodyPr wrap="square" lIns="0" tIns="0" rIns="0" bIns="0" rtlCol="0"/>
            <a:lstStyle/>
            <a:p>
              <a:endParaRPr>
                <a:solidFill>
                  <a:schemeClr val="accent4">
                    <a:lumMod val="75000"/>
                  </a:schemeClr>
                </a:solidFill>
              </a:endParaRPr>
            </a:p>
          </p:txBody>
        </p:sp>
        <p:sp>
          <p:nvSpPr>
            <p:cNvPr id="28" name="object 5"/>
            <p:cNvSpPr/>
            <p:nvPr/>
          </p:nvSpPr>
          <p:spPr>
            <a:xfrm>
              <a:off x="9182101"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E84B21">
                <a:alpha val="36077"/>
              </a:srgbClr>
            </a:solidFill>
          </p:spPr>
          <p:txBody>
            <a:bodyPr wrap="square" lIns="0" tIns="0" rIns="0" bIns="0" rtlCol="0"/>
            <a:lstStyle/>
            <a:p>
              <a:endParaRPr>
                <a:solidFill>
                  <a:schemeClr val="accent4">
                    <a:lumMod val="75000"/>
                  </a:schemeClr>
                </a:solidFill>
              </a:endParaRPr>
            </a:p>
          </p:txBody>
        </p:sp>
        <p:sp>
          <p:nvSpPr>
            <p:cNvPr id="29" name="object 6"/>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E84B21">
                <a:alpha val="19999"/>
              </a:srgbClr>
            </a:solidFill>
          </p:spPr>
          <p:txBody>
            <a:bodyPr wrap="square" lIns="0" tIns="0" rIns="0" bIns="0" rtlCol="0"/>
            <a:lstStyle/>
            <a:p>
              <a:endParaRPr>
                <a:solidFill>
                  <a:schemeClr val="accent4">
                    <a:lumMod val="75000"/>
                  </a:schemeClr>
                </a:solidFill>
              </a:endParaRPr>
            </a:p>
          </p:txBody>
        </p:sp>
        <p:sp>
          <p:nvSpPr>
            <p:cNvPr id="30" name="object 7"/>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E84B21">
                <a:alpha val="72155"/>
              </a:srgbClr>
            </a:solidFill>
          </p:spPr>
          <p:txBody>
            <a:bodyPr wrap="square" lIns="0" tIns="0" rIns="0" bIns="0" rtlCol="0"/>
            <a:lstStyle/>
            <a:p>
              <a:endParaRPr>
                <a:solidFill>
                  <a:schemeClr val="accent4">
                    <a:lumMod val="75000"/>
                  </a:schemeClr>
                </a:solidFill>
              </a:endParaRPr>
            </a:p>
          </p:txBody>
        </p:sp>
        <p:sp>
          <p:nvSpPr>
            <p:cNvPr id="31" name="object 8"/>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B53512">
                <a:alpha val="50195"/>
              </a:srgbClr>
            </a:solidFill>
          </p:spPr>
          <p:txBody>
            <a:bodyPr wrap="square" lIns="0" tIns="0" rIns="0" bIns="0" rtlCol="0"/>
            <a:lstStyle/>
            <a:p>
              <a:endParaRPr>
                <a:solidFill>
                  <a:schemeClr val="accent4">
                    <a:lumMod val="75000"/>
                  </a:schemeClr>
                </a:solidFill>
              </a:endParaRPr>
            </a:p>
          </p:txBody>
        </p:sp>
        <p:sp>
          <p:nvSpPr>
            <p:cNvPr id="32" name="object 9"/>
            <p:cNvSpPr/>
            <p:nvPr/>
          </p:nvSpPr>
          <p:spPr>
            <a:xfrm>
              <a:off x="10898124"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B53512">
                <a:alpha val="70195"/>
              </a:srgbClr>
            </a:solidFill>
          </p:spPr>
          <p:txBody>
            <a:bodyPr wrap="square" lIns="0" tIns="0" rIns="0" bIns="0" rtlCol="0"/>
            <a:lstStyle/>
            <a:p>
              <a:endParaRPr>
                <a:solidFill>
                  <a:schemeClr val="accent4">
                    <a:lumMod val="75000"/>
                  </a:schemeClr>
                </a:solidFill>
              </a:endParaRPr>
            </a:p>
          </p:txBody>
        </p:sp>
        <p:sp>
          <p:nvSpPr>
            <p:cNvPr id="33" name="object 10"/>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78220D">
                <a:alpha val="79998"/>
              </a:srgbClr>
            </a:solidFill>
          </p:spPr>
          <p:txBody>
            <a:bodyPr wrap="square" lIns="0" tIns="0" rIns="0" bIns="0" rtlCol="0"/>
            <a:lstStyle/>
            <a:p>
              <a:endParaRPr>
                <a:solidFill>
                  <a:schemeClr val="accent4">
                    <a:lumMod val="75000"/>
                  </a:schemeClr>
                </a:solidFill>
              </a:endParaRPr>
            </a:p>
          </p:txBody>
        </p:sp>
        <p:sp>
          <p:nvSpPr>
            <p:cNvPr id="34" name="object 11"/>
            <p:cNvSpPr/>
            <p:nvPr/>
          </p:nvSpPr>
          <p:spPr>
            <a:xfrm>
              <a:off x="10372344"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78220D">
                <a:alpha val="65881"/>
              </a:srgbClr>
            </a:solidFill>
          </p:spPr>
          <p:txBody>
            <a:bodyPr wrap="square" lIns="0" tIns="0" rIns="0" bIns="0" rtlCol="0"/>
            <a:lstStyle/>
            <a:p>
              <a:endParaRPr>
                <a:solidFill>
                  <a:schemeClr val="accent4">
                    <a:lumMod val="75000"/>
                  </a:schemeClr>
                </a:solidFill>
              </a:endParaRPr>
            </a:p>
          </p:txBody>
        </p:sp>
      </p:grpSp>
      <p:sp>
        <p:nvSpPr>
          <p:cNvPr id="35" name="object 12"/>
          <p:cNvSpPr/>
          <p:nvPr/>
        </p:nvSpPr>
        <p:spPr>
          <a:xfrm>
            <a:off x="0" y="2827927"/>
            <a:ext cx="1093050" cy="4784035"/>
          </a:xfrm>
          <a:custGeom>
            <a:avLst/>
            <a:gdLst/>
            <a:ahLst/>
            <a:cxnLst/>
            <a:rect l="l" t="t" r="r" b="b"/>
            <a:pathLst>
              <a:path w="448309" h="2845434">
                <a:moveTo>
                  <a:pt x="0" y="0"/>
                </a:moveTo>
                <a:lnTo>
                  <a:pt x="0" y="2845307"/>
                </a:lnTo>
                <a:lnTo>
                  <a:pt x="448056" y="2845307"/>
                </a:lnTo>
                <a:lnTo>
                  <a:pt x="0" y="0"/>
                </a:lnTo>
                <a:close/>
              </a:path>
            </a:pathLst>
          </a:custGeom>
          <a:solidFill>
            <a:srgbClr val="B53512">
              <a:alpha val="70195"/>
            </a:srgbClr>
          </a:solidFill>
        </p:spPr>
        <p:txBody>
          <a:bodyPr wrap="square" lIns="0" tIns="0" rIns="0" bIns="0" rtlCol="0"/>
          <a:lstStyle/>
          <a:p>
            <a:endParaRPr/>
          </a:p>
        </p:txBody>
      </p:sp>
    </p:spTree>
    <p:extLst>
      <p:ext uri="{BB962C8B-B14F-4D97-AF65-F5344CB8AC3E}">
        <p14:creationId xmlns:p14="http://schemas.microsoft.com/office/powerpoint/2010/main" val="3167851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4"/>
          <p:cNvSpPr txBox="1"/>
          <p:nvPr/>
        </p:nvSpPr>
        <p:spPr>
          <a:xfrm>
            <a:off x="278571" y="1188343"/>
            <a:ext cx="11640518" cy="5868802"/>
          </a:xfrm>
          <a:prstGeom prst="rect">
            <a:avLst/>
          </a:prstGeom>
          <a:noFill/>
        </p:spPr>
        <p:txBody>
          <a:bodyPr wrap="square" lIns="112285" tIns="56142" rIns="112285" bIns="56142" rtlCol="0">
            <a:spAutoFit/>
          </a:bodyPr>
          <a:lstStyle/>
          <a:p>
            <a:pPr algn="just"/>
            <a:endParaRPr lang="en-IN" dirty="0">
              <a:latin typeface="Times New Roman" pitchFamily="18" charset="0"/>
              <a:cs typeface="Times New Roman" pitchFamily="18" charset="0"/>
            </a:endParaRPr>
          </a:p>
          <a:p>
            <a:pPr algn="just">
              <a:lnSpc>
                <a:spcPct val="150000"/>
              </a:lnSpc>
            </a:pPr>
            <a:r>
              <a:rPr lang="en-IN" b="1" dirty="0">
                <a:latin typeface="Times New Roman" pitchFamily="18" charset="0"/>
                <a:cs typeface="Times New Roman" pitchFamily="18" charset="0"/>
              </a:rPr>
              <a:t>2) Edge </a:t>
            </a:r>
            <a:r>
              <a:rPr lang="en-IN" b="1" dirty="0" smtClean="0">
                <a:latin typeface="Times New Roman" pitchFamily="18" charset="0"/>
                <a:cs typeface="Times New Roman" pitchFamily="18" charset="0"/>
              </a:rPr>
              <a:t>detection:</a:t>
            </a:r>
          </a:p>
          <a:p>
            <a:pPr marL="342900" lvl="0" indent="-342900" algn="just">
              <a:lnSpc>
                <a:spcPct val="150000"/>
              </a:lnSpc>
              <a:buFont typeface="Arial" pitchFamily="34" charset="0"/>
              <a:buChar char="•"/>
            </a:pPr>
            <a:r>
              <a:rPr lang="en-IN" dirty="0">
                <a:latin typeface="Times New Roman" pitchFamily="18" charset="0"/>
                <a:cs typeface="Times New Roman" pitchFamily="18" charset="0"/>
              </a:rPr>
              <a:t>Edge detection plays a crucial role in identifying the boundaries of objects or features within an image. </a:t>
            </a:r>
          </a:p>
          <a:p>
            <a:pPr marL="342900" lvl="0" indent="-342900" algn="just">
              <a:lnSpc>
                <a:spcPct val="150000"/>
              </a:lnSpc>
              <a:buFont typeface="Arial" pitchFamily="34" charset="0"/>
              <a:buChar char="•"/>
            </a:pPr>
            <a:r>
              <a:rPr lang="en-IN" dirty="0">
                <a:latin typeface="Times New Roman" pitchFamily="18" charset="0"/>
                <a:cs typeface="Times New Roman" pitchFamily="18" charset="0"/>
              </a:rPr>
              <a:t>Initially, the image is converted to </a:t>
            </a:r>
            <a:r>
              <a:rPr lang="en-IN" dirty="0" err="1">
                <a:latin typeface="Times New Roman" pitchFamily="18" charset="0"/>
                <a:cs typeface="Times New Roman" pitchFamily="18" charset="0"/>
              </a:rPr>
              <a:t>grayscale</a:t>
            </a:r>
            <a:r>
              <a:rPr lang="en-IN" dirty="0">
                <a:latin typeface="Times New Roman" pitchFamily="18" charset="0"/>
                <a:cs typeface="Times New Roman" pitchFamily="18" charset="0"/>
              </a:rPr>
              <a:t> to simplify processing and reduce computational complexity.</a:t>
            </a:r>
          </a:p>
          <a:p>
            <a:pPr marL="342900" lvl="0" indent="-342900" algn="just">
              <a:lnSpc>
                <a:spcPct val="150000"/>
              </a:lnSpc>
              <a:buFont typeface="Arial" pitchFamily="34" charset="0"/>
              <a:buChar char="•"/>
            </a:pPr>
            <a:r>
              <a:rPr lang="en-IN" dirty="0">
                <a:latin typeface="Times New Roman" pitchFamily="18" charset="0"/>
                <a:cs typeface="Times New Roman" pitchFamily="18" charset="0"/>
              </a:rPr>
              <a:t>Low-pass filtering methods such as Gaussian blur are applied to the </a:t>
            </a:r>
            <a:r>
              <a:rPr lang="en-IN" dirty="0" err="1">
                <a:latin typeface="Times New Roman" pitchFamily="18" charset="0"/>
                <a:cs typeface="Times New Roman" pitchFamily="18" charset="0"/>
              </a:rPr>
              <a:t>grayscale</a:t>
            </a:r>
            <a:r>
              <a:rPr lang="en-IN" dirty="0">
                <a:latin typeface="Times New Roman" pitchFamily="18" charset="0"/>
                <a:cs typeface="Times New Roman" pitchFamily="18" charset="0"/>
              </a:rPr>
              <a:t> image to remove noise and smooth out the intensity variations. </a:t>
            </a:r>
          </a:p>
          <a:p>
            <a:pPr marL="342900" indent="-342900" algn="just">
              <a:lnSpc>
                <a:spcPct val="150000"/>
              </a:lnSpc>
              <a:buFont typeface="Arial" pitchFamily="34" charset="0"/>
              <a:buChar char="•"/>
            </a:pPr>
            <a:r>
              <a:rPr lang="en-IN" dirty="0" smtClean="0">
                <a:latin typeface="Times New Roman" pitchFamily="18" charset="0"/>
                <a:cs typeface="Times New Roman" pitchFamily="18" charset="0"/>
              </a:rPr>
              <a:t>Then </a:t>
            </a:r>
            <a:r>
              <a:rPr lang="en-IN" dirty="0">
                <a:latin typeface="Times New Roman" pitchFamily="18" charset="0"/>
                <a:cs typeface="Times New Roman" pitchFamily="18" charset="0"/>
              </a:rPr>
              <a:t>find the outside contours of each connected component using the Canny edge detector . The corresponding low and high thresholds for </a:t>
            </a:r>
            <a:r>
              <a:rPr lang="en-IN" dirty="0" err="1">
                <a:latin typeface="Times New Roman" pitchFamily="18" charset="0"/>
                <a:cs typeface="Times New Roman" pitchFamily="18" charset="0"/>
              </a:rPr>
              <a:t>gray</a:t>
            </a:r>
            <a:r>
              <a:rPr lang="en-IN" dirty="0">
                <a:latin typeface="Times New Roman" pitchFamily="18" charset="0"/>
                <a:cs typeface="Times New Roman" pitchFamily="18" charset="0"/>
              </a:rPr>
              <a:t> scale gradient are 100 and 200 respectively. </a:t>
            </a:r>
            <a:endParaRPr lang="en-IN"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cxnSp>
        <p:nvCxnSpPr>
          <p:cNvPr id="9" name="Straight Connector 8"/>
          <p:cNvCxnSpPr/>
          <p:nvPr/>
        </p:nvCxnSpPr>
        <p:spPr>
          <a:xfrm>
            <a:off x="1178014" y="909165"/>
            <a:ext cx="10079808"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2566682" y="180231"/>
            <a:ext cx="7032269" cy="728934"/>
          </a:xfrm>
          <a:prstGeom prst="rect">
            <a:avLst/>
          </a:prstGeom>
          <a:noFill/>
        </p:spPr>
        <p:txBody>
          <a:bodyPr wrap="square" lIns="112285" tIns="56142" rIns="112285" bIns="56142" rtlCol="0">
            <a:spAutoFit/>
          </a:bodyPr>
          <a:lstStyle/>
          <a:p>
            <a:pPr algn="ctr"/>
            <a:r>
              <a:rPr lang="en-US"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METHODOLOGY</a:t>
            </a:r>
            <a:endParaRPr lang="en-IN"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284845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4"/>
          <p:cNvSpPr txBox="1"/>
          <p:nvPr/>
        </p:nvSpPr>
        <p:spPr>
          <a:xfrm>
            <a:off x="278571" y="925933"/>
            <a:ext cx="11640518" cy="6207356"/>
          </a:xfrm>
          <a:prstGeom prst="rect">
            <a:avLst/>
          </a:prstGeom>
          <a:noFill/>
        </p:spPr>
        <p:txBody>
          <a:bodyPr wrap="square" lIns="112285" tIns="56142" rIns="112285" bIns="56142" rtlCol="0">
            <a:spAutoFit/>
          </a:bodyPr>
          <a:lstStyle/>
          <a:p>
            <a:pPr algn="just">
              <a:lnSpc>
                <a:spcPct val="150000"/>
              </a:lnSpc>
            </a:pPr>
            <a:endParaRPr lang="en-IN" dirty="0">
              <a:latin typeface="Times New Roman" pitchFamily="18" charset="0"/>
              <a:cs typeface="Times New Roman" pitchFamily="18" charset="0"/>
            </a:endParaRPr>
          </a:p>
          <a:p>
            <a:pPr algn="just">
              <a:lnSpc>
                <a:spcPct val="150000"/>
              </a:lnSpc>
            </a:pPr>
            <a:r>
              <a:rPr lang="en-IN" b="1" dirty="0">
                <a:latin typeface="Times New Roman" pitchFamily="18" charset="0"/>
                <a:cs typeface="Times New Roman" pitchFamily="18" charset="0"/>
              </a:rPr>
              <a:t>3) Image </a:t>
            </a:r>
            <a:r>
              <a:rPr lang="en-IN" b="1" dirty="0" smtClean="0">
                <a:latin typeface="Times New Roman" pitchFamily="18" charset="0"/>
                <a:cs typeface="Times New Roman" pitchFamily="18" charset="0"/>
              </a:rPr>
              <a:t>segmentation:</a:t>
            </a:r>
          </a:p>
          <a:p>
            <a:pPr marL="342900" lvl="0" indent="-342900" algn="just">
              <a:lnSpc>
                <a:spcPct val="150000"/>
              </a:lnSpc>
              <a:buFont typeface="Arial" pitchFamily="34" charset="0"/>
              <a:buChar char="•"/>
            </a:pPr>
            <a:r>
              <a:rPr lang="en-IN" dirty="0">
                <a:latin typeface="Times New Roman" pitchFamily="18" charset="0"/>
                <a:cs typeface="Times New Roman" pitchFamily="18" charset="0"/>
              </a:rPr>
              <a:t>Image segmentation involves partitioning an image into distinct regions or objects based on certain criteria, such as </a:t>
            </a:r>
            <a:r>
              <a:rPr lang="en-IN" dirty="0" err="1">
                <a:latin typeface="Times New Roman" pitchFamily="18" charset="0"/>
                <a:cs typeface="Times New Roman" pitchFamily="18" charset="0"/>
              </a:rPr>
              <a:t>color</a:t>
            </a:r>
            <a:r>
              <a:rPr lang="en-IN" dirty="0">
                <a:latin typeface="Times New Roman" pitchFamily="18" charset="0"/>
                <a:cs typeface="Times New Roman" pitchFamily="18" charset="0"/>
              </a:rPr>
              <a:t>, intensity, or texture. </a:t>
            </a:r>
          </a:p>
          <a:p>
            <a:pPr marL="342900" lvl="0" indent="-342900" algn="just">
              <a:lnSpc>
                <a:spcPct val="150000"/>
              </a:lnSpc>
              <a:buFont typeface="Arial" pitchFamily="34" charset="0"/>
              <a:buChar char="•"/>
            </a:pPr>
            <a:r>
              <a:rPr lang="en-IN" dirty="0">
                <a:latin typeface="Times New Roman" pitchFamily="18" charset="0"/>
                <a:cs typeface="Times New Roman" pitchFamily="18" charset="0"/>
              </a:rPr>
              <a:t>The Douglas-</a:t>
            </a:r>
            <a:r>
              <a:rPr lang="en-IN" dirty="0" err="1">
                <a:latin typeface="Times New Roman" pitchFamily="18" charset="0"/>
                <a:cs typeface="Times New Roman" pitchFamily="18" charset="0"/>
              </a:rPr>
              <a:t>Peucker</a:t>
            </a:r>
            <a:r>
              <a:rPr lang="en-IN" dirty="0">
                <a:latin typeface="Times New Roman" pitchFamily="18" charset="0"/>
                <a:cs typeface="Times New Roman" pitchFamily="18" charset="0"/>
              </a:rPr>
              <a:t> algorithm is utilized to approximate the contours of objects within the image, reducing the complexity of the contour representation while preserving essential shape characteristics. </a:t>
            </a:r>
          </a:p>
          <a:p>
            <a:pPr marL="342900" indent="-342900" algn="just">
              <a:lnSpc>
                <a:spcPct val="150000"/>
              </a:lnSpc>
              <a:buFont typeface="Arial" pitchFamily="34" charset="0"/>
              <a:buChar char="•"/>
            </a:pPr>
            <a:r>
              <a:rPr lang="en-IN" dirty="0" smtClean="0">
                <a:latin typeface="Times New Roman" pitchFamily="18" charset="0"/>
                <a:cs typeface="Times New Roman" pitchFamily="18" charset="0"/>
              </a:rPr>
              <a:t>To </a:t>
            </a:r>
            <a:r>
              <a:rPr lang="en-IN" dirty="0">
                <a:latin typeface="Times New Roman" pitchFamily="18" charset="0"/>
                <a:cs typeface="Times New Roman" pitchFamily="18" charset="0"/>
              </a:rPr>
              <a:t>preserve the size information of the grains, we used square with fixed side length (140 pixels) to segment each granule. </a:t>
            </a:r>
            <a:endParaRPr lang="en-IN" dirty="0" smtClean="0">
              <a:latin typeface="Times New Roman" pitchFamily="18" charset="0"/>
              <a:cs typeface="Times New Roman" pitchFamily="18" charset="0"/>
            </a:endParaRPr>
          </a:p>
          <a:p>
            <a:pPr marL="342900" indent="-342900" algn="just">
              <a:lnSpc>
                <a:spcPct val="150000"/>
              </a:lnSpc>
              <a:buFont typeface="Arial" pitchFamily="34" charset="0"/>
              <a:buChar char="•"/>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square has the same </a:t>
            </a:r>
            <a:r>
              <a:rPr lang="en-IN" dirty="0" err="1">
                <a:latin typeface="Times New Roman" pitchFamily="18" charset="0"/>
                <a:cs typeface="Times New Roman" pitchFamily="18" charset="0"/>
              </a:rPr>
              <a:t>center</a:t>
            </a:r>
            <a:r>
              <a:rPr lang="en-IN" dirty="0">
                <a:latin typeface="Times New Roman" pitchFamily="18" charset="0"/>
                <a:cs typeface="Times New Roman" pitchFamily="18" charset="0"/>
              </a:rPr>
              <a:t> as the bounding rectangle, and its side length is larger than the maximum value among the long sides of the rectangles.</a:t>
            </a:r>
          </a:p>
          <a:p>
            <a:pPr algn="just">
              <a:lnSpc>
                <a:spcPct val="150000"/>
              </a:lnSpc>
            </a:pPr>
            <a:endParaRPr lang="en-US" dirty="0">
              <a:latin typeface="Times New Roman" pitchFamily="18" charset="0"/>
              <a:cs typeface="Times New Roman" pitchFamily="18" charset="0"/>
            </a:endParaRPr>
          </a:p>
        </p:txBody>
      </p:sp>
      <p:cxnSp>
        <p:nvCxnSpPr>
          <p:cNvPr id="9" name="Straight Connector 8"/>
          <p:cNvCxnSpPr/>
          <p:nvPr/>
        </p:nvCxnSpPr>
        <p:spPr>
          <a:xfrm>
            <a:off x="1178014" y="909165"/>
            <a:ext cx="10079808"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2566682" y="180231"/>
            <a:ext cx="7032269" cy="728934"/>
          </a:xfrm>
          <a:prstGeom prst="rect">
            <a:avLst/>
          </a:prstGeom>
          <a:noFill/>
        </p:spPr>
        <p:txBody>
          <a:bodyPr wrap="square" lIns="112285" tIns="56142" rIns="112285" bIns="56142" rtlCol="0">
            <a:spAutoFit/>
          </a:bodyPr>
          <a:lstStyle/>
          <a:p>
            <a:pPr algn="ctr"/>
            <a:r>
              <a:rPr lang="en-US"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METHODOLOGY</a:t>
            </a:r>
            <a:endParaRPr lang="en-IN"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943478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4"/>
          <p:cNvSpPr txBox="1"/>
          <p:nvPr/>
        </p:nvSpPr>
        <p:spPr>
          <a:xfrm>
            <a:off x="262558" y="1188343"/>
            <a:ext cx="11640518" cy="5403355"/>
          </a:xfrm>
          <a:prstGeom prst="rect">
            <a:avLst/>
          </a:prstGeom>
          <a:noFill/>
        </p:spPr>
        <p:txBody>
          <a:bodyPr wrap="square" lIns="112285" tIns="56142" rIns="112285" bIns="56142" rtlCol="0">
            <a:spAutoFit/>
          </a:bodyPr>
          <a:lstStyle/>
          <a:p>
            <a:pPr algn="just">
              <a:lnSpc>
                <a:spcPct val="150000"/>
              </a:lnSpc>
              <a:spcAft>
                <a:spcPts val="952"/>
              </a:spcAft>
              <a:tabLst>
                <a:tab pos="844345" algn="l"/>
              </a:tabLst>
            </a:pPr>
            <a:r>
              <a:rPr lang="en-IN" sz="19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IN" sz="1900" b="1" dirty="0">
              <a:latin typeface="Times New Roman" panose="02020603050405020304" pitchFamily="18" charset="0"/>
              <a:ea typeface="Calibri" panose="020F0502020204030204" pitchFamily="34" charset="0"/>
              <a:cs typeface="Times New Roman" panose="02020603050405020304" pitchFamily="18" charset="0"/>
            </a:endParaRPr>
          </a:p>
          <a:p>
            <a:pPr marL="952439" lvl="1" indent="-408188" algn="just" hangingPunct="0">
              <a:lnSpc>
                <a:spcPct val="150000"/>
              </a:lnSpc>
              <a:buFont typeface="Wingdings" panose="05000000000000000000" pitchFamily="2" charset="2"/>
              <a:buChar char="v"/>
              <a:tabLst>
                <a:tab pos="544251" algn="l"/>
              </a:tabLst>
            </a:pPr>
            <a:r>
              <a:rPr lang="en-US" sz="1900" b="1" dirty="0">
                <a:latin typeface="Times New Roman" panose="02020603050405020304" pitchFamily="18" charset="0"/>
                <a:ea typeface="Calibri" panose="020F0502020204030204" pitchFamily="34" charset="0"/>
                <a:cs typeface="Times New Roman" panose="02020603050405020304" pitchFamily="18" charset="0"/>
              </a:rPr>
              <a:t>System 		          :      </a:t>
            </a:r>
            <a:r>
              <a:rPr lang="en-US" sz="1900" dirty="0" err="1">
                <a:latin typeface="Times New Roman" panose="02020603050405020304" pitchFamily="18" charset="0"/>
                <a:ea typeface="Calibri" panose="020F0502020204030204" pitchFamily="34" charset="0"/>
                <a:cs typeface="Times New Roman" panose="02020603050405020304" pitchFamily="18" charset="0"/>
              </a:rPr>
              <a:t>intel</a:t>
            </a:r>
            <a:r>
              <a:rPr lang="en-US" sz="1900" dirty="0">
                <a:latin typeface="Times New Roman" panose="02020603050405020304" pitchFamily="18" charset="0"/>
                <a:ea typeface="Calibri" panose="020F0502020204030204" pitchFamily="34" charset="0"/>
                <a:cs typeface="Times New Roman" panose="02020603050405020304" pitchFamily="18" charset="0"/>
              </a:rPr>
              <a:t> i3/ i5 2.4 GHz.</a:t>
            </a:r>
            <a:endParaRPr lang="en-IN" sz="1900" dirty="0">
              <a:latin typeface="Times New Roman" panose="02020603050405020304" pitchFamily="18" charset="0"/>
              <a:ea typeface="Calibri" panose="020F0502020204030204" pitchFamily="34" charset="0"/>
              <a:cs typeface="Times New Roman" panose="02020603050405020304" pitchFamily="18" charset="0"/>
            </a:endParaRPr>
          </a:p>
          <a:p>
            <a:pPr marL="952439" lvl="1" indent="-408188" algn="just" hangingPunct="0">
              <a:lnSpc>
                <a:spcPct val="150000"/>
              </a:lnSpc>
              <a:buFont typeface="Wingdings" panose="05000000000000000000" pitchFamily="2" charset="2"/>
              <a:buChar char="v"/>
              <a:tabLst>
                <a:tab pos="544251" algn="l"/>
              </a:tabLst>
            </a:pPr>
            <a:r>
              <a:rPr lang="en-US" sz="1900" b="1" dirty="0">
                <a:latin typeface="Times New Roman" panose="02020603050405020304" pitchFamily="18" charset="0"/>
                <a:ea typeface="Calibri" panose="020F0502020204030204" pitchFamily="34" charset="0"/>
                <a:cs typeface="Times New Roman" panose="02020603050405020304" pitchFamily="18" charset="0"/>
              </a:rPr>
              <a:t>Hard Disk 	                             :      </a:t>
            </a:r>
            <a:r>
              <a:rPr lang="en-US" sz="1900" dirty="0">
                <a:latin typeface="Times New Roman" panose="02020603050405020304" pitchFamily="18" charset="0"/>
                <a:ea typeface="Calibri" panose="020F0502020204030204" pitchFamily="34" charset="0"/>
                <a:cs typeface="Times New Roman" panose="02020603050405020304" pitchFamily="18" charset="0"/>
              </a:rPr>
              <a:t>500 GB</a:t>
            </a:r>
            <a:endParaRPr lang="en-IN" sz="1900" dirty="0">
              <a:latin typeface="Times New Roman" panose="02020603050405020304" pitchFamily="18" charset="0"/>
              <a:ea typeface="Calibri" panose="020F0502020204030204" pitchFamily="34" charset="0"/>
              <a:cs typeface="Times New Roman" panose="02020603050405020304" pitchFamily="18" charset="0"/>
            </a:endParaRPr>
          </a:p>
          <a:p>
            <a:pPr marL="952439" lvl="1" indent="-408188" algn="just" hangingPunct="0">
              <a:spcAft>
                <a:spcPts val="1190"/>
              </a:spcAft>
              <a:buFont typeface="Wingdings" panose="05000000000000000000" pitchFamily="2" charset="2"/>
              <a:buChar char="v"/>
              <a:tabLst>
                <a:tab pos="544251" algn="l"/>
              </a:tabLst>
            </a:pPr>
            <a:r>
              <a:rPr lang="en-US" sz="1900" b="1" dirty="0">
                <a:latin typeface="Times New Roman" panose="02020603050405020304" pitchFamily="18" charset="0"/>
                <a:ea typeface="Calibri" panose="020F0502020204030204" pitchFamily="34" charset="0"/>
                <a:cs typeface="Times New Roman" panose="02020603050405020304" pitchFamily="18" charset="0"/>
              </a:rPr>
              <a:t>Memory (RAM)                       :      </a:t>
            </a:r>
            <a:r>
              <a:rPr lang="en-US" sz="2000" dirty="0">
                <a:latin typeface="Times New Roman" pitchFamily="18" charset="0"/>
                <a:cs typeface="Times New Roman" pitchFamily="18" charset="0"/>
              </a:rPr>
              <a:t>Minimum 4 GB , Recommended 4 GB or above</a:t>
            </a:r>
          </a:p>
          <a:p>
            <a:pPr marL="952439" lvl="1" indent="-408188" algn="just" hangingPunct="0">
              <a:spcAft>
                <a:spcPts val="1190"/>
              </a:spcAft>
              <a:buFont typeface="Wingdings" panose="05000000000000000000" pitchFamily="2" charset="2"/>
              <a:buChar char="v"/>
              <a:tabLst>
                <a:tab pos="544251" algn="l"/>
              </a:tabLst>
            </a:pPr>
            <a:r>
              <a:rPr lang="en-US" sz="2000" b="1" dirty="0">
                <a:latin typeface="Times New Roman" panose="02020603050405020304" pitchFamily="18" charset="0"/>
                <a:ea typeface="Calibri" panose="020F0502020204030204" pitchFamily="34" charset="0"/>
                <a:cs typeface="Times New Roman" panose="02020603050405020304" pitchFamily="18" charset="0"/>
              </a:rPr>
              <a:t>Storage                                   :      </a:t>
            </a:r>
            <a:r>
              <a:rPr lang="en-US" sz="2000" dirty="0">
                <a:latin typeface="Times New Roman" panose="02020603050405020304" pitchFamily="18" charset="0"/>
                <a:ea typeface="Calibri" panose="020F0502020204030204" pitchFamily="34" charset="0"/>
                <a:cs typeface="Times New Roman" panose="02020603050405020304" pitchFamily="18" charset="0"/>
              </a:rPr>
              <a:t>4</a:t>
            </a:r>
            <a:r>
              <a:rPr lang="en-US" sz="2000" dirty="0">
                <a:latin typeface="Times New Roman" pitchFamily="18" charset="0"/>
                <a:cs typeface="Times New Roman" pitchFamily="18" charset="0"/>
              </a:rPr>
              <a:t>GB or higher free drive space/cloud space</a:t>
            </a:r>
            <a:endParaRPr lang="en-IN" sz="19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952"/>
              </a:spcAft>
            </a:pPr>
            <a:r>
              <a:rPr lang="en-IN" sz="19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 SOFTWARE REQUIREMENTS</a:t>
            </a:r>
          </a:p>
          <a:p>
            <a:pPr marL="952439" lvl="1" indent="-408188" algn="just">
              <a:lnSpc>
                <a:spcPct val="150000"/>
              </a:lnSpc>
              <a:spcBef>
                <a:spcPts val="274"/>
              </a:spcBef>
              <a:buFont typeface="Wingdings" panose="05000000000000000000" pitchFamily="2" charset="2"/>
              <a:buChar char="v"/>
            </a:pPr>
            <a:r>
              <a:rPr lang="en-US" sz="1900" b="1" dirty="0">
                <a:latin typeface="Times New Roman" panose="02020603050405020304" pitchFamily="18" charset="0"/>
                <a:ea typeface="Calibri" panose="020F0502020204030204" pitchFamily="34" charset="0"/>
                <a:cs typeface="Times New Roman" panose="02020603050405020304" pitchFamily="18" charset="0"/>
              </a:rPr>
              <a:t>Operating system 	           :     </a:t>
            </a:r>
            <a:r>
              <a:rPr lang="en-US" sz="1900" dirty="0">
                <a:latin typeface="Times New Roman" panose="02020603050405020304" pitchFamily="18" charset="0"/>
                <a:ea typeface="Calibri" panose="020F0502020204030204" pitchFamily="34" charset="0"/>
                <a:cs typeface="Times New Roman" panose="02020603050405020304" pitchFamily="18" charset="0"/>
              </a:rPr>
              <a:t>Compatible with Windows, Linux and Mac</a:t>
            </a:r>
            <a:endParaRPr lang="en-IN" sz="1900" dirty="0">
              <a:latin typeface="Times New Roman" panose="02020603050405020304" pitchFamily="18" charset="0"/>
              <a:ea typeface="Calibri" panose="020F0502020204030204" pitchFamily="34" charset="0"/>
              <a:cs typeface="Times New Roman" panose="02020603050405020304" pitchFamily="18" charset="0"/>
            </a:endParaRPr>
          </a:p>
          <a:p>
            <a:pPr marL="952439" lvl="1" indent="-408188" algn="just">
              <a:lnSpc>
                <a:spcPct val="150000"/>
              </a:lnSpc>
              <a:spcBef>
                <a:spcPts val="274"/>
              </a:spcBef>
              <a:buFont typeface="Wingdings" panose="05000000000000000000" pitchFamily="2" charset="2"/>
              <a:buChar char="v"/>
            </a:pPr>
            <a:r>
              <a:rPr lang="en-US" sz="1900" b="1" dirty="0">
                <a:latin typeface="Times New Roman" panose="02020603050405020304" pitchFamily="18" charset="0"/>
                <a:ea typeface="Calibri" panose="020F0502020204030204" pitchFamily="34" charset="0"/>
                <a:cs typeface="Times New Roman" panose="02020603050405020304" pitchFamily="18" charset="0"/>
              </a:rPr>
              <a:t>Software Tool 	           :     </a:t>
            </a:r>
            <a:r>
              <a:rPr lang="en-US" sz="1900" dirty="0" err="1">
                <a:latin typeface="Times New Roman" panose="02020603050405020304" pitchFamily="18" charset="0"/>
                <a:ea typeface="Calibri" panose="020F0502020204030204" pitchFamily="34" charset="0"/>
                <a:cs typeface="Times New Roman" panose="02020603050405020304" pitchFamily="18" charset="0"/>
              </a:rPr>
              <a:t>OpenCV</a:t>
            </a:r>
            <a:r>
              <a:rPr lang="en-US" sz="1900" dirty="0">
                <a:latin typeface="Times New Roman" panose="02020603050405020304" pitchFamily="18" charset="0"/>
                <a:ea typeface="Calibri" panose="020F0502020204030204" pitchFamily="34" charset="0"/>
                <a:cs typeface="Times New Roman" panose="02020603050405020304" pitchFamily="18" charset="0"/>
              </a:rPr>
              <a:t> for image processing </a:t>
            </a:r>
          </a:p>
          <a:p>
            <a:pPr marL="952439" lvl="1" indent="-408188" algn="just">
              <a:lnSpc>
                <a:spcPct val="150000"/>
              </a:lnSpc>
              <a:spcBef>
                <a:spcPts val="274"/>
              </a:spcBef>
              <a:buFont typeface="Wingdings" panose="05000000000000000000" pitchFamily="2" charset="2"/>
              <a:buChar char="v"/>
            </a:pPr>
            <a:r>
              <a:rPr lang="en-IN" sz="2000" b="1" dirty="0">
                <a:latin typeface="Times New Roman" pitchFamily="18" charset="0"/>
                <a:cs typeface="Times New Roman" pitchFamily="18" charset="0"/>
              </a:rPr>
              <a:t>Deep Learning Framework  :     </a:t>
            </a:r>
            <a:r>
              <a:rPr lang="en-IN" sz="2000" dirty="0" err="1">
                <a:latin typeface="Times New Roman" pitchFamily="18" charset="0"/>
                <a:cs typeface="Times New Roman" pitchFamily="18" charset="0"/>
              </a:rPr>
              <a:t>TensorFlow</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PyTorch</a:t>
            </a:r>
            <a:r>
              <a:rPr lang="en-IN" sz="2000" dirty="0">
                <a:latin typeface="Times New Roman" pitchFamily="18" charset="0"/>
                <a:cs typeface="Times New Roman" pitchFamily="18" charset="0"/>
              </a:rPr>
              <a:t> or similar for implementing neural networks</a:t>
            </a:r>
            <a:endParaRPr lang="en-IN" sz="1900" b="1" dirty="0">
              <a:latin typeface="Times New Roman" panose="02020603050405020304" pitchFamily="18" charset="0"/>
              <a:ea typeface="Calibri" panose="020F0502020204030204" pitchFamily="34" charset="0"/>
              <a:cs typeface="Times New Roman" panose="02020603050405020304" pitchFamily="18" charset="0"/>
            </a:endParaRPr>
          </a:p>
          <a:p>
            <a:pPr marL="952439" lvl="1" indent="-408188" algn="just">
              <a:lnSpc>
                <a:spcPct val="150000"/>
              </a:lnSpc>
              <a:spcBef>
                <a:spcPts val="274"/>
              </a:spcBef>
              <a:buFont typeface="Wingdings" panose="05000000000000000000" pitchFamily="2" charset="2"/>
              <a:buChar char="v"/>
            </a:pPr>
            <a:r>
              <a:rPr lang="en-US" sz="1900" b="1" dirty="0">
                <a:latin typeface="Times New Roman" panose="02020603050405020304" pitchFamily="18" charset="0"/>
                <a:ea typeface="Calibri" panose="020F0502020204030204" pitchFamily="34" charset="0"/>
                <a:cs typeface="Times New Roman" panose="02020603050405020304" pitchFamily="18" charset="0"/>
              </a:rPr>
              <a:t>Coding Language 	            :     </a:t>
            </a:r>
            <a:r>
              <a:rPr lang="en-US" sz="1900" dirty="0">
                <a:latin typeface="Times New Roman" panose="02020603050405020304" pitchFamily="18" charset="0"/>
                <a:ea typeface="Calibri" panose="020F0502020204030204" pitchFamily="34" charset="0"/>
                <a:cs typeface="Times New Roman" panose="02020603050405020304" pitchFamily="18" charset="0"/>
              </a:rPr>
              <a:t>Python </a:t>
            </a:r>
            <a:endParaRPr lang="en-IN" sz="1900" dirty="0">
              <a:latin typeface="Times New Roman" panose="02020603050405020304" pitchFamily="18" charset="0"/>
              <a:ea typeface="Calibri" panose="020F0502020204030204" pitchFamily="34" charset="0"/>
              <a:cs typeface="Times New Roman" panose="02020603050405020304" pitchFamily="18" charset="0"/>
            </a:endParaRPr>
          </a:p>
          <a:p>
            <a:pPr marL="952439" lvl="1" indent="-408188" algn="just">
              <a:lnSpc>
                <a:spcPct val="150000"/>
              </a:lnSpc>
              <a:spcBef>
                <a:spcPts val="274"/>
              </a:spcBef>
              <a:spcAft>
                <a:spcPts val="1190"/>
              </a:spcAft>
              <a:buFont typeface="Wingdings" panose="05000000000000000000" pitchFamily="2" charset="2"/>
              <a:buChar char="v"/>
            </a:pPr>
            <a:r>
              <a:rPr lang="en-US" sz="1900" b="1" dirty="0">
                <a:latin typeface="Times New Roman" panose="02020603050405020304" pitchFamily="18" charset="0"/>
                <a:ea typeface="Calibri" panose="020F0502020204030204" pitchFamily="34" charset="0"/>
                <a:cs typeface="Times New Roman" panose="02020603050405020304" pitchFamily="18" charset="0"/>
              </a:rPr>
              <a:t>Toolbox 		            :     </a:t>
            </a:r>
            <a:r>
              <a:rPr lang="en-US" sz="1900" dirty="0">
                <a:latin typeface="Times New Roman" panose="02020603050405020304" pitchFamily="18" charset="0"/>
                <a:ea typeface="Calibri" panose="020F0502020204030204" pitchFamily="34" charset="0"/>
                <a:cs typeface="Times New Roman" panose="02020603050405020304" pitchFamily="18" charset="0"/>
              </a:rPr>
              <a:t>Image processing toolbox</a:t>
            </a:r>
          </a:p>
        </p:txBody>
      </p:sp>
      <p:cxnSp>
        <p:nvCxnSpPr>
          <p:cNvPr id="9" name="Straight Connector 8"/>
          <p:cNvCxnSpPr/>
          <p:nvPr/>
        </p:nvCxnSpPr>
        <p:spPr>
          <a:xfrm>
            <a:off x="1178014" y="909165"/>
            <a:ext cx="10079808"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2566682" y="180231"/>
            <a:ext cx="7032269" cy="728934"/>
          </a:xfrm>
          <a:prstGeom prst="rect">
            <a:avLst/>
          </a:prstGeom>
          <a:noFill/>
        </p:spPr>
        <p:txBody>
          <a:bodyPr wrap="square" lIns="112285" tIns="56142" rIns="112285" bIns="56142" rtlCol="0">
            <a:spAutoFit/>
          </a:bodyPr>
          <a:lstStyle/>
          <a:p>
            <a:pPr algn="ctr"/>
            <a:r>
              <a:rPr lang="en-US"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SYSTEM REQIREMENTS</a:t>
            </a:r>
            <a:endParaRPr lang="en-IN"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432894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4"/>
          <p:cNvSpPr txBox="1"/>
          <p:nvPr/>
        </p:nvSpPr>
        <p:spPr>
          <a:xfrm>
            <a:off x="262558" y="1188343"/>
            <a:ext cx="11640518" cy="601015"/>
          </a:xfrm>
          <a:prstGeom prst="rect">
            <a:avLst/>
          </a:prstGeom>
          <a:noFill/>
        </p:spPr>
        <p:txBody>
          <a:bodyPr wrap="square" lIns="112285" tIns="56142" rIns="112285" bIns="56142" rtlCol="0">
            <a:spAutoFit/>
          </a:bodyPr>
          <a:lstStyle/>
          <a:p>
            <a:pPr algn="just">
              <a:lnSpc>
                <a:spcPct val="150000"/>
              </a:lnSpc>
            </a:pPr>
            <a:endParaRPr lang="en-US" sz="2400" dirty="0">
              <a:latin typeface="Times New Roman" pitchFamily="18" charset="0"/>
              <a:cs typeface="Times New Roman" pitchFamily="18" charset="0"/>
            </a:endParaRPr>
          </a:p>
        </p:txBody>
      </p:sp>
      <p:cxnSp>
        <p:nvCxnSpPr>
          <p:cNvPr id="9" name="Straight Connector 8"/>
          <p:cNvCxnSpPr/>
          <p:nvPr/>
        </p:nvCxnSpPr>
        <p:spPr>
          <a:xfrm>
            <a:off x="1178014" y="909165"/>
            <a:ext cx="10079808"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2566682" y="180231"/>
            <a:ext cx="7993020" cy="728934"/>
          </a:xfrm>
          <a:prstGeom prst="rect">
            <a:avLst/>
          </a:prstGeom>
          <a:noFill/>
        </p:spPr>
        <p:txBody>
          <a:bodyPr wrap="square" lIns="112285" tIns="56142" rIns="112285" bIns="56142" rtlCol="0">
            <a:spAutoFit/>
          </a:bodyPr>
          <a:lstStyle/>
          <a:p>
            <a:pPr algn="ctr"/>
            <a:r>
              <a:rPr lang="en-US"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IMPLEMENTATION</a:t>
            </a:r>
            <a:endParaRPr lang="en-IN"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TextBox 1">
            <a:extLst>
              <a:ext uri="{FF2B5EF4-FFF2-40B4-BE49-F238E27FC236}">
                <a16:creationId xmlns="" xmlns:a16="http://schemas.microsoft.com/office/drawing/2014/main" id="{C90052DB-563B-26D3-164F-3336D0361287}"/>
              </a:ext>
            </a:extLst>
          </p:cNvPr>
          <p:cNvSpPr txBox="1"/>
          <p:nvPr/>
        </p:nvSpPr>
        <p:spPr>
          <a:xfrm>
            <a:off x="334566" y="1332359"/>
            <a:ext cx="11305256" cy="5632311"/>
          </a:xfrm>
          <a:prstGeom prst="rect">
            <a:avLst/>
          </a:prstGeom>
          <a:noFill/>
        </p:spPr>
        <p:txBody>
          <a:bodyPr wrap="square" rtlCol="0">
            <a:spAutoFit/>
          </a:bodyPr>
          <a:lstStyle/>
          <a:p>
            <a:pPr algn="just">
              <a:lnSpc>
                <a:spcPct val="150000"/>
              </a:lnSpc>
            </a:pPr>
            <a:r>
              <a:rPr lang="en-US" sz="2000" b="1" dirty="0">
                <a:latin typeface="Times New Roman" pitchFamily="18" charset="0"/>
                <a:cs typeface="Times New Roman" pitchFamily="18" charset="0"/>
              </a:rPr>
              <a:t>Step 1:</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Load the Pre-Trained YOLOv5 </a:t>
            </a:r>
            <a:r>
              <a:rPr lang="en-US" sz="2000" b="1" dirty="0" smtClean="0">
                <a:latin typeface="Times New Roman" pitchFamily="18" charset="0"/>
                <a:cs typeface="Times New Roman" pitchFamily="18" charset="0"/>
              </a:rPr>
              <a:t>Model </a:t>
            </a:r>
            <a:endParaRPr lang="en-IN" sz="2000" b="1" dirty="0">
              <a:latin typeface="Times New Roman" pitchFamily="18" charset="0"/>
              <a:cs typeface="Times New Roman" pitchFamily="18" charset="0"/>
            </a:endParaRPr>
          </a:p>
          <a:p>
            <a:pPr marL="342900" lvl="0" indent="-342900" algn="just">
              <a:lnSpc>
                <a:spcPct val="150000"/>
              </a:lnSpc>
              <a:buFont typeface="Arial" pitchFamily="34" charset="0"/>
              <a:buChar char="•"/>
            </a:pPr>
            <a:r>
              <a:rPr lang="en-US" sz="2000" dirty="0">
                <a:latin typeface="Times New Roman" pitchFamily="18" charset="0"/>
                <a:cs typeface="Times New Roman" pitchFamily="18" charset="0"/>
              </a:rPr>
              <a:t>Utilize the </a:t>
            </a:r>
            <a:r>
              <a:rPr lang="en-US" sz="2000" dirty="0" err="1">
                <a:latin typeface="Times New Roman" pitchFamily="18" charset="0"/>
                <a:cs typeface="Times New Roman" pitchFamily="18" charset="0"/>
              </a:rPr>
              <a:t>PyTorch</a:t>
            </a:r>
            <a:r>
              <a:rPr lang="en-US" sz="2000" dirty="0">
                <a:latin typeface="Times New Roman" pitchFamily="18" charset="0"/>
                <a:cs typeface="Times New Roman" pitchFamily="18" charset="0"/>
              </a:rPr>
              <a:t> library to load a pre-trained YOLOv5 model that has been trained on a large dataset to recognize various objects. </a:t>
            </a:r>
            <a:endParaRPr lang="en-US" sz="2000" dirty="0" smtClean="0">
              <a:latin typeface="Times New Roman" pitchFamily="18" charset="0"/>
              <a:cs typeface="Times New Roman" pitchFamily="18" charset="0"/>
            </a:endParaRPr>
          </a:p>
          <a:p>
            <a:pPr lvl="0" algn="just">
              <a:lnSpc>
                <a:spcPct val="150000"/>
              </a:lnSpc>
            </a:pPr>
            <a:endParaRPr lang="en-IN" sz="2000" dirty="0">
              <a:latin typeface="Times New Roman" pitchFamily="18" charset="0"/>
              <a:cs typeface="Times New Roman" pitchFamily="18" charset="0"/>
            </a:endParaRPr>
          </a:p>
          <a:p>
            <a:pPr algn="just">
              <a:lnSpc>
                <a:spcPct val="150000"/>
              </a:lnSpc>
            </a:pPr>
            <a:r>
              <a:rPr lang="en-US" sz="2000" b="1" dirty="0">
                <a:latin typeface="Times New Roman" pitchFamily="18" charset="0"/>
                <a:cs typeface="Times New Roman" pitchFamily="18" charset="0"/>
              </a:rPr>
              <a:t>Step 2:</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Define Preprocessing </a:t>
            </a:r>
            <a:r>
              <a:rPr lang="en-US" sz="2000" b="1" dirty="0" smtClean="0">
                <a:latin typeface="Times New Roman" pitchFamily="18" charset="0"/>
                <a:cs typeface="Times New Roman" pitchFamily="18" charset="0"/>
              </a:rPr>
              <a:t>Functions</a:t>
            </a:r>
            <a:endParaRPr lang="en-IN" sz="2000" b="1" dirty="0">
              <a:latin typeface="Times New Roman" pitchFamily="18" charset="0"/>
              <a:cs typeface="Times New Roman" pitchFamily="18" charset="0"/>
            </a:endParaRPr>
          </a:p>
          <a:p>
            <a:pPr marL="342900" lvl="0" indent="-342900" algn="just">
              <a:lnSpc>
                <a:spcPct val="150000"/>
              </a:lnSpc>
              <a:buFont typeface="Arial" pitchFamily="34" charset="0"/>
              <a:buChar char="•"/>
            </a:pPr>
            <a:r>
              <a:rPr lang="en-US" sz="2000" dirty="0">
                <a:latin typeface="Times New Roman" pitchFamily="18" charset="0"/>
                <a:cs typeface="Times New Roman" pitchFamily="18" charset="0"/>
              </a:rPr>
              <a:t>Prepare image data for object detection by defining preprocessing functions. </a:t>
            </a:r>
            <a:endParaRPr lang="en-IN" sz="2000" dirty="0">
              <a:latin typeface="Times New Roman" pitchFamily="18" charset="0"/>
              <a:cs typeface="Times New Roman" pitchFamily="18" charset="0"/>
            </a:endParaRPr>
          </a:p>
          <a:p>
            <a:pPr marL="342900" lvl="0" indent="-342900" algn="just">
              <a:lnSpc>
                <a:spcPct val="150000"/>
              </a:lnSpc>
              <a:buFont typeface="Arial" pitchFamily="34" charset="0"/>
              <a:buChar char="•"/>
            </a:pPr>
            <a:r>
              <a:rPr lang="en-US" sz="2000" dirty="0">
                <a:latin typeface="Times New Roman" pitchFamily="18" charset="0"/>
                <a:cs typeface="Times New Roman" pitchFamily="18" charset="0"/>
              </a:rPr>
              <a:t>Tasks include resizing images to a fixed size required by the model, normalizing pixel values to a certain range, and applying any other necessary transformations to enhance model performance. </a:t>
            </a:r>
            <a:endParaRPr lang="en-IN" sz="2000" dirty="0">
              <a:latin typeface="Times New Roman" pitchFamily="18" charset="0"/>
              <a:cs typeface="Times New Roman" pitchFamily="18" charset="0"/>
            </a:endParaRPr>
          </a:p>
          <a:p>
            <a:pPr marL="342900" lvl="0" indent="-342900" algn="just">
              <a:lnSpc>
                <a:spcPct val="150000"/>
              </a:lnSpc>
              <a:buFont typeface="Arial" pitchFamily="34" charset="0"/>
              <a:buChar char="•"/>
            </a:pPr>
            <a:r>
              <a:rPr lang="en-US" sz="2000" dirty="0">
                <a:latin typeface="Times New Roman" pitchFamily="18" charset="0"/>
                <a:cs typeface="Times New Roman" pitchFamily="18" charset="0"/>
              </a:rPr>
              <a:t>These preprocessing steps ensure that the input images are in the correct format and ready for effective processing by the YOLOv5 model. </a:t>
            </a:r>
            <a:endParaRPr lang="en-US" sz="2000" dirty="0" smtClean="0">
              <a:latin typeface="Times New Roman" pitchFamily="18" charset="0"/>
              <a:cs typeface="Times New Roman" pitchFamily="18" charset="0"/>
            </a:endParaRPr>
          </a:p>
          <a:p>
            <a:pPr lvl="0" algn="just"/>
            <a:endParaRPr lang="en-US" sz="2000" dirty="0">
              <a:latin typeface="Times New Roman" pitchFamily="18" charset="0"/>
              <a:cs typeface="Times New Roman" pitchFamily="18" charset="0"/>
            </a:endParaRPr>
          </a:p>
          <a:p>
            <a:pPr lvl="0" algn="just"/>
            <a:endParaRPr lang="en-IN" sz="2000" dirty="0">
              <a:latin typeface="Times New Roman" pitchFamily="18" charset="0"/>
              <a:cs typeface="Times New Roman" pitchFamily="18" charset="0"/>
            </a:endParaRPr>
          </a:p>
          <a:p>
            <a:pPr algn="just"/>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913498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9FE2C2D-D273-6C1D-D4B5-14C8FA8ABF9B}"/>
              </a:ext>
            </a:extLst>
          </p:cNvPr>
          <p:cNvSpPr txBox="1"/>
          <p:nvPr/>
        </p:nvSpPr>
        <p:spPr>
          <a:xfrm>
            <a:off x="2566682" y="180231"/>
            <a:ext cx="7993020" cy="728934"/>
          </a:xfrm>
          <a:prstGeom prst="rect">
            <a:avLst/>
          </a:prstGeom>
          <a:noFill/>
        </p:spPr>
        <p:txBody>
          <a:bodyPr wrap="square" lIns="112285" tIns="56142" rIns="112285" bIns="56142" rtlCol="0">
            <a:spAutoFit/>
          </a:bodyPr>
          <a:lstStyle/>
          <a:p>
            <a:pPr algn="ctr"/>
            <a:r>
              <a:rPr lang="en-US"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IMPLEMENTATION</a:t>
            </a:r>
            <a:endParaRPr lang="en-IN"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cxnSp>
        <p:nvCxnSpPr>
          <p:cNvPr id="3" name="Straight Connector 2">
            <a:extLst>
              <a:ext uri="{FF2B5EF4-FFF2-40B4-BE49-F238E27FC236}">
                <a16:creationId xmlns="" xmlns:a16="http://schemas.microsoft.com/office/drawing/2014/main" id="{FF0E92CC-A7BC-D824-A8D8-2D0B33ECA28B}"/>
              </a:ext>
            </a:extLst>
          </p:cNvPr>
          <p:cNvCxnSpPr/>
          <p:nvPr/>
        </p:nvCxnSpPr>
        <p:spPr>
          <a:xfrm>
            <a:off x="1178014" y="909165"/>
            <a:ext cx="10079808"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 xmlns:a16="http://schemas.microsoft.com/office/drawing/2014/main" id="{E99D21BE-20D1-3A33-11DF-3FE49C73E9B0}"/>
              </a:ext>
            </a:extLst>
          </p:cNvPr>
          <p:cNvSpPr txBox="1"/>
          <p:nvPr/>
        </p:nvSpPr>
        <p:spPr>
          <a:xfrm>
            <a:off x="478582" y="1116335"/>
            <a:ext cx="11161240" cy="6555641"/>
          </a:xfrm>
          <a:prstGeom prst="rect">
            <a:avLst/>
          </a:prstGeom>
          <a:noFill/>
        </p:spPr>
        <p:txBody>
          <a:bodyPr wrap="square" rtlCol="0">
            <a:spAutoFit/>
          </a:bodyPr>
          <a:lstStyle/>
          <a:p>
            <a:pPr algn="just">
              <a:lnSpc>
                <a:spcPct val="150000"/>
              </a:lnSpc>
            </a:pPr>
            <a:r>
              <a:rPr lang="en-US" sz="2000" b="1" dirty="0">
                <a:latin typeface="Times New Roman" pitchFamily="18" charset="0"/>
                <a:cs typeface="Times New Roman" pitchFamily="18" charset="0"/>
              </a:rPr>
              <a:t>Step 3:</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Implement Object Detection </a:t>
            </a:r>
            <a:r>
              <a:rPr lang="en-US" sz="2000" b="1" dirty="0" smtClean="0">
                <a:latin typeface="Times New Roman" pitchFamily="18" charset="0"/>
                <a:cs typeface="Times New Roman" pitchFamily="18" charset="0"/>
              </a:rPr>
              <a:t>Algorithms</a:t>
            </a:r>
            <a:endParaRPr lang="en-IN" sz="2000" b="1" dirty="0">
              <a:latin typeface="Times New Roman" pitchFamily="18" charset="0"/>
              <a:cs typeface="Times New Roman" pitchFamily="18" charset="0"/>
            </a:endParaRPr>
          </a:p>
          <a:p>
            <a:pPr marL="342900" lvl="0" indent="-342900" algn="just">
              <a:lnSpc>
                <a:spcPct val="150000"/>
              </a:lnSpc>
              <a:buFont typeface="Arial" pitchFamily="34" charset="0"/>
              <a:buChar char="•"/>
            </a:pPr>
            <a:r>
              <a:rPr lang="en-US" sz="2000" dirty="0">
                <a:latin typeface="Times New Roman" pitchFamily="18" charset="0"/>
                <a:cs typeface="Times New Roman" pitchFamily="18" charset="0"/>
              </a:rPr>
              <a:t>Feed the preprocessed images into the loaded YOLOv5 model to perform inference and detect objects within the images. </a:t>
            </a:r>
            <a:endParaRPr lang="en-IN" sz="2000" dirty="0">
              <a:latin typeface="Times New Roman" pitchFamily="18" charset="0"/>
              <a:cs typeface="Times New Roman" pitchFamily="18" charset="0"/>
            </a:endParaRPr>
          </a:p>
          <a:p>
            <a:pPr marL="342900" lvl="0" indent="-342900" algn="just">
              <a:lnSpc>
                <a:spcPct val="150000"/>
              </a:lnSpc>
              <a:buFont typeface="Arial" pitchFamily="34" charset="0"/>
              <a:buChar char="•"/>
            </a:pPr>
            <a:r>
              <a:rPr lang="en-US" sz="2000" dirty="0">
                <a:latin typeface="Times New Roman" pitchFamily="18" charset="0"/>
                <a:cs typeface="Times New Roman" pitchFamily="18" charset="0"/>
              </a:rPr>
              <a:t>The model outputs bounding box coordinates, class predictions (e.g., pure or impure dal grains), and confidence scores for each detected object. </a:t>
            </a:r>
            <a:endParaRPr lang="en-US" sz="2000" dirty="0" smtClean="0">
              <a:latin typeface="Times New Roman" pitchFamily="18" charset="0"/>
              <a:cs typeface="Times New Roman" pitchFamily="18" charset="0"/>
            </a:endParaRPr>
          </a:p>
          <a:p>
            <a:pPr lvl="0" algn="just">
              <a:lnSpc>
                <a:spcPct val="150000"/>
              </a:lnSpc>
            </a:pPr>
            <a:endParaRPr lang="en-IN" sz="2000" dirty="0">
              <a:latin typeface="Times New Roman" pitchFamily="18" charset="0"/>
              <a:cs typeface="Times New Roman" pitchFamily="18" charset="0"/>
            </a:endParaRPr>
          </a:p>
          <a:p>
            <a:pPr algn="just">
              <a:lnSpc>
                <a:spcPct val="150000"/>
              </a:lnSpc>
            </a:pPr>
            <a:r>
              <a:rPr lang="en-US" sz="2000" b="1" dirty="0" smtClean="0">
                <a:latin typeface="Times New Roman" pitchFamily="18" charset="0"/>
                <a:cs typeface="Times New Roman" pitchFamily="18" charset="0"/>
              </a:rPr>
              <a:t>Step </a:t>
            </a:r>
            <a:r>
              <a:rPr lang="en-US" sz="2000" b="1" dirty="0">
                <a:latin typeface="Times New Roman" pitchFamily="18" charset="0"/>
                <a:cs typeface="Times New Roman" pitchFamily="18" charset="0"/>
              </a:rPr>
              <a:t>4:</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Apply Non-Maximum Suppression (NMS</a:t>
            </a:r>
            <a:r>
              <a:rPr lang="en-US" sz="2000" b="1" dirty="0" smtClean="0">
                <a:latin typeface="Times New Roman" pitchFamily="18" charset="0"/>
                <a:cs typeface="Times New Roman" pitchFamily="18" charset="0"/>
              </a:rPr>
              <a:t>) </a:t>
            </a:r>
            <a:endParaRPr lang="en-IN" sz="2000" b="1" dirty="0">
              <a:latin typeface="Times New Roman" pitchFamily="18" charset="0"/>
              <a:cs typeface="Times New Roman" pitchFamily="18" charset="0"/>
            </a:endParaRP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Refine the detection results using Non-Maximum Suppression (NMS) to eliminate redundant bounding boxes that cover the same object. </a:t>
            </a:r>
            <a:endParaRPr lang="en-US" sz="2000" dirty="0" smtClean="0">
              <a:latin typeface="Times New Roman" pitchFamily="18" charset="0"/>
              <a:cs typeface="Times New Roman" pitchFamily="18" charset="0"/>
            </a:endParaRPr>
          </a:p>
          <a:p>
            <a:pPr algn="just">
              <a:lnSpc>
                <a:spcPct val="150000"/>
              </a:lnSpc>
            </a:pPr>
            <a:endParaRPr lang="en-US" sz="2000" dirty="0" smtClean="0">
              <a:latin typeface="Times New Roman" pitchFamily="18" charset="0"/>
              <a:cs typeface="Times New Roman" pitchFamily="18" charset="0"/>
            </a:endParaRPr>
          </a:p>
          <a:p>
            <a:pPr algn="just">
              <a:lnSpc>
                <a:spcPct val="150000"/>
              </a:lnSpc>
            </a:pPr>
            <a:r>
              <a:rPr lang="en-US" sz="2000" b="1" dirty="0">
                <a:latin typeface="Times New Roman" pitchFamily="18" charset="0"/>
                <a:cs typeface="Times New Roman" pitchFamily="18" charset="0"/>
              </a:rPr>
              <a:t>Step 5:</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Calculate the Count of Pure and Impure Dal </a:t>
            </a:r>
            <a:r>
              <a:rPr lang="en-US" sz="2000" b="1" dirty="0" smtClean="0">
                <a:latin typeface="Times New Roman" pitchFamily="18" charset="0"/>
                <a:cs typeface="Times New Roman" pitchFamily="18" charset="0"/>
              </a:rPr>
              <a:t>Grains </a:t>
            </a:r>
            <a:endParaRPr lang="en-IN" sz="2000" b="1" dirty="0">
              <a:latin typeface="Times New Roman" pitchFamily="18" charset="0"/>
              <a:cs typeface="Times New Roman" pitchFamily="18" charset="0"/>
            </a:endParaRPr>
          </a:p>
          <a:p>
            <a:pPr marL="342900" lvl="0" indent="-342900" algn="just">
              <a:lnSpc>
                <a:spcPct val="150000"/>
              </a:lnSpc>
              <a:buFont typeface="Arial" pitchFamily="34" charset="0"/>
              <a:buChar char="•"/>
            </a:pP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quantitative data provides insights into the proportion of pure vs. impure grains in a sample, which can be valuable for quality control in food processing and packaging industries. </a:t>
            </a:r>
            <a:endParaRPr lang="en-IN" sz="2000" dirty="0">
              <a:latin typeface="Times New Roman" pitchFamily="18" charset="0"/>
              <a:cs typeface="Times New Roman" pitchFamily="18" charset="0"/>
            </a:endParaRPr>
          </a:p>
          <a:p>
            <a:pPr algn="just">
              <a:lnSpc>
                <a:spcPct val="150000"/>
              </a:lnSpc>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1417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1178014" y="909165"/>
            <a:ext cx="10079808"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2566682" y="180231"/>
            <a:ext cx="7032269" cy="728934"/>
          </a:xfrm>
          <a:prstGeom prst="rect">
            <a:avLst/>
          </a:prstGeom>
          <a:noFill/>
        </p:spPr>
        <p:txBody>
          <a:bodyPr wrap="square" lIns="112285" tIns="56142" rIns="112285" bIns="56142" rtlCol="0">
            <a:spAutoFit/>
          </a:bodyPr>
          <a:lstStyle/>
          <a:p>
            <a:pPr algn="ctr"/>
            <a:r>
              <a:rPr lang="en-US" sz="4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SNAPSHOTS</a:t>
            </a:r>
            <a:endParaRPr lang="en-IN"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670" y="1404367"/>
            <a:ext cx="9649072"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7030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1178014" y="909165"/>
            <a:ext cx="10079808"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2566682" y="180231"/>
            <a:ext cx="7032269" cy="728934"/>
          </a:xfrm>
          <a:prstGeom prst="rect">
            <a:avLst/>
          </a:prstGeom>
          <a:noFill/>
        </p:spPr>
        <p:txBody>
          <a:bodyPr wrap="square" lIns="112285" tIns="56142" rIns="112285" bIns="56142" rtlCol="0">
            <a:spAutoFit/>
          </a:bodyPr>
          <a:lstStyle/>
          <a:p>
            <a:pPr algn="ctr"/>
            <a:r>
              <a:rPr lang="en-US" sz="4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SNAPSHOTS</a:t>
            </a:r>
            <a:endParaRPr lang="en-IN"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694" y="1476375"/>
            <a:ext cx="9577064"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8673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1178014" y="909165"/>
            <a:ext cx="10079808"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2566682" y="180231"/>
            <a:ext cx="7032269" cy="728934"/>
          </a:xfrm>
          <a:prstGeom prst="rect">
            <a:avLst/>
          </a:prstGeom>
          <a:noFill/>
        </p:spPr>
        <p:txBody>
          <a:bodyPr wrap="square" lIns="112285" tIns="56142" rIns="112285" bIns="56142" rtlCol="0">
            <a:spAutoFit/>
          </a:bodyPr>
          <a:lstStyle/>
          <a:p>
            <a:pPr algn="ctr"/>
            <a:r>
              <a:rPr lang="en-US" sz="4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SNAPSHOTS</a:t>
            </a:r>
            <a:endParaRPr lang="en-IN"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2620" y="1548383"/>
            <a:ext cx="9570595" cy="5293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8673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4"/>
          <p:cNvSpPr txBox="1"/>
          <p:nvPr/>
        </p:nvSpPr>
        <p:spPr>
          <a:xfrm>
            <a:off x="262558" y="1188343"/>
            <a:ext cx="11640518" cy="3668200"/>
          </a:xfrm>
          <a:prstGeom prst="rect">
            <a:avLst/>
          </a:prstGeom>
          <a:noFill/>
        </p:spPr>
        <p:txBody>
          <a:bodyPr wrap="square" lIns="112285" tIns="56142" rIns="112285" bIns="56142" rtlCol="0">
            <a:spAutoFit/>
          </a:bodyPr>
          <a:lstStyle/>
          <a:p>
            <a:pPr algn="just">
              <a:lnSpc>
                <a:spcPct val="150000"/>
              </a:lnSpc>
            </a:pPr>
            <a:r>
              <a:rPr lang="en-US" dirty="0">
                <a:latin typeface="Times New Roman" pitchFamily="18" charset="0"/>
                <a:cs typeface="Times New Roman" pitchFamily="18" charset="0"/>
              </a:rPr>
              <a:t>In conclusion, t</a:t>
            </a:r>
            <a:r>
              <a:rPr lang="en-US" dirty="0" smtClean="0">
                <a:latin typeface="Times New Roman" pitchFamily="18" charset="0"/>
                <a:cs typeface="Times New Roman" pitchFamily="18" charset="0"/>
              </a:rPr>
              <a:t>he </a:t>
            </a:r>
            <a:r>
              <a:rPr lang="en-US" dirty="0">
                <a:latin typeface="Times New Roman" pitchFamily="18" charset="0"/>
                <a:cs typeface="Times New Roman" pitchFamily="18" charset="0"/>
              </a:rPr>
              <a:t>utilization of these sophisticated computational models, particularly neural networks, can demonstrate their </a:t>
            </a:r>
            <a:r>
              <a:rPr lang="en-US" dirty="0" smtClean="0">
                <a:latin typeface="Times New Roman" pitchFamily="18" charset="0"/>
                <a:cs typeface="Times New Roman" pitchFamily="18" charset="0"/>
              </a:rPr>
              <a:t>efficiency </a:t>
            </a:r>
            <a:r>
              <a:rPr lang="en-US" dirty="0">
                <a:latin typeface="Times New Roman" pitchFamily="18" charset="0"/>
                <a:cs typeface="Times New Roman" pitchFamily="18" charset="0"/>
              </a:rPr>
              <a:t>in accurately identifying and classifying adulterants in grain </a:t>
            </a:r>
            <a:r>
              <a:rPr lang="en-US" dirty="0" smtClean="0">
                <a:latin typeface="Times New Roman" pitchFamily="18" charset="0"/>
                <a:cs typeface="Times New Roman" pitchFamily="18" charset="0"/>
              </a:rPr>
              <a:t>samples. </a:t>
            </a:r>
            <a:r>
              <a:rPr lang="en-US" dirty="0">
                <a:latin typeface="Times New Roman" pitchFamily="18" charset="0"/>
                <a:cs typeface="Times New Roman" pitchFamily="18" charset="0"/>
              </a:rPr>
              <a:t>The implementation of such technology not only enhances the efficiency of grain quality control processes but also contributes to safeguarding public health by minimizing the risk </a:t>
            </a:r>
            <a:r>
              <a:rPr lang="en-US" dirty="0" smtClean="0">
                <a:latin typeface="Times New Roman" pitchFamily="18" charset="0"/>
                <a:cs typeface="Times New Roman" pitchFamily="18" charset="0"/>
              </a:rPr>
              <a:t>of consuming </a:t>
            </a:r>
            <a:r>
              <a:rPr lang="en-US" dirty="0">
                <a:latin typeface="Times New Roman" pitchFamily="18" charset="0"/>
                <a:cs typeface="Times New Roman" pitchFamily="18" charset="0"/>
              </a:rPr>
              <a:t>adulterated food products. </a:t>
            </a:r>
            <a:r>
              <a:rPr lang="en-US" dirty="0" smtClean="0">
                <a:latin typeface="Times New Roman" pitchFamily="18" charset="0"/>
                <a:cs typeface="Times New Roman" pitchFamily="18" charset="0"/>
              </a:rPr>
              <a:t>By using </a:t>
            </a:r>
            <a:r>
              <a:rPr lang="en-US" dirty="0">
                <a:latin typeface="Times New Roman" pitchFamily="18" charset="0"/>
                <a:cs typeface="Times New Roman" pitchFamily="18" charset="0"/>
              </a:rPr>
              <a:t>neural networks , it can offer a scalable and adaptable </a:t>
            </a:r>
            <a:r>
              <a:rPr lang="en-US" dirty="0" smtClean="0">
                <a:latin typeface="Times New Roman" pitchFamily="18" charset="0"/>
                <a:cs typeface="Times New Roman" pitchFamily="18" charset="0"/>
              </a:rPr>
              <a:t>solution that </a:t>
            </a:r>
            <a:r>
              <a:rPr lang="en-US" dirty="0">
                <a:latin typeface="Times New Roman" pitchFamily="18" charset="0"/>
                <a:cs typeface="Times New Roman" pitchFamily="18" charset="0"/>
              </a:rPr>
              <a:t>can be fine-tuned for different grain varieties and types of adulterants, providing a versatile tool for the agricultural and food industries. </a:t>
            </a:r>
          </a:p>
        </p:txBody>
      </p:sp>
      <p:cxnSp>
        <p:nvCxnSpPr>
          <p:cNvPr id="9" name="Straight Connector 8"/>
          <p:cNvCxnSpPr/>
          <p:nvPr/>
        </p:nvCxnSpPr>
        <p:spPr>
          <a:xfrm>
            <a:off x="1178014" y="909165"/>
            <a:ext cx="10079808"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2566682" y="180231"/>
            <a:ext cx="7032269" cy="728934"/>
          </a:xfrm>
          <a:prstGeom prst="rect">
            <a:avLst/>
          </a:prstGeom>
          <a:noFill/>
        </p:spPr>
        <p:txBody>
          <a:bodyPr wrap="square" lIns="112285" tIns="56142" rIns="112285" bIns="56142" rtlCol="0">
            <a:spAutoFit/>
          </a:bodyPr>
          <a:lstStyle/>
          <a:p>
            <a:pPr algn="ctr"/>
            <a:r>
              <a:rPr lang="en-US" sz="4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CONCLUSION</a:t>
            </a:r>
            <a:endParaRPr lang="en-IN"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832210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4"/>
          <p:cNvSpPr txBox="1"/>
          <p:nvPr/>
        </p:nvSpPr>
        <p:spPr>
          <a:xfrm>
            <a:off x="262558" y="1188343"/>
            <a:ext cx="11640518" cy="8368013"/>
          </a:xfrm>
          <a:prstGeom prst="rect">
            <a:avLst/>
          </a:prstGeom>
          <a:noFill/>
        </p:spPr>
        <p:txBody>
          <a:bodyPr wrap="square" lIns="112285" tIns="56142" rIns="112285" bIns="56142" rtlCol="0">
            <a:spAutoFit/>
          </a:bodyPr>
          <a:lstStyle/>
          <a:p>
            <a:pPr algn="just">
              <a:lnSpc>
                <a:spcPct val="150000"/>
              </a:lnSpc>
            </a:pPr>
            <a:r>
              <a:rPr lang="en-IN" sz="2000" dirty="0">
                <a:latin typeface="Times New Roman" panose="02020603050405020304" pitchFamily="18" charset="0"/>
                <a:ea typeface="Calibri" panose="020F0502020204030204" pitchFamily="34" charset="0"/>
                <a:cs typeface="Times New Roman" panose="02020603050405020304" pitchFamily="18" charset="0"/>
              </a:rPr>
              <a:t>[1</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smtClean="0">
                <a:latin typeface="Times New Roman" panose="02020603050405020304" pitchFamily="18" charset="0"/>
                <a:ea typeface="Calibri" panose="020F0502020204030204" pitchFamily="34" charset="0"/>
                <a:cs typeface="Times New Roman" panose="02020603050405020304" pitchFamily="18" charset="0"/>
              </a:rPr>
              <a:t>Kasahun</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latin typeface="Times New Roman" panose="02020603050405020304" pitchFamily="18" charset="0"/>
                <a:ea typeface="Calibri" panose="020F0502020204030204" pitchFamily="34" charset="0"/>
                <a:cs typeface="Times New Roman" panose="02020603050405020304" pitchFamily="18" charset="0"/>
              </a:rPr>
              <a:t>Desalegn</a:t>
            </a:r>
            <a:r>
              <a:rPr lang="en-IN" sz="2000" dirty="0">
                <a:latin typeface="Times New Roman" panose="02020603050405020304" pitchFamily="18" charset="0"/>
                <a:ea typeface="Calibri" panose="020F0502020204030204" pitchFamily="34" charset="0"/>
                <a:cs typeface="Times New Roman" panose="02020603050405020304" pitchFamily="18" charset="0"/>
              </a:rPr>
              <a:t>, Hayat </a:t>
            </a:r>
            <a:r>
              <a:rPr lang="en-IN" sz="2000" dirty="0" err="1">
                <a:latin typeface="Times New Roman" panose="02020603050405020304" pitchFamily="18" charset="0"/>
                <a:ea typeface="Calibri" panose="020F0502020204030204" pitchFamily="34" charset="0"/>
                <a:cs typeface="Times New Roman" panose="02020603050405020304" pitchFamily="18" charset="0"/>
              </a:rPr>
              <a:t>Hassen</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latin typeface="Times New Roman" panose="02020603050405020304" pitchFamily="18" charset="0"/>
                <a:ea typeface="Calibri" panose="020F0502020204030204" pitchFamily="34" charset="0"/>
                <a:cs typeface="Times New Roman" panose="02020603050405020304" pitchFamily="18" charset="0"/>
              </a:rPr>
              <a:t>Abdulmajid</a:t>
            </a:r>
            <a:r>
              <a:rPr lang="en-IN" sz="2000" dirty="0">
                <a:latin typeface="Times New Roman" panose="02020603050405020304" pitchFamily="18" charset="0"/>
                <a:ea typeface="Calibri" panose="020F0502020204030204" pitchFamily="34" charset="0"/>
                <a:cs typeface="Times New Roman" panose="02020603050405020304" pitchFamily="18" charset="0"/>
              </a:rPr>
              <a:t> Haji "Selected food items adulteration, their impacts on public health, and detection methods: A review", Sep.2023, </a:t>
            </a:r>
            <a:r>
              <a:rPr lang="en-IN" sz="2000" dirty="0" err="1">
                <a:latin typeface="Times New Roman" panose="02020603050405020304" pitchFamily="18" charset="0"/>
                <a:ea typeface="Calibri" panose="020F0502020204030204" pitchFamily="34" charset="0"/>
                <a:cs typeface="Times New Roman" panose="02020603050405020304" pitchFamily="18" charset="0"/>
              </a:rPr>
              <a:t>doi</a:t>
            </a:r>
            <a:r>
              <a:rPr lang="en-IN" sz="2000" dirty="0">
                <a:latin typeface="Times New Roman" panose="02020603050405020304" pitchFamily="18" charset="0"/>
                <a:ea typeface="Calibri" panose="020F0502020204030204" pitchFamily="34" charset="0"/>
                <a:cs typeface="Times New Roman" panose="02020603050405020304" pitchFamily="18" charset="0"/>
              </a:rPr>
              <a:t>: 10.1002/fsn3.3732. </a:t>
            </a:r>
            <a:endParaRPr lang="en-IN" sz="2000" dirty="0">
              <a:latin typeface="Times New Roman" pitchFamily="18" charset="0"/>
              <a:cs typeface="Times New Roman" pitchFamily="18" charset="0"/>
            </a:endParaRPr>
          </a:p>
          <a:p>
            <a:pPr algn="just">
              <a:lnSpc>
                <a:spcPct val="150000"/>
              </a:lnSpc>
            </a:pPr>
            <a:r>
              <a:rPr lang="en-IN" sz="2000" dirty="0">
                <a:latin typeface="Times New Roman" pitchFamily="18" charset="0"/>
                <a:cs typeface="Times New Roman" pitchFamily="18" charset="0"/>
              </a:rPr>
              <a:t>[2</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Shanglin</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Yang, Yang Lin, Yong Li, </a:t>
            </a:r>
            <a:r>
              <a:rPr lang="en-IN" sz="2000" dirty="0" err="1">
                <a:latin typeface="Times New Roman" pitchFamily="18" charset="0"/>
                <a:cs typeface="Times New Roman" pitchFamily="18" charset="0"/>
              </a:rPr>
              <a:t>Defu</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xu</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Suyi</a:t>
            </a:r>
            <a:r>
              <a:rPr lang="en-IN" sz="2000" dirty="0">
                <a:latin typeface="Times New Roman" pitchFamily="18" charset="0"/>
                <a:cs typeface="Times New Roman" pitchFamily="18" charset="0"/>
              </a:rPr>
              <a:t> Zhang, and </a:t>
            </a:r>
            <a:r>
              <a:rPr lang="en-IN" sz="2000" dirty="0" err="1">
                <a:latin typeface="Times New Roman" pitchFamily="18" charset="0"/>
                <a:cs typeface="Times New Roman" pitchFamily="18" charset="0"/>
              </a:rPr>
              <a:t>Lihui</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Peng</a:t>
            </a:r>
            <a:r>
              <a:rPr lang="en-IN" sz="2000" dirty="0">
                <a:latin typeface="Times New Roman" pitchFamily="18" charset="0"/>
                <a:cs typeface="Times New Roman" pitchFamily="18" charset="0"/>
              </a:rPr>
              <a:t>(Senior Member, IEEE)"Deep Neural Network-Based Sorghum Adulteration Detection in </a:t>
            </a:r>
            <a:r>
              <a:rPr lang="en-IN" sz="2000" dirty="0" err="1">
                <a:latin typeface="Times New Roman" pitchFamily="18" charset="0"/>
                <a:cs typeface="Times New Roman" pitchFamily="18" charset="0"/>
              </a:rPr>
              <a:t>Baijiu</a:t>
            </a:r>
            <a:r>
              <a:rPr lang="en-IN" sz="2000" dirty="0">
                <a:latin typeface="Times New Roman" pitchFamily="18" charset="0"/>
                <a:cs typeface="Times New Roman" pitchFamily="18" charset="0"/>
              </a:rPr>
              <a:t> Brewing" July.2022, </a:t>
            </a:r>
            <a:r>
              <a:rPr lang="en-IN" sz="2000" dirty="0" err="1">
                <a:latin typeface="Times New Roman" pitchFamily="18" charset="0"/>
                <a:cs typeface="Times New Roman" pitchFamily="18" charset="0"/>
              </a:rPr>
              <a:t>doi</a:t>
            </a:r>
            <a:r>
              <a:rPr lang="en-IN" sz="2000" dirty="0">
                <a:latin typeface="Times New Roman" pitchFamily="18" charset="0"/>
                <a:cs typeface="Times New Roman" pitchFamily="18" charset="0"/>
              </a:rPr>
              <a:t>: 10.1109/OJIM.2022.3190024.</a:t>
            </a:r>
          </a:p>
          <a:p>
            <a:pPr algn="just">
              <a:lnSpc>
                <a:spcPct val="150000"/>
              </a:lnSpc>
            </a:pPr>
            <a:r>
              <a:rPr lang="en-IN" sz="2000" dirty="0">
                <a:latin typeface="Times New Roman" panose="02020603050405020304" pitchFamily="18" charset="0"/>
                <a:ea typeface="Calibri" panose="020F0502020204030204" pitchFamily="34" charset="0"/>
                <a:cs typeface="Times New Roman" panose="02020603050405020304" pitchFamily="18" charset="0"/>
              </a:rPr>
              <a:t>[3</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smtClean="0">
                <a:latin typeface="Times New Roman" panose="02020603050405020304" pitchFamily="18" charset="0"/>
                <a:ea typeface="Calibri" panose="020F0502020204030204" pitchFamily="34" charset="0"/>
                <a:cs typeface="Times New Roman" panose="02020603050405020304" pitchFamily="18" charset="0"/>
              </a:rPr>
              <a:t>Vishwesh</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latin typeface="Times New Roman" panose="02020603050405020304" pitchFamily="18" charset="0"/>
                <a:ea typeface="Calibri" panose="020F0502020204030204" pitchFamily="34" charset="0"/>
                <a:cs typeface="Times New Roman" panose="02020603050405020304" pitchFamily="18" charset="0"/>
              </a:rPr>
              <a:t>Nagamalla</a:t>
            </a:r>
            <a:r>
              <a:rPr lang="en-IN" sz="2000" dirty="0">
                <a:latin typeface="Times New Roman" panose="02020603050405020304" pitchFamily="18" charset="0"/>
                <a:ea typeface="Calibri" panose="020F0502020204030204" pitchFamily="34" charset="0"/>
                <a:cs typeface="Times New Roman" panose="02020603050405020304" pitchFamily="18" charset="0"/>
              </a:rPr>
              <a:t>, B. </a:t>
            </a:r>
            <a:r>
              <a:rPr lang="en-IN" sz="2000" dirty="0" err="1">
                <a:latin typeface="Times New Roman" panose="02020603050405020304" pitchFamily="18" charset="0"/>
                <a:ea typeface="Calibri" panose="020F0502020204030204" pitchFamily="34" charset="0"/>
                <a:cs typeface="Times New Roman" panose="02020603050405020304" pitchFamily="18" charset="0"/>
              </a:rPr>
              <a:t>Muthu</a:t>
            </a:r>
            <a:r>
              <a:rPr lang="en-IN" sz="2000" dirty="0">
                <a:latin typeface="Times New Roman" panose="02020603050405020304" pitchFamily="18" charset="0"/>
                <a:ea typeface="Calibri" panose="020F0502020204030204" pitchFamily="34" charset="0"/>
                <a:cs typeface="Times New Roman" panose="02020603050405020304" pitchFamily="18" charset="0"/>
              </a:rPr>
              <a:t> Kumar, </a:t>
            </a:r>
            <a:r>
              <a:rPr lang="en-IN" sz="2000" dirty="0" err="1">
                <a:latin typeface="Times New Roman" panose="02020603050405020304" pitchFamily="18" charset="0"/>
                <a:ea typeface="Calibri" panose="020F0502020204030204" pitchFamily="34" charset="0"/>
                <a:cs typeface="Times New Roman" panose="02020603050405020304" pitchFamily="18" charset="0"/>
              </a:rPr>
              <a:t>Neha</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latin typeface="Times New Roman" panose="02020603050405020304" pitchFamily="18" charset="0"/>
                <a:ea typeface="Calibri" panose="020F0502020204030204" pitchFamily="34" charset="0"/>
                <a:cs typeface="Times New Roman" panose="02020603050405020304" pitchFamily="18" charset="0"/>
              </a:rPr>
              <a:t>Janu</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latin typeface="Times New Roman" panose="02020603050405020304" pitchFamily="18" charset="0"/>
                <a:ea typeface="Calibri" panose="020F0502020204030204" pitchFamily="34" charset="0"/>
                <a:cs typeface="Times New Roman" panose="02020603050405020304" pitchFamily="18" charset="0"/>
              </a:rPr>
              <a:t>Anusha</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latin typeface="Times New Roman" panose="02020603050405020304" pitchFamily="18" charset="0"/>
                <a:ea typeface="Calibri" panose="020F0502020204030204" pitchFamily="34" charset="0"/>
                <a:cs typeface="Times New Roman" panose="02020603050405020304" pitchFamily="18" charset="0"/>
              </a:rPr>
              <a:t>Preetham</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latin typeface="Times New Roman" panose="02020603050405020304" pitchFamily="18" charset="0"/>
                <a:ea typeface="Calibri" panose="020F0502020204030204" pitchFamily="34" charset="0"/>
                <a:cs typeface="Times New Roman" panose="02020603050405020304" pitchFamily="18" charset="0"/>
              </a:rPr>
              <a:t>Syam</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latin typeface="Times New Roman" panose="02020603050405020304" pitchFamily="18" charset="0"/>
                <a:ea typeface="Calibri" panose="020F0502020204030204" pitchFamily="34" charset="0"/>
                <a:cs typeface="Times New Roman" panose="02020603050405020304" pitchFamily="18" charset="0"/>
              </a:rPr>
              <a:t>Machinathu</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latin typeface="Times New Roman" panose="02020603050405020304" pitchFamily="18" charset="0"/>
                <a:ea typeface="Calibri" panose="020F0502020204030204" pitchFamily="34" charset="0"/>
                <a:cs typeface="Times New Roman" panose="02020603050405020304" pitchFamily="18" charset="0"/>
              </a:rPr>
              <a:t>Parambil</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latin typeface="Times New Roman" panose="02020603050405020304" pitchFamily="18" charset="0"/>
                <a:ea typeface="Calibri" panose="020F0502020204030204" pitchFamily="34" charset="0"/>
                <a:cs typeface="Times New Roman" panose="02020603050405020304" pitchFamily="18" charset="0"/>
              </a:rPr>
              <a:t>Gangadharan</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latin typeface="Times New Roman" panose="02020603050405020304" pitchFamily="18" charset="0"/>
                <a:ea typeface="Calibri" panose="020F0502020204030204" pitchFamily="34" charset="0"/>
                <a:cs typeface="Times New Roman" panose="02020603050405020304" pitchFamily="18" charset="0"/>
              </a:rPr>
              <a:t>Mejdal</a:t>
            </a:r>
            <a:r>
              <a:rPr lang="en-IN" sz="2000" dirty="0">
                <a:latin typeface="Times New Roman" panose="02020603050405020304" pitchFamily="18" charset="0"/>
                <a:ea typeface="Calibri" panose="020F0502020204030204" pitchFamily="34" charset="0"/>
                <a:cs typeface="Times New Roman" panose="02020603050405020304" pitchFamily="18" charset="0"/>
              </a:rPr>
              <a:t> A. </a:t>
            </a:r>
            <a:r>
              <a:rPr lang="en-IN" sz="2000" dirty="0" err="1">
                <a:latin typeface="Times New Roman" panose="02020603050405020304" pitchFamily="18" charset="0"/>
                <a:ea typeface="Calibri" panose="020F0502020204030204" pitchFamily="34" charset="0"/>
                <a:cs typeface="Times New Roman" panose="02020603050405020304" pitchFamily="18" charset="0"/>
              </a:rPr>
              <a:t>Alqahtani</a:t>
            </a:r>
            <a:r>
              <a:rPr lang="en-IN" sz="2000" dirty="0">
                <a:latin typeface="Times New Roman" panose="02020603050405020304" pitchFamily="18" charset="0"/>
                <a:ea typeface="Calibri" panose="020F0502020204030204" pitchFamily="34" charset="0"/>
                <a:cs typeface="Times New Roman" panose="02020603050405020304" pitchFamily="18" charset="0"/>
              </a:rPr>
              <a:t> and </a:t>
            </a:r>
            <a:r>
              <a:rPr lang="en-IN" sz="2000" dirty="0" err="1">
                <a:latin typeface="Times New Roman" panose="02020603050405020304" pitchFamily="18" charset="0"/>
                <a:ea typeface="Calibri" panose="020F0502020204030204" pitchFamily="34" charset="0"/>
                <a:cs typeface="Times New Roman" panose="02020603050405020304" pitchFamily="18" charset="0"/>
              </a:rPr>
              <a:t>Rajnish</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latin typeface="Times New Roman" panose="02020603050405020304" pitchFamily="18" charset="0"/>
                <a:ea typeface="Calibri" panose="020F0502020204030204" pitchFamily="34" charset="0"/>
                <a:cs typeface="Times New Roman" panose="02020603050405020304" pitchFamily="18" charset="0"/>
              </a:rPr>
              <a:t>Ratna</a:t>
            </a:r>
            <a:r>
              <a:rPr lang="en-IN" sz="2000" dirty="0">
                <a:latin typeface="Times New Roman" panose="02020603050405020304" pitchFamily="18" charset="0"/>
                <a:ea typeface="Calibri" panose="020F0502020204030204" pitchFamily="34" charset="0"/>
                <a:cs typeface="Times New Roman" panose="02020603050405020304" pitchFamily="18" charset="0"/>
              </a:rPr>
              <a:t> "Detection of Adulteration in Food Using Recurrent Neural Network with Internet of Things", June.2022, </a:t>
            </a:r>
            <a:r>
              <a:rPr lang="en-IN" sz="2000" dirty="0" err="1">
                <a:latin typeface="Times New Roman" panose="02020603050405020304" pitchFamily="18" charset="0"/>
                <a:ea typeface="Calibri" panose="020F0502020204030204" pitchFamily="34" charset="0"/>
                <a:cs typeface="Times New Roman" panose="02020603050405020304" pitchFamily="18" charset="0"/>
              </a:rPr>
              <a:t>doi</a:t>
            </a:r>
            <a:r>
              <a:rPr lang="en-IN" sz="2000" dirty="0">
                <a:latin typeface="Times New Roman" panose="02020603050405020304" pitchFamily="18" charset="0"/>
                <a:ea typeface="Calibri" panose="020F0502020204030204" pitchFamily="34" charset="0"/>
                <a:cs typeface="Times New Roman" panose="02020603050405020304" pitchFamily="18" charset="0"/>
              </a:rPr>
              <a:t>: 10.1155/2022/6163649.</a:t>
            </a:r>
            <a:endParaRPr lang="en-IN" sz="2000" dirty="0">
              <a:latin typeface="Times New Roman" pitchFamily="18" charset="0"/>
              <a:cs typeface="Times New Roman" pitchFamily="18" charset="0"/>
            </a:endParaRPr>
          </a:p>
          <a:p>
            <a:pPr algn="just">
              <a:lnSpc>
                <a:spcPct val="15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4]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Ankita</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Choudhary</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Neeraj</a:t>
            </a:r>
            <a:r>
              <a:rPr lang="en-US" sz="2000" dirty="0">
                <a:latin typeface="Times New Roman" panose="02020603050405020304" pitchFamily="18" charset="0"/>
                <a:ea typeface="Calibri" panose="020F0502020204030204" pitchFamily="34" charset="0"/>
                <a:cs typeface="Times New Roman" panose="02020603050405020304" pitchFamily="18" charset="0"/>
              </a:rPr>
              <a:t> Gupta, </a:t>
            </a:r>
            <a:r>
              <a:rPr lang="en-US" sz="2000" dirty="0" err="1">
                <a:latin typeface="Times New Roman" panose="02020603050405020304" pitchFamily="18" charset="0"/>
                <a:ea typeface="Calibri" panose="020F0502020204030204" pitchFamily="34" charset="0"/>
                <a:cs typeface="Times New Roman" panose="02020603050405020304" pitchFamily="18" charset="0"/>
              </a:rPr>
              <a:t>Fozia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Hameed</a:t>
            </a:r>
            <a:r>
              <a:rPr lang="en-US" sz="2000" dirty="0">
                <a:latin typeface="Times New Roman" panose="02020603050405020304" pitchFamily="18" charset="0"/>
                <a:ea typeface="Calibri" panose="020F0502020204030204" pitchFamily="34" charset="0"/>
                <a:cs typeface="Times New Roman" panose="02020603050405020304" pitchFamily="18" charset="0"/>
              </a:rPr>
              <a:t> and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Skarma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Choton"An</a:t>
            </a:r>
            <a:r>
              <a:rPr lang="en-US" sz="2000" dirty="0">
                <a:latin typeface="Times New Roman" panose="02020603050405020304" pitchFamily="18" charset="0"/>
                <a:ea typeface="Calibri" panose="020F0502020204030204" pitchFamily="34" charset="0"/>
                <a:cs typeface="Times New Roman" panose="02020603050405020304" pitchFamily="18" charset="0"/>
              </a:rPr>
              <a:t> overview of food  adulteration:Concept,sources,impact,challenges,detection“,Jan.2020,doi:10.22271/chemi.2020.v8.i1am.8655.</a:t>
            </a:r>
          </a:p>
          <a:p>
            <a:pPr algn="just">
              <a:lnSpc>
                <a:spcPct val="150000"/>
              </a:lnSpc>
            </a:pPr>
            <a:r>
              <a:rPr lang="en-IN" sz="2000" dirty="0">
                <a:latin typeface="Times New Roman" panose="02020603050405020304" pitchFamily="18" charset="0"/>
                <a:ea typeface="Calibri" panose="020F0502020204030204" pitchFamily="34" charset="0"/>
                <a:cs typeface="Times New Roman" panose="02020603050405020304" pitchFamily="18" charset="0"/>
              </a:rPr>
              <a:t>[5</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 H</a:t>
            </a:r>
            <a:r>
              <a:rPr lang="en-IN" sz="2000" dirty="0">
                <a:latin typeface="Times New Roman" panose="02020603050405020304" pitchFamily="18" charset="0"/>
                <a:ea typeface="Calibri" panose="020F0502020204030204" pitchFamily="34" charset="0"/>
                <a:cs typeface="Times New Roman" panose="02020603050405020304" pitchFamily="18" charset="0"/>
              </a:rPr>
              <a:t>. Liu and B. Sun, “Effect of fermentation processing on the </a:t>
            </a:r>
            <a:r>
              <a:rPr lang="en-IN" sz="2000" dirty="0" err="1">
                <a:latin typeface="Times New Roman" panose="02020603050405020304" pitchFamily="18" charset="0"/>
                <a:ea typeface="Calibri" panose="020F0502020204030204" pitchFamily="34" charset="0"/>
                <a:cs typeface="Times New Roman" panose="02020603050405020304" pitchFamily="18" charset="0"/>
              </a:rPr>
              <a:t>flavor</a:t>
            </a:r>
            <a:r>
              <a:rPr lang="en-IN" sz="2000" dirty="0">
                <a:latin typeface="Times New Roman" panose="02020603050405020304" pitchFamily="18" charset="0"/>
                <a:ea typeface="Calibri" panose="020F0502020204030204" pitchFamily="34" charset="0"/>
                <a:cs typeface="Times New Roman" panose="02020603050405020304" pitchFamily="18" charset="0"/>
              </a:rPr>
              <a:t> of </a:t>
            </a:r>
            <a:r>
              <a:rPr lang="en-IN" sz="2000" dirty="0" err="1">
                <a:latin typeface="Times New Roman" panose="02020603050405020304" pitchFamily="18" charset="0"/>
                <a:ea typeface="Calibri" panose="020F0502020204030204" pitchFamily="34" charset="0"/>
                <a:cs typeface="Times New Roman" panose="02020603050405020304" pitchFamily="18" charset="0"/>
              </a:rPr>
              <a:t>Baijiu</a:t>
            </a:r>
            <a:r>
              <a:rPr lang="en-IN" sz="2000" dirty="0">
                <a:latin typeface="Times New Roman" panose="02020603050405020304" pitchFamily="18" charset="0"/>
                <a:ea typeface="Calibri" panose="020F0502020204030204" pitchFamily="34" charset="0"/>
                <a:cs typeface="Times New Roman" panose="02020603050405020304" pitchFamily="18" charset="0"/>
              </a:rPr>
              <a:t>,” J. </a:t>
            </a:r>
            <a:r>
              <a:rPr lang="en-IN" sz="2000" dirty="0" err="1">
                <a:latin typeface="Times New Roman" panose="02020603050405020304" pitchFamily="18" charset="0"/>
                <a:ea typeface="Calibri" panose="020F0502020204030204" pitchFamily="34" charset="0"/>
                <a:cs typeface="Times New Roman" panose="02020603050405020304" pitchFamily="18" charset="0"/>
              </a:rPr>
              <a:t>Agricult</a:t>
            </a:r>
            <a:r>
              <a:rPr lang="en-IN" sz="2000" dirty="0">
                <a:latin typeface="Times New Roman" panose="02020603050405020304" pitchFamily="18" charset="0"/>
                <a:ea typeface="Calibri" panose="020F0502020204030204" pitchFamily="34" charset="0"/>
                <a:cs typeface="Times New Roman" panose="02020603050405020304" pitchFamily="18" charset="0"/>
              </a:rPr>
              <a:t>. Grain Chem., vol. 66, no. 22, pp. 5425–5432, 2018, </a:t>
            </a:r>
            <a:r>
              <a:rPr lang="en-IN" sz="2000" dirty="0" err="1">
                <a:latin typeface="Times New Roman" panose="02020603050405020304" pitchFamily="18" charset="0"/>
                <a:ea typeface="Calibri" panose="020F0502020204030204" pitchFamily="34" charset="0"/>
                <a:cs typeface="Times New Roman" panose="02020603050405020304" pitchFamily="18" charset="0"/>
              </a:rPr>
              <a:t>doi</a:t>
            </a:r>
            <a:r>
              <a:rPr lang="en-IN" sz="2000" dirty="0">
                <a:latin typeface="Times New Roman" panose="02020603050405020304" pitchFamily="18" charset="0"/>
                <a:ea typeface="Calibri" panose="020F0502020204030204" pitchFamily="34" charset="0"/>
                <a:cs typeface="Times New Roman" panose="02020603050405020304" pitchFamily="18" charset="0"/>
              </a:rPr>
              <a:t>: 10.1021/acs.jafc.8b00692. </a:t>
            </a:r>
          </a:p>
          <a:p>
            <a:pPr algn="just">
              <a:lnSpc>
                <a:spcPct val="150000"/>
              </a:lnSpc>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0157" indent="-340157" algn="just">
              <a:lnSpc>
                <a:spcPct val="150000"/>
              </a:lnSpc>
              <a:buFont typeface="Wingdings" pitchFamily="2" charset="2"/>
              <a:buChar char="Ø"/>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0157" indent="-340157" algn="just">
              <a:lnSpc>
                <a:spcPct val="150000"/>
              </a:lnSpc>
              <a:buFont typeface="Wingdings" pitchFamily="2" charset="2"/>
              <a:buChar char="Ø"/>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0157" indent="-340157" algn="just">
              <a:lnSpc>
                <a:spcPct val="150000"/>
              </a:lnSpc>
              <a:buFont typeface="Wingdings" pitchFamily="2" charset="2"/>
              <a:buChar char="Ø"/>
            </a:pPr>
            <a:endParaRPr lang="en-IN" sz="2000" dirty="0">
              <a:latin typeface="Times New Roman" pitchFamily="18" charset="0"/>
              <a:cs typeface="Times New Roman" pitchFamily="18" charset="0"/>
            </a:endParaRPr>
          </a:p>
          <a:p>
            <a:pPr marL="340157" indent="-340157" algn="just">
              <a:lnSpc>
                <a:spcPct val="150000"/>
              </a:lnSpc>
              <a:buFont typeface="Wingdings" pitchFamily="2" charset="2"/>
              <a:buChar char="Ø"/>
            </a:pPr>
            <a:endParaRPr lang="en-IN" sz="2000" dirty="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p:txBody>
      </p:sp>
      <p:cxnSp>
        <p:nvCxnSpPr>
          <p:cNvPr id="9" name="Straight Connector 8"/>
          <p:cNvCxnSpPr/>
          <p:nvPr/>
        </p:nvCxnSpPr>
        <p:spPr>
          <a:xfrm>
            <a:off x="1178014" y="909165"/>
            <a:ext cx="10079808"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2566682" y="180231"/>
            <a:ext cx="7032269" cy="728934"/>
          </a:xfrm>
          <a:prstGeom prst="rect">
            <a:avLst/>
          </a:prstGeom>
          <a:noFill/>
        </p:spPr>
        <p:txBody>
          <a:bodyPr wrap="square" lIns="112285" tIns="56142" rIns="112285" bIns="56142" rtlCol="0">
            <a:spAutoFit/>
          </a:bodyPr>
          <a:lstStyle/>
          <a:p>
            <a:pPr algn="ctr"/>
            <a:r>
              <a:rPr lang="en-US" sz="4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REFERENCES</a:t>
            </a:r>
            <a:endParaRPr lang="en-IN"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701335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4"/>
          <p:cNvSpPr txBox="1"/>
          <p:nvPr/>
        </p:nvSpPr>
        <p:spPr>
          <a:xfrm>
            <a:off x="262558" y="1188343"/>
            <a:ext cx="11640518" cy="6207356"/>
          </a:xfrm>
          <a:prstGeom prst="rect">
            <a:avLst/>
          </a:prstGeom>
          <a:noFill/>
        </p:spPr>
        <p:txBody>
          <a:bodyPr wrap="square" lIns="112285" tIns="56142" rIns="112285" bIns="56142" rtlCol="0">
            <a:spAutoFit/>
          </a:bodyPr>
          <a:lstStyle/>
          <a:p>
            <a:pPr marL="701862" indent="-701862">
              <a:lnSpc>
                <a:spcPct val="150000"/>
              </a:lnSpc>
              <a:buFont typeface="+mj-lt"/>
              <a:buAutoNum type="arabicPeriod"/>
            </a:pPr>
            <a:r>
              <a:rPr lang="en-US" sz="2400" dirty="0">
                <a:latin typeface="Times New Roman" pitchFamily="18" charset="0"/>
                <a:cs typeface="Times New Roman" pitchFamily="18" charset="0"/>
              </a:rPr>
              <a:t>Introduction</a:t>
            </a:r>
          </a:p>
          <a:p>
            <a:pPr marL="701862" indent="-701862">
              <a:lnSpc>
                <a:spcPct val="150000"/>
              </a:lnSpc>
              <a:buFont typeface="+mj-lt"/>
              <a:buAutoNum type="arabicPeriod"/>
            </a:pPr>
            <a:r>
              <a:rPr lang="en-US" sz="2400" dirty="0">
                <a:latin typeface="Times New Roman" pitchFamily="18" charset="0"/>
                <a:cs typeface="Times New Roman" pitchFamily="18" charset="0"/>
              </a:rPr>
              <a:t>Aim and objectives</a:t>
            </a:r>
          </a:p>
          <a:p>
            <a:pPr marL="701862" indent="-701862">
              <a:lnSpc>
                <a:spcPct val="150000"/>
              </a:lnSpc>
              <a:buFont typeface="+mj-lt"/>
              <a:buAutoNum type="arabicPeriod"/>
            </a:pPr>
            <a:r>
              <a:rPr lang="en-US" sz="2400" dirty="0">
                <a:latin typeface="Times New Roman" pitchFamily="18" charset="0"/>
                <a:cs typeface="Times New Roman" pitchFamily="18" charset="0"/>
              </a:rPr>
              <a:t>Literature survey</a:t>
            </a:r>
          </a:p>
          <a:p>
            <a:pPr marL="701862" indent="-701862">
              <a:lnSpc>
                <a:spcPct val="150000"/>
              </a:lnSpc>
              <a:buFont typeface="+mj-lt"/>
              <a:buAutoNum type="arabicPeriod"/>
            </a:pPr>
            <a:r>
              <a:rPr lang="en-US" sz="2400" dirty="0">
                <a:latin typeface="Times New Roman" pitchFamily="18" charset="0"/>
                <a:cs typeface="Times New Roman" pitchFamily="18" charset="0"/>
              </a:rPr>
              <a:t>Problem </a:t>
            </a:r>
            <a:r>
              <a:rPr lang="en-US" sz="2400" dirty="0" smtClean="0">
                <a:latin typeface="Times New Roman" pitchFamily="18" charset="0"/>
                <a:cs typeface="Times New Roman" pitchFamily="18" charset="0"/>
              </a:rPr>
              <a:t>statement</a:t>
            </a:r>
          </a:p>
          <a:p>
            <a:pPr marL="701862" indent="-701862">
              <a:lnSpc>
                <a:spcPct val="150000"/>
              </a:lnSpc>
              <a:buFont typeface="+mj-lt"/>
              <a:buAutoNum type="arabicPeriod"/>
            </a:pPr>
            <a:r>
              <a:rPr lang="en-US" sz="2400" dirty="0">
                <a:latin typeface="Times New Roman" pitchFamily="18" charset="0"/>
                <a:cs typeface="Times New Roman" pitchFamily="18" charset="0"/>
              </a:rPr>
              <a:t>Proposed Block </a:t>
            </a:r>
            <a:r>
              <a:rPr lang="en-US" sz="2400" dirty="0" smtClean="0">
                <a:latin typeface="Times New Roman" pitchFamily="18" charset="0"/>
                <a:cs typeface="Times New Roman" pitchFamily="18" charset="0"/>
              </a:rPr>
              <a:t>Diagram</a:t>
            </a:r>
            <a:endParaRPr lang="en-US" sz="2400" dirty="0">
              <a:latin typeface="Times New Roman" pitchFamily="18" charset="0"/>
              <a:cs typeface="Times New Roman" pitchFamily="18" charset="0"/>
            </a:endParaRPr>
          </a:p>
          <a:p>
            <a:pPr marL="701862" indent="-701862">
              <a:lnSpc>
                <a:spcPct val="150000"/>
              </a:lnSpc>
              <a:buFont typeface="+mj-lt"/>
              <a:buAutoNum type="arabicPeriod"/>
            </a:pPr>
            <a:r>
              <a:rPr lang="en-US" sz="2400" dirty="0">
                <a:latin typeface="Times New Roman" pitchFamily="18" charset="0"/>
                <a:cs typeface="Times New Roman" pitchFamily="18" charset="0"/>
              </a:rPr>
              <a:t>Methodology</a:t>
            </a:r>
          </a:p>
          <a:p>
            <a:pPr marL="701862" indent="-701862">
              <a:lnSpc>
                <a:spcPct val="150000"/>
              </a:lnSpc>
              <a:buFont typeface="+mj-lt"/>
              <a:buAutoNum type="arabicPeriod"/>
            </a:pPr>
            <a:r>
              <a:rPr lang="en-US" sz="2400" dirty="0">
                <a:latin typeface="Times New Roman" pitchFamily="18" charset="0"/>
                <a:cs typeface="Times New Roman" pitchFamily="18" charset="0"/>
              </a:rPr>
              <a:t>System requirements</a:t>
            </a:r>
          </a:p>
          <a:p>
            <a:pPr marL="701862" indent="-701862">
              <a:lnSpc>
                <a:spcPct val="150000"/>
              </a:lnSpc>
              <a:buFont typeface="+mj-lt"/>
              <a:buAutoNum type="arabicPeriod"/>
            </a:pPr>
            <a:r>
              <a:rPr lang="en-US" sz="2400" dirty="0" smtClean="0">
                <a:latin typeface="Times New Roman" pitchFamily="18" charset="0"/>
                <a:cs typeface="Times New Roman" pitchFamily="18" charset="0"/>
              </a:rPr>
              <a:t>Implementation</a:t>
            </a:r>
          </a:p>
          <a:p>
            <a:pPr marL="701862" indent="-701862">
              <a:lnSpc>
                <a:spcPct val="150000"/>
              </a:lnSpc>
              <a:buFont typeface="+mj-lt"/>
              <a:buAutoNum type="arabicPeriod"/>
            </a:pPr>
            <a:r>
              <a:rPr lang="en-US" sz="2400" dirty="0" smtClean="0">
                <a:latin typeface="Times New Roman" pitchFamily="18" charset="0"/>
                <a:cs typeface="Times New Roman" pitchFamily="18" charset="0"/>
              </a:rPr>
              <a:t>Snapshots</a:t>
            </a:r>
            <a:endParaRPr lang="en-US" sz="2400" dirty="0">
              <a:latin typeface="Times New Roman" pitchFamily="18" charset="0"/>
              <a:cs typeface="Times New Roman" pitchFamily="18" charset="0"/>
            </a:endParaRPr>
          </a:p>
          <a:p>
            <a:pPr marL="701862" indent="-701862">
              <a:lnSpc>
                <a:spcPct val="150000"/>
              </a:lnSpc>
              <a:buFont typeface="+mj-lt"/>
              <a:buAutoNum type="arabicPeriod"/>
            </a:pPr>
            <a:r>
              <a:rPr lang="en-US" sz="2400" dirty="0" smtClean="0">
                <a:latin typeface="Times New Roman" pitchFamily="18" charset="0"/>
                <a:cs typeface="Times New Roman" pitchFamily="18" charset="0"/>
              </a:rPr>
              <a:t>Conclusion</a:t>
            </a:r>
            <a:endParaRPr lang="en-US" sz="2400" dirty="0">
              <a:latin typeface="Times New Roman" pitchFamily="18" charset="0"/>
              <a:cs typeface="Times New Roman" pitchFamily="18" charset="0"/>
            </a:endParaRPr>
          </a:p>
          <a:p>
            <a:pPr marL="701862" indent="-701862">
              <a:lnSpc>
                <a:spcPct val="150000"/>
              </a:lnSpc>
              <a:buFont typeface="+mj-lt"/>
              <a:buAutoNum type="arabicPeriod"/>
            </a:pPr>
            <a:r>
              <a:rPr lang="en-US" sz="2400" dirty="0">
                <a:latin typeface="Times New Roman" pitchFamily="18" charset="0"/>
                <a:cs typeface="Times New Roman" pitchFamily="18" charset="0"/>
              </a:rPr>
              <a:t>References</a:t>
            </a:r>
          </a:p>
        </p:txBody>
      </p:sp>
      <p:cxnSp>
        <p:nvCxnSpPr>
          <p:cNvPr id="9" name="Straight Connector 8"/>
          <p:cNvCxnSpPr/>
          <p:nvPr/>
        </p:nvCxnSpPr>
        <p:spPr>
          <a:xfrm>
            <a:off x="1178014" y="909165"/>
            <a:ext cx="10079808"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2566682" y="180231"/>
            <a:ext cx="7032269" cy="728934"/>
          </a:xfrm>
          <a:prstGeom prst="rect">
            <a:avLst/>
          </a:prstGeom>
          <a:noFill/>
        </p:spPr>
        <p:txBody>
          <a:bodyPr wrap="square" lIns="112285" tIns="56142" rIns="112285" bIns="56142" rtlCol="0">
            <a:spAutoFit/>
          </a:bodyPr>
          <a:lstStyle/>
          <a:p>
            <a:pPr algn="ctr"/>
            <a:r>
              <a:rPr lang="en-US"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CONTENTS</a:t>
            </a:r>
            <a:endParaRPr lang="en-IN"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0" name="Picture 2" descr="C:\Users\HP\Desktop\Grain-Adulteration-Test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102" y="2357906"/>
            <a:ext cx="6098720" cy="3360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307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289021" y="1193547"/>
            <a:ext cx="10079808"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a:xfrm>
            <a:off x="2159283" y="394942"/>
            <a:ext cx="7391859" cy="694688"/>
          </a:xfrm>
          <a:prstGeom prst="rect">
            <a:avLst/>
          </a:prstGeom>
          <a:noFill/>
        </p:spPr>
        <p:txBody>
          <a:bodyPr wrap="square" lIns="108850" tIns="54425" rIns="108850" bIns="54425" rtlCol="0">
            <a:spAutoFit/>
          </a:bodyPr>
          <a:lstStyle/>
          <a:p>
            <a:pPr algn="ctr"/>
            <a:r>
              <a:rPr lang="en-US" sz="38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INTRODUCTION</a:t>
            </a:r>
            <a:endParaRPr lang="en-IN" sz="38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Box 7"/>
          <p:cNvSpPr txBox="1"/>
          <p:nvPr/>
        </p:nvSpPr>
        <p:spPr>
          <a:xfrm>
            <a:off x="455789" y="1637539"/>
            <a:ext cx="11327784" cy="5602763"/>
          </a:xfrm>
          <a:prstGeom prst="rect">
            <a:avLst/>
          </a:prstGeom>
          <a:noFill/>
        </p:spPr>
        <p:txBody>
          <a:bodyPr wrap="square" lIns="108850" tIns="54425" rIns="108850" bIns="54425" rtlCol="0">
            <a:spAutoFit/>
          </a:bodyPr>
          <a:lstStyle/>
          <a:p>
            <a:pPr marL="340157" indent="-340157" algn="just">
              <a:lnSpc>
                <a:spcPct val="150000"/>
              </a:lnSpc>
              <a:buFont typeface="Wingdings" panose="05000000000000000000" pitchFamily="2" charset="2"/>
              <a:buChar char="Ø"/>
            </a:pPr>
            <a:r>
              <a:rPr lang="en-IN" sz="2000" dirty="0">
                <a:latin typeface="Times New Roman" panose="02020603050405020304" pitchFamily="18" charset="0"/>
                <a:ea typeface="Calibri" panose="020F0502020204030204" pitchFamily="34" charset="0"/>
              </a:rPr>
              <a:t>India has a very long history of grain adulteration and consumption for producing low cost grains. </a:t>
            </a:r>
            <a:r>
              <a:rPr lang="en-US" sz="2000" dirty="0">
                <a:latin typeface="Times New Roman" panose="02020603050405020304" pitchFamily="18" charset="0"/>
                <a:cs typeface="Times New Roman" panose="02020603050405020304" pitchFamily="18" charset="0"/>
              </a:rPr>
              <a:t>Automation is utmost necessary when human inspection is misleading the society and selling cheap quality food.  </a:t>
            </a:r>
          </a:p>
          <a:p>
            <a:pPr marL="340157" indent="-340157"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0157" indent="-340157"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project illustrates the grading system which process the grain image digitally and classify the grains into </a:t>
            </a:r>
            <a:r>
              <a:rPr lang="en-US" sz="2000" dirty="0" smtClean="0">
                <a:latin typeface="Times New Roman" panose="02020603050405020304" pitchFamily="18" charset="0"/>
                <a:cs typeface="Times New Roman" panose="02020603050405020304" pitchFamily="18" charset="0"/>
              </a:rPr>
              <a:t>pure and impure class </a:t>
            </a:r>
            <a:r>
              <a:rPr lang="en-US" sz="2000" dirty="0">
                <a:latin typeface="Times New Roman" panose="02020603050405020304" pitchFamily="18" charset="0"/>
                <a:cs typeface="Times New Roman" panose="02020603050405020304" pitchFamily="18" charset="0"/>
              </a:rPr>
              <a:t>by taking predefined values into consideration with the help of Digital Image Processing and the grains </a:t>
            </a:r>
            <a:r>
              <a:rPr lang="en-US" sz="2000" dirty="0" smtClean="0">
                <a:latin typeface="Times New Roman" panose="02020603050405020304" pitchFamily="18" charset="0"/>
                <a:cs typeface="Times New Roman" panose="02020603050405020304" pitchFamily="18" charset="0"/>
              </a:rPr>
              <a:t>are </a:t>
            </a:r>
            <a:r>
              <a:rPr lang="en-US" sz="2000" dirty="0">
                <a:latin typeface="Times New Roman" panose="02020603050405020304" pitchFamily="18" charset="0"/>
                <a:cs typeface="Times New Roman" panose="02020603050405020304" pitchFamily="18" charset="0"/>
              </a:rPr>
              <a:t>easily distinguished.</a:t>
            </a:r>
          </a:p>
          <a:p>
            <a:pPr marL="340157" indent="-340157"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0157" indent="-340157"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can be achieved by training the system with a set of images and using these results, the system will test the input image. It can automate the process which is reliable, factual and time saving ,life saving from the toxic disease which is going to caused by the adulteration.</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p>
        </p:txBody>
      </p:sp>
    </p:spTree>
    <p:extLst>
      <p:ext uri="{BB962C8B-B14F-4D97-AF65-F5344CB8AC3E}">
        <p14:creationId xmlns:p14="http://schemas.microsoft.com/office/powerpoint/2010/main" val="2198298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4"/>
          <p:cNvSpPr txBox="1"/>
          <p:nvPr/>
        </p:nvSpPr>
        <p:spPr>
          <a:xfrm>
            <a:off x="262558" y="1188343"/>
            <a:ext cx="11640518" cy="6140993"/>
          </a:xfrm>
          <a:prstGeom prst="rect">
            <a:avLst/>
          </a:prstGeom>
          <a:noFill/>
        </p:spPr>
        <p:txBody>
          <a:bodyPr wrap="square" lIns="112285" tIns="56142" rIns="112285" bIns="56142" rtlCol="0">
            <a:spAutoFit/>
          </a:bodyPr>
          <a:lstStyle/>
          <a:p>
            <a:pPr>
              <a:lnSpc>
                <a:spcPct val="150000"/>
              </a:lnSpc>
            </a:pPr>
            <a:r>
              <a:rPr lang="en-US" sz="2400" b="1" dirty="0">
                <a:latin typeface="Times New Roman" pitchFamily="18" charset="0"/>
                <a:cs typeface="Times New Roman" pitchFamily="18" charset="0"/>
              </a:rPr>
              <a:t>Aim:</a:t>
            </a:r>
            <a:r>
              <a:rPr lang="en-US" sz="2400" dirty="0">
                <a:latin typeface="Times New Roman" pitchFamily="18" charset="0"/>
                <a:cs typeface="Times New Roman" pitchFamily="18" charset="0"/>
              </a:rPr>
              <a:t> The aim of the project is to develop a system that utilizes deep neural networks to detect adulteration in grains effectively and efficiently.</a:t>
            </a:r>
          </a:p>
          <a:p>
            <a:pPr>
              <a:lnSpc>
                <a:spcPct val="150000"/>
              </a:lnSpc>
            </a:pPr>
            <a:r>
              <a:rPr lang="en-US" sz="2400" b="1" dirty="0">
                <a:latin typeface="Times New Roman" pitchFamily="18" charset="0"/>
                <a:cs typeface="Times New Roman" pitchFamily="18" charset="0"/>
              </a:rPr>
              <a:t>Objectives:</a:t>
            </a:r>
          </a:p>
          <a:p>
            <a:pPr marL="342900" indent="-342900">
              <a:lnSpc>
                <a:spcPct val="150000"/>
              </a:lnSpc>
              <a:buFont typeface="Wingdings" pitchFamily="2" charset="2"/>
              <a:buChar char="Ø"/>
            </a:pPr>
            <a:r>
              <a:rPr lang="en-US" sz="2400" dirty="0">
                <a:latin typeface="Times New Roman" pitchFamily="18" charset="0"/>
                <a:cs typeface="Times New Roman" pitchFamily="18" charset="0"/>
              </a:rPr>
              <a:t>To study the existing methods and technologies for grain adulteration detection.</a:t>
            </a:r>
          </a:p>
          <a:p>
            <a:pPr marL="342900" indent="-342900">
              <a:lnSpc>
                <a:spcPct val="150000"/>
              </a:lnSpc>
              <a:buFont typeface="Wingdings" pitchFamily="2" charset="2"/>
              <a:buChar char="Ø"/>
            </a:pPr>
            <a:r>
              <a:rPr lang="en-US" sz="2400" dirty="0">
                <a:latin typeface="Times New Roman" pitchFamily="18" charset="0"/>
                <a:cs typeface="Times New Roman" pitchFamily="18" charset="0"/>
              </a:rPr>
              <a:t>To design and implement a deep neural network-based system for grain adulteration detection.</a:t>
            </a:r>
          </a:p>
          <a:p>
            <a:pPr marL="342900" indent="-342900">
              <a:lnSpc>
                <a:spcPct val="150000"/>
              </a:lnSpc>
              <a:buFont typeface="Wingdings" pitchFamily="2" charset="2"/>
              <a:buChar char="Ø"/>
            </a:pPr>
            <a:r>
              <a:rPr lang="en-US" sz="2400" dirty="0">
                <a:latin typeface="Times New Roman" pitchFamily="18" charset="0"/>
                <a:cs typeface="Times New Roman" pitchFamily="18" charset="0"/>
              </a:rPr>
              <a:t>To collect and analyze data on different types of grains for training and testing the system.</a:t>
            </a:r>
          </a:p>
          <a:p>
            <a:pPr marL="342900" indent="-342900">
              <a:lnSpc>
                <a:spcPct val="150000"/>
              </a:lnSpc>
              <a:buFont typeface="Wingdings" pitchFamily="2" charset="2"/>
              <a:buChar char="Ø"/>
            </a:pPr>
            <a:r>
              <a:rPr lang="en-US" sz="2400" dirty="0">
                <a:latin typeface="Times New Roman" pitchFamily="18" charset="0"/>
                <a:cs typeface="Times New Roman" pitchFamily="18" charset="0"/>
              </a:rPr>
              <a:t>To evaluate the performance of the system in accurately detecting adulteration in grains.</a:t>
            </a:r>
          </a:p>
          <a:p>
            <a:pPr marL="342900" indent="-342900">
              <a:lnSpc>
                <a:spcPct val="150000"/>
              </a:lnSpc>
              <a:buFont typeface="Wingdings" pitchFamily="2" charset="2"/>
              <a:buChar char="Ø"/>
            </a:pPr>
            <a:r>
              <a:rPr lang="en-US" sz="2400" dirty="0">
                <a:latin typeface="Times New Roman" pitchFamily="18" charset="0"/>
                <a:cs typeface="Times New Roman" pitchFamily="18" charset="0"/>
              </a:rPr>
              <a:t>To provide recommendations for the implementation of the system in real-world scenarios to ensure food safety and quality.</a:t>
            </a:r>
          </a:p>
          <a:p>
            <a:pPr>
              <a:lnSpc>
                <a:spcPct val="150000"/>
              </a:lnSpc>
            </a:pPr>
            <a:endParaRPr lang="en-US" sz="2400" dirty="0">
              <a:latin typeface="Times New Roman" pitchFamily="18" charset="0"/>
              <a:cs typeface="Times New Roman" pitchFamily="18" charset="0"/>
            </a:endParaRPr>
          </a:p>
        </p:txBody>
      </p:sp>
      <p:cxnSp>
        <p:nvCxnSpPr>
          <p:cNvPr id="9" name="Straight Connector 8"/>
          <p:cNvCxnSpPr/>
          <p:nvPr/>
        </p:nvCxnSpPr>
        <p:spPr>
          <a:xfrm>
            <a:off x="1178014" y="909165"/>
            <a:ext cx="10079808"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2566682" y="180231"/>
            <a:ext cx="7032269" cy="728934"/>
          </a:xfrm>
          <a:prstGeom prst="rect">
            <a:avLst/>
          </a:prstGeom>
          <a:noFill/>
        </p:spPr>
        <p:txBody>
          <a:bodyPr wrap="square" lIns="112285" tIns="56142" rIns="112285" bIns="56142" rtlCol="0">
            <a:spAutoFit/>
          </a:bodyPr>
          <a:lstStyle/>
          <a:p>
            <a:pPr algn="ctr"/>
            <a:r>
              <a:rPr lang="en-US"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AIM &amp; OBJECTIVES</a:t>
            </a:r>
            <a:endParaRPr lang="en-IN"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245960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 xmlns:a16="http://schemas.microsoft.com/office/drawing/2014/main" id="{37B7DC7E-4570-20F3-164E-AD74303BEBBE}"/>
              </a:ext>
            </a:extLst>
          </p:cNvPr>
          <p:cNvGraphicFramePr>
            <a:graphicFrameLocks noGrp="1"/>
          </p:cNvGraphicFramePr>
          <p:nvPr>
            <p:extLst>
              <p:ext uri="{D42A27DB-BD31-4B8C-83A1-F6EECF244321}">
                <p14:modId xmlns:p14="http://schemas.microsoft.com/office/powerpoint/2010/main" val="1443681903"/>
              </p:ext>
            </p:extLst>
          </p:nvPr>
        </p:nvGraphicFramePr>
        <p:xfrm>
          <a:off x="262558" y="1476375"/>
          <a:ext cx="11665296" cy="5328592"/>
        </p:xfrm>
        <a:graphic>
          <a:graphicData uri="http://schemas.openxmlformats.org/drawingml/2006/table">
            <a:tbl>
              <a:tblPr firstRow="1" bandRow="1">
                <a:tableStyleId>{5C22544A-7EE6-4342-B048-85BDC9FD1C3A}</a:tableStyleId>
              </a:tblPr>
              <a:tblGrid>
                <a:gridCol w="2390665">
                  <a:extLst>
                    <a:ext uri="{9D8B030D-6E8A-4147-A177-3AD203B41FA5}">
                      <a16:colId xmlns="" xmlns:a16="http://schemas.microsoft.com/office/drawing/2014/main" val="887521730"/>
                    </a:ext>
                  </a:extLst>
                </a:gridCol>
                <a:gridCol w="2233309">
                  <a:extLst>
                    <a:ext uri="{9D8B030D-6E8A-4147-A177-3AD203B41FA5}">
                      <a16:colId xmlns="" xmlns:a16="http://schemas.microsoft.com/office/drawing/2014/main" val="4174977634"/>
                    </a:ext>
                  </a:extLst>
                </a:gridCol>
                <a:gridCol w="1999474">
                  <a:extLst>
                    <a:ext uri="{9D8B030D-6E8A-4147-A177-3AD203B41FA5}">
                      <a16:colId xmlns="" xmlns:a16="http://schemas.microsoft.com/office/drawing/2014/main" val="1376035244"/>
                    </a:ext>
                  </a:extLst>
                </a:gridCol>
                <a:gridCol w="2081859">
                  <a:extLst>
                    <a:ext uri="{9D8B030D-6E8A-4147-A177-3AD203B41FA5}">
                      <a16:colId xmlns="" xmlns:a16="http://schemas.microsoft.com/office/drawing/2014/main" val="2224844398"/>
                    </a:ext>
                  </a:extLst>
                </a:gridCol>
                <a:gridCol w="2959989">
                  <a:extLst>
                    <a:ext uri="{9D8B030D-6E8A-4147-A177-3AD203B41FA5}">
                      <a16:colId xmlns="" xmlns:a16="http://schemas.microsoft.com/office/drawing/2014/main" val="1105624785"/>
                    </a:ext>
                  </a:extLst>
                </a:gridCol>
              </a:tblGrid>
              <a:tr h="625051">
                <a:tc>
                  <a:txBody>
                    <a:bodyPr/>
                    <a:lstStyle/>
                    <a:p>
                      <a:pPr fontAlgn="b"/>
                      <a:r>
                        <a:rPr lang="en-IN" sz="2000" b="1" dirty="0">
                          <a:effectLst/>
                          <a:latin typeface="Times New Roman" pitchFamily="18" charset="0"/>
                          <a:cs typeface="Times New Roman" pitchFamily="18" charset="0"/>
                        </a:rPr>
                        <a:t>Title</a:t>
                      </a:r>
                    </a:p>
                  </a:txBody>
                  <a:tcPr marL="91428" marR="91428" marT="50409" marB="50409" anchor="b"/>
                </a:tc>
                <a:tc>
                  <a:txBody>
                    <a:bodyPr/>
                    <a:lstStyle/>
                    <a:p>
                      <a:pPr fontAlgn="b"/>
                      <a:r>
                        <a:rPr lang="en-IN" sz="2000" b="1" dirty="0">
                          <a:effectLst/>
                          <a:latin typeface="Times New Roman" pitchFamily="18" charset="0"/>
                          <a:cs typeface="Times New Roman" pitchFamily="18" charset="0"/>
                        </a:rPr>
                        <a:t>Author and year</a:t>
                      </a:r>
                    </a:p>
                  </a:txBody>
                  <a:tcPr marL="91428" marR="91428" marT="50409" marB="50409" anchor="b"/>
                </a:tc>
                <a:tc>
                  <a:txBody>
                    <a:bodyPr/>
                    <a:lstStyle/>
                    <a:p>
                      <a:pPr fontAlgn="b"/>
                      <a:r>
                        <a:rPr lang="en-IN" sz="2000" b="1" dirty="0">
                          <a:effectLst/>
                          <a:latin typeface="Times New Roman" pitchFamily="18" charset="0"/>
                          <a:cs typeface="Times New Roman" pitchFamily="18" charset="0"/>
                        </a:rPr>
                        <a:t>Objectives</a:t>
                      </a:r>
                    </a:p>
                  </a:txBody>
                  <a:tcPr marL="91428" marR="91428" marT="50409" marB="50409" anchor="b"/>
                </a:tc>
                <a:tc>
                  <a:txBody>
                    <a:bodyPr/>
                    <a:lstStyle/>
                    <a:p>
                      <a:pPr fontAlgn="b"/>
                      <a:r>
                        <a:rPr lang="en-IN" sz="2000" b="1" dirty="0">
                          <a:effectLst/>
                          <a:latin typeface="Times New Roman" pitchFamily="18" charset="0"/>
                          <a:cs typeface="Times New Roman" pitchFamily="18" charset="0"/>
                        </a:rPr>
                        <a:t>Technique</a:t>
                      </a:r>
                    </a:p>
                  </a:txBody>
                  <a:tcPr marL="91428" marR="91428" marT="50409" marB="50409" anchor="b"/>
                </a:tc>
                <a:tc>
                  <a:txBody>
                    <a:bodyPr/>
                    <a:lstStyle/>
                    <a:p>
                      <a:pPr fontAlgn="b"/>
                      <a:r>
                        <a:rPr lang="en-IN" sz="2000" b="1" dirty="0">
                          <a:effectLst/>
                          <a:latin typeface="Times New Roman" pitchFamily="18" charset="0"/>
                          <a:cs typeface="Times New Roman" pitchFamily="18" charset="0"/>
                        </a:rPr>
                        <a:t>Observation Scope</a:t>
                      </a:r>
                    </a:p>
                  </a:txBody>
                  <a:tcPr marL="91428" marR="91428" marT="50409" marB="50409" anchor="b"/>
                </a:tc>
                <a:extLst>
                  <a:ext uri="{0D108BD9-81ED-4DB2-BD59-A6C34878D82A}">
                    <a16:rowId xmlns="" xmlns:a16="http://schemas.microsoft.com/office/drawing/2014/main" val="237613743"/>
                  </a:ext>
                </a:extLst>
              </a:tr>
              <a:tr h="2452547">
                <a:tc>
                  <a:txBody>
                    <a:bodyPr/>
                    <a:lstStyle/>
                    <a:p>
                      <a:pPr algn="l" fontAlgn="base"/>
                      <a:r>
                        <a:rPr lang="en-IN" sz="2000" kern="1200" dirty="0">
                          <a:solidFill>
                            <a:schemeClr val="dk1"/>
                          </a:solidFill>
                          <a:effectLst/>
                          <a:latin typeface="Times New Roman" pitchFamily="18" charset="0"/>
                          <a:ea typeface="+mn-ea"/>
                          <a:cs typeface="Times New Roman" pitchFamily="18" charset="0"/>
                        </a:rPr>
                        <a:t>Deep Neural Network Based Grain Adulteration Detection</a:t>
                      </a:r>
                      <a:endParaRPr lang="en-US" sz="2000" dirty="0">
                        <a:effectLst/>
                        <a:latin typeface="Times New Roman" pitchFamily="18" charset="0"/>
                        <a:cs typeface="Times New Roman" pitchFamily="18" charset="0"/>
                      </a:endParaRPr>
                    </a:p>
                  </a:txBody>
                  <a:tcPr marL="91428" marR="91428" marT="50409" marB="50409" anchor="ctr"/>
                </a:tc>
                <a:tc>
                  <a:txBody>
                    <a:bodyPr/>
                    <a:lstStyle/>
                    <a:p>
                      <a:pPr fontAlgn="base"/>
                      <a:r>
                        <a:rPr lang="en-IN" sz="2000" kern="1200" dirty="0" err="1">
                          <a:solidFill>
                            <a:schemeClr val="dk1"/>
                          </a:solidFill>
                          <a:effectLst/>
                          <a:latin typeface="Times New Roman" pitchFamily="18" charset="0"/>
                          <a:ea typeface="+mn-ea"/>
                          <a:cs typeface="Times New Roman" pitchFamily="18" charset="0"/>
                        </a:rPr>
                        <a:t>Rajashekar</a:t>
                      </a:r>
                      <a:r>
                        <a:rPr lang="en-IN" sz="2000" kern="1200" dirty="0">
                          <a:solidFill>
                            <a:schemeClr val="dk1"/>
                          </a:solidFill>
                          <a:effectLst/>
                          <a:latin typeface="Times New Roman" pitchFamily="18" charset="0"/>
                          <a:ea typeface="+mn-ea"/>
                          <a:cs typeface="Times New Roman" pitchFamily="18" charset="0"/>
                        </a:rPr>
                        <a:t> S A, </a:t>
                      </a:r>
                      <a:r>
                        <a:rPr lang="en-IN" sz="2000" kern="1200" dirty="0" err="1">
                          <a:solidFill>
                            <a:schemeClr val="dk1"/>
                          </a:solidFill>
                          <a:effectLst/>
                          <a:latin typeface="Times New Roman" pitchFamily="18" charset="0"/>
                          <a:ea typeface="+mn-ea"/>
                          <a:cs typeface="Times New Roman" pitchFamily="18" charset="0"/>
                        </a:rPr>
                        <a:t>Abhishek</a:t>
                      </a:r>
                      <a:r>
                        <a:rPr lang="en-IN" sz="2000" kern="1200" dirty="0">
                          <a:solidFill>
                            <a:schemeClr val="dk1"/>
                          </a:solidFill>
                          <a:effectLst/>
                          <a:latin typeface="Times New Roman" pitchFamily="18" charset="0"/>
                          <a:ea typeface="+mn-ea"/>
                          <a:cs typeface="Times New Roman" pitchFamily="18" charset="0"/>
                        </a:rPr>
                        <a:t> GM, </a:t>
                      </a:r>
                      <a:r>
                        <a:rPr lang="en-IN" sz="2000" kern="1200" dirty="0" err="1">
                          <a:solidFill>
                            <a:schemeClr val="dk1"/>
                          </a:solidFill>
                          <a:effectLst/>
                          <a:latin typeface="Times New Roman" pitchFamily="18" charset="0"/>
                          <a:ea typeface="+mn-ea"/>
                          <a:cs typeface="Times New Roman" pitchFamily="18" charset="0"/>
                        </a:rPr>
                        <a:t>Jeswanth</a:t>
                      </a:r>
                      <a:r>
                        <a:rPr lang="en-IN" sz="2000" kern="1200" dirty="0">
                          <a:solidFill>
                            <a:schemeClr val="dk1"/>
                          </a:solidFill>
                          <a:effectLst/>
                          <a:latin typeface="Times New Roman" pitchFamily="18" charset="0"/>
                          <a:ea typeface="+mn-ea"/>
                          <a:cs typeface="Times New Roman" pitchFamily="18" charset="0"/>
                        </a:rPr>
                        <a:t> A L D </a:t>
                      </a:r>
                      <a:r>
                        <a:rPr lang="en-US" sz="2000" dirty="0">
                          <a:effectLst/>
                          <a:latin typeface="Times New Roman" pitchFamily="18" charset="0"/>
                          <a:cs typeface="Times New Roman" pitchFamily="18" charset="0"/>
                        </a:rPr>
                        <a:t>2023</a:t>
                      </a:r>
                    </a:p>
                  </a:txBody>
                  <a:tcPr marL="91428" marR="91428" marT="50409" marB="50409" anchor="ctr"/>
                </a:tc>
                <a:tc>
                  <a:txBody>
                    <a:bodyPr/>
                    <a:lstStyle/>
                    <a:p>
                      <a:pPr fontAlgn="base"/>
                      <a:r>
                        <a:rPr lang="en-US" sz="2000" kern="1200" dirty="0">
                          <a:solidFill>
                            <a:schemeClr val="dk1"/>
                          </a:solidFill>
                          <a:effectLst/>
                          <a:latin typeface="Times New Roman" pitchFamily="18" charset="0"/>
                          <a:ea typeface="+mn-ea"/>
                          <a:cs typeface="Times New Roman" pitchFamily="18" charset="0"/>
                        </a:rPr>
                        <a:t>Demonstrates an automatic grading system that uses digital image processing to process grain images</a:t>
                      </a:r>
                      <a:endParaRPr lang="en-US" sz="2000" dirty="0">
                        <a:effectLst/>
                        <a:latin typeface="Times New Roman" pitchFamily="18" charset="0"/>
                        <a:cs typeface="Times New Roman" pitchFamily="18" charset="0"/>
                      </a:endParaRPr>
                    </a:p>
                  </a:txBody>
                  <a:tcPr marL="91428" marR="91428" marT="50409" marB="50409" anchor="ctr"/>
                </a:tc>
                <a:tc>
                  <a:txBody>
                    <a:bodyPr/>
                    <a:lstStyle/>
                    <a:p>
                      <a:pPr fontAlgn="base"/>
                      <a:r>
                        <a:rPr lang="en-IN" sz="2000" dirty="0">
                          <a:effectLst/>
                          <a:latin typeface="Times New Roman" pitchFamily="18" charset="0"/>
                          <a:cs typeface="Times New Roman" pitchFamily="18" charset="0"/>
                        </a:rPr>
                        <a:t>IoT-based sensors, data analytics</a:t>
                      </a:r>
                    </a:p>
                  </a:txBody>
                  <a:tcPr marL="91428" marR="91428" marT="50409" marB="50409" anchor="ctr"/>
                </a:tc>
                <a:tc>
                  <a:txBody>
                    <a:bodyPr/>
                    <a:lstStyle/>
                    <a:p>
                      <a:pPr fontAlgn="base"/>
                      <a:r>
                        <a:rPr lang="en-US" sz="2000" dirty="0">
                          <a:effectLst/>
                          <a:latin typeface="Times New Roman" pitchFamily="18" charset="0"/>
                          <a:cs typeface="Times New Roman" pitchFamily="18" charset="0"/>
                        </a:rPr>
                        <a:t>Detection accuracy in identifying adulterants in various fruits, real-time monitoring capabilities</a:t>
                      </a:r>
                    </a:p>
                  </a:txBody>
                  <a:tcPr marL="91428" marR="91428" marT="50409" marB="50409" anchor="ctr"/>
                </a:tc>
                <a:extLst>
                  <a:ext uri="{0D108BD9-81ED-4DB2-BD59-A6C34878D82A}">
                    <a16:rowId xmlns="" xmlns:a16="http://schemas.microsoft.com/office/drawing/2014/main" val="2426344161"/>
                  </a:ext>
                </a:extLst>
              </a:tr>
              <a:tr h="1780623">
                <a:tc>
                  <a:txBody>
                    <a:bodyPr/>
                    <a:lstStyle/>
                    <a:p>
                      <a:pPr algn="just" fontAlgn="base"/>
                      <a:r>
                        <a:rPr lang="en-US" sz="2000" b="0" kern="1200" dirty="0">
                          <a:solidFill>
                            <a:schemeClr val="dk1"/>
                          </a:solidFill>
                          <a:effectLst/>
                          <a:latin typeface="Times New Roman" pitchFamily="18" charset="0"/>
                          <a:ea typeface="+mn-ea"/>
                          <a:cs typeface="Times New Roman" pitchFamily="18" charset="0"/>
                        </a:rPr>
                        <a:t>Selected food items </a:t>
                      </a:r>
                      <a:r>
                        <a:rPr lang="en-US" sz="2000" b="0" kern="1200" dirty="0" err="1">
                          <a:solidFill>
                            <a:schemeClr val="dk1"/>
                          </a:solidFill>
                          <a:effectLst/>
                          <a:latin typeface="Times New Roman" pitchFamily="18" charset="0"/>
                          <a:ea typeface="+mn-ea"/>
                          <a:cs typeface="Times New Roman" pitchFamily="18" charset="0"/>
                        </a:rPr>
                        <a:t>adulteration,their</a:t>
                      </a:r>
                      <a:r>
                        <a:rPr lang="en-US" sz="2000" b="0" kern="1200" dirty="0">
                          <a:solidFill>
                            <a:schemeClr val="dk1"/>
                          </a:solidFill>
                          <a:effectLst/>
                          <a:latin typeface="Times New Roman" pitchFamily="18" charset="0"/>
                          <a:ea typeface="+mn-ea"/>
                          <a:cs typeface="Times New Roman" pitchFamily="18" charset="0"/>
                        </a:rPr>
                        <a:t> impacts on public </a:t>
                      </a:r>
                      <a:r>
                        <a:rPr lang="en-US" sz="2000" b="0" kern="1200" dirty="0" err="1">
                          <a:solidFill>
                            <a:schemeClr val="dk1"/>
                          </a:solidFill>
                          <a:effectLst/>
                          <a:latin typeface="Times New Roman" pitchFamily="18" charset="0"/>
                          <a:ea typeface="+mn-ea"/>
                          <a:cs typeface="Times New Roman" pitchFamily="18" charset="0"/>
                        </a:rPr>
                        <a:t>health,and</a:t>
                      </a:r>
                      <a:r>
                        <a:rPr lang="en-US" sz="2000" b="0" kern="1200" dirty="0">
                          <a:solidFill>
                            <a:schemeClr val="dk1"/>
                          </a:solidFill>
                          <a:effectLst/>
                          <a:latin typeface="Times New Roman" pitchFamily="18" charset="0"/>
                          <a:ea typeface="+mn-ea"/>
                          <a:cs typeface="Times New Roman" pitchFamily="18" charset="0"/>
                        </a:rPr>
                        <a:t> detection methods: A review </a:t>
                      </a:r>
                      <a:endParaRPr lang="en-US" sz="2000" b="0" dirty="0">
                        <a:effectLst/>
                        <a:latin typeface="Times New Roman" pitchFamily="18" charset="0"/>
                        <a:cs typeface="Times New Roman" pitchFamily="18" charset="0"/>
                      </a:endParaRPr>
                    </a:p>
                  </a:txBody>
                  <a:tcPr marL="91428" marR="91428" marT="50409" marB="50409"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2000" kern="1200" dirty="0" err="1">
                          <a:solidFill>
                            <a:schemeClr val="dk1"/>
                          </a:solidFill>
                          <a:effectLst/>
                          <a:latin typeface="Times New Roman" pitchFamily="18" charset="0"/>
                          <a:ea typeface="+mn-ea"/>
                          <a:cs typeface="Times New Roman" pitchFamily="18" charset="0"/>
                        </a:rPr>
                        <a:t>Kasahun</a:t>
                      </a:r>
                      <a:r>
                        <a:rPr lang="en-IN" sz="2000" kern="1200" dirty="0">
                          <a:solidFill>
                            <a:schemeClr val="dk1"/>
                          </a:solidFill>
                          <a:effectLst/>
                          <a:latin typeface="Times New Roman" pitchFamily="18" charset="0"/>
                          <a:ea typeface="+mn-ea"/>
                          <a:cs typeface="Times New Roman" pitchFamily="18" charset="0"/>
                        </a:rPr>
                        <a:t> </a:t>
                      </a:r>
                      <a:r>
                        <a:rPr lang="en-IN" sz="2000" kern="1200" dirty="0" err="1">
                          <a:solidFill>
                            <a:schemeClr val="dk1"/>
                          </a:solidFill>
                          <a:effectLst/>
                          <a:latin typeface="Times New Roman" pitchFamily="18" charset="0"/>
                          <a:ea typeface="+mn-ea"/>
                          <a:cs typeface="Times New Roman" pitchFamily="18" charset="0"/>
                        </a:rPr>
                        <a:t>Desalegn</a:t>
                      </a:r>
                      <a:r>
                        <a:rPr lang="en-IN" sz="2000" kern="1200" dirty="0">
                          <a:solidFill>
                            <a:schemeClr val="dk1"/>
                          </a:solidFill>
                          <a:effectLst/>
                          <a:latin typeface="Times New Roman" pitchFamily="18" charset="0"/>
                          <a:ea typeface="+mn-ea"/>
                          <a:cs typeface="Times New Roman" pitchFamily="18" charset="0"/>
                        </a:rPr>
                        <a:t>, Hayat </a:t>
                      </a:r>
                      <a:r>
                        <a:rPr lang="en-IN" sz="2000" kern="1200" dirty="0" err="1">
                          <a:solidFill>
                            <a:schemeClr val="dk1"/>
                          </a:solidFill>
                          <a:effectLst/>
                          <a:latin typeface="Times New Roman" pitchFamily="18" charset="0"/>
                          <a:ea typeface="+mn-ea"/>
                          <a:cs typeface="Times New Roman" pitchFamily="18" charset="0"/>
                        </a:rPr>
                        <a:t>Hassen</a:t>
                      </a:r>
                      <a:r>
                        <a:rPr lang="en-IN" sz="2000" kern="1200" dirty="0">
                          <a:solidFill>
                            <a:schemeClr val="dk1"/>
                          </a:solidFill>
                          <a:effectLst/>
                          <a:latin typeface="Times New Roman" pitchFamily="18" charset="0"/>
                          <a:ea typeface="+mn-ea"/>
                          <a:cs typeface="Times New Roman" pitchFamily="18" charset="0"/>
                        </a:rPr>
                        <a:t>, </a:t>
                      </a:r>
                      <a:r>
                        <a:rPr lang="en-IN" sz="2000" kern="1200" dirty="0" err="1">
                          <a:solidFill>
                            <a:schemeClr val="dk1"/>
                          </a:solidFill>
                          <a:effectLst/>
                          <a:latin typeface="Times New Roman" pitchFamily="18" charset="0"/>
                          <a:ea typeface="+mn-ea"/>
                          <a:cs typeface="Times New Roman" pitchFamily="18" charset="0"/>
                        </a:rPr>
                        <a:t>Abdulmajid</a:t>
                      </a:r>
                      <a:r>
                        <a:rPr lang="en-IN" sz="2000" kern="1200" dirty="0">
                          <a:solidFill>
                            <a:schemeClr val="dk1"/>
                          </a:solidFill>
                          <a:effectLst/>
                          <a:latin typeface="Times New Roman" pitchFamily="18" charset="0"/>
                          <a:ea typeface="+mn-ea"/>
                          <a:cs typeface="Times New Roman" pitchFamily="18" charset="0"/>
                        </a:rPr>
                        <a:t> Haji </a:t>
                      </a:r>
                      <a:r>
                        <a:rPr lang="en-GB" sz="2000" u="none" strike="noStrike" cap="none" dirty="0">
                          <a:latin typeface="Times New Roman" panose="02020603050405020304" pitchFamily="18" charset="0"/>
                          <a:cs typeface="Times New Roman" panose="02020603050405020304" pitchFamily="18" charset="0"/>
                        </a:rPr>
                        <a:t>2023</a:t>
                      </a:r>
                      <a:endParaRPr lang="en-IN" sz="2000" u="none" strike="noStrike" cap="none" dirty="0">
                        <a:latin typeface="Times New Roman" panose="02020603050405020304" pitchFamily="18" charset="0"/>
                        <a:cs typeface="Times New Roman" panose="02020603050405020304" pitchFamily="18" charset="0"/>
                        <a:sym typeface="+mn-ea"/>
                      </a:endParaRPr>
                    </a:p>
                    <a:p>
                      <a:pPr fontAlgn="base"/>
                      <a:endParaRPr lang="en-US" sz="2000" dirty="0">
                        <a:effectLst/>
                        <a:latin typeface="Times New Roman" pitchFamily="18" charset="0"/>
                        <a:cs typeface="Times New Roman" pitchFamily="18" charset="0"/>
                      </a:endParaRPr>
                    </a:p>
                  </a:txBody>
                  <a:tcPr marL="91428" marR="91428" marT="50409" marB="50409" anchor="ctr"/>
                </a:tc>
                <a:tc>
                  <a:txBody>
                    <a:bodyPr/>
                    <a:lstStyle/>
                    <a:p>
                      <a:pPr fontAlgn="base"/>
                      <a:r>
                        <a:rPr lang="en-US" sz="2000" dirty="0">
                          <a:effectLst/>
                          <a:latin typeface="Times New Roman" pitchFamily="18" charset="0"/>
                          <a:cs typeface="Times New Roman" pitchFamily="18" charset="0"/>
                        </a:rPr>
                        <a:t>Recognize varieties and grade diseases accurately</a:t>
                      </a:r>
                    </a:p>
                  </a:txBody>
                  <a:tcPr marL="91428" marR="91428" marT="50409" marB="50409" anchor="ctr"/>
                </a:tc>
                <a:tc>
                  <a:txBody>
                    <a:bodyPr/>
                    <a:lstStyle/>
                    <a:p>
                      <a:pPr fontAlgn="base"/>
                      <a:r>
                        <a:rPr lang="en-US" sz="2000" dirty="0">
                          <a:effectLst/>
                          <a:latin typeface="Times New Roman" pitchFamily="18" charset="0"/>
                          <a:cs typeface="Times New Roman" pitchFamily="18" charset="0"/>
                        </a:rPr>
                        <a:t>Inception deep learning model</a:t>
                      </a:r>
                    </a:p>
                  </a:txBody>
                  <a:tcPr marL="91428" marR="91428" marT="50409" marB="50409" anchor="ctr"/>
                </a:tc>
                <a:tc>
                  <a:txBody>
                    <a:bodyPr/>
                    <a:lstStyle/>
                    <a:p>
                      <a:pPr fontAlgn="base"/>
                      <a:r>
                        <a:rPr lang="en-US" sz="2000" dirty="0">
                          <a:effectLst/>
                          <a:latin typeface="Times New Roman" pitchFamily="18" charset="0"/>
                          <a:cs typeface="Times New Roman" pitchFamily="18" charset="0"/>
                        </a:rPr>
                        <a:t>Precision in recognizing different fruit types and grading diseases across multiple species</a:t>
                      </a:r>
                    </a:p>
                  </a:txBody>
                  <a:tcPr marL="91428" marR="91428" marT="50409" marB="50409" anchor="ctr"/>
                </a:tc>
                <a:extLst>
                  <a:ext uri="{0D108BD9-81ED-4DB2-BD59-A6C34878D82A}">
                    <a16:rowId xmlns="" xmlns:a16="http://schemas.microsoft.com/office/drawing/2014/main" val="3171761683"/>
                  </a:ext>
                </a:extLst>
              </a:tr>
              <a:tr h="470371">
                <a:tc>
                  <a:txBody>
                    <a:bodyPr/>
                    <a:lstStyle/>
                    <a:p>
                      <a:pPr fontAlgn="base"/>
                      <a:endParaRPr lang="en-US" sz="2000" dirty="0">
                        <a:effectLst/>
                        <a:latin typeface="Times New Roman" pitchFamily="18" charset="0"/>
                        <a:cs typeface="Times New Roman" pitchFamily="18" charset="0"/>
                      </a:endParaRPr>
                    </a:p>
                  </a:txBody>
                  <a:tcPr marL="91428" marR="91428" marT="50409" marB="50409" anchor="ctr"/>
                </a:tc>
                <a:tc>
                  <a:txBody>
                    <a:bodyPr/>
                    <a:lstStyle/>
                    <a:p>
                      <a:endParaRPr lang="en-IN" sz="2000" dirty="0">
                        <a:latin typeface="Times New Roman" pitchFamily="18" charset="0"/>
                        <a:cs typeface="Times New Roman" pitchFamily="18" charset="0"/>
                      </a:endParaRPr>
                    </a:p>
                  </a:txBody>
                  <a:tcPr marL="91428" marR="91428" marT="50409" marB="50409" anchor="ctr"/>
                </a:tc>
                <a:tc>
                  <a:txBody>
                    <a:bodyPr/>
                    <a:lstStyle/>
                    <a:p>
                      <a:endParaRPr lang="en-IN" sz="2000" dirty="0">
                        <a:latin typeface="Times New Roman" pitchFamily="18" charset="0"/>
                        <a:cs typeface="Times New Roman" pitchFamily="18" charset="0"/>
                      </a:endParaRPr>
                    </a:p>
                  </a:txBody>
                  <a:tcPr marL="91428" marR="91428" marT="50409" marB="50409" anchor="ctr"/>
                </a:tc>
                <a:tc>
                  <a:txBody>
                    <a:bodyPr/>
                    <a:lstStyle/>
                    <a:p>
                      <a:endParaRPr lang="en-IN" sz="2000">
                        <a:latin typeface="Times New Roman" pitchFamily="18" charset="0"/>
                        <a:cs typeface="Times New Roman" pitchFamily="18" charset="0"/>
                      </a:endParaRPr>
                    </a:p>
                  </a:txBody>
                  <a:tcPr marL="91428" marR="91428" marT="50409" marB="50409" anchor="ctr"/>
                </a:tc>
                <a:tc>
                  <a:txBody>
                    <a:bodyPr/>
                    <a:lstStyle/>
                    <a:p>
                      <a:endParaRPr lang="en-IN" sz="2000" dirty="0">
                        <a:latin typeface="Times New Roman" pitchFamily="18" charset="0"/>
                        <a:cs typeface="Times New Roman" pitchFamily="18" charset="0"/>
                      </a:endParaRPr>
                    </a:p>
                  </a:txBody>
                  <a:tcPr marL="91428" marR="91428" marT="50409" marB="50409" anchor="ctr"/>
                </a:tc>
                <a:extLst>
                  <a:ext uri="{0D108BD9-81ED-4DB2-BD59-A6C34878D82A}">
                    <a16:rowId xmlns="" xmlns:a16="http://schemas.microsoft.com/office/drawing/2014/main" val="3220833549"/>
                  </a:ext>
                </a:extLst>
              </a:tr>
            </a:tbl>
          </a:graphicData>
        </a:graphic>
      </p:graphicFrame>
      <p:sp>
        <p:nvSpPr>
          <p:cNvPr id="3" name="Title 1">
            <a:extLst>
              <a:ext uri="{FF2B5EF4-FFF2-40B4-BE49-F238E27FC236}">
                <a16:creationId xmlns="" xmlns:a16="http://schemas.microsoft.com/office/drawing/2014/main" id="{A8FA0CE1-1812-9C5D-CE91-4023C79476EA}"/>
              </a:ext>
            </a:extLst>
          </p:cNvPr>
          <p:cNvSpPr txBox="1">
            <a:spLocks/>
          </p:cNvSpPr>
          <p:nvPr/>
        </p:nvSpPr>
        <p:spPr>
          <a:xfrm>
            <a:off x="602149" y="396255"/>
            <a:ext cx="10514231" cy="146149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LITERATURE</a:t>
            </a:r>
            <a:r>
              <a:rPr lang="en-US" sz="4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SURVEY</a:t>
            </a:r>
            <a:endParaRPr lang="en-IN"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 xmlns:a16="http://schemas.microsoft.com/office/drawing/2014/main" id="{FCC13248-2CE7-130E-DE0C-7ABFD4EBD36D}"/>
              </a:ext>
            </a:extLst>
          </p:cNvPr>
          <p:cNvCxnSpPr>
            <a:cxnSpLocks/>
          </p:cNvCxnSpPr>
          <p:nvPr/>
        </p:nvCxnSpPr>
        <p:spPr>
          <a:xfrm>
            <a:off x="910630" y="999758"/>
            <a:ext cx="10496305" cy="0"/>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1870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 xmlns:a16="http://schemas.microsoft.com/office/drawing/2014/main" id="{37B7DC7E-4570-20F3-164E-AD74303BEBBE}"/>
              </a:ext>
            </a:extLst>
          </p:cNvPr>
          <p:cNvGraphicFramePr>
            <a:graphicFrameLocks noGrp="1"/>
          </p:cNvGraphicFramePr>
          <p:nvPr>
            <p:extLst>
              <p:ext uri="{D42A27DB-BD31-4B8C-83A1-F6EECF244321}">
                <p14:modId xmlns:p14="http://schemas.microsoft.com/office/powerpoint/2010/main" val="684928749"/>
              </p:ext>
            </p:extLst>
          </p:nvPr>
        </p:nvGraphicFramePr>
        <p:xfrm>
          <a:off x="334566" y="180231"/>
          <a:ext cx="11449271" cy="6778680"/>
        </p:xfrm>
        <a:graphic>
          <a:graphicData uri="http://schemas.openxmlformats.org/drawingml/2006/table">
            <a:tbl>
              <a:tblPr firstRow="1" bandRow="1">
                <a:tableStyleId>{5C22544A-7EE6-4342-B048-85BDC9FD1C3A}</a:tableStyleId>
              </a:tblPr>
              <a:tblGrid>
                <a:gridCol w="2498023">
                  <a:extLst>
                    <a:ext uri="{9D8B030D-6E8A-4147-A177-3AD203B41FA5}">
                      <a16:colId xmlns="" xmlns:a16="http://schemas.microsoft.com/office/drawing/2014/main" val="887521730"/>
                    </a:ext>
                  </a:extLst>
                </a:gridCol>
                <a:gridCol w="2081687">
                  <a:extLst>
                    <a:ext uri="{9D8B030D-6E8A-4147-A177-3AD203B41FA5}">
                      <a16:colId xmlns="" xmlns:a16="http://schemas.microsoft.com/office/drawing/2014/main" val="4174977634"/>
                    </a:ext>
                  </a:extLst>
                </a:gridCol>
                <a:gridCol w="1890345">
                  <a:extLst>
                    <a:ext uri="{9D8B030D-6E8A-4147-A177-3AD203B41FA5}">
                      <a16:colId xmlns="" xmlns:a16="http://schemas.microsoft.com/office/drawing/2014/main" val="1376035244"/>
                    </a:ext>
                  </a:extLst>
                </a:gridCol>
                <a:gridCol w="2055998">
                  <a:extLst>
                    <a:ext uri="{9D8B030D-6E8A-4147-A177-3AD203B41FA5}">
                      <a16:colId xmlns="" xmlns:a16="http://schemas.microsoft.com/office/drawing/2014/main" val="2224844398"/>
                    </a:ext>
                  </a:extLst>
                </a:gridCol>
                <a:gridCol w="2923218">
                  <a:extLst>
                    <a:ext uri="{9D8B030D-6E8A-4147-A177-3AD203B41FA5}">
                      <a16:colId xmlns="" xmlns:a16="http://schemas.microsoft.com/office/drawing/2014/main" val="1105624785"/>
                    </a:ext>
                  </a:extLst>
                </a:gridCol>
              </a:tblGrid>
              <a:tr h="724843">
                <a:tc>
                  <a:txBody>
                    <a:bodyPr/>
                    <a:lstStyle/>
                    <a:p>
                      <a:pPr algn="l" fontAlgn="b"/>
                      <a:r>
                        <a:rPr lang="en-IN" sz="2000" b="1" dirty="0">
                          <a:effectLst/>
                          <a:latin typeface="Times New Roman" pitchFamily="18" charset="0"/>
                          <a:cs typeface="Times New Roman" pitchFamily="18" charset="0"/>
                        </a:rPr>
                        <a:t>Title</a:t>
                      </a:r>
                    </a:p>
                  </a:txBody>
                  <a:tcPr marL="91428" marR="91428" marT="50409" marB="50409" anchor="b"/>
                </a:tc>
                <a:tc>
                  <a:txBody>
                    <a:bodyPr/>
                    <a:lstStyle/>
                    <a:p>
                      <a:pPr algn="l" fontAlgn="b"/>
                      <a:r>
                        <a:rPr lang="en-IN" sz="2000" b="1" dirty="0">
                          <a:effectLst/>
                          <a:latin typeface="Times New Roman" pitchFamily="18" charset="0"/>
                          <a:cs typeface="Times New Roman" pitchFamily="18" charset="0"/>
                        </a:rPr>
                        <a:t>Author and year</a:t>
                      </a:r>
                    </a:p>
                  </a:txBody>
                  <a:tcPr marL="91428" marR="91428" marT="50409" marB="50409" anchor="b"/>
                </a:tc>
                <a:tc>
                  <a:txBody>
                    <a:bodyPr/>
                    <a:lstStyle/>
                    <a:p>
                      <a:pPr algn="l" fontAlgn="b"/>
                      <a:r>
                        <a:rPr lang="en-IN" sz="2000" b="1">
                          <a:effectLst/>
                          <a:latin typeface="Times New Roman" pitchFamily="18" charset="0"/>
                          <a:cs typeface="Times New Roman" pitchFamily="18" charset="0"/>
                        </a:rPr>
                        <a:t>Objectives</a:t>
                      </a:r>
                    </a:p>
                  </a:txBody>
                  <a:tcPr marL="91428" marR="91428" marT="50409" marB="50409" anchor="b"/>
                </a:tc>
                <a:tc>
                  <a:txBody>
                    <a:bodyPr/>
                    <a:lstStyle/>
                    <a:p>
                      <a:pPr algn="l" fontAlgn="b"/>
                      <a:r>
                        <a:rPr lang="en-IN" sz="2000" b="1">
                          <a:effectLst/>
                          <a:latin typeface="Times New Roman" pitchFamily="18" charset="0"/>
                          <a:cs typeface="Times New Roman" pitchFamily="18" charset="0"/>
                        </a:rPr>
                        <a:t>Technique</a:t>
                      </a:r>
                    </a:p>
                  </a:txBody>
                  <a:tcPr marL="91428" marR="91428" marT="50409" marB="50409" anchor="b"/>
                </a:tc>
                <a:tc>
                  <a:txBody>
                    <a:bodyPr/>
                    <a:lstStyle/>
                    <a:p>
                      <a:pPr algn="l" fontAlgn="b"/>
                      <a:r>
                        <a:rPr lang="en-IN" sz="2000" b="1">
                          <a:effectLst/>
                          <a:latin typeface="Times New Roman" pitchFamily="18" charset="0"/>
                          <a:cs typeface="Times New Roman" pitchFamily="18" charset="0"/>
                        </a:rPr>
                        <a:t>Observation Scope</a:t>
                      </a:r>
                    </a:p>
                  </a:txBody>
                  <a:tcPr marL="91428" marR="91428" marT="50409" marB="50409" anchor="b"/>
                </a:tc>
                <a:extLst>
                  <a:ext uri="{0D108BD9-81ED-4DB2-BD59-A6C34878D82A}">
                    <a16:rowId xmlns="" xmlns:a16="http://schemas.microsoft.com/office/drawing/2014/main" val="237613743"/>
                  </a:ext>
                </a:extLst>
              </a:tr>
              <a:tr h="1985057">
                <a:tc>
                  <a:txBody>
                    <a:bodyPr/>
                    <a:lstStyle/>
                    <a:p>
                      <a:pPr algn="l" fontAlgn="base"/>
                      <a:r>
                        <a:rPr lang="en-IN" sz="2000" kern="1200" dirty="0">
                          <a:solidFill>
                            <a:schemeClr val="dk1"/>
                          </a:solidFill>
                          <a:effectLst/>
                          <a:latin typeface="Times New Roman" pitchFamily="18" charset="0"/>
                          <a:ea typeface="+mn-ea"/>
                          <a:cs typeface="Times New Roman" pitchFamily="18" charset="0"/>
                        </a:rPr>
                        <a:t>Deep Neural Network-Based Sorghum Adulteration Detection in </a:t>
                      </a:r>
                      <a:r>
                        <a:rPr lang="en-IN" sz="2000" kern="1200" dirty="0" err="1">
                          <a:solidFill>
                            <a:schemeClr val="dk1"/>
                          </a:solidFill>
                          <a:effectLst/>
                          <a:latin typeface="Times New Roman" pitchFamily="18" charset="0"/>
                          <a:ea typeface="+mn-ea"/>
                          <a:cs typeface="Times New Roman" pitchFamily="18" charset="0"/>
                        </a:rPr>
                        <a:t>Baijiu</a:t>
                      </a:r>
                      <a:r>
                        <a:rPr lang="en-IN" sz="2000" kern="1200" dirty="0">
                          <a:solidFill>
                            <a:schemeClr val="dk1"/>
                          </a:solidFill>
                          <a:effectLst/>
                          <a:latin typeface="Times New Roman" pitchFamily="18" charset="0"/>
                          <a:ea typeface="+mn-ea"/>
                          <a:cs typeface="Times New Roman" pitchFamily="18" charset="0"/>
                        </a:rPr>
                        <a:t> Brewing</a:t>
                      </a:r>
                      <a:endParaRPr lang="en-US" sz="2000" dirty="0">
                        <a:effectLst/>
                        <a:latin typeface="Times New Roman" pitchFamily="18" charset="0"/>
                        <a:cs typeface="Times New Roman" pitchFamily="18" charset="0"/>
                      </a:endParaRPr>
                    </a:p>
                  </a:txBody>
                  <a:tcPr marL="91428" marR="91428" marT="50409" marB="50409" anchor="ctr"/>
                </a:tc>
                <a:tc>
                  <a:txBody>
                    <a:bodyPr/>
                    <a:lstStyle/>
                    <a:p>
                      <a:pPr algn="l" fontAlgn="base"/>
                      <a:r>
                        <a:rPr lang="en-IN" sz="2000" kern="1200" dirty="0" err="1">
                          <a:solidFill>
                            <a:schemeClr val="dk1"/>
                          </a:solidFill>
                          <a:effectLst/>
                          <a:latin typeface="Times New Roman" pitchFamily="18" charset="0"/>
                          <a:ea typeface="+mn-ea"/>
                          <a:cs typeface="Times New Roman" pitchFamily="18" charset="0"/>
                        </a:rPr>
                        <a:t>Shanglin</a:t>
                      </a:r>
                      <a:r>
                        <a:rPr lang="en-IN" sz="2000" kern="1200" dirty="0">
                          <a:solidFill>
                            <a:schemeClr val="dk1"/>
                          </a:solidFill>
                          <a:effectLst/>
                          <a:latin typeface="Times New Roman" pitchFamily="18" charset="0"/>
                          <a:ea typeface="+mn-ea"/>
                          <a:cs typeface="Times New Roman" pitchFamily="18" charset="0"/>
                        </a:rPr>
                        <a:t> Yang, Yang Lin, Yong Li, </a:t>
                      </a:r>
                      <a:r>
                        <a:rPr lang="en-IN" sz="2000" kern="1200" dirty="0" err="1">
                          <a:solidFill>
                            <a:schemeClr val="dk1"/>
                          </a:solidFill>
                          <a:effectLst/>
                          <a:latin typeface="Times New Roman" pitchFamily="18" charset="0"/>
                          <a:ea typeface="+mn-ea"/>
                          <a:cs typeface="Times New Roman" pitchFamily="18" charset="0"/>
                        </a:rPr>
                        <a:t>Defu</a:t>
                      </a:r>
                      <a:r>
                        <a:rPr lang="en-IN" sz="2000" kern="1200" dirty="0">
                          <a:solidFill>
                            <a:schemeClr val="dk1"/>
                          </a:solidFill>
                          <a:effectLst/>
                          <a:latin typeface="Times New Roman" pitchFamily="18" charset="0"/>
                          <a:ea typeface="+mn-ea"/>
                          <a:cs typeface="Times New Roman" pitchFamily="18" charset="0"/>
                        </a:rPr>
                        <a:t> </a:t>
                      </a:r>
                      <a:r>
                        <a:rPr lang="en-IN" sz="2000" kern="1200" dirty="0" err="1">
                          <a:solidFill>
                            <a:schemeClr val="dk1"/>
                          </a:solidFill>
                          <a:effectLst/>
                          <a:latin typeface="Times New Roman" pitchFamily="18" charset="0"/>
                          <a:ea typeface="+mn-ea"/>
                          <a:cs typeface="Times New Roman" pitchFamily="18" charset="0"/>
                        </a:rPr>
                        <a:t>xu</a:t>
                      </a:r>
                      <a:r>
                        <a:rPr lang="en-IN" sz="2000" kern="1200" dirty="0">
                          <a:solidFill>
                            <a:schemeClr val="dk1"/>
                          </a:solidFill>
                          <a:effectLst/>
                          <a:latin typeface="Times New Roman" pitchFamily="18" charset="0"/>
                          <a:ea typeface="+mn-ea"/>
                          <a:cs typeface="Times New Roman" pitchFamily="18" charset="0"/>
                        </a:rPr>
                        <a:t>, </a:t>
                      </a:r>
                      <a:r>
                        <a:rPr lang="en-IN" sz="2000" kern="1200" dirty="0" err="1">
                          <a:solidFill>
                            <a:schemeClr val="dk1"/>
                          </a:solidFill>
                          <a:effectLst/>
                          <a:latin typeface="Times New Roman" pitchFamily="18" charset="0"/>
                          <a:ea typeface="+mn-ea"/>
                          <a:cs typeface="Times New Roman" pitchFamily="18" charset="0"/>
                        </a:rPr>
                        <a:t>Suyi</a:t>
                      </a:r>
                      <a:r>
                        <a:rPr lang="en-IN" sz="2000" kern="1200" dirty="0">
                          <a:solidFill>
                            <a:schemeClr val="dk1"/>
                          </a:solidFill>
                          <a:effectLst/>
                          <a:latin typeface="Times New Roman" pitchFamily="18" charset="0"/>
                          <a:ea typeface="+mn-ea"/>
                          <a:cs typeface="Times New Roman" pitchFamily="18" charset="0"/>
                        </a:rPr>
                        <a:t> Zhang, and </a:t>
                      </a:r>
                      <a:r>
                        <a:rPr lang="en-IN" sz="2000" kern="1200" dirty="0" err="1">
                          <a:solidFill>
                            <a:schemeClr val="dk1"/>
                          </a:solidFill>
                          <a:effectLst/>
                          <a:latin typeface="Times New Roman" pitchFamily="18" charset="0"/>
                          <a:ea typeface="+mn-ea"/>
                          <a:cs typeface="Times New Roman" pitchFamily="18" charset="0"/>
                        </a:rPr>
                        <a:t>Lihui</a:t>
                      </a:r>
                      <a:r>
                        <a:rPr lang="en-IN" sz="2000" kern="1200" dirty="0">
                          <a:solidFill>
                            <a:schemeClr val="dk1"/>
                          </a:solidFill>
                          <a:effectLst/>
                          <a:latin typeface="Times New Roman" pitchFamily="18" charset="0"/>
                          <a:ea typeface="+mn-ea"/>
                          <a:cs typeface="Times New Roman" pitchFamily="18" charset="0"/>
                        </a:rPr>
                        <a:t> </a:t>
                      </a:r>
                      <a:r>
                        <a:rPr lang="en-IN" sz="2000" kern="1200" dirty="0" err="1">
                          <a:solidFill>
                            <a:schemeClr val="dk1"/>
                          </a:solidFill>
                          <a:effectLst/>
                          <a:latin typeface="Times New Roman" pitchFamily="18" charset="0"/>
                          <a:ea typeface="+mn-ea"/>
                          <a:cs typeface="Times New Roman" pitchFamily="18" charset="0"/>
                        </a:rPr>
                        <a:t>Peng</a:t>
                      </a:r>
                      <a:r>
                        <a:rPr lang="en-GB" sz="2000" u="none" strike="noStrike" kern="1200" cap="none" dirty="0">
                          <a:solidFill>
                            <a:schemeClr val="dk1"/>
                          </a:solidFill>
                          <a:effectLst/>
                          <a:latin typeface="Times New Roman" pitchFamily="18" charset="0"/>
                          <a:ea typeface="+mn-ea"/>
                          <a:cs typeface="Times New Roman" pitchFamily="18" charset="0"/>
                        </a:rPr>
                        <a:t>,</a:t>
                      </a:r>
                      <a:r>
                        <a:rPr lang="en-GB" sz="2000" u="none" strike="noStrike" kern="1200" cap="none" baseline="0" dirty="0">
                          <a:solidFill>
                            <a:schemeClr val="dk1"/>
                          </a:solidFill>
                          <a:effectLst/>
                          <a:latin typeface="Times New Roman" pitchFamily="18" charset="0"/>
                          <a:ea typeface="+mn-ea"/>
                          <a:cs typeface="Times New Roman" pitchFamily="18" charset="0"/>
                        </a:rPr>
                        <a:t> 2022</a:t>
                      </a:r>
                      <a:endParaRPr lang="en-US" sz="2000" dirty="0">
                        <a:effectLst/>
                        <a:latin typeface="Times New Roman" pitchFamily="18" charset="0"/>
                        <a:cs typeface="Times New Roman" pitchFamily="18" charset="0"/>
                      </a:endParaRPr>
                    </a:p>
                  </a:txBody>
                  <a:tcPr marL="91428" marR="91428" marT="50409" marB="50409" anchor="ctr"/>
                </a:tc>
                <a:tc>
                  <a:txBody>
                    <a:bodyPr/>
                    <a:lstStyle/>
                    <a:p>
                      <a:pPr algn="l" fontAlgn="base"/>
                      <a:r>
                        <a:rPr lang="en-US" sz="2000" dirty="0">
                          <a:effectLst/>
                          <a:latin typeface="Times New Roman" pitchFamily="18" charset="0"/>
                          <a:cs typeface="Times New Roman" pitchFamily="18" charset="0"/>
                        </a:rPr>
                        <a:t>Employ various image processing techniques for analysis</a:t>
                      </a:r>
                    </a:p>
                  </a:txBody>
                  <a:tcPr marL="91428" marR="91428" marT="50409" marB="50409" anchor="ctr"/>
                </a:tc>
                <a:tc>
                  <a:txBody>
                    <a:bodyPr/>
                    <a:lstStyle/>
                    <a:p>
                      <a:pPr algn="l" fontAlgn="base"/>
                      <a:r>
                        <a:rPr lang="en-US" sz="2000" dirty="0">
                          <a:effectLst/>
                          <a:latin typeface="Times New Roman" pitchFamily="18" charset="0"/>
                          <a:cs typeface="Times New Roman" pitchFamily="18" charset="0"/>
                        </a:rPr>
                        <a:t>Image processing algorithms,</a:t>
                      </a:r>
                      <a:r>
                        <a:rPr lang="en-US" sz="2000" kern="1200" dirty="0">
                          <a:solidFill>
                            <a:schemeClr val="dk1"/>
                          </a:solidFill>
                          <a:effectLst/>
                          <a:latin typeface="Times New Roman" pitchFamily="18" charset="0"/>
                          <a:ea typeface="+mn-ea"/>
                          <a:cs typeface="Times New Roman" pitchFamily="18" charset="0"/>
                        </a:rPr>
                        <a:t> sampling and observation.</a:t>
                      </a:r>
                      <a:endParaRPr lang="en-US" sz="2000" dirty="0">
                        <a:effectLst/>
                        <a:latin typeface="Times New Roman" pitchFamily="18" charset="0"/>
                        <a:cs typeface="Times New Roman" pitchFamily="18" charset="0"/>
                      </a:endParaRPr>
                    </a:p>
                  </a:txBody>
                  <a:tcPr marL="91428" marR="91428" marT="50409" marB="50409" anchor="ctr"/>
                </a:tc>
                <a:tc>
                  <a:txBody>
                    <a:bodyPr/>
                    <a:lstStyle/>
                    <a:p>
                      <a:pPr algn="l" fontAlgn="base"/>
                      <a:r>
                        <a:rPr lang="en-US" sz="2000" dirty="0">
                          <a:effectLst/>
                          <a:latin typeface="Times New Roman" pitchFamily="18" charset="0"/>
                          <a:cs typeface="Times New Roman" pitchFamily="18" charset="0"/>
                        </a:rPr>
                        <a:t>Applicability to diverse  diseases, robustness across different image processing methodologies</a:t>
                      </a:r>
                    </a:p>
                  </a:txBody>
                  <a:tcPr marL="91428" marR="91428" marT="50409" marB="50409" anchor="ctr"/>
                </a:tc>
                <a:extLst>
                  <a:ext uri="{0D108BD9-81ED-4DB2-BD59-A6C34878D82A}">
                    <a16:rowId xmlns="" xmlns:a16="http://schemas.microsoft.com/office/drawing/2014/main" val="2426344161"/>
                  </a:ext>
                </a:extLst>
              </a:tr>
              <a:tr h="2083723">
                <a:tc>
                  <a:txBody>
                    <a:bodyPr/>
                    <a:lstStyle/>
                    <a:p>
                      <a:pPr algn="l" fontAlgn="base"/>
                      <a:r>
                        <a:rPr lang="en-US" sz="2000" kern="1200" dirty="0">
                          <a:solidFill>
                            <a:schemeClr val="dk1"/>
                          </a:solidFill>
                          <a:effectLst/>
                          <a:latin typeface="Times New Roman" pitchFamily="18" charset="0"/>
                          <a:ea typeface="+mn-ea"/>
                          <a:cs typeface="Times New Roman" pitchFamily="18" charset="0"/>
                        </a:rPr>
                        <a:t>An overview of food adulteration:</a:t>
                      </a:r>
                    </a:p>
                    <a:p>
                      <a:pPr algn="l" fontAlgn="base"/>
                      <a:r>
                        <a:rPr lang="en-US" sz="2000" kern="1200" dirty="0" err="1">
                          <a:solidFill>
                            <a:schemeClr val="dk1"/>
                          </a:solidFill>
                          <a:effectLst/>
                          <a:latin typeface="Times New Roman" pitchFamily="18" charset="0"/>
                          <a:ea typeface="+mn-ea"/>
                          <a:cs typeface="Times New Roman" pitchFamily="18" charset="0"/>
                        </a:rPr>
                        <a:t>Concept,sources</a:t>
                      </a:r>
                      <a:r>
                        <a:rPr lang="en-US" sz="2000" kern="1200" dirty="0">
                          <a:solidFill>
                            <a:schemeClr val="dk1"/>
                          </a:solidFill>
                          <a:effectLst/>
                          <a:latin typeface="Times New Roman" pitchFamily="18" charset="0"/>
                          <a:ea typeface="+mn-ea"/>
                          <a:cs typeface="Times New Roman" pitchFamily="18" charset="0"/>
                        </a:rPr>
                        <a:t>,</a:t>
                      </a:r>
                    </a:p>
                    <a:p>
                      <a:pPr algn="l" fontAlgn="base"/>
                      <a:r>
                        <a:rPr lang="en-US" sz="2000" kern="1200" dirty="0" err="1">
                          <a:solidFill>
                            <a:schemeClr val="dk1"/>
                          </a:solidFill>
                          <a:effectLst/>
                          <a:latin typeface="Times New Roman" pitchFamily="18" charset="0"/>
                          <a:ea typeface="+mn-ea"/>
                          <a:cs typeface="Times New Roman" pitchFamily="18" charset="0"/>
                        </a:rPr>
                        <a:t>impact,challenges</a:t>
                      </a:r>
                      <a:r>
                        <a:rPr lang="en-US" sz="2000" kern="1200" dirty="0">
                          <a:solidFill>
                            <a:schemeClr val="dk1"/>
                          </a:solidFill>
                          <a:effectLst/>
                          <a:latin typeface="Times New Roman" pitchFamily="18" charset="0"/>
                          <a:ea typeface="+mn-ea"/>
                          <a:cs typeface="Times New Roman" pitchFamily="18" charset="0"/>
                        </a:rPr>
                        <a:t>,</a:t>
                      </a:r>
                    </a:p>
                    <a:p>
                      <a:pPr algn="l" fontAlgn="base"/>
                      <a:r>
                        <a:rPr lang="en-US" sz="2000" kern="1200" dirty="0">
                          <a:solidFill>
                            <a:schemeClr val="dk1"/>
                          </a:solidFill>
                          <a:effectLst/>
                          <a:latin typeface="Times New Roman" pitchFamily="18" charset="0"/>
                          <a:ea typeface="+mn-ea"/>
                          <a:cs typeface="Times New Roman" pitchFamily="18" charset="0"/>
                        </a:rPr>
                        <a:t>detection</a:t>
                      </a:r>
                      <a:endParaRPr lang="en-US" sz="2000" dirty="0">
                        <a:effectLst/>
                        <a:latin typeface="Times New Roman" pitchFamily="18" charset="0"/>
                        <a:cs typeface="Times New Roman" pitchFamily="18" charset="0"/>
                      </a:endParaRPr>
                    </a:p>
                  </a:txBody>
                  <a:tcPr marL="91428" marR="91428" marT="50409" marB="50409" anchor="ctr"/>
                </a:tc>
                <a:tc>
                  <a:txBody>
                    <a:bodyPr/>
                    <a:lstStyle/>
                    <a:p>
                      <a:pPr algn="l" fontAlgn="base"/>
                      <a:r>
                        <a:rPr lang="en-US" sz="2000" kern="1200" dirty="0" err="1">
                          <a:solidFill>
                            <a:schemeClr val="dk1"/>
                          </a:solidFill>
                          <a:effectLst/>
                          <a:latin typeface="Times New Roman" pitchFamily="18" charset="0"/>
                          <a:ea typeface="+mn-ea"/>
                          <a:cs typeface="Times New Roman" pitchFamily="18" charset="0"/>
                        </a:rPr>
                        <a:t>Ankita</a:t>
                      </a:r>
                      <a:r>
                        <a:rPr lang="en-US" sz="2000" kern="1200" dirty="0">
                          <a:solidFill>
                            <a:schemeClr val="dk1"/>
                          </a:solidFill>
                          <a:effectLst/>
                          <a:latin typeface="Times New Roman" pitchFamily="18" charset="0"/>
                          <a:ea typeface="+mn-ea"/>
                          <a:cs typeface="Times New Roman" pitchFamily="18" charset="0"/>
                        </a:rPr>
                        <a:t> </a:t>
                      </a:r>
                      <a:r>
                        <a:rPr lang="en-US" sz="2000" kern="1200" dirty="0" err="1">
                          <a:solidFill>
                            <a:schemeClr val="dk1"/>
                          </a:solidFill>
                          <a:effectLst/>
                          <a:latin typeface="Times New Roman" pitchFamily="18" charset="0"/>
                          <a:ea typeface="+mn-ea"/>
                          <a:cs typeface="Times New Roman" pitchFamily="18" charset="0"/>
                        </a:rPr>
                        <a:t>Choudhary</a:t>
                      </a:r>
                      <a:r>
                        <a:rPr lang="en-US" sz="2000" kern="1200" dirty="0">
                          <a:solidFill>
                            <a:schemeClr val="dk1"/>
                          </a:solidFill>
                          <a:effectLst/>
                          <a:latin typeface="Times New Roman" pitchFamily="18" charset="0"/>
                          <a:ea typeface="+mn-ea"/>
                          <a:cs typeface="Times New Roman" pitchFamily="18" charset="0"/>
                        </a:rPr>
                        <a:t>, </a:t>
                      </a:r>
                      <a:r>
                        <a:rPr lang="en-US" sz="2000" kern="1200" dirty="0" err="1">
                          <a:solidFill>
                            <a:schemeClr val="dk1"/>
                          </a:solidFill>
                          <a:effectLst/>
                          <a:latin typeface="Times New Roman" pitchFamily="18" charset="0"/>
                          <a:ea typeface="+mn-ea"/>
                          <a:cs typeface="Times New Roman" pitchFamily="18" charset="0"/>
                        </a:rPr>
                        <a:t>Neeraj</a:t>
                      </a:r>
                      <a:r>
                        <a:rPr lang="en-US" sz="2000" kern="1200" dirty="0">
                          <a:solidFill>
                            <a:schemeClr val="dk1"/>
                          </a:solidFill>
                          <a:effectLst/>
                          <a:latin typeface="Times New Roman" pitchFamily="18" charset="0"/>
                          <a:ea typeface="+mn-ea"/>
                          <a:cs typeface="Times New Roman" pitchFamily="18" charset="0"/>
                        </a:rPr>
                        <a:t> Gupta, </a:t>
                      </a:r>
                      <a:r>
                        <a:rPr lang="en-US" sz="2000" kern="1200" dirty="0" err="1">
                          <a:solidFill>
                            <a:schemeClr val="dk1"/>
                          </a:solidFill>
                          <a:effectLst/>
                          <a:latin typeface="Times New Roman" pitchFamily="18" charset="0"/>
                          <a:ea typeface="+mn-ea"/>
                          <a:cs typeface="Times New Roman" pitchFamily="18" charset="0"/>
                        </a:rPr>
                        <a:t>Fozia</a:t>
                      </a:r>
                      <a:r>
                        <a:rPr lang="en-US" sz="2000" kern="1200" dirty="0">
                          <a:solidFill>
                            <a:schemeClr val="dk1"/>
                          </a:solidFill>
                          <a:effectLst/>
                          <a:latin typeface="Times New Roman" pitchFamily="18" charset="0"/>
                          <a:ea typeface="+mn-ea"/>
                          <a:cs typeface="Times New Roman" pitchFamily="18" charset="0"/>
                        </a:rPr>
                        <a:t> </a:t>
                      </a:r>
                      <a:r>
                        <a:rPr lang="en-US" sz="2000" kern="1200" dirty="0" err="1">
                          <a:solidFill>
                            <a:schemeClr val="dk1"/>
                          </a:solidFill>
                          <a:effectLst/>
                          <a:latin typeface="Times New Roman" pitchFamily="18" charset="0"/>
                          <a:ea typeface="+mn-ea"/>
                          <a:cs typeface="Times New Roman" pitchFamily="18" charset="0"/>
                        </a:rPr>
                        <a:t>Hameed</a:t>
                      </a:r>
                      <a:r>
                        <a:rPr lang="en-US" sz="2000" kern="1200" dirty="0">
                          <a:solidFill>
                            <a:schemeClr val="dk1"/>
                          </a:solidFill>
                          <a:effectLst/>
                          <a:latin typeface="Times New Roman" pitchFamily="18" charset="0"/>
                          <a:ea typeface="+mn-ea"/>
                          <a:cs typeface="Times New Roman" pitchFamily="18" charset="0"/>
                        </a:rPr>
                        <a:t> and </a:t>
                      </a:r>
                      <a:r>
                        <a:rPr lang="en-US" sz="2000" kern="1200" dirty="0" err="1">
                          <a:solidFill>
                            <a:schemeClr val="dk1"/>
                          </a:solidFill>
                          <a:effectLst/>
                          <a:latin typeface="Times New Roman" pitchFamily="18" charset="0"/>
                          <a:ea typeface="+mn-ea"/>
                          <a:cs typeface="Times New Roman" pitchFamily="18" charset="0"/>
                        </a:rPr>
                        <a:t>Skarma</a:t>
                      </a:r>
                      <a:r>
                        <a:rPr lang="en-US" sz="2000" kern="1200" dirty="0">
                          <a:solidFill>
                            <a:schemeClr val="dk1"/>
                          </a:solidFill>
                          <a:effectLst/>
                          <a:latin typeface="Times New Roman" pitchFamily="18" charset="0"/>
                          <a:ea typeface="+mn-ea"/>
                          <a:cs typeface="Times New Roman" pitchFamily="18" charset="0"/>
                        </a:rPr>
                        <a:t> </a:t>
                      </a:r>
                      <a:r>
                        <a:rPr lang="en-US" sz="2000" kern="1200" dirty="0" err="1">
                          <a:solidFill>
                            <a:schemeClr val="dk1"/>
                          </a:solidFill>
                          <a:effectLst/>
                          <a:latin typeface="Times New Roman" pitchFamily="18" charset="0"/>
                          <a:ea typeface="+mn-ea"/>
                          <a:cs typeface="Times New Roman" pitchFamily="18" charset="0"/>
                        </a:rPr>
                        <a:t>Choton</a:t>
                      </a:r>
                      <a:r>
                        <a:rPr lang="en-US" sz="2000" kern="1200" dirty="0">
                          <a:solidFill>
                            <a:schemeClr val="dk1"/>
                          </a:solidFill>
                          <a:effectLst/>
                          <a:latin typeface="Times New Roman" pitchFamily="18" charset="0"/>
                          <a:ea typeface="+mn-ea"/>
                          <a:cs typeface="Times New Roman" pitchFamily="18" charset="0"/>
                        </a:rPr>
                        <a:t>, 2020</a:t>
                      </a:r>
                      <a:endParaRPr lang="en-US" sz="2000" dirty="0">
                        <a:effectLst/>
                        <a:latin typeface="Times New Roman" pitchFamily="18" charset="0"/>
                        <a:cs typeface="Times New Roman" pitchFamily="18" charset="0"/>
                      </a:endParaRPr>
                    </a:p>
                  </a:txBody>
                  <a:tcPr marL="91428" marR="91428" marT="50409" marB="50409" anchor="ctr"/>
                </a:tc>
                <a:tc>
                  <a:txBody>
                    <a:bodyPr/>
                    <a:lstStyle/>
                    <a:p>
                      <a:pPr algn="l" fontAlgn="base"/>
                      <a:r>
                        <a:rPr lang="en-US" sz="2000" dirty="0">
                          <a:effectLst/>
                          <a:latin typeface="Times New Roman" pitchFamily="18" charset="0"/>
                          <a:cs typeface="Times New Roman" pitchFamily="18" charset="0"/>
                        </a:rPr>
                        <a:t>Detect diseases in hydroponically grown plants</a:t>
                      </a:r>
                    </a:p>
                  </a:txBody>
                  <a:tcPr marL="91428" marR="91428" marT="50409" marB="50409" anchor="ctr"/>
                </a:tc>
                <a:tc>
                  <a:txBody>
                    <a:bodyPr/>
                    <a:lstStyle/>
                    <a:p>
                      <a:pPr algn="l" fontAlgn="base"/>
                      <a:r>
                        <a:rPr lang="en-US" sz="2000" dirty="0">
                          <a:effectLst/>
                          <a:latin typeface="Times New Roman" pitchFamily="18" charset="0"/>
                          <a:cs typeface="Times New Roman" pitchFamily="18" charset="0"/>
                        </a:rPr>
                        <a:t>Leading-edge machine learning techniques, image processing</a:t>
                      </a:r>
                    </a:p>
                  </a:txBody>
                  <a:tcPr marL="91428" marR="91428" marT="50409" marB="50409" anchor="ctr"/>
                </a:tc>
                <a:tc>
                  <a:txBody>
                    <a:bodyPr/>
                    <a:lstStyle/>
                    <a:p>
                      <a:pPr algn="l" fontAlgn="base"/>
                      <a:r>
                        <a:rPr lang="en-US" sz="2000" dirty="0">
                          <a:effectLst/>
                          <a:latin typeface="Times New Roman" pitchFamily="18" charset="0"/>
                          <a:cs typeface="Times New Roman" pitchFamily="18" charset="0"/>
                        </a:rPr>
                        <a:t>Accuracy in identifying diseases in  plants grown in hydroponic systems</a:t>
                      </a:r>
                    </a:p>
                  </a:txBody>
                  <a:tcPr marL="91428" marR="91428" marT="50409" marB="50409" anchor="ctr"/>
                </a:tc>
                <a:extLst>
                  <a:ext uri="{0D108BD9-81ED-4DB2-BD59-A6C34878D82A}">
                    <a16:rowId xmlns="" xmlns:a16="http://schemas.microsoft.com/office/drawing/2014/main" val="3171761683"/>
                  </a:ext>
                </a:extLst>
              </a:tr>
              <a:tr h="1985057">
                <a:tc>
                  <a:txBody>
                    <a:bodyPr/>
                    <a:lstStyle/>
                    <a:p>
                      <a:pPr algn="l" fontAlgn="base"/>
                      <a:r>
                        <a:rPr lang="en-IN" sz="2000" kern="1200" dirty="0">
                          <a:solidFill>
                            <a:schemeClr val="dk1"/>
                          </a:solidFill>
                          <a:effectLst/>
                          <a:latin typeface="Times New Roman" pitchFamily="18" charset="0"/>
                          <a:ea typeface="+mn-ea"/>
                          <a:cs typeface="Times New Roman" pitchFamily="18" charset="0"/>
                        </a:rPr>
                        <a:t>Effect of fermentation processing on the</a:t>
                      </a:r>
                      <a:r>
                        <a:rPr lang="en-IN" sz="2000" kern="1200" baseline="0" dirty="0">
                          <a:solidFill>
                            <a:schemeClr val="dk1"/>
                          </a:solidFill>
                          <a:effectLst/>
                          <a:latin typeface="Times New Roman" pitchFamily="18" charset="0"/>
                          <a:ea typeface="+mn-ea"/>
                          <a:cs typeface="Times New Roman" pitchFamily="18" charset="0"/>
                        </a:rPr>
                        <a:t> </a:t>
                      </a:r>
                      <a:r>
                        <a:rPr lang="en-IN" sz="2000" kern="1200" dirty="0" err="1">
                          <a:solidFill>
                            <a:schemeClr val="dk1"/>
                          </a:solidFill>
                          <a:effectLst/>
                          <a:latin typeface="Times New Roman" pitchFamily="18" charset="0"/>
                          <a:ea typeface="+mn-ea"/>
                          <a:cs typeface="Times New Roman" pitchFamily="18" charset="0"/>
                        </a:rPr>
                        <a:t>flavor</a:t>
                      </a:r>
                      <a:r>
                        <a:rPr lang="en-IN" sz="2000" kern="1200" dirty="0">
                          <a:solidFill>
                            <a:schemeClr val="dk1"/>
                          </a:solidFill>
                          <a:effectLst/>
                          <a:latin typeface="Times New Roman" pitchFamily="18" charset="0"/>
                          <a:ea typeface="+mn-ea"/>
                          <a:cs typeface="Times New Roman" pitchFamily="18" charset="0"/>
                        </a:rPr>
                        <a:t> of </a:t>
                      </a:r>
                      <a:r>
                        <a:rPr lang="en-IN" sz="2000" kern="1200" dirty="0" err="1">
                          <a:solidFill>
                            <a:schemeClr val="dk1"/>
                          </a:solidFill>
                          <a:effectLst/>
                          <a:latin typeface="Times New Roman" pitchFamily="18" charset="0"/>
                          <a:ea typeface="+mn-ea"/>
                          <a:cs typeface="Times New Roman" pitchFamily="18" charset="0"/>
                        </a:rPr>
                        <a:t>Baijiu</a:t>
                      </a:r>
                      <a:endParaRPr lang="en-US" sz="2000" dirty="0">
                        <a:effectLst/>
                        <a:latin typeface="Times New Roman" pitchFamily="18" charset="0"/>
                        <a:cs typeface="Times New Roman" pitchFamily="18" charset="0"/>
                      </a:endParaRPr>
                    </a:p>
                  </a:txBody>
                  <a:tcPr marL="91428" marR="91428" marT="50409" marB="50409" anchor="ctr"/>
                </a:tc>
                <a:tc>
                  <a:txBody>
                    <a:bodyPr/>
                    <a:lstStyle/>
                    <a:p>
                      <a:pPr algn="l" fontAlgn="base"/>
                      <a:r>
                        <a:rPr lang="en-IN" sz="2000" kern="1200" dirty="0">
                          <a:solidFill>
                            <a:schemeClr val="dk1"/>
                          </a:solidFill>
                          <a:effectLst/>
                          <a:latin typeface="Times New Roman" pitchFamily="18" charset="0"/>
                          <a:ea typeface="+mn-ea"/>
                          <a:cs typeface="Times New Roman" pitchFamily="18" charset="0"/>
                        </a:rPr>
                        <a:t>H. Liu and B. Sun</a:t>
                      </a:r>
                      <a:r>
                        <a:rPr lang="en-US" sz="2000" dirty="0">
                          <a:effectLst/>
                          <a:latin typeface="Times New Roman" pitchFamily="18" charset="0"/>
                          <a:cs typeface="Times New Roman" pitchFamily="18" charset="0"/>
                        </a:rPr>
                        <a:t>,</a:t>
                      </a:r>
                      <a:r>
                        <a:rPr lang="en-IN" sz="2000" kern="1200" dirty="0">
                          <a:solidFill>
                            <a:schemeClr val="dk1"/>
                          </a:solidFill>
                          <a:effectLst/>
                          <a:latin typeface="Times New Roman" pitchFamily="18" charset="0"/>
                          <a:ea typeface="+mn-ea"/>
                          <a:cs typeface="Times New Roman" pitchFamily="18" charset="0"/>
                        </a:rPr>
                        <a:t> J. </a:t>
                      </a:r>
                      <a:r>
                        <a:rPr lang="en-IN" sz="2000" kern="1200" dirty="0" err="1">
                          <a:solidFill>
                            <a:schemeClr val="dk1"/>
                          </a:solidFill>
                          <a:effectLst/>
                          <a:latin typeface="Times New Roman" pitchFamily="18" charset="0"/>
                          <a:ea typeface="+mn-ea"/>
                          <a:cs typeface="Times New Roman" pitchFamily="18" charset="0"/>
                        </a:rPr>
                        <a:t>Agricult</a:t>
                      </a:r>
                      <a:r>
                        <a:rPr lang="en-IN" sz="2000" kern="1200" dirty="0">
                          <a:solidFill>
                            <a:schemeClr val="dk1"/>
                          </a:solidFill>
                          <a:effectLst/>
                          <a:latin typeface="Times New Roman" pitchFamily="18" charset="0"/>
                          <a:ea typeface="+mn-ea"/>
                          <a:cs typeface="Times New Roman" pitchFamily="18" charset="0"/>
                        </a:rPr>
                        <a:t>. Grain </a:t>
                      </a:r>
                      <a:r>
                        <a:rPr lang="en-IN" sz="2000" kern="1200" dirty="0" err="1">
                          <a:solidFill>
                            <a:schemeClr val="dk1"/>
                          </a:solidFill>
                          <a:effectLst/>
                          <a:latin typeface="Times New Roman" pitchFamily="18" charset="0"/>
                          <a:ea typeface="+mn-ea"/>
                          <a:cs typeface="Times New Roman" pitchFamily="18" charset="0"/>
                        </a:rPr>
                        <a:t>Chem</a:t>
                      </a:r>
                      <a:r>
                        <a:rPr lang="en-IN" sz="2000" kern="1200" dirty="0">
                          <a:solidFill>
                            <a:schemeClr val="dk1"/>
                          </a:solidFill>
                          <a:effectLst/>
                          <a:latin typeface="Times New Roman" pitchFamily="18" charset="0"/>
                          <a:ea typeface="+mn-ea"/>
                          <a:cs typeface="Times New Roman" pitchFamily="18" charset="0"/>
                        </a:rPr>
                        <a:t>, </a:t>
                      </a:r>
                      <a:r>
                        <a:rPr lang="en-GB" sz="2000" u="none" strike="noStrike" cap="none" dirty="0">
                          <a:latin typeface="Times New Roman" panose="02020603050405020304" pitchFamily="18" charset="0"/>
                          <a:cs typeface="Times New Roman" panose="02020603050405020304" pitchFamily="18" charset="0"/>
                        </a:rPr>
                        <a:t>2018</a:t>
                      </a:r>
                      <a:endParaRPr lang="en-US" sz="2000" dirty="0">
                        <a:effectLst/>
                        <a:latin typeface="Times New Roman" pitchFamily="18" charset="0"/>
                        <a:cs typeface="Times New Roman" pitchFamily="18" charset="0"/>
                      </a:endParaRPr>
                    </a:p>
                  </a:txBody>
                  <a:tcPr marL="91428" marR="91428" marT="50409" marB="50409" anchor="ctr"/>
                </a:tc>
                <a:tc>
                  <a:txBody>
                    <a:bodyPr/>
                    <a:lstStyle/>
                    <a:p>
                      <a:pPr algn="l" fontAlgn="base"/>
                      <a:r>
                        <a:rPr lang="en-US" sz="2000" dirty="0">
                          <a:effectLst/>
                          <a:latin typeface="Times New Roman" pitchFamily="18" charset="0"/>
                          <a:cs typeface="Times New Roman" pitchFamily="18" charset="0"/>
                        </a:rPr>
                        <a:t>Create a system for the detecting</a:t>
                      </a:r>
                      <a:r>
                        <a:rPr lang="en-US" sz="2000" baseline="0" dirty="0">
                          <a:effectLst/>
                          <a:latin typeface="Times New Roman" pitchFamily="18" charset="0"/>
                          <a:cs typeface="Times New Roman" pitchFamily="18" charset="0"/>
                        </a:rPr>
                        <a:t> </a:t>
                      </a:r>
                      <a:r>
                        <a:rPr lang="en-US" sz="2000" baseline="0" dirty="0" err="1">
                          <a:effectLst/>
                          <a:latin typeface="Times New Roman" pitchFamily="18" charset="0"/>
                          <a:cs typeface="Times New Roman" pitchFamily="18" charset="0"/>
                        </a:rPr>
                        <a:t>th</a:t>
                      </a:r>
                      <a:r>
                        <a:rPr lang="en-US" sz="2000" baseline="0" dirty="0">
                          <a:effectLst/>
                          <a:latin typeface="Times New Roman" pitchFamily="18" charset="0"/>
                          <a:cs typeface="Times New Roman" pitchFamily="18" charset="0"/>
                        </a:rPr>
                        <a:t> </a:t>
                      </a:r>
                      <a:r>
                        <a:rPr lang="en-US" sz="2000" kern="1200" dirty="0">
                          <a:solidFill>
                            <a:schemeClr val="dk1"/>
                          </a:solidFill>
                          <a:effectLst/>
                          <a:latin typeface="Times New Roman" pitchFamily="18" charset="0"/>
                          <a:ea typeface="+mn-ea"/>
                          <a:cs typeface="Times New Roman" pitchFamily="18" charset="0"/>
                        </a:rPr>
                        <a:t>effect of fermentation processing</a:t>
                      </a:r>
                      <a:endParaRPr lang="en-US" sz="2000" dirty="0">
                        <a:effectLst/>
                        <a:latin typeface="Times New Roman" pitchFamily="18" charset="0"/>
                        <a:cs typeface="Times New Roman" pitchFamily="18" charset="0"/>
                      </a:endParaRPr>
                    </a:p>
                  </a:txBody>
                  <a:tcPr marL="91428" marR="91428" marT="50409" marB="50409" anchor="ctr"/>
                </a:tc>
                <a:tc>
                  <a:txBody>
                    <a:bodyPr/>
                    <a:lstStyle/>
                    <a:p>
                      <a:pPr algn="l" fontAlgn="base"/>
                      <a:r>
                        <a:rPr lang="en-US" sz="2000" dirty="0" err="1">
                          <a:effectLst/>
                          <a:latin typeface="Times New Roman" pitchFamily="18" charset="0"/>
                          <a:cs typeface="Times New Roman" pitchFamily="18" charset="0"/>
                        </a:rPr>
                        <a:t>IoT</a:t>
                      </a:r>
                      <a:r>
                        <a:rPr lang="en-US" sz="2000" dirty="0">
                          <a:effectLst/>
                          <a:latin typeface="Times New Roman" pitchFamily="18" charset="0"/>
                          <a:cs typeface="Times New Roman" pitchFamily="18" charset="0"/>
                        </a:rPr>
                        <a:t>-based sensors, data analytics</a:t>
                      </a:r>
                    </a:p>
                  </a:txBody>
                  <a:tcPr marL="91428" marR="91428" marT="50409" marB="50409" anchor="ctr"/>
                </a:tc>
                <a:tc>
                  <a:txBody>
                    <a:bodyPr/>
                    <a:lstStyle/>
                    <a:p>
                      <a:pPr algn="l" fontAlgn="base"/>
                      <a:r>
                        <a:rPr lang="en-US" sz="2000" dirty="0">
                          <a:effectLst/>
                          <a:latin typeface="Times New Roman" pitchFamily="18" charset="0"/>
                          <a:cs typeface="Times New Roman" pitchFamily="18" charset="0"/>
                        </a:rPr>
                        <a:t>Accuracy in detecting formalin presence in various fruits, real-time monitoring capabilities</a:t>
                      </a:r>
                    </a:p>
                  </a:txBody>
                  <a:tcPr marL="91428" marR="91428" marT="50409" marB="50409" anchor="ctr"/>
                </a:tc>
                <a:extLst>
                  <a:ext uri="{0D108BD9-81ED-4DB2-BD59-A6C34878D82A}">
                    <a16:rowId xmlns="" xmlns:a16="http://schemas.microsoft.com/office/drawing/2014/main" val="3220833549"/>
                  </a:ext>
                </a:extLst>
              </a:tr>
            </a:tbl>
          </a:graphicData>
        </a:graphic>
      </p:graphicFrame>
    </p:spTree>
    <p:extLst>
      <p:ext uri="{BB962C8B-B14F-4D97-AF65-F5344CB8AC3E}">
        <p14:creationId xmlns:p14="http://schemas.microsoft.com/office/powerpoint/2010/main" val="2808076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4"/>
          <p:cNvSpPr txBox="1"/>
          <p:nvPr/>
        </p:nvSpPr>
        <p:spPr>
          <a:xfrm>
            <a:off x="262558" y="1188343"/>
            <a:ext cx="11640518" cy="6207356"/>
          </a:xfrm>
          <a:prstGeom prst="rect">
            <a:avLst/>
          </a:prstGeom>
          <a:noFill/>
        </p:spPr>
        <p:txBody>
          <a:bodyPr wrap="square" lIns="112285" tIns="56142" rIns="112285" bIns="56142" rtlCol="0">
            <a:spAutoFit/>
          </a:bodyPr>
          <a:lstStyle/>
          <a:p>
            <a:pPr algn="just">
              <a:lnSpc>
                <a:spcPct val="150000"/>
              </a:lnSpc>
            </a:pPr>
            <a:r>
              <a:rPr lang="en-US" sz="2400" dirty="0" smtClean="0">
                <a:latin typeface="Times New Roman" pitchFamily="18" charset="0"/>
                <a:cs typeface="Times New Roman" pitchFamily="18" charset="0"/>
              </a:rPr>
              <a:t>Identifying </a:t>
            </a:r>
            <a:r>
              <a:rPr lang="en-US" sz="2400" dirty="0">
                <a:latin typeface="Times New Roman" pitchFamily="18" charset="0"/>
                <a:cs typeface="Times New Roman" pitchFamily="18" charset="0"/>
              </a:rPr>
              <a:t>grain adulteration can be a challenging task, even for farmers and buyers who may not have the expertise to detect adulterants in grains. Traditional methods of grain quality control are often expensive, labor-intensive, and prone to errors. Identification of grains, weather adulterated or not is a difficult activity sometimes leading to uncertainty.  By some features like size, shape and color adulterated grains can be classified. The project aims to tackle this problem by developing a deep neural network-based system that can accurately detect and classify adulterants in grains, providing a more efficient and reliable solution for ensuring food safety and quality.</a:t>
            </a:r>
          </a:p>
          <a:p>
            <a:pPr algn="just">
              <a:lnSpc>
                <a:spcPct val="150000"/>
              </a:lnSpc>
            </a:pPr>
            <a:endParaRPr lang="en-US" sz="2400" dirty="0">
              <a:latin typeface="Times New Roman" pitchFamily="18" charset="0"/>
              <a:cs typeface="Times New Roman" pitchFamily="18" charset="0"/>
            </a:endParaRPr>
          </a:p>
          <a:p>
            <a:pPr algn="just">
              <a:lnSpc>
                <a:spcPct val="150000"/>
              </a:lnSpc>
            </a:pPr>
            <a:r>
              <a:rPr lang="en-US" sz="2400"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p:txBody>
      </p:sp>
      <p:cxnSp>
        <p:nvCxnSpPr>
          <p:cNvPr id="9" name="Straight Connector 8"/>
          <p:cNvCxnSpPr/>
          <p:nvPr/>
        </p:nvCxnSpPr>
        <p:spPr>
          <a:xfrm>
            <a:off x="1178014" y="909165"/>
            <a:ext cx="10079808"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2566682" y="180231"/>
            <a:ext cx="7032269" cy="728934"/>
          </a:xfrm>
          <a:prstGeom prst="rect">
            <a:avLst/>
          </a:prstGeom>
          <a:noFill/>
        </p:spPr>
        <p:txBody>
          <a:bodyPr wrap="square" lIns="112285" tIns="56142" rIns="112285" bIns="56142" rtlCol="0">
            <a:spAutoFit/>
          </a:bodyPr>
          <a:lstStyle/>
          <a:p>
            <a:pPr algn="ctr"/>
            <a:r>
              <a:rPr lang="en-US"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PROBLEM STATEMENT</a:t>
            </a:r>
            <a:endParaRPr lang="en-IN"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297905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4"/>
          <p:cNvSpPr txBox="1"/>
          <p:nvPr/>
        </p:nvSpPr>
        <p:spPr>
          <a:xfrm>
            <a:off x="262558" y="1188343"/>
            <a:ext cx="11640518" cy="601015"/>
          </a:xfrm>
          <a:prstGeom prst="rect">
            <a:avLst/>
          </a:prstGeom>
          <a:noFill/>
        </p:spPr>
        <p:txBody>
          <a:bodyPr wrap="square" lIns="112285" tIns="56142" rIns="112285" bIns="56142" rtlCol="0">
            <a:spAutoFit/>
          </a:bodyPr>
          <a:lstStyle/>
          <a:p>
            <a:pPr algn="just">
              <a:lnSpc>
                <a:spcPct val="150000"/>
              </a:lnSpc>
            </a:pPr>
            <a:endParaRPr lang="en-US" sz="2400" dirty="0">
              <a:latin typeface="Times New Roman" pitchFamily="18" charset="0"/>
              <a:cs typeface="Times New Roman" pitchFamily="18" charset="0"/>
            </a:endParaRPr>
          </a:p>
        </p:txBody>
      </p:sp>
      <p:cxnSp>
        <p:nvCxnSpPr>
          <p:cNvPr id="9" name="Straight Connector 8"/>
          <p:cNvCxnSpPr/>
          <p:nvPr/>
        </p:nvCxnSpPr>
        <p:spPr>
          <a:xfrm>
            <a:off x="1178014" y="909165"/>
            <a:ext cx="10079808"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2566682" y="180231"/>
            <a:ext cx="7993020" cy="728934"/>
          </a:xfrm>
          <a:prstGeom prst="rect">
            <a:avLst/>
          </a:prstGeom>
          <a:noFill/>
        </p:spPr>
        <p:txBody>
          <a:bodyPr wrap="square" lIns="112285" tIns="56142" rIns="112285" bIns="56142" rtlCol="0">
            <a:spAutoFit/>
          </a:bodyPr>
          <a:lstStyle/>
          <a:p>
            <a:pPr algn="ctr"/>
            <a:r>
              <a:rPr lang="en-US"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PROPOSED BLOCK DIAGRAM</a:t>
            </a:r>
            <a:endParaRPr lang="en-IN"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026" name="Picture 2" descr="Flowchart of the proposed method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2779" y="1332359"/>
            <a:ext cx="8280919" cy="5544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349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4"/>
          <p:cNvSpPr txBox="1"/>
          <p:nvPr/>
        </p:nvSpPr>
        <p:spPr>
          <a:xfrm>
            <a:off x="278571" y="1476375"/>
            <a:ext cx="11640518" cy="4345308"/>
          </a:xfrm>
          <a:prstGeom prst="rect">
            <a:avLst/>
          </a:prstGeom>
          <a:noFill/>
        </p:spPr>
        <p:txBody>
          <a:bodyPr wrap="square" lIns="112285" tIns="56142" rIns="112285" bIns="56142" rtlCol="0">
            <a:spAutoFit/>
          </a:bodyPr>
          <a:lstStyle/>
          <a:p>
            <a:pPr marL="457200" indent="-457200" algn="just">
              <a:lnSpc>
                <a:spcPct val="150000"/>
              </a:lnSpc>
              <a:buAutoNum type="arabicParenR"/>
            </a:pPr>
            <a:r>
              <a:rPr lang="en-IN" b="1" dirty="0" smtClean="0">
                <a:latin typeface="Times New Roman" pitchFamily="18" charset="0"/>
                <a:cs typeface="Times New Roman" pitchFamily="18" charset="0"/>
              </a:rPr>
              <a:t>Brightness equalization:</a:t>
            </a:r>
          </a:p>
          <a:p>
            <a:pPr marL="342900" indent="-342900" algn="just">
              <a:lnSpc>
                <a:spcPct val="150000"/>
              </a:lnSpc>
              <a:buFont typeface="Arial" pitchFamily="34" charset="0"/>
              <a:buChar char="•"/>
            </a:pPr>
            <a:r>
              <a:rPr lang="en-IN" dirty="0" smtClean="0">
                <a:latin typeface="Times New Roman" pitchFamily="18" charset="0"/>
                <a:cs typeface="Times New Roman" pitchFamily="18" charset="0"/>
              </a:rPr>
              <a:t>When </a:t>
            </a:r>
            <a:r>
              <a:rPr lang="en-IN" dirty="0">
                <a:latin typeface="Times New Roman" pitchFamily="18" charset="0"/>
                <a:cs typeface="Times New Roman" pitchFamily="18" charset="0"/>
              </a:rPr>
              <a:t>taking pictures to acquire images, the uneven illumination caused shadows in the background, which will affect the edge detection effect and also lead to differences in the histogram distribution of </a:t>
            </a:r>
            <a:r>
              <a:rPr lang="en-IN" dirty="0" err="1">
                <a:latin typeface="Times New Roman" pitchFamily="18" charset="0"/>
                <a:cs typeface="Times New Roman" pitchFamily="18" charset="0"/>
              </a:rPr>
              <a:t>color</a:t>
            </a:r>
            <a:r>
              <a:rPr lang="en-IN" dirty="0">
                <a:latin typeface="Times New Roman" pitchFamily="18" charset="0"/>
                <a:cs typeface="Times New Roman" pitchFamily="18" charset="0"/>
              </a:rPr>
              <a:t> space between segmented images, reducing the data uniformity</a:t>
            </a:r>
            <a:r>
              <a:rPr lang="en-IN" dirty="0" smtClean="0">
                <a:latin typeface="Times New Roman" pitchFamily="18" charset="0"/>
                <a:cs typeface="Times New Roman" pitchFamily="18" charset="0"/>
              </a:rPr>
              <a:t>.</a:t>
            </a:r>
          </a:p>
          <a:p>
            <a:pPr marL="342900" indent="-342900" algn="just">
              <a:lnSpc>
                <a:spcPct val="150000"/>
              </a:lnSpc>
              <a:buFont typeface="Arial" pitchFamily="34" charset="0"/>
              <a:buChar char="•"/>
            </a:pP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Hence, it is necessary to identify and subtract the background, and adjust the image to equalize the brightness. </a:t>
            </a:r>
            <a:endParaRPr lang="en-IN"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cxnSp>
        <p:nvCxnSpPr>
          <p:cNvPr id="9" name="Straight Connector 8"/>
          <p:cNvCxnSpPr/>
          <p:nvPr/>
        </p:nvCxnSpPr>
        <p:spPr>
          <a:xfrm>
            <a:off x="1178014" y="909165"/>
            <a:ext cx="10079808"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2566682" y="180231"/>
            <a:ext cx="7032269" cy="728934"/>
          </a:xfrm>
          <a:prstGeom prst="rect">
            <a:avLst/>
          </a:prstGeom>
          <a:noFill/>
        </p:spPr>
        <p:txBody>
          <a:bodyPr wrap="square" lIns="112285" tIns="56142" rIns="112285" bIns="56142" rtlCol="0">
            <a:spAutoFit/>
          </a:bodyPr>
          <a:lstStyle/>
          <a:p>
            <a:pPr algn="ctr"/>
            <a:r>
              <a:rPr lang="en-US"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METHODOLOGY</a:t>
            </a:r>
            <a:endParaRPr lang="en-IN"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9779083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280</TotalTime>
  <Words>1394</Words>
  <Application>Microsoft Office PowerPoint</Application>
  <PresentationFormat>Custom</PresentationFormat>
  <Paragraphs>151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Executive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20</cp:revision>
  <dcterms:created xsi:type="dcterms:W3CDTF">2024-04-16T09:17:20Z</dcterms:created>
  <dcterms:modified xsi:type="dcterms:W3CDTF">2024-06-12T09:34:12Z</dcterms:modified>
</cp:coreProperties>
</file>