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7" r:id="rId2"/>
    <p:sldId id="258" r:id="rId3"/>
  </p:sldIdLst>
  <p:sldSz cx="10287000" cy="10287000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1944" y="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F95A-8502-4BDD-BD91-CA463E420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875" y="1683545"/>
            <a:ext cx="7715250" cy="3581400"/>
          </a:xfrm>
        </p:spPr>
        <p:txBody>
          <a:bodyPr anchor="b"/>
          <a:lstStyle>
            <a:lvl1pPr algn="ctr">
              <a:defRPr sz="506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DDD2B-2B82-45C0-ACC6-3A7EFDA77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875" y="5403057"/>
            <a:ext cx="7715250" cy="2483643"/>
          </a:xfrm>
        </p:spPr>
        <p:txBody>
          <a:bodyPr/>
          <a:lstStyle>
            <a:lvl1pPr marL="0" indent="0" algn="ctr">
              <a:buNone/>
              <a:defRPr sz="2025"/>
            </a:lvl1pPr>
            <a:lvl2pPr marL="385785" indent="0" algn="ctr">
              <a:buNone/>
              <a:defRPr sz="1688"/>
            </a:lvl2pPr>
            <a:lvl3pPr marL="771571" indent="0" algn="ctr">
              <a:buNone/>
              <a:defRPr sz="1519"/>
            </a:lvl3pPr>
            <a:lvl4pPr marL="1157356" indent="0" algn="ctr">
              <a:buNone/>
              <a:defRPr sz="1350"/>
            </a:lvl4pPr>
            <a:lvl5pPr marL="1543141" indent="0" algn="ctr">
              <a:buNone/>
              <a:defRPr sz="1350"/>
            </a:lvl5pPr>
            <a:lvl6pPr marL="1928927" indent="0" algn="ctr">
              <a:buNone/>
              <a:defRPr sz="1350"/>
            </a:lvl6pPr>
            <a:lvl7pPr marL="2314712" indent="0" algn="ctr">
              <a:buNone/>
              <a:defRPr sz="1350"/>
            </a:lvl7pPr>
            <a:lvl8pPr marL="2700498" indent="0" algn="ctr">
              <a:buNone/>
              <a:defRPr sz="1350"/>
            </a:lvl8pPr>
            <a:lvl9pPr marL="3086283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AB54F-BF2C-462C-85DC-8BDD4A5C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7E414-8F8A-4ACC-B40B-5E034712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1BDAF-FD60-49D4-B2B3-A584EDAC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06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916F-ED8F-4403-9CDE-630986E0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BFF98-A692-4DEB-991F-979690819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A25E0-41A8-475D-8A18-94138F90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59C76-2A96-469C-B1A8-4F7D4A23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14F8F-8949-46E6-9DA6-90A3DF67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2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D931A-C8C2-4657-B8B9-2890A69C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61635" y="547688"/>
            <a:ext cx="2218134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E57C4-169A-4A60-84B0-872D2899B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07231" y="547688"/>
            <a:ext cx="6525816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651E-DEA2-4FE9-AA0B-2EB60A77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E9652-B946-43A0-B19F-4298893C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98024-FD22-4ED3-8338-6DAF88AD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61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1AA4-C1E1-4145-9220-E75389EB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104FF-2E8D-4DF4-8B5C-82A8A5E64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C921-9C9C-4014-B69E-ACC90C1E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8A98B-8A45-4714-A750-FC3BDF76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603D7-C44F-46DA-BABC-99EA1D60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7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1FCB-A203-48D7-825D-206A7C2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73" y="2564608"/>
            <a:ext cx="8872538" cy="4279106"/>
          </a:xfrm>
        </p:spPr>
        <p:txBody>
          <a:bodyPr anchor="b"/>
          <a:lstStyle>
            <a:lvl1pPr>
              <a:defRPr sz="506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9CFBE-6CB1-40D9-B37F-66A83A226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873" y="6884195"/>
            <a:ext cx="8872538" cy="2250281"/>
          </a:xfrm>
        </p:spPr>
        <p:txBody>
          <a:bodyPr/>
          <a:lstStyle>
            <a:lvl1pPr marL="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1pPr>
            <a:lvl2pPr marL="385785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2pPr>
            <a:lvl3pPr marL="771571" indent="0">
              <a:buNone/>
              <a:defRPr sz="1519">
                <a:solidFill>
                  <a:schemeClr val="tx1">
                    <a:tint val="75000"/>
                  </a:schemeClr>
                </a:solidFill>
              </a:defRPr>
            </a:lvl3pPr>
            <a:lvl4pPr marL="115735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54314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192892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31471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270049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0862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37AA8-6888-4C17-BE89-61F02859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8E6ED-B5FB-4FFA-9979-DD9CCB6B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A4FF1-0930-4F64-852C-6E7C683C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4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11D7-BF3B-496C-B40C-BACC9485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0401-AC4F-4EEC-97DB-4A3FB8031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7231" y="2738438"/>
            <a:ext cx="4371975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F12F2-673A-4B2C-B8FF-F3A5DCE39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7794" y="2738438"/>
            <a:ext cx="4371975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1539E-30F8-4600-BD89-020BC446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7EE4F-C599-445A-BE3A-8893F92D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97A16-B3CA-4A7B-855C-8A728269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68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8AA5-473E-4ABB-B4B1-34E8A9E2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71" y="547688"/>
            <a:ext cx="8872538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AC6AB-DA22-4FC1-9C8C-3C2494EED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8571" y="2521745"/>
            <a:ext cx="4351883" cy="1235868"/>
          </a:xfrm>
        </p:spPr>
        <p:txBody>
          <a:bodyPr anchor="b"/>
          <a:lstStyle>
            <a:lvl1pPr marL="0" indent="0">
              <a:buNone/>
              <a:defRPr sz="2025" b="1"/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F80D4-6422-488E-937C-1148DB56F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571" y="3757613"/>
            <a:ext cx="4351883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CC2C3-8B74-491F-A5EF-1732E3C0A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07794" y="2521745"/>
            <a:ext cx="4373315" cy="1235868"/>
          </a:xfrm>
        </p:spPr>
        <p:txBody>
          <a:bodyPr anchor="b"/>
          <a:lstStyle>
            <a:lvl1pPr marL="0" indent="0">
              <a:buNone/>
              <a:defRPr sz="2025" b="1"/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64038-3EEE-41AE-834A-5FA3DC85F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07794" y="3757613"/>
            <a:ext cx="4373315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CCE35-50C1-4E37-8FA2-B13E7E7F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BE29C-6C7C-40BD-A63F-974F7867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359DC-4EDB-45FA-879C-5F7BA5D2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78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232D-702F-4315-B7F9-BEB799C2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B2653-9082-4596-9FA6-DF57D057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0D246-F3FC-47FC-938A-5E2299B8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7AEF9-297A-4E7B-BEE9-47A106AE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9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11FE9-42BA-4EAC-8FC4-690A86C4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C414E-2F87-4A79-8BC1-7C27DCCC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CAF97-0149-4957-9844-1B4EBA02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60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452C-4528-4A0D-A294-E93EFE6A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72" y="685800"/>
            <a:ext cx="3317825" cy="2400300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A6174-9A86-481C-8267-07EAECA7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315" y="1481138"/>
            <a:ext cx="5207794" cy="7310438"/>
          </a:xfrm>
        </p:spPr>
        <p:txBody>
          <a:bodyPr/>
          <a:lstStyle>
            <a:lvl1pPr>
              <a:defRPr sz="2700"/>
            </a:lvl1pPr>
            <a:lvl2pPr>
              <a:defRPr sz="2363"/>
            </a:lvl2pPr>
            <a:lvl3pPr>
              <a:defRPr sz="2025"/>
            </a:lvl3pPr>
            <a:lvl4pPr>
              <a:defRPr sz="1688"/>
            </a:lvl4pPr>
            <a:lvl5pPr>
              <a:defRPr sz="1688"/>
            </a:lvl5pPr>
            <a:lvl6pPr>
              <a:defRPr sz="1688"/>
            </a:lvl6pPr>
            <a:lvl7pPr>
              <a:defRPr sz="1688"/>
            </a:lvl7pPr>
            <a:lvl8pPr>
              <a:defRPr sz="1688"/>
            </a:lvl8pPr>
            <a:lvl9pPr>
              <a:defRPr sz="16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435AA-8F50-4718-BC9B-B6273C4C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72" y="3086100"/>
            <a:ext cx="3317825" cy="5717382"/>
          </a:xfrm>
        </p:spPr>
        <p:txBody>
          <a:bodyPr/>
          <a:lstStyle>
            <a:lvl1pPr marL="0" indent="0">
              <a:buNone/>
              <a:defRPr sz="1350"/>
            </a:lvl1pPr>
            <a:lvl2pPr marL="385785" indent="0">
              <a:buNone/>
              <a:defRPr sz="1181"/>
            </a:lvl2pPr>
            <a:lvl3pPr marL="771571" indent="0">
              <a:buNone/>
              <a:defRPr sz="1013"/>
            </a:lvl3pPr>
            <a:lvl4pPr marL="1157356" indent="0">
              <a:buNone/>
              <a:defRPr sz="844"/>
            </a:lvl4pPr>
            <a:lvl5pPr marL="1543141" indent="0">
              <a:buNone/>
              <a:defRPr sz="844"/>
            </a:lvl5pPr>
            <a:lvl6pPr marL="1928927" indent="0">
              <a:buNone/>
              <a:defRPr sz="844"/>
            </a:lvl6pPr>
            <a:lvl7pPr marL="2314712" indent="0">
              <a:buNone/>
              <a:defRPr sz="844"/>
            </a:lvl7pPr>
            <a:lvl8pPr marL="2700498" indent="0">
              <a:buNone/>
              <a:defRPr sz="844"/>
            </a:lvl8pPr>
            <a:lvl9pPr marL="3086283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F09E6-C55C-42CB-84F8-6C438215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D1204-79A0-4ABE-8F54-B7BE39AE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5BFE0-871B-43BE-B08E-4D0E0D79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60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54F8-5827-4D88-9ED7-503E5371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72" y="685800"/>
            <a:ext cx="3317825" cy="2400300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DBCFD-8AF1-431D-AA82-532727165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3315" y="1481138"/>
            <a:ext cx="5207794" cy="7310438"/>
          </a:xfrm>
        </p:spPr>
        <p:txBody>
          <a:bodyPr/>
          <a:lstStyle>
            <a:lvl1pPr marL="0" indent="0">
              <a:buNone/>
              <a:defRPr sz="2700"/>
            </a:lvl1pPr>
            <a:lvl2pPr marL="385785" indent="0">
              <a:buNone/>
              <a:defRPr sz="2363"/>
            </a:lvl2pPr>
            <a:lvl3pPr marL="771571" indent="0">
              <a:buNone/>
              <a:defRPr sz="2025"/>
            </a:lvl3pPr>
            <a:lvl4pPr marL="1157356" indent="0">
              <a:buNone/>
              <a:defRPr sz="1688"/>
            </a:lvl4pPr>
            <a:lvl5pPr marL="1543141" indent="0">
              <a:buNone/>
              <a:defRPr sz="1688"/>
            </a:lvl5pPr>
            <a:lvl6pPr marL="1928927" indent="0">
              <a:buNone/>
              <a:defRPr sz="1688"/>
            </a:lvl6pPr>
            <a:lvl7pPr marL="2314712" indent="0">
              <a:buNone/>
              <a:defRPr sz="1688"/>
            </a:lvl7pPr>
            <a:lvl8pPr marL="2700498" indent="0">
              <a:buNone/>
              <a:defRPr sz="1688"/>
            </a:lvl8pPr>
            <a:lvl9pPr marL="3086283" indent="0">
              <a:buNone/>
              <a:defRPr sz="1688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9F050-8ED9-48D0-814D-96CB871B4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72" y="3086100"/>
            <a:ext cx="3317825" cy="5717382"/>
          </a:xfrm>
        </p:spPr>
        <p:txBody>
          <a:bodyPr/>
          <a:lstStyle>
            <a:lvl1pPr marL="0" indent="0">
              <a:buNone/>
              <a:defRPr sz="1350"/>
            </a:lvl1pPr>
            <a:lvl2pPr marL="385785" indent="0">
              <a:buNone/>
              <a:defRPr sz="1181"/>
            </a:lvl2pPr>
            <a:lvl3pPr marL="771571" indent="0">
              <a:buNone/>
              <a:defRPr sz="1013"/>
            </a:lvl3pPr>
            <a:lvl4pPr marL="1157356" indent="0">
              <a:buNone/>
              <a:defRPr sz="844"/>
            </a:lvl4pPr>
            <a:lvl5pPr marL="1543141" indent="0">
              <a:buNone/>
              <a:defRPr sz="844"/>
            </a:lvl5pPr>
            <a:lvl6pPr marL="1928927" indent="0">
              <a:buNone/>
              <a:defRPr sz="844"/>
            </a:lvl6pPr>
            <a:lvl7pPr marL="2314712" indent="0">
              <a:buNone/>
              <a:defRPr sz="844"/>
            </a:lvl7pPr>
            <a:lvl8pPr marL="2700498" indent="0">
              <a:buNone/>
              <a:defRPr sz="844"/>
            </a:lvl8pPr>
            <a:lvl9pPr marL="3086283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AA94C-CCD5-4DC1-B7FD-D84A44A5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16F63-BD78-460E-89C2-34C18095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93CB1-6262-4202-AA90-7C0950F4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15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B6FD0-8119-45B1-BF17-7DEEB8EE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31" y="547688"/>
            <a:ext cx="8872538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01B63-4AA9-4967-8DD9-2AC2F1BF8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231" y="2738438"/>
            <a:ext cx="8872538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61E1A-4D1A-4C0E-8CF2-CE1E9EF7A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7231" y="9534526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BEE5D-279E-4D32-A362-9FA7E3213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7569" y="9534526"/>
            <a:ext cx="347186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73FB-4980-4E48-BE82-03F75C0B3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194" y="9534526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7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771571" rtl="0" eaLnBrk="1" latinLnBrk="0" hangingPunct="1">
        <a:lnSpc>
          <a:spcPct val="90000"/>
        </a:lnSpc>
        <a:spcBef>
          <a:spcPct val="0"/>
        </a:spcBef>
        <a:buNone/>
        <a:defRPr sz="37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93" indent="-192893" algn="l" defTabSz="771571" rtl="0" eaLnBrk="1" latinLnBrk="0" hangingPunct="1">
        <a:lnSpc>
          <a:spcPct val="90000"/>
        </a:lnSpc>
        <a:spcBef>
          <a:spcPts val="844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1pPr>
      <a:lvl2pPr marL="578678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964463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350249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4pPr>
      <a:lvl5pPr marL="1736034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5pPr>
      <a:lvl6pPr marL="2121819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507605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893390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279176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1pPr>
      <a:lvl2pPr marL="385785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2pPr>
      <a:lvl3pPr marL="771571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3pPr>
      <a:lvl4pPr marL="1157356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4pPr>
      <a:lvl5pPr marL="1543141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5pPr>
      <a:lvl6pPr marL="1928927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314712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700498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086283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2FF23EF-704E-49B2-8ACE-EF437ADFA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7700" y="-419100"/>
            <a:ext cx="11506200" cy="11315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7918CB-BC01-4771-A935-C4FBD07AC149}"/>
              </a:ext>
            </a:extLst>
          </p:cNvPr>
          <p:cNvSpPr txBox="1"/>
          <p:nvPr/>
        </p:nvSpPr>
        <p:spPr>
          <a:xfrm>
            <a:off x="2019300" y="800100"/>
            <a:ext cx="7037866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spc="590" dirty="0">
                <a:latin typeface="Cambria"/>
                <a:cs typeface="Cambria"/>
              </a:rPr>
              <a:t>The </a:t>
            </a:r>
            <a:r>
              <a:rPr lang="en-US" sz="4400" spc="515" dirty="0">
                <a:latin typeface="Cambria"/>
                <a:cs typeface="Cambria"/>
              </a:rPr>
              <a:t>main </a:t>
            </a:r>
            <a:r>
              <a:rPr lang="en-US" sz="4400" spc="335" dirty="0">
                <a:latin typeface="Cambria"/>
                <a:cs typeface="Cambria"/>
              </a:rPr>
              <a:t>objective </a:t>
            </a:r>
            <a:r>
              <a:rPr lang="en-US" sz="4400" spc="475" dirty="0">
                <a:latin typeface="Cambria"/>
                <a:cs typeface="Cambria"/>
              </a:rPr>
              <a:t>of </a:t>
            </a:r>
            <a:r>
              <a:rPr lang="en-US" sz="4400" spc="480" dirty="0">
                <a:latin typeface="Cambria"/>
                <a:cs typeface="Cambria"/>
              </a:rPr>
              <a:t> </a:t>
            </a:r>
            <a:r>
              <a:rPr lang="en-US" sz="4400" spc="270" dirty="0">
                <a:latin typeface="Cambria"/>
                <a:cs typeface="Cambria"/>
              </a:rPr>
              <a:t>this </a:t>
            </a:r>
            <a:r>
              <a:rPr lang="en-US" sz="4400" spc="330" dirty="0">
                <a:latin typeface="Cambria"/>
                <a:cs typeface="Cambria"/>
              </a:rPr>
              <a:t>project </a:t>
            </a:r>
            <a:r>
              <a:rPr lang="en-US" sz="4400" spc="180" dirty="0">
                <a:latin typeface="Cambria"/>
                <a:cs typeface="Cambria"/>
              </a:rPr>
              <a:t>is </a:t>
            </a:r>
            <a:r>
              <a:rPr lang="en-US" sz="4400" spc="335" dirty="0">
                <a:latin typeface="Cambria"/>
                <a:cs typeface="Cambria"/>
              </a:rPr>
              <a:t>to </a:t>
            </a:r>
            <a:r>
              <a:rPr lang="en-US" sz="4400" spc="375" dirty="0">
                <a:latin typeface="Cambria"/>
                <a:cs typeface="Cambria"/>
              </a:rPr>
              <a:t>analyze </a:t>
            </a:r>
            <a:r>
              <a:rPr lang="en-US" sz="4400" spc="-880" dirty="0">
                <a:latin typeface="Cambria"/>
                <a:cs typeface="Cambria"/>
              </a:rPr>
              <a:t> </a:t>
            </a:r>
            <a:r>
              <a:rPr lang="en-US" sz="4400" spc="254" dirty="0">
                <a:latin typeface="Cambria"/>
                <a:cs typeface="Cambria"/>
              </a:rPr>
              <a:t>retail </a:t>
            </a:r>
            <a:r>
              <a:rPr lang="en-US" sz="4400" spc="210" dirty="0">
                <a:latin typeface="Cambria"/>
                <a:cs typeface="Cambria"/>
              </a:rPr>
              <a:t>sales </a:t>
            </a:r>
            <a:r>
              <a:rPr lang="en-US" sz="4400" spc="300" dirty="0">
                <a:latin typeface="Cambria"/>
                <a:cs typeface="Cambria"/>
              </a:rPr>
              <a:t>data </a:t>
            </a:r>
            <a:r>
              <a:rPr lang="en-US" sz="4400" spc="335" dirty="0">
                <a:latin typeface="Cambria"/>
                <a:cs typeface="Cambria"/>
              </a:rPr>
              <a:t>to </a:t>
            </a:r>
            <a:r>
              <a:rPr lang="en-US" sz="4400" spc="375" dirty="0">
                <a:latin typeface="Cambria"/>
                <a:cs typeface="Cambria"/>
              </a:rPr>
              <a:t>gain </a:t>
            </a:r>
            <a:r>
              <a:rPr lang="en-US" sz="4400" spc="380" dirty="0">
                <a:latin typeface="Cambria"/>
                <a:cs typeface="Cambria"/>
              </a:rPr>
              <a:t> </a:t>
            </a:r>
            <a:r>
              <a:rPr lang="en-US" sz="4400" spc="340" dirty="0">
                <a:latin typeface="Cambria"/>
                <a:cs typeface="Cambria"/>
              </a:rPr>
              <a:t>actionable </a:t>
            </a:r>
            <a:r>
              <a:rPr lang="en-US" sz="4400" spc="300" dirty="0">
                <a:latin typeface="Cambria"/>
                <a:cs typeface="Cambria"/>
              </a:rPr>
              <a:t>insights </a:t>
            </a:r>
            <a:r>
              <a:rPr lang="en-US" sz="4400" spc="290" dirty="0">
                <a:latin typeface="Cambria"/>
                <a:cs typeface="Cambria"/>
              </a:rPr>
              <a:t>that </a:t>
            </a:r>
            <a:r>
              <a:rPr lang="en-US" sz="4400" spc="295" dirty="0">
                <a:latin typeface="Cambria"/>
                <a:cs typeface="Cambria"/>
              </a:rPr>
              <a:t> </a:t>
            </a:r>
            <a:r>
              <a:rPr lang="en-US" sz="4400" spc="254" dirty="0">
                <a:latin typeface="Cambria"/>
                <a:cs typeface="Cambria"/>
              </a:rPr>
              <a:t>will </a:t>
            </a:r>
            <a:r>
              <a:rPr lang="en-US" sz="4400" spc="430" dirty="0">
                <a:latin typeface="Cambria"/>
                <a:cs typeface="Cambria"/>
              </a:rPr>
              <a:t>enhance </a:t>
            </a:r>
            <a:r>
              <a:rPr lang="en-US" sz="4400" spc="360" dirty="0">
                <a:latin typeface="Cambria"/>
                <a:cs typeface="Cambria"/>
              </a:rPr>
              <a:t>the </a:t>
            </a:r>
            <a:r>
              <a:rPr lang="en-US" sz="4400" spc="365" dirty="0">
                <a:latin typeface="Cambria"/>
                <a:cs typeface="Cambria"/>
              </a:rPr>
              <a:t> </a:t>
            </a:r>
            <a:r>
              <a:rPr lang="en-US" sz="4400" spc="440" dirty="0">
                <a:latin typeface="Cambria"/>
                <a:cs typeface="Cambria"/>
              </a:rPr>
              <a:t>performance </a:t>
            </a:r>
            <a:r>
              <a:rPr lang="en-US" sz="4400" spc="475" dirty="0">
                <a:latin typeface="Cambria"/>
                <a:cs typeface="Cambria"/>
              </a:rPr>
              <a:t>of </a:t>
            </a:r>
            <a:r>
              <a:rPr lang="en-US" sz="4400" spc="360" dirty="0">
                <a:latin typeface="Cambria"/>
                <a:cs typeface="Cambria"/>
              </a:rPr>
              <a:t>the </a:t>
            </a:r>
            <a:r>
              <a:rPr lang="en-US" sz="4400" spc="365" dirty="0">
                <a:latin typeface="Cambria"/>
                <a:cs typeface="Cambria"/>
              </a:rPr>
              <a:t> </a:t>
            </a:r>
            <a:r>
              <a:rPr lang="en-US" sz="4400" spc="509" dirty="0">
                <a:latin typeface="Cambria"/>
                <a:cs typeface="Cambria"/>
              </a:rPr>
              <a:t>Coffee</a:t>
            </a:r>
            <a:r>
              <a:rPr lang="en-US" sz="4400" spc="270" dirty="0">
                <a:latin typeface="Cambria"/>
                <a:cs typeface="Cambria"/>
              </a:rPr>
              <a:t> </a:t>
            </a:r>
            <a:r>
              <a:rPr lang="en-US" sz="4400" spc="484" dirty="0">
                <a:latin typeface="Cambria"/>
                <a:cs typeface="Cambria"/>
              </a:rPr>
              <a:t>Shop.</a:t>
            </a:r>
          </a:p>
          <a:p>
            <a:endParaRPr lang="en-US" sz="4400" spc="-20" dirty="0">
              <a:solidFill>
                <a:schemeClr val="accent6">
                  <a:lumMod val="50000"/>
                </a:schemeClr>
              </a:solidFill>
              <a:latin typeface="Trebuchet MS"/>
              <a:cs typeface="Trebuchet MS"/>
            </a:endParaRPr>
          </a:p>
          <a:p>
            <a:r>
              <a:rPr lang="en-US" sz="4400" spc="-20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S</a:t>
            </a:r>
            <a:r>
              <a:rPr lang="en-US" sz="4400" spc="-325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t</a:t>
            </a:r>
            <a:r>
              <a:rPr lang="en-US" sz="4400" spc="-360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a</a:t>
            </a:r>
            <a:r>
              <a:rPr lang="en-US" sz="4400" spc="-245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r</a:t>
            </a:r>
            <a:r>
              <a:rPr lang="en-US" sz="4400" spc="-320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t</a:t>
            </a:r>
            <a:r>
              <a:rPr lang="en-US" sz="4400" spc="-260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4400" spc="-320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Y</a:t>
            </a:r>
            <a:r>
              <a:rPr lang="en-US" sz="4400" spc="-405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o</a:t>
            </a:r>
            <a:r>
              <a:rPr lang="en-US" sz="4400" spc="-385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u</a:t>
            </a:r>
            <a:r>
              <a:rPr lang="en-US" sz="4400" spc="-240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r</a:t>
            </a:r>
            <a:r>
              <a:rPr lang="en-US" sz="4400" spc="-260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4400" spc="-305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D</a:t>
            </a:r>
            <a:r>
              <a:rPr lang="en-US" sz="4400" spc="-360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ay</a:t>
            </a:r>
            <a:r>
              <a:rPr lang="en-US" sz="4400" spc="-260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4400" spc="-434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W</a:t>
            </a:r>
            <a:r>
              <a:rPr lang="en-US" sz="4400" spc="-204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i</a:t>
            </a:r>
            <a:r>
              <a:rPr lang="en-US" sz="4400" spc="-325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t</a:t>
            </a:r>
            <a:r>
              <a:rPr lang="en-US" sz="4400" spc="-360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h</a:t>
            </a:r>
            <a:r>
              <a:rPr lang="en-US" sz="4400" spc="-260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4400" spc="-295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C</a:t>
            </a:r>
            <a:r>
              <a:rPr lang="en-US" sz="4400" spc="-405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o</a:t>
            </a:r>
            <a:r>
              <a:rPr lang="en-US" sz="4400" spc="-305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ff</a:t>
            </a:r>
            <a:r>
              <a:rPr lang="en-US" sz="4400" spc="-450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e</a:t>
            </a:r>
            <a:r>
              <a:rPr lang="en-US" sz="4400" spc="-445" dirty="0">
                <a:solidFill>
                  <a:schemeClr val="accent6">
                    <a:lumMod val="50000"/>
                  </a:schemeClr>
                </a:solidFill>
                <a:latin typeface="Trebuchet MS"/>
                <a:cs typeface="Trebuchet MS"/>
              </a:rPr>
              <a:t>e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Trebuchet MS"/>
              <a:cs typeface="Trebuchet MS"/>
            </a:endParaRPr>
          </a:p>
          <a:p>
            <a:endParaRPr lang="en-US" sz="4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8F3303-90E4-4CAF-9E4E-AFB2572F6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300" y="-1"/>
            <a:ext cx="12115800" cy="112659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B5ADE1-FA52-4913-8B20-BC5876DB0D8D}"/>
              </a:ext>
            </a:extLst>
          </p:cNvPr>
          <p:cNvSpPr txBox="1"/>
          <p:nvPr/>
        </p:nvSpPr>
        <p:spPr>
          <a:xfrm>
            <a:off x="1181100" y="1650236"/>
            <a:ext cx="8558322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How do sales vary by day of the week and hour of the day? </a:t>
            </a:r>
          </a:p>
          <a:p>
            <a:endParaRPr lang="en-US" sz="3200" b="1" dirty="0"/>
          </a:p>
          <a:p>
            <a:r>
              <a:rPr lang="en-US" sz="3200" b="1" dirty="0"/>
              <a:t>Are there any peak times for sales activity?</a:t>
            </a:r>
          </a:p>
          <a:p>
            <a:endParaRPr lang="en-US" sz="3200" b="1" dirty="0"/>
          </a:p>
          <a:p>
            <a:r>
              <a:rPr lang="en-US" sz="3200" b="1" dirty="0"/>
              <a:t> What is the total sales revenue for each month?</a:t>
            </a:r>
          </a:p>
          <a:p>
            <a:endParaRPr lang="en-US" sz="3200" b="1" dirty="0"/>
          </a:p>
          <a:p>
            <a:r>
              <a:rPr lang="en-US" sz="3200" b="1" dirty="0"/>
              <a:t> How do sales vary across different store locations? </a:t>
            </a:r>
          </a:p>
          <a:p>
            <a:r>
              <a:rPr lang="en-US" sz="3200" b="1" dirty="0"/>
              <a:t>what is the average price/order per person Which products are the bestselling in terms of quantity and revenue? </a:t>
            </a:r>
          </a:p>
          <a:p>
            <a:endParaRPr lang="en-US" sz="3200" b="1" dirty="0"/>
          </a:p>
          <a:p>
            <a:r>
              <a:rPr lang="en-US" sz="3200" b="1" dirty="0"/>
              <a:t>How do sales vary by product category and type?</a:t>
            </a:r>
            <a:endParaRPr lang="en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F1D19-3D8E-4973-8C22-99A39801534D}"/>
              </a:ext>
            </a:extLst>
          </p:cNvPr>
          <p:cNvSpPr txBox="1"/>
          <p:nvPr/>
        </p:nvSpPr>
        <p:spPr>
          <a:xfrm>
            <a:off x="3543300" y="251800"/>
            <a:ext cx="655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ANALYSIS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17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108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Trebuchet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Time editable template feed post instagram</dc:title>
  <dc:creator>AYUSHI JAIN</dc:creator>
  <cp:keywords>DAF8wfp3qoc,BAFLDIMT0o0</cp:keywords>
  <cp:lastModifiedBy>meghana meghu</cp:lastModifiedBy>
  <cp:revision>3</cp:revision>
  <dcterms:created xsi:type="dcterms:W3CDTF">2024-03-25T08:10:28Z</dcterms:created>
  <dcterms:modified xsi:type="dcterms:W3CDTF">2024-03-25T13:12:24Z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2024-02-14T00:00:00Z</vt:filetime>
  </property>
  <property fmtid="{D5CDD505-2E9C-101B-9397-08002B2CF9AE}" pid="3" name="Creator">
    <vt:lpwstr>Canva</vt:lpwstr>
  </property>
  <property fmtid="{D5CDD505-2E9C-101B-9397-08002B2CF9AE}" pid="4" name="LastSaved">
    <vt:filetime>2024-03-25T00:00:00Z</vt:filetime>
  </property>
</Properties>
</file>