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6" r:id="rId2"/>
  </p:sldIdLst>
  <p:sldSz cx="32918400" cy="19202400"/>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1712" userDrawn="1">
          <p15:clr>
            <a:srgbClr val="A4A3A4"/>
          </p15:clr>
        </p15:guide>
        <p15:guide id="2" pos="864" userDrawn="1">
          <p15:clr>
            <a:srgbClr val="A4A3A4"/>
          </p15:clr>
        </p15:guide>
        <p15:guide id="3" pos="19872" userDrawn="1">
          <p15:clr>
            <a:srgbClr val="A4A3A4"/>
          </p15:clr>
        </p15:guide>
        <p15:guide id="4" orient="horz" pos="5904" userDrawn="1">
          <p15:clr>
            <a:srgbClr val="A4A3A4"/>
          </p15:clr>
        </p15:guide>
        <p15:guide id="5" orient="horz" pos="8208" userDrawn="1">
          <p15:clr>
            <a:srgbClr val="A4A3A4"/>
          </p15:clr>
        </p15:guide>
        <p15:guide id="6" orient="horz" pos="7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ce" initials="F" lastIdx="5" clrIdx="0">
    <p:extLst>
      <p:ext uri="{19B8F6BF-5375-455C-9EA6-DF929625EA0E}">
        <p15:presenceInfo xmlns:p15="http://schemas.microsoft.com/office/powerpoint/2012/main" userId="S::bourgeois_f@bostonchildrens2.onmicrosoft.com::c5a75133-a334-4687-b98d-e47d78b1fd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6C9F"/>
    <a:srgbClr val="6300A4"/>
    <a:srgbClr val="6D6E71"/>
    <a:srgbClr val="414385"/>
    <a:srgbClr val="520063"/>
    <a:srgbClr val="5900A4"/>
    <a:srgbClr val="5200A4"/>
    <a:srgbClr val="660066"/>
    <a:srgbClr val="5A0098"/>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8446" autoAdjust="0"/>
    <p:restoredTop sz="79764" autoAdjust="0"/>
  </p:normalViewPr>
  <p:slideViewPr>
    <p:cSldViewPr>
      <p:cViewPr varScale="1">
        <p:scale>
          <a:sx n="40" d="100"/>
          <a:sy n="40" d="100"/>
        </p:scale>
        <p:origin x="1392" y="78"/>
      </p:cViewPr>
      <p:guideLst>
        <p:guide orient="horz" pos="11712"/>
        <p:guide pos="864"/>
        <p:guide pos="19872"/>
        <p:guide orient="horz" pos="5904"/>
        <p:guide orient="horz" pos="8208"/>
        <p:guide orient="horz" pos="787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37122" cy="464221"/>
          </a:xfrm>
          <a:prstGeom prst="rect">
            <a:avLst/>
          </a:prstGeom>
          <a:noFill/>
          <a:ln w="9525">
            <a:noFill/>
            <a:miter lim="800000"/>
            <a:headEnd/>
            <a:tailEnd/>
          </a:ln>
          <a:effectLst/>
        </p:spPr>
        <p:txBody>
          <a:bodyPr vert="horz" wrap="square" lIns="93168" tIns="46583" rIns="93168" bIns="46583" numCol="1" anchor="t" anchorCtr="0" compatLnSpc="1">
            <a:prstTxWarp prst="textNoShape">
              <a:avLst/>
            </a:prstTxWarp>
          </a:bodyPr>
          <a:lstStyle>
            <a:lvl1pPr defTabSz="932073">
              <a:defRPr sz="1200"/>
            </a:lvl1pPr>
          </a:lstStyle>
          <a:p>
            <a:endParaRPr lang="en-US"/>
          </a:p>
        </p:txBody>
      </p:sp>
      <p:sp>
        <p:nvSpPr>
          <p:cNvPr id="14339" name="Rectangle 3"/>
          <p:cNvSpPr>
            <a:spLocks noGrp="1" noChangeArrowheads="1"/>
          </p:cNvSpPr>
          <p:nvPr>
            <p:ph type="dt" sz="quarter" idx="1"/>
          </p:nvPr>
        </p:nvSpPr>
        <p:spPr bwMode="auto">
          <a:xfrm>
            <a:off x="3973279" y="0"/>
            <a:ext cx="3037121" cy="464221"/>
          </a:xfrm>
          <a:prstGeom prst="rect">
            <a:avLst/>
          </a:prstGeom>
          <a:noFill/>
          <a:ln w="9525">
            <a:noFill/>
            <a:miter lim="800000"/>
            <a:headEnd/>
            <a:tailEnd/>
          </a:ln>
          <a:effectLst/>
        </p:spPr>
        <p:txBody>
          <a:bodyPr vert="horz" wrap="square" lIns="93168" tIns="46583" rIns="93168" bIns="46583" numCol="1" anchor="t" anchorCtr="0" compatLnSpc="1">
            <a:prstTxWarp prst="textNoShape">
              <a:avLst/>
            </a:prstTxWarp>
          </a:bodyPr>
          <a:lstStyle>
            <a:lvl1pPr algn="r" defTabSz="932073">
              <a:defRPr sz="1200"/>
            </a:lvl1pPr>
          </a:lstStyle>
          <a:p>
            <a:endParaRPr lang="en-US"/>
          </a:p>
        </p:txBody>
      </p:sp>
      <p:sp>
        <p:nvSpPr>
          <p:cNvPr id="14340" name="Rectangle 4"/>
          <p:cNvSpPr>
            <a:spLocks noGrp="1" noChangeArrowheads="1"/>
          </p:cNvSpPr>
          <p:nvPr>
            <p:ph type="ftr" sz="quarter" idx="2"/>
          </p:nvPr>
        </p:nvSpPr>
        <p:spPr bwMode="auto">
          <a:xfrm>
            <a:off x="0" y="8832179"/>
            <a:ext cx="3037122" cy="464221"/>
          </a:xfrm>
          <a:prstGeom prst="rect">
            <a:avLst/>
          </a:prstGeom>
          <a:noFill/>
          <a:ln w="9525">
            <a:noFill/>
            <a:miter lim="800000"/>
            <a:headEnd/>
            <a:tailEnd/>
          </a:ln>
          <a:effectLst/>
        </p:spPr>
        <p:txBody>
          <a:bodyPr vert="horz" wrap="square" lIns="93168" tIns="46583" rIns="93168" bIns="46583" numCol="1" anchor="b" anchorCtr="0" compatLnSpc="1">
            <a:prstTxWarp prst="textNoShape">
              <a:avLst/>
            </a:prstTxWarp>
          </a:bodyPr>
          <a:lstStyle>
            <a:lvl1pPr defTabSz="932073">
              <a:defRPr sz="1200"/>
            </a:lvl1pPr>
          </a:lstStyle>
          <a:p>
            <a:endParaRPr lang="en-US"/>
          </a:p>
        </p:txBody>
      </p:sp>
      <p:sp>
        <p:nvSpPr>
          <p:cNvPr id="14341" name="Rectangle 5"/>
          <p:cNvSpPr>
            <a:spLocks noGrp="1" noChangeArrowheads="1"/>
          </p:cNvSpPr>
          <p:nvPr>
            <p:ph type="sldNum" sz="quarter" idx="3"/>
          </p:nvPr>
        </p:nvSpPr>
        <p:spPr bwMode="auto">
          <a:xfrm>
            <a:off x="3973279" y="8832179"/>
            <a:ext cx="3037121" cy="464221"/>
          </a:xfrm>
          <a:prstGeom prst="rect">
            <a:avLst/>
          </a:prstGeom>
          <a:noFill/>
          <a:ln w="9525">
            <a:noFill/>
            <a:miter lim="800000"/>
            <a:headEnd/>
            <a:tailEnd/>
          </a:ln>
          <a:effectLst/>
        </p:spPr>
        <p:txBody>
          <a:bodyPr vert="horz" wrap="square" lIns="93168" tIns="46583" rIns="93168" bIns="46583" numCol="1" anchor="b" anchorCtr="0" compatLnSpc="1">
            <a:prstTxWarp prst="textNoShape">
              <a:avLst/>
            </a:prstTxWarp>
          </a:bodyPr>
          <a:lstStyle>
            <a:lvl1pPr algn="r" defTabSz="932073">
              <a:defRPr sz="1200"/>
            </a:lvl1pPr>
          </a:lstStyle>
          <a:p>
            <a:fld id="{E02D8853-1055-4E27-AD3E-216D3CAECB86}" type="slidenum">
              <a:rPr lang="en-US"/>
              <a:pPr/>
              <a:t>‹#›</a:t>
            </a:fld>
            <a:endParaRPr lang="en-US"/>
          </a:p>
        </p:txBody>
      </p:sp>
    </p:spTree>
    <p:extLst>
      <p:ext uri="{BB962C8B-B14F-4D97-AF65-F5344CB8AC3E}">
        <p14:creationId xmlns:p14="http://schemas.microsoft.com/office/powerpoint/2010/main" val="368545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9E17618-41C7-4DB6-9161-A2F563F19EE4}" type="datetimeFigureOut">
              <a:rPr lang="en-US" smtClean="0"/>
              <a:t>6/23/2021</a:t>
            </a:fld>
            <a:endParaRPr lang="en-US"/>
          </a:p>
        </p:txBody>
      </p:sp>
      <p:sp>
        <p:nvSpPr>
          <p:cNvPr id="4" name="Slide Image Placeholder 3"/>
          <p:cNvSpPr>
            <a:spLocks noGrp="1" noRot="1" noChangeAspect="1"/>
          </p:cNvSpPr>
          <p:nvPr>
            <p:ph type="sldImg" idx="2"/>
          </p:nvPr>
        </p:nvSpPr>
        <p:spPr>
          <a:xfrm>
            <a:off x="815975" y="1162050"/>
            <a:ext cx="537845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6898C522-295A-4288-80A2-0713AD1C00CB}" type="slidenum">
              <a:rPr lang="en-US" smtClean="0"/>
              <a:t>‹#›</a:t>
            </a:fld>
            <a:endParaRPr lang="en-US"/>
          </a:p>
        </p:txBody>
      </p:sp>
    </p:spTree>
    <p:extLst>
      <p:ext uri="{BB962C8B-B14F-4D97-AF65-F5344CB8AC3E}">
        <p14:creationId xmlns:p14="http://schemas.microsoft.com/office/powerpoint/2010/main" val="172749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8C522-295A-4288-80A2-0713AD1C00CB}" type="slidenum">
              <a:rPr lang="en-US" smtClean="0"/>
              <a:t>1</a:t>
            </a:fld>
            <a:endParaRPr lang="en-US"/>
          </a:p>
        </p:txBody>
      </p:sp>
    </p:spTree>
    <p:extLst>
      <p:ext uri="{BB962C8B-B14F-4D97-AF65-F5344CB8AC3E}">
        <p14:creationId xmlns:p14="http://schemas.microsoft.com/office/powerpoint/2010/main" val="316721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5965825"/>
            <a:ext cx="27981275" cy="4114800"/>
          </a:xfrm>
        </p:spPr>
        <p:txBody>
          <a:bodyPr/>
          <a:lstStyle/>
          <a:p>
            <a:r>
              <a:rPr lang="en-US"/>
              <a:t>Click to edit Master title style</a:t>
            </a:r>
          </a:p>
        </p:txBody>
      </p:sp>
      <p:sp>
        <p:nvSpPr>
          <p:cNvPr id="3" name="Subtitle 2"/>
          <p:cNvSpPr>
            <a:spLocks noGrp="1"/>
          </p:cNvSpPr>
          <p:nvPr>
            <p:ph type="subTitle" idx="1"/>
          </p:nvPr>
        </p:nvSpPr>
        <p:spPr>
          <a:xfrm>
            <a:off x="4937125" y="10880725"/>
            <a:ext cx="23044150" cy="4908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FCF21F4-4704-4B6F-A58F-2A009BC94DE4}"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477FBF2-6062-4861-8B2B-0ABFA9C48E9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5313" y="1706563"/>
            <a:ext cx="6994525" cy="1536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70150" y="1706563"/>
            <a:ext cx="20832763" cy="1536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D5A2BD1-2F2B-423F-B3C9-9CB175338501}"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1A37CB8-CE60-4793-A3DF-94EB43378E33}"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2339638"/>
            <a:ext cx="27981275" cy="3813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8139113"/>
            <a:ext cx="27981275" cy="42005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997F496-85AD-4CD4-8509-A0C4A5B4D2A1}"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70150" y="5548313"/>
            <a:ext cx="13912850" cy="1152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548313"/>
            <a:ext cx="13914438" cy="1152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1487DB-8D07-42A9-A323-81FDA472ECC1}"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768350"/>
            <a:ext cx="29625925" cy="320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4298950"/>
            <a:ext cx="14544675" cy="1790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6089650"/>
            <a:ext cx="14544675" cy="11063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4298950"/>
            <a:ext cx="14549438" cy="1790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6089650"/>
            <a:ext cx="14549438" cy="11063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A50D592-99AC-4007-A695-A672E8C60DFC}"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71CE80E-55A6-403B-BC19-ED24A513B544}"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C1D7A50-5833-4232-8DDF-9F356AA44AAA}"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765175"/>
            <a:ext cx="10829925" cy="32527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765175"/>
            <a:ext cx="18402300" cy="16387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4017963"/>
            <a:ext cx="10829925" cy="13134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AE89A1D-19FB-4804-AA69-72ACEECBDA66}"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3441363"/>
            <a:ext cx="19751675" cy="15875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716088"/>
            <a:ext cx="19751675" cy="11520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5028863"/>
            <a:ext cx="19751675" cy="2252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AB09FD4-871C-40F3-8AD0-DB9DE752E51C}"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470150" y="1706563"/>
            <a:ext cx="27979688" cy="3200400"/>
          </a:xfrm>
          <a:prstGeom prst="rect">
            <a:avLst/>
          </a:prstGeom>
          <a:noFill/>
          <a:ln w="9525">
            <a:noFill/>
            <a:miter lim="800000"/>
            <a:headEnd/>
            <a:tailEnd/>
          </a:ln>
          <a:effectLst/>
        </p:spPr>
        <p:txBody>
          <a:bodyPr vert="horz" wrap="square" lIns="250802" tIns="125401" rIns="250802" bIns="125401" numCol="1" anchor="ctr" anchorCtr="0" compatLnSpc="1">
            <a:prstTxWarp prst="textNoShape">
              <a:avLst/>
            </a:prstTxWarp>
          </a:bodyPr>
          <a:lstStyle/>
          <a:p>
            <a:pPr lvl="0"/>
            <a:r>
              <a:rPr lang="en-US" altLang="en-US"/>
              <a:t>Click to edit Master title style</a:t>
            </a:r>
          </a:p>
        </p:txBody>
      </p:sp>
      <p:sp>
        <p:nvSpPr>
          <p:cNvPr id="13315" name="Rectangle 3"/>
          <p:cNvSpPr>
            <a:spLocks noGrp="1" noChangeArrowheads="1"/>
          </p:cNvSpPr>
          <p:nvPr>
            <p:ph type="body" idx="1"/>
          </p:nvPr>
        </p:nvSpPr>
        <p:spPr bwMode="auto">
          <a:xfrm>
            <a:off x="2470150" y="5548313"/>
            <a:ext cx="27979688" cy="11520487"/>
          </a:xfrm>
          <a:prstGeom prst="rect">
            <a:avLst/>
          </a:prstGeom>
          <a:noFill/>
          <a:ln w="9525">
            <a:noFill/>
            <a:miter lim="800000"/>
            <a:headEnd/>
            <a:tailEnd/>
          </a:ln>
          <a:effectLst/>
        </p:spPr>
        <p:txBody>
          <a:bodyPr vert="horz" wrap="square" lIns="250802" tIns="125401" rIns="250802" bIns="12540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16" name="Rectangle 4"/>
          <p:cNvSpPr>
            <a:spLocks noGrp="1" noChangeArrowheads="1"/>
          </p:cNvSpPr>
          <p:nvPr>
            <p:ph type="dt" sz="half" idx="2"/>
          </p:nvPr>
        </p:nvSpPr>
        <p:spPr bwMode="auto">
          <a:xfrm>
            <a:off x="2470150" y="17495838"/>
            <a:ext cx="6858000" cy="1279525"/>
          </a:xfrm>
          <a:prstGeom prst="rect">
            <a:avLst/>
          </a:prstGeom>
          <a:noFill/>
          <a:ln w="9525">
            <a:noFill/>
            <a:miter lim="800000"/>
            <a:headEnd/>
            <a:tailEnd/>
          </a:ln>
          <a:effectLst/>
        </p:spPr>
        <p:txBody>
          <a:bodyPr vert="horz" wrap="square" lIns="250802" tIns="125401" rIns="250802" bIns="125401" numCol="1" anchor="t" anchorCtr="0" compatLnSpc="1">
            <a:prstTxWarp prst="textNoShape">
              <a:avLst/>
            </a:prstTxWarp>
          </a:bodyPr>
          <a:lstStyle>
            <a:lvl1pPr defTabSz="2508250">
              <a:defRPr sz="3800"/>
            </a:lvl1pPr>
          </a:lstStyle>
          <a:p>
            <a:endParaRPr lang="en-US" altLang="en-US"/>
          </a:p>
        </p:txBody>
      </p:sp>
      <p:sp>
        <p:nvSpPr>
          <p:cNvPr id="13317" name="Rectangle 5"/>
          <p:cNvSpPr>
            <a:spLocks noGrp="1" noChangeArrowheads="1"/>
          </p:cNvSpPr>
          <p:nvPr>
            <p:ph type="ftr" sz="quarter" idx="3"/>
          </p:nvPr>
        </p:nvSpPr>
        <p:spPr bwMode="auto">
          <a:xfrm>
            <a:off x="11247438" y="17495838"/>
            <a:ext cx="10425112" cy="1279525"/>
          </a:xfrm>
          <a:prstGeom prst="rect">
            <a:avLst/>
          </a:prstGeom>
          <a:noFill/>
          <a:ln w="9525">
            <a:noFill/>
            <a:miter lim="800000"/>
            <a:headEnd/>
            <a:tailEnd/>
          </a:ln>
          <a:effectLst/>
        </p:spPr>
        <p:txBody>
          <a:bodyPr vert="horz" wrap="square" lIns="250802" tIns="125401" rIns="250802" bIns="125401" numCol="1" anchor="t" anchorCtr="0" compatLnSpc="1">
            <a:prstTxWarp prst="textNoShape">
              <a:avLst/>
            </a:prstTxWarp>
          </a:bodyPr>
          <a:lstStyle>
            <a:lvl1pPr algn="ctr" defTabSz="2508250">
              <a:defRPr sz="3800"/>
            </a:lvl1pPr>
          </a:lstStyle>
          <a:p>
            <a:endParaRPr lang="en-US" altLang="en-US"/>
          </a:p>
        </p:txBody>
      </p:sp>
      <p:sp>
        <p:nvSpPr>
          <p:cNvPr id="13318" name="Rectangle 6"/>
          <p:cNvSpPr>
            <a:spLocks noGrp="1" noChangeArrowheads="1"/>
          </p:cNvSpPr>
          <p:nvPr>
            <p:ph type="sldNum" sz="quarter" idx="4"/>
          </p:nvPr>
        </p:nvSpPr>
        <p:spPr bwMode="auto">
          <a:xfrm>
            <a:off x="23591838" y="17495838"/>
            <a:ext cx="6858000" cy="1279525"/>
          </a:xfrm>
          <a:prstGeom prst="rect">
            <a:avLst/>
          </a:prstGeom>
          <a:noFill/>
          <a:ln w="9525">
            <a:noFill/>
            <a:miter lim="800000"/>
            <a:headEnd/>
            <a:tailEnd/>
          </a:ln>
          <a:effectLst/>
        </p:spPr>
        <p:txBody>
          <a:bodyPr vert="horz" wrap="square" lIns="250802" tIns="125401" rIns="250802" bIns="125401" numCol="1" anchor="t" anchorCtr="0" compatLnSpc="1">
            <a:prstTxWarp prst="textNoShape">
              <a:avLst/>
            </a:prstTxWarp>
          </a:bodyPr>
          <a:lstStyle>
            <a:lvl1pPr algn="r" defTabSz="2508250">
              <a:defRPr sz="3800"/>
            </a:lvl1pPr>
          </a:lstStyle>
          <a:p>
            <a:fld id="{D89180E7-48B4-4579-B6C9-C14FF84EEAF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Times New Roman" pitchFamily="18" charset="0"/>
        </a:defRPr>
      </a:lvl2pPr>
      <a:lvl3pPr algn="ctr" defTabSz="2508250" rtl="0" fontAlgn="base">
        <a:spcBef>
          <a:spcPct val="0"/>
        </a:spcBef>
        <a:spcAft>
          <a:spcPct val="0"/>
        </a:spcAft>
        <a:defRPr sz="12100">
          <a:solidFill>
            <a:schemeClr val="tx2"/>
          </a:solidFill>
          <a:latin typeface="Times New Roman" pitchFamily="18" charset="0"/>
        </a:defRPr>
      </a:lvl3pPr>
      <a:lvl4pPr algn="ctr" defTabSz="2508250" rtl="0" fontAlgn="base">
        <a:spcBef>
          <a:spcPct val="0"/>
        </a:spcBef>
        <a:spcAft>
          <a:spcPct val="0"/>
        </a:spcAft>
        <a:defRPr sz="12100">
          <a:solidFill>
            <a:schemeClr val="tx2"/>
          </a:solidFill>
          <a:latin typeface="Times New Roman" pitchFamily="18" charset="0"/>
        </a:defRPr>
      </a:lvl4pPr>
      <a:lvl5pPr algn="ctr" defTabSz="2508250" rtl="0" fontAlgn="base">
        <a:spcBef>
          <a:spcPct val="0"/>
        </a:spcBef>
        <a:spcAft>
          <a:spcPct val="0"/>
        </a:spcAft>
        <a:defRPr sz="12100">
          <a:solidFill>
            <a:schemeClr val="tx2"/>
          </a:solidFill>
          <a:latin typeface="Times New Roman" pitchFamily="18" charset="0"/>
        </a:defRPr>
      </a:lvl5pPr>
      <a:lvl6pPr marL="457200" algn="ctr" defTabSz="2508250" rtl="0" fontAlgn="base">
        <a:spcBef>
          <a:spcPct val="0"/>
        </a:spcBef>
        <a:spcAft>
          <a:spcPct val="0"/>
        </a:spcAft>
        <a:defRPr sz="12100">
          <a:solidFill>
            <a:schemeClr val="tx2"/>
          </a:solidFill>
          <a:latin typeface="Times New Roman" pitchFamily="18" charset="0"/>
        </a:defRPr>
      </a:lvl6pPr>
      <a:lvl7pPr marL="914400" algn="ctr" defTabSz="2508250" rtl="0" fontAlgn="base">
        <a:spcBef>
          <a:spcPct val="0"/>
        </a:spcBef>
        <a:spcAft>
          <a:spcPct val="0"/>
        </a:spcAft>
        <a:defRPr sz="12100">
          <a:solidFill>
            <a:schemeClr val="tx2"/>
          </a:solidFill>
          <a:latin typeface="Times New Roman" pitchFamily="18" charset="0"/>
        </a:defRPr>
      </a:lvl7pPr>
      <a:lvl8pPr marL="1371600" algn="ctr" defTabSz="2508250" rtl="0" fontAlgn="base">
        <a:spcBef>
          <a:spcPct val="0"/>
        </a:spcBef>
        <a:spcAft>
          <a:spcPct val="0"/>
        </a:spcAft>
        <a:defRPr sz="12100">
          <a:solidFill>
            <a:schemeClr val="tx2"/>
          </a:solidFill>
          <a:latin typeface="Times New Roman" pitchFamily="18" charset="0"/>
        </a:defRPr>
      </a:lvl8pPr>
      <a:lvl9pPr marL="1828800" algn="ctr" defTabSz="2508250" rtl="0" fontAlgn="base">
        <a:spcBef>
          <a:spcPct val="0"/>
        </a:spcBef>
        <a:spcAft>
          <a:spcPct val="0"/>
        </a:spcAft>
        <a:defRPr sz="12100">
          <a:solidFill>
            <a:schemeClr val="tx2"/>
          </a:solidFill>
          <a:latin typeface="Times New Roman" pitchFamily="18" charset="0"/>
        </a:defRPr>
      </a:lvl9pPr>
    </p:titleStyle>
    <p:bodyStyle>
      <a:lvl1pPr marL="939800" indent="-939800" algn="l" defTabSz="2508250" rtl="0" fontAlgn="base">
        <a:spcBef>
          <a:spcPct val="20000"/>
        </a:spcBef>
        <a:spcAft>
          <a:spcPct val="0"/>
        </a:spcAft>
        <a:buChar char="•"/>
        <a:defRPr sz="8800">
          <a:solidFill>
            <a:schemeClr val="tx1"/>
          </a:solidFill>
          <a:latin typeface="+mn-lt"/>
          <a:ea typeface="+mn-ea"/>
          <a:cs typeface="+mn-cs"/>
        </a:defRPr>
      </a:lvl1pPr>
      <a:lvl2pPr marL="2038350" indent="-784225"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9438" indent="-627063"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0313A2-E2D5-40F5-B62F-1FBA3BD079BD}"/>
              </a:ext>
            </a:extLst>
          </p:cNvPr>
          <p:cNvPicPr>
            <a:picLocks noChangeAspect="1"/>
          </p:cNvPicPr>
          <p:nvPr/>
        </p:nvPicPr>
        <p:blipFill>
          <a:blip r:embed="rId3"/>
          <a:stretch>
            <a:fillRect/>
          </a:stretch>
        </p:blipFill>
        <p:spPr>
          <a:xfrm>
            <a:off x="11321968" y="10664691"/>
            <a:ext cx="9515475" cy="7415005"/>
          </a:xfrm>
          <a:prstGeom prst="rect">
            <a:avLst/>
          </a:prstGeom>
        </p:spPr>
      </p:pic>
      <p:sp>
        <p:nvSpPr>
          <p:cNvPr id="86" name="TextBox 85"/>
          <p:cNvSpPr txBox="1"/>
          <p:nvPr/>
        </p:nvSpPr>
        <p:spPr>
          <a:xfrm>
            <a:off x="1236716" y="4981314"/>
            <a:ext cx="9111402" cy="4524315"/>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342900" indent="-342900" algn="just">
              <a:buFont typeface="Arial" panose="020B0604020202020204" pitchFamily="34" charset="0"/>
              <a:buChar char="•"/>
            </a:pPr>
            <a:r>
              <a:rPr lang="en-US" dirty="0">
                <a:latin typeface="Calibri" charset="0"/>
                <a:ea typeface="Calibri" charset="0"/>
                <a:cs typeface="Calibri" charset="0"/>
              </a:rPr>
              <a:t>As of mid June, over four million pediatric COVID-19 cases have been reported in the US.</a:t>
            </a:r>
            <a:r>
              <a:rPr lang="en-US" baseline="30000" dirty="0">
                <a:latin typeface="Calibri" charset="0"/>
                <a:ea typeface="Calibri" charset="0"/>
                <a:cs typeface="Calibri" charset="0"/>
              </a:rPr>
              <a:t>1 </a:t>
            </a:r>
            <a:r>
              <a:rPr lang="en-US" dirty="0">
                <a:latin typeface="Calibri" charset="0"/>
                <a:ea typeface="Calibri" charset="0"/>
                <a:cs typeface="Calibri" charset="0"/>
              </a:rPr>
              <a:t>However, the epidemiology of COVID-19 in children is still poorly understood.</a:t>
            </a:r>
          </a:p>
          <a:p>
            <a:pPr marL="342900" indent="-342900" algn="just">
              <a:buFont typeface="Arial" panose="020B0604020202020204" pitchFamily="34" charset="0"/>
              <a:buChar char="•"/>
            </a:pPr>
            <a:endParaRPr lang="en-US" dirty="0">
              <a:latin typeface="Calibri" charset="0"/>
              <a:ea typeface="Calibri" charset="0"/>
              <a:cs typeface="Calibri" charset="0"/>
            </a:endParaRPr>
          </a:p>
          <a:p>
            <a:pPr marL="342900" indent="-342900" algn="just">
              <a:buFont typeface="Arial" panose="020B0604020202020204" pitchFamily="34" charset="0"/>
              <a:buChar char="•"/>
            </a:pPr>
            <a:r>
              <a:rPr lang="en-US" dirty="0">
                <a:latin typeface="Calibri" charset="0"/>
                <a:ea typeface="Calibri" charset="0"/>
                <a:cs typeface="Calibri" charset="0"/>
              </a:rPr>
              <a:t>Evaluating COVID-19 trajectories in pediatric populations can help inform pediatric vaccination strategies, return to school, and disease management. </a:t>
            </a:r>
          </a:p>
          <a:p>
            <a:pPr marL="342900" indent="-342900" algn="just">
              <a:buFont typeface="Arial" panose="020B0604020202020204" pitchFamily="34" charset="0"/>
              <a:buChar char="•"/>
            </a:pPr>
            <a:endParaRPr lang="en-US" dirty="0">
              <a:latin typeface="Calibri" charset="0"/>
              <a:ea typeface="Calibri" charset="0"/>
              <a:cs typeface="Calibri" charset="0"/>
            </a:endParaRPr>
          </a:p>
          <a:p>
            <a:pPr marL="342900" indent="-342900" algn="just">
              <a:buFont typeface="Arial" panose="020B0604020202020204" pitchFamily="34" charset="0"/>
              <a:buChar char="•"/>
            </a:pPr>
            <a:r>
              <a:rPr lang="en-US" dirty="0">
                <a:latin typeface="Calibri" charset="0"/>
                <a:ea typeface="Calibri" charset="0"/>
                <a:cs typeface="Calibri" charset="0"/>
              </a:rPr>
              <a:t>As vaccine rollout for children continues, evaluation of disease activity will help identify geographic regions where pediatric vaccination efforts should be prioritized and quantify the impact of vaccines on achieving heard immunity across both populations.</a:t>
            </a:r>
          </a:p>
        </p:txBody>
      </p:sp>
      <p:sp>
        <p:nvSpPr>
          <p:cNvPr id="52" name="Text Box 2"/>
          <p:cNvSpPr txBox="1">
            <a:spLocks noChangeArrowheads="1"/>
          </p:cNvSpPr>
          <p:nvPr/>
        </p:nvSpPr>
        <p:spPr bwMode="auto">
          <a:xfrm>
            <a:off x="1370076" y="3337039"/>
            <a:ext cx="30163250" cy="769441"/>
          </a:xfrm>
          <a:prstGeom prst="rect">
            <a:avLst/>
          </a:prstGeom>
          <a:noFill/>
          <a:ln w="9525">
            <a:noFill/>
            <a:miter lim="800000"/>
            <a:headEnd/>
            <a:tailEnd/>
          </a:ln>
          <a:effectLst/>
        </p:spPr>
        <p:txBody>
          <a:bodyPr wrap="square" lIns="0" r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200" baseline="30000" dirty="0">
                <a:solidFill>
                  <a:srgbClr val="6D6E71"/>
                </a:solidFill>
                <a:latin typeface="Calibri Light" charset="0"/>
                <a:ea typeface="Calibri Light" charset="0"/>
                <a:cs typeface="Calibri Light" charset="0"/>
              </a:rPr>
              <a:t>1</a:t>
            </a:r>
            <a:r>
              <a:rPr lang="en-US" sz="2200" dirty="0">
                <a:solidFill>
                  <a:srgbClr val="6D6E71"/>
                </a:solidFill>
                <a:latin typeface="Calibri Light" charset="0"/>
                <a:ea typeface="Calibri Light" charset="0"/>
                <a:cs typeface="Calibri Light" charset="0"/>
              </a:rPr>
              <a:t>Department of Preventive Medicine, Northwestern University, Chicago, IL </a:t>
            </a:r>
            <a:r>
              <a:rPr lang="en-US" sz="2200" baseline="30000" dirty="0">
                <a:solidFill>
                  <a:srgbClr val="6D6E71"/>
                </a:solidFill>
                <a:latin typeface="Calibri Light" panose="020F0302020204030204" pitchFamily="34" charset="0"/>
                <a:ea typeface="Calibri Light" charset="0"/>
                <a:cs typeface="Calibri Light" panose="020F0302020204030204" pitchFamily="34" charset="0"/>
              </a:rPr>
              <a:t>2</a:t>
            </a:r>
            <a:r>
              <a:rPr lang="en-US" sz="2200" dirty="0">
                <a:solidFill>
                  <a:srgbClr val="6D6E71"/>
                </a:solidFill>
                <a:latin typeface="Calibri Light" panose="020F0302020204030204" pitchFamily="34" charset="0"/>
                <a:cs typeface="Calibri Light" panose="020F0302020204030204" pitchFamily="34" charset="0"/>
              </a:rPr>
              <a:t>Department of Biostatistics, Harvard T.H. Chan School of Public Health, Boston, MA</a:t>
            </a:r>
            <a:r>
              <a:rPr lang="en-US" sz="2200" dirty="0">
                <a:solidFill>
                  <a:srgbClr val="6D6E71"/>
                </a:solidFill>
                <a:latin typeface="Calibri Light" panose="020F0302020204030204" pitchFamily="34" charset="0"/>
                <a:ea typeface="Calibri Light" charset="0"/>
                <a:cs typeface="Calibri Light" panose="020F0302020204030204" pitchFamily="34" charset="0"/>
              </a:rPr>
              <a:t>, </a:t>
            </a:r>
            <a:r>
              <a:rPr lang="en-US" sz="2200" baseline="30000" dirty="0">
                <a:solidFill>
                  <a:srgbClr val="6D6E71"/>
                </a:solidFill>
                <a:latin typeface="Calibri Light" panose="020F0302020204030204" pitchFamily="34" charset="0"/>
                <a:ea typeface="Calibri Light" charset="0"/>
                <a:cs typeface="Calibri Light" panose="020F0302020204030204" pitchFamily="34" charset="0"/>
              </a:rPr>
              <a:t>3</a:t>
            </a:r>
            <a:r>
              <a:rPr lang="en-US" sz="2200" dirty="0">
                <a:solidFill>
                  <a:srgbClr val="6D6E71"/>
                </a:solidFill>
                <a:latin typeface="Calibri Light" panose="020F0302020204030204" pitchFamily="34" charset="0"/>
                <a:cs typeface="Calibri Light" panose="020F0302020204030204" pitchFamily="34" charset="0"/>
              </a:rPr>
              <a:t>Department of Pediatrics, Harvard Medical School, Boston, MA</a:t>
            </a:r>
            <a:r>
              <a:rPr lang="en-US" sz="2200" dirty="0">
                <a:solidFill>
                  <a:srgbClr val="6D6E71"/>
                </a:solidFill>
                <a:latin typeface="Calibri Light" panose="020F0302020204030204" pitchFamily="34" charset="0"/>
                <a:ea typeface="Calibri Light" charset="0"/>
                <a:cs typeface="Calibri Light" panose="020F0302020204030204" pitchFamily="34" charset="0"/>
              </a:rPr>
              <a:t>, </a:t>
            </a:r>
            <a:r>
              <a:rPr lang="en-US" sz="2200" baseline="30000" dirty="0">
                <a:solidFill>
                  <a:srgbClr val="6D6E71"/>
                </a:solidFill>
                <a:latin typeface="Calibri Light" panose="020F0302020204030204" pitchFamily="34" charset="0"/>
                <a:ea typeface="Calibri Light" charset="0"/>
                <a:cs typeface="Calibri Light" panose="020F0302020204030204" pitchFamily="34" charset="0"/>
              </a:rPr>
              <a:t>4</a:t>
            </a:r>
            <a:r>
              <a:rPr lang="en-US" sz="2200" dirty="0">
                <a:solidFill>
                  <a:srgbClr val="6D6E71"/>
                </a:solidFill>
                <a:latin typeface="Calibri Light" panose="020F0302020204030204" pitchFamily="34" charset="0"/>
                <a:cs typeface="Calibri Light" panose="020F0302020204030204" pitchFamily="34" charset="0"/>
              </a:rPr>
              <a:t>Department of Biomedical Informatics, Harvard Medical School, Boston, MA</a:t>
            </a:r>
            <a:r>
              <a:rPr lang="en-US" sz="2200" dirty="0">
                <a:solidFill>
                  <a:srgbClr val="6D6E71"/>
                </a:solidFill>
                <a:latin typeface="Calibri Light" panose="020F0302020204030204" pitchFamily="34" charset="0"/>
                <a:ea typeface="Calibri Light" charset="0"/>
                <a:cs typeface="Calibri Light" panose="020F0302020204030204" pitchFamily="34" charset="0"/>
              </a:rPr>
              <a:t>,  </a:t>
            </a:r>
            <a:r>
              <a:rPr lang="en-US" sz="2200" baseline="30000" dirty="0">
                <a:solidFill>
                  <a:srgbClr val="6D6E71"/>
                </a:solidFill>
                <a:latin typeface="Calibri Light" panose="020F0302020204030204" pitchFamily="34" charset="0"/>
                <a:ea typeface="Calibri Light" charset="0"/>
                <a:cs typeface="Calibri Light" panose="020F0302020204030204" pitchFamily="34" charset="0"/>
              </a:rPr>
              <a:t>5</a:t>
            </a:r>
            <a:r>
              <a:rPr lang="en-US" sz="2200" dirty="0">
                <a:solidFill>
                  <a:srgbClr val="6D6E71"/>
                </a:solidFill>
                <a:latin typeface="Calibri Light" panose="020F0302020204030204" pitchFamily="34" charset="0"/>
                <a:cs typeface="Calibri Light" panose="020F0302020204030204" pitchFamily="34" charset="0"/>
              </a:rPr>
              <a:t>Pediatric Therapeutics and Regulatory Science Initiative, Computational Health Informatics Program (CHIP), Boston Children’s Hospital, Boston, MA</a:t>
            </a:r>
            <a:endParaRPr lang="en-US" sz="2200" dirty="0">
              <a:solidFill>
                <a:srgbClr val="6D6E71"/>
              </a:solidFill>
              <a:latin typeface="Calibri Light" panose="020F0302020204030204" pitchFamily="34" charset="0"/>
              <a:ea typeface="Calibri Light" charset="0"/>
              <a:cs typeface="Calibri Light" panose="020F0302020204030204" pitchFamily="34" charset="0"/>
            </a:endParaRPr>
          </a:p>
        </p:txBody>
      </p:sp>
      <p:sp>
        <p:nvSpPr>
          <p:cNvPr id="53" name="Text Box 3"/>
          <p:cNvSpPr txBox="1">
            <a:spLocks noChangeArrowheads="1"/>
          </p:cNvSpPr>
          <p:nvPr/>
        </p:nvSpPr>
        <p:spPr bwMode="auto">
          <a:xfrm>
            <a:off x="1281207" y="4346924"/>
            <a:ext cx="9677400" cy="646331"/>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3600" b="1" dirty="0">
                <a:solidFill>
                  <a:srgbClr val="414385"/>
                </a:solidFill>
                <a:latin typeface="Calibri" charset="0"/>
                <a:ea typeface="Calibri" charset="0"/>
                <a:cs typeface="Calibri" charset="0"/>
              </a:rPr>
              <a:t>Background</a:t>
            </a:r>
          </a:p>
        </p:txBody>
      </p:sp>
      <p:sp>
        <p:nvSpPr>
          <p:cNvPr id="62" name="Text Box 3"/>
          <p:cNvSpPr txBox="1">
            <a:spLocks noChangeArrowheads="1"/>
          </p:cNvSpPr>
          <p:nvPr/>
        </p:nvSpPr>
        <p:spPr bwMode="auto">
          <a:xfrm>
            <a:off x="1255291" y="9794827"/>
            <a:ext cx="9677400" cy="646331"/>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3600" b="1" dirty="0">
                <a:solidFill>
                  <a:srgbClr val="414385"/>
                </a:solidFill>
                <a:latin typeface="Calibri" panose="020F0502020204030204" pitchFamily="34" charset="0"/>
                <a:ea typeface="Cambria" panose="02040503050406030204" pitchFamily="18" charset="0"/>
                <a:cs typeface="Calibri" panose="020F0502020204030204" pitchFamily="34" charset="0"/>
              </a:rPr>
              <a:t>Methods</a:t>
            </a:r>
          </a:p>
        </p:txBody>
      </p:sp>
      <p:sp>
        <p:nvSpPr>
          <p:cNvPr id="63" name="Text Box 3"/>
          <p:cNvSpPr txBox="1">
            <a:spLocks noChangeArrowheads="1"/>
          </p:cNvSpPr>
          <p:nvPr/>
        </p:nvSpPr>
        <p:spPr bwMode="auto">
          <a:xfrm>
            <a:off x="11353800" y="4350753"/>
            <a:ext cx="9677400" cy="646331"/>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sz="3600" b="1" dirty="0">
                <a:solidFill>
                  <a:srgbClr val="414385"/>
                </a:solidFill>
                <a:latin typeface="Calibri" charset="0"/>
                <a:ea typeface="Calibri" charset="0"/>
                <a:cs typeface="Calibri" charset="0"/>
              </a:rPr>
              <a:t>National &amp; Regional Hospitalization Trends</a:t>
            </a:r>
          </a:p>
        </p:txBody>
      </p:sp>
      <p:sp>
        <p:nvSpPr>
          <p:cNvPr id="65" name="Text Box 3"/>
          <p:cNvSpPr txBox="1">
            <a:spLocks noChangeArrowheads="1"/>
          </p:cNvSpPr>
          <p:nvPr/>
        </p:nvSpPr>
        <p:spPr bwMode="auto">
          <a:xfrm>
            <a:off x="21955586" y="4354033"/>
            <a:ext cx="9144000" cy="646331"/>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r>
              <a:rPr lang="en-US" sz="3600" b="1" dirty="0">
                <a:solidFill>
                  <a:srgbClr val="414385"/>
                </a:solidFill>
                <a:latin typeface="Calibri" charset="0"/>
                <a:ea typeface="Calibri" charset="0"/>
                <a:cs typeface="Calibri" charset="0"/>
              </a:rPr>
              <a:t>Vaccination Trends </a:t>
            </a:r>
          </a:p>
        </p:txBody>
      </p:sp>
      <p:sp>
        <p:nvSpPr>
          <p:cNvPr id="67" name="Text Box 3"/>
          <p:cNvSpPr txBox="1">
            <a:spLocks noChangeArrowheads="1"/>
          </p:cNvSpPr>
          <p:nvPr/>
        </p:nvSpPr>
        <p:spPr bwMode="auto">
          <a:xfrm>
            <a:off x="21955586" y="11968230"/>
            <a:ext cx="9144000" cy="646331"/>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3600" b="1" dirty="0">
                <a:solidFill>
                  <a:srgbClr val="414385"/>
                </a:solidFill>
                <a:latin typeface="Calibri" panose="020F0502020204030204" pitchFamily="34" charset="0"/>
                <a:cs typeface="Calibri" panose="020F0502020204030204" pitchFamily="34" charset="0"/>
              </a:rPr>
              <a:t>Conclusions</a:t>
            </a:r>
          </a:p>
        </p:txBody>
      </p:sp>
      <p:sp>
        <p:nvSpPr>
          <p:cNvPr id="68" name="Text Box 3"/>
          <p:cNvSpPr txBox="1">
            <a:spLocks noChangeArrowheads="1"/>
          </p:cNvSpPr>
          <p:nvPr/>
        </p:nvSpPr>
        <p:spPr bwMode="auto">
          <a:xfrm>
            <a:off x="1371600" y="1787003"/>
            <a:ext cx="30857952" cy="1560748"/>
          </a:xfrm>
          <a:prstGeom prst="rect">
            <a:avLst/>
          </a:prstGeom>
          <a:noFill/>
          <a:ln w="9525">
            <a:noFill/>
            <a:miter lim="800000"/>
            <a:headEnd/>
            <a:tailEnd/>
          </a:ln>
          <a:effectLst/>
        </p:spPr>
        <p:txBody>
          <a:bodyPr wrap="square" lIns="0" rIns="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nSpc>
                <a:spcPts val="6000"/>
              </a:lnSpc>
            </a:pPr>
            <a:r>
              <a:rPr lang="en-US" sz="6000" b="1" dirty="0">
                <a:solidFill>
                  <a:srgbClr val="414385"/>
                </a:solidFill>
                <a:latin typeface="Calibri" charset="0"/>
                <a:ea typeface="Calibri" charset="0"/>
                <a:cs typeface="Calibri" charset="0"/>
              </a:rPr>
              <a:t>National Trends in Disease Activity for COVID-19 among Children in the US</a:t>
            </a:r>
            <a:br>
              <a:rPr lang="en-US" sz="6000" b="1" dirty="0">
                <a:solidFill>
                  <a:srgbClr val="414385"/>
                </a:solidFill>
                <a:latin typeface="Calibri" charset="0"/>
                <a:ea typeface="Calibri" charset="0"/>
                <a:cs typeface="Calibri" charset="0"/>
              </a:rPr>
            </a:br>
            <a:r>
              <a:rPr lang="en-US" sz="3600" dirty="0">
                <a:solidFill>
                  <a:srgbClr val="6D6E71"/>
                </a:solidFill>
                <a:latin typeface="Calibri" charset="0"/>
                <a:ea typeface="Calibri" charset="0"/>
                <a:cs typeface="Calibri" charset="0"/>
              </a:rPr>
              <a:t>Meghan R Hutch,</a:t>
            </a:r>
            <a:r>
              <a:rPr lang="en-US" sz="3600" baseline="30000" dirty="0">
                <a:solidFill>
                  <a:srgbClr val="6D6E71"/>
                </a:solidFill>
                <a:latin typeface="Calibri" charset="0"/>
                <a:ea typeface="Calibri" charset="0"/>
                <a:cs typeface="Calibri" charset="0"/>
              </a:rPr>
              <a:t>1</a:t>
            </a:r>
            <a:r>
              <a:rPr lang="en-US" sz="3600" dirty="0">
                <a:solidFill>
                  <a:srgbClr val="6D6E71"/>
                </a:solidFill>
                <a:latin typeface="Calibri" charset="0"/>
                <a:ea typeface="Calibri" charset="0"/>
                <a:cs typeface="Calibri" charset="0"/>
              </a:rPr>
              <a:t> </a:t>
            </a:r>
            <a:r>
              <a:rPr lang="en-US" sz="3600" dirty="0" err="1">
                <a:solidFill>
                  <a:srgbClr val="6D6E71"/>
                </a:solidFill>
                <a:latin typeface="Calibri" charset="0"/>
                <a:ea typeface="Calibri" charset="0"/>
                <a:cs typeface="Calibri" charset="0"/>
              </a:rPr>
              <a:t>Molei</a:t>
            </a:r>
            <a:r>
              <a:rPr lang="en-US" sz="3600" dirty="0">
                <a:solidFill>
                  <a:srgbClr val="6D6E71"/>
                </a:solidFill>
                <a:latin typeface="Calibri" charset="0"/>
                <a:ea typeface="Calibri" charset="0"/>
                <a:cs typeface="Calibri" charset="0"/>
              </a:rPr>
              <a:t> Liu,</a:t>
            </a:r>
            <a:r>
              <a:rPr lang="en-US" sz="3600" baseline="30000" dirty="0">
                <a:solidFill>
                  <a:srgbClr val="6D6E71"/>
                </a:solidFill>
                <a:latin typeface="Calibri" charset="0"/>
                <a:ea typeface="Calibri" charset="0"/>
                <a:cs typeface="Calibri" charset="0"/>
              </a:rPr>
              <a:t>2</a:t>
            </a:r>
            <a:r>
              <a:rPr lang="en-US" sz="3600" dirty="0">
                <a:solidFill>
                  <a:srgbClr val="6D6E71"/>
                </a:solidFill>
                <a:latin typeface="Calibri" charset="0"/>
                <a:ea typeface="Calibri" charset="0"/>
                <a:cs typeface="Calibri" charset="0"/>
              </a:rPr>
              <a:t> Paul </a:t>
            </a:r>
            <a:r>
              <a:rPr lang="en-US" sz="3600" dirty="0" err="1">
                <a:solidFill>
                  <a:srgbClr val="6D6E71"/>
                </a:solidFill>
                <a:latin typeface="Calibri" charset="0"/>
                <a:ea typeface="Calibri" charset="0"/>
                <a:cs typeface="Calibri" charset="0"/>
              </a:rPr>
              <a:t>Avillach</a:t>
            </a:r>
            <a:r>
              <a:rPr lang="en-US" sz="3600" dirty="0">
                <a:solidFill>
                  <a:srgbClr val="6D6E71"/>
                </a:solidFill>
                <a:latin typeface="Calibri" charset="0"/>
                <a:ea typeface="Calibri" charset="0"/>
                <a:cs typeface="Calibri" charset="0"/>
              </a:rPr>
              <a:t> MD, PhD,</a:t>
            </a:r>
            <a:r>
              <a:rPr lang="en-US" sz="3600" baseline="30000" dirty="0">
                <a:solidFill>
                  <a:srgbClr val="6D6E71"/>
                </a:solidFill>
                <a:latin typeface="Calibri" charset="0"/>
                <a:ea typeface="Calibri" charset="0"/>
                <a:cs typeface="Calibri" charset="0"/>
              </a:rPr>
              <a:t>3,4</a:t>
            </a:r>
            <a:r>
              <a:rPr lang="en-US" sz="3600" dirty="0">
                <a:solidFill>
                  <a:srgbClr val="6D6E71"/>
                </a:solidFill>
                <a:latin typeface="Calibri" charset="0"/>
                <a:ea typeface="Calibri" charset="0"/>
                <a:cs typeface="Calibri" charset="0"/>
              </a:rPr>
              <a:t> Yuan Luo PhD,</a:t>
            </a:r>
            <a:r>
              <a:rPr lang="en-US" sz="3600" baseline="30000" dirty="0">
                <a:solidFill>
                  <a:srgbClr val="6D6E71"/>
                </a:solidFill>
                <a:latin typeface="Calibri" charset="0"/>
                <a:ea typeface="Calibri" charset="0"/>
                <a:cs typeface="Calibri" charset="0"/>
              </a:rPr>
              <a:t>1</a:t>
            </a:r>
            <a:r>
              <a:rPr lang="en-US" sz="3600" dirty="0">
                <a:solidFill>
                  <a:srgbClr val="6D6E71"/>
                </a:solidFill>
                <a:latin typeface="Calibri" charset="0"/>
                <a:ea typeface="Calibri" charset="0"/>
                <a:cs typeface="Calibri" charset="0"/>
              </a:rPr>
              <a:t> Florence T Bourgeois, MD, MPH</a:t>
            </a:r>
            <a:r>
              <a:rPr lang="en-US" sz="3600" baseline="30000" dirty="0">
                <a:solidFill>
                  <a:srgbClr val="6D6E71"/>
                </a:solidFill>
                <a:latin typeface="Calibri" charset="0"/>
                <a:ea typeface="Calibri" charset="0"/>
                <a:cs typeface="Calibri" charset="0"/>
              </a:rPr>
              <a:t>3,5</a:t>
            </a:r>
            <a:endParaRPr lang="en-US" sz="3600" dirty="0">
              <a:solidFill>
                <a:srgbClr val="6D6E71"/>
              </a:solidFill>
              <a:latin typeface="Calibri" charset="0"/>
              <a:ea typeface="Calibri" charset="0"/>
              <a:cs typeface="Calibri" charset="0"/>
            </a:endParaRPr>
          </a:p>
        </p:txBody>
      </p:sp>
      <p:cxnSp>
        <p:nvCxnSpPr>
          <p:cNvPr id="69" name="Straight Connector 68"/>
          <p:cNvCxnSpPr/>
          <p:nvPr/>
        </p:nvCxnSpPr>
        <p:spPr bwMode="auto">
          <a:xfrm>
            <a:off x="1371600" y="1604665"/>
            <a:ext cx="30175200" cy="103795"/>
          </a:xfrm>
          <a:prstGeom prst="line">
            <a:avLst/>
          </a:prstGeom>
          <a:solidFill>
            <a:schemeClr val="accent1"/>
          </a:solidFill>
          <a:ln w="38100" cap="flat" cmpd="sng" algn="ctr">
            <a:solidFill>
              <a:srgbClr val="6D6E71"/>
            </a:solidFill>
            <a:prstDash val="solid"/>
            <a:round/>
            <a:headEnd type="none" w="med" len="med"/>
            <a:tailEnd type="none" w="med" len="med"/>
          </a:ln>
          <a:effectLst/>
        </p:spPr>
      </p:cxnSp>
      <p:cxnSp>
        <p:nvCxnSpPr>
          <p:cNvPr id="70" name="Straight Connector 69"/>
          <p:cNvCxnSpPr/>
          <p:nvPr/>
        </p:nvCxnSpPr>
        <p:spPr bwMode="auto">
          <a:xfrm>
            <a:off x="1385074" y="3313249"/>
            <a:ext cx="30175200" cy="52903"/>
          </a:xfrm>
          <a:prstGeom prst="line">
            <a:avLst/>
          </a:prstGeom>
          <a:solidFill>
            <a:schemeClr val="accent1"/>
          </a:solidFill>
          <a:ln w="12700" cap="flat" cmpd="sng" algn="ctr">
            <a:solidFill>
              <a:srgbClr val="6D6E71"/>
            </a:solidFill>
            <a:prstDash val="solid"/>
            <a:round/>
            <a:headEnd type="none" w="med" len="med"/>
            <a:tailEnd type="none" w="med" len="med"/>
          </a:ln>
          <a:effectLst/>
        </p:spPr>
      </p:cxnSp>
      <p:cxnSp>
        <p:nvCxnSpPr>
          <p:cNvPr id="71" name="Straight Connector 70"/>
          <p:cNvCxnSpPr/>
          <p:nvPr/>
        </p:nvCxnSpPr>
        <p:spPr bwMode="auto">
          <a:xfrm>
            <a:off x="1371600" y="4938355"/>
            <a:ext cx="9144000" cy="0"/>
          </a:xfrm>
          <a:prstGeom prst="line">
            <a:avLst/>
          </a:prstGeom>
          <a:solidFill>
            <a:schemeClr val="accent1"/>
          </a:solidFill>
          <a:ln w="12700" cap="flat" cmpd="sng" algn="ctr">
            <a:solidFill>
              <a:srgbClr val="6D6E71"/>
            </a:solidFill>
            <a:prstDash val="solid"/>
            <a:round/>
            <a:headEnd type="none" w="med" len="med"/>
            <a:tailEnd type="none" w="med" len="med"/>
          </a:ln>
          <a:effectLst/>
        </p:spPr>
      </p:cxnSp>
      <p:cxnSp>
        <p:nvCxnSpPr>
          <p:cNvPr id="74" name="Straight Connector 73"/>
          <p:cNvCxnSpPr>
            <a:cxnSpLocks/>
          </p:cNvCxnSpPr>
          <p:nvPr/>
        </p:nvCxnSpPr>
        <p:spPr bwMode="auto">
          <a:xfrm>
            <a:off x="11426952" y="4938355"/>
            <a:ext cx="9756648" cy="0"/>
          </a:xfrm>
          <a:prstGeom prst="line">
            <a:avLst/>
          </a:prstGeom>
          <a:solidFill>
            <a:schemeClr val="accent1"/>
          </a:solidFill>
          <a:ln w="12700" cap="flat" cmpd="sng" algn="ctr">
            <a:solidFill>
              <a:srgbClr val="6D6E71"/>
            </a:solidFill>
            <a:prstDash val="solid"/>
            <a:round/>
            <a:headEnd type="none" w="med" len="med"/>
            <a:tailEnd type="none" w="med" len="med"/>
          </a:ln>
          <a:effectLst/>
        </p:spPr>
      </p:cxnSp>
      <p:cxnSp>
        <p:nvCxnSpPr>
          <p:cNvPr id="76" name="Straight Connector 75"/>
          <p:cNvCxnSpPr>
            <a:cxnSpLocks/>
          </p:cNvCxnSpPr>
          <p:nvPr/>
        </p:nvCxnSpPr>
        <p:spPr bwMode="auto">
          <a:xfrm>
            <a:off x="22035036" y="4938355"/>
            <a:ext cx="9525238" cy="0"/>
          </a:xfrm>
          <a:prstGeom prst="line">
            <a:avLst/>
          </a:prstGeom>
          <a:solidFill>
            <a:schemeClr val="accent1"/>
          </a:solidFill>
          <a:ln w="12700" cap="flat" cmpd="sng" algn="ctr">
            <a:solidFill>
              <a:srgbClr val="6D6E71"/>
            </a:solidFill>
            <a:prstDash val="solid"/>
            <a:round/>
            <a:headEnd type="none" w="med" len="med"/>
            <a:tailEnd type="none" w="med" len="med"/>
          </a:ln>
          <a:effectLst/>
        </p:spPr>
      </p:cxnSp>
      <p:cxnSp>
        <p:nvCxnSpPr>
          <p:cNvPr id="78" name="Straight Connector 77"/>
          <p:cNvCxnSpPr>
            <a:cxnSpLocks/>
          </p:cNvCxnSpPr>
          <p:nvPr/>
        </p:nvCxnSpPr>
        <p:spPr bwMode="auto">
          <a:xfrm>
            <a:off x="22070031" y="12614561"/>
            <a:ext cx="9709263" cy="0"/>
          </a:xfrm>
          <a:prstGeom prst="line">
            <a:avLst/>
          </a:prstGeom>
          <a:solidFill>
            <a:schemeClr val="accent1"/>
          </a:solidFill>
          <a:ln w="12700" cap="flat" cmpd="sng" algn="ctr">
            <a:solidFill>
              <a:srgbClr val="6D6E71"/>
            </a:solidFill>
            <a:prstDash val="solid"/>
            <a:round/>
            <a:headEnd type="none" w="med" len="med"/>
            <a:tailEnd type="none" w="med" len="med"/>
          </a:ln>
          <a:effectLst/>
        </p:spPr>
      </p:cxnSp>
      <p:sp>
        <p:nvSpPr>
          <p:cNvPr id="91" name="TextBox 90"/>
          <p:cNvSpPr txBox="1"/>
          <p:nvPr/>
        </p:nvSpPr>
        <p:spPr>
          <a:xfrm>
            <a:off x="1255291" y="10441158"/>
            <a:ext cx="9368752" cy="5262979"/>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342900" indent="-342900">
              <a:buFont typeface="Arial" panose="020B0604020202020204" pitchFamily="34" charset="0"/>
              <a:buChar char="•"/>
            </a:pPr>
            <a:r>
              <a:rPr lang="en-US" dirty="0">
                <a:latin typeface="Calibri" charset="0"/>
                <a:ea typeface="Calibri" charset="0"/>
                <a:cs typeface="Calibri" charset="0"/>
              </a:rPr>
              <a:t>In July 2020, the United States issued a federal mandate requiring hospitals to report daily COVID-19 hospitalizations</a:t>
            </a:r>
            <a:r>
              <a:rPr lang="en-US" baseline="30000" dirty="0">
                <a:latin typeface="Calibri" charset="0"/>
                <a:ea typeface="Calibri" charset="0"/>
                <a:cs typeface="Calibri" charset="0"/>
              </a:rPr>
              <a:t>2</a:t>
            </a:r>
            <a:endParaRPr lang="en-US" dirty="0">
              <a:latin typeface="Calibri" charset="0"/>
              <a:ea typeface="Calibri" charset="0"/>
              <a:cs typeface="Calibri" charset="0"/>
            </a:endParaRPr>
          </a:p>
          <a:p>
            <a:endParaRPr lang="en-US" dirty="0">
              <a:latin typeface="Calibri" charset="0"/>
              <a:ea typeface="Calibri" charset="0"/>
              <a:cs typeface="Calibri" charset="0"/>
            </a:endParaRPr>
          </a:p>
          <a:p>
            <a:pPr marL="342900" indent="-342900">
              <a:buFont typeface="Arial" panose="020B0604020202020204" pitchFamily="34" charset="0"/>
              <a:buChar char="•"/>
            </a:pPr>
            <a:r>
              <a:rPr lang="en-US" dirty="0">
                <a:latin typeface="Calibri" charset="0"/>
                <a:ea typeface="Calibri" charset="0"/>
                <a:cs typeface="Calibri" charset="0"/>
              </a:rPr>
              <a:t>We examined the weekly counts of hospitalized patients with a laboratory positive COVID-19 test on admission</a:t>
            </a:r>
          </a:p>
          <a:p>
            <a:pPr marL="342900" indent="-342900">
              <a:buFont typeface="Arial" panose="020B0604020202020204" pitchFamily="34" charset="0"/>
              <a:buChar char="•"/>
            </a:pPr>
            <a:endParaRPr lang="en-US" dirty="0">
              <a:highlight>
                <a:srgbClr val="FFFF00"/>
              </a:highlight>
              <a:latin typeface="Calibri" charset="0"/>
              <a:ea typeface="Calibri" charset="0"/>
              <a:cs typeface="Calibri" charset="0"/>
            </a:endParaRPr>
          </a:p>
          <a:p>
            <a:pPr marL="342900" indent="-342900">
              <a:buFont typeface="Arial" panose="020B0604020202020204" pitchFamily="34" charset="0"/>
              <a:buChar char="•"/>
            </a:pPr>
            <a:r>
              <a:rPr lang="en-US" dirty="0">
                <a:latin typeface="Calibri" charset="0"/>
                <a:ea typeface="Calibri" charset="0"/>
                <a:cs typeface="Calibri" charset="0"/>
              </a:rPr>
              <a:t>Vaccination data were obtained for adults and adolescents 12-17 years</a:t>
            </a:r>
            <a:r>
              <a:rPr lang="en-US" baseline="30000" dirty="0">
                <a:latin typeface="Calibri" charset="0"/>
                <a:ea typeface="Calibri" charset="0"/>
                <a:cs typeface="Calibri" charset="0"/>
              </a:rPr>
              <a:t>3</a:t>
            </a:r>
            <a:br>
              <a:rPr lang="en-US" dirty="0">
                <a:latin typeface="Calibri" charset="0"/>
                <a:ea typeface="Calibri" charset="0"/>
                <a:cs typeface="Calibri" charset="0"/>
              </a:rPr>
            </a:br>
            <a:endParaRPr lang="en-US" dirty="0">
              <a:latin typeface="Calibri" charset="0"/>
              <a:ea typeface="Calibri" charset="0"/>
              <a:cs typeface="Calibri" charset="0"/>
            </a:endParaRPr>
          </a:p>
          <a:p>
            <a:pPr marL="342900" indent="-342900">
              <a:buFont typeface="Arial" panose="020B0604020202020204" pitchFamily="34" charset="0"/>
              <a:buChar char="•"/>
            </a:pPr>
            <a:r>
              <a:rPr lang="en-US" dirty="0">
                <a:latin typeface="Calibri" charset="0"/>
                <a:ea typeface="Calibri" charset="0"/>
                <a:cs typeface="Calibri" charset="0"/>
              </a:rPr>
              <a:t>Trends were examined at both the national and regional level starting </a:t>
            </a:r>
            <a:r>
              <a:rPr lang="en-US" b="1" dirty="0">
                <a:latin typeface="Calibri" charset="0"/>
                <a:ea typeface="Calibri" charset="0"/>
                <a:cs typeface="Calibri" charset="0"/>
              </a:rPr>
              <a:t>July 31, 2020  </a:t>
            </a:r>
            <a:r>
              <a:rPr lang="en-US" dirty="0">
                <a:latin typeface="Calibri" charset="0"/>
                <a:ea typeface="Calibri" charset="0"/>
                <a:cs typeface="Calibri" charset="0"/>
              </a:rPr>
              <a:t>to</a:t>
            </a:r>
            <a:r>
              <a:rPr lang="en-US" b="1" dirty="0">
                <a:latin typeface="Calibri" charset="0"/>
                <a:ea typeface="Calibri" charset="0"/>
                <a:cs typeface="Calibri" charset="0"/>
              </a:rPr>
              <a:t>  June 3, 2021</a:t>
            </a:r>
            <a:endParaRPr lang="en-US" dirty="0">
              <a:latin typeface="Calibri" charset="0"/>
              <a:ea typeface="Calibri" charset="0"/>
              <a:cs typeface="Calibri" charset="0"/>
            </a:endParaRPr>
          </a:p>
          <a:p>
            <a:endParaRPr lang="en-US" b="1" dirty="0">
              <a:latin typeface="Calibri" charset="0"/>
              <a:ea typeface="Calibri" charset="0"/>
              <a:cs typeface="Calibri" charset="0"/>
            </a:endParaRPr>
          </a:p>
          <a:p>
            <a:pPr marL="342900" indent="-342900">
              <a:buFont typeface="Arial" panose="020B0604020202020204" pitchFamily="34" charset="0"/>
              <a:buChar char="•"/>
            </a:pPr>
            <a:r>
              <a:rPr lang="en-US" dirty="0">
                <a:latin typeface="Calibri" charset="0"/>
                <a:ea typeface="Calibri" charset="0"/>
                <a:cs typeface="Calibri" charset="0"/>
              </a:rPr>
              <a:t>Univariate change point analysis was used to identify the date at which there was an upward shift in mean hospitalization or vaccination rate</a:t>
            </a:r>
            <a:br>
              <a:rPr lang="en-US" b="1" dirty="0">
                <a:latin typeface="Calibri" charset="0"/>
                <a:ea typeface="Calibri" charset="0"/>
                <a:cs typeface="Calibri" charset="0"/>
              </a:rPr>
            </a:br>
            <a:r>
              <a:rPr lang="en-US" dirty="0">
                <a:latin typeface="Calibri" charset="0"/>
                <a:ea typeface="Calibri" charset="0"/>
                <a:cs typeface="Calibri" charset="0"/>
              </a:rPr>
              <a:t> </a:t>
            </a:r>
          </a:p>
        </p:txBody>
      </p:sp>
      <p:pic>
        <p:nvPicPr>
          <p:cNvPr id="92" name="Picture 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078" y="452114"/>
            <a:ext cx="5625326" cy="866191"/>
          </a:xfrm>
          <a:prstGeom prst="rect">
            <a:avLst/>
          </a:prstGeom>
        </p:spPr>
      </p:pic>
      <p:pic>
        <p:nvPicPr>
          <p:cNvPr id="1026" name="Picture 2" descr="CCEH - Boston Children&amp;#39;s Hospital">
            <a:extLst>
              <a:ext uri="{FF2B5EF4-FFF2-40B4-BE49-F238E27FC236}">
                <a16:creationId xmlns:a16="http://schemas.microsoft.com/office/drawing/2014/main" id="{5A9995E3-A755-4667-9495-FA540E0AD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9712" y="150442"/>
            <a:ext cx="4157088" cy="142399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4AAFBD88-FA4E-4652-8A9F-6763A324BBA4}"/>
              </a:ext>
            </a:extLst>
          </p:cNvPr>
          <p:cNvSpPr txBox="1"/>
          <p:nvPr/>
        </p:nvSpPr>
        <p:spPr>
          <a:xfrm>
            <a:off x="11475842" y="17878961"/>
            <a:ext cx="9433316" cy="1323439"/>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just"/>
            <a:r>
              <a:rPr lang="en-US" sz="2000" dirty="0">
                <a:solidFill>
                  <a:srgbClr val="6D6E71"/>
                </a:solidFill>
                <a:latin typeface="Calibri" charset="0"/>
                <a:ea typeface="Calibri" charset="0"/>
                <a:cs typeface="Calibri" charset="0"/>
              </a:rPr>
              <a:t>Hospitalizations were standardized per 100,000 children or adults using US Census population estimates. The scale for pediatric hospitalizations is 10-fold less than for adults. Asterisks indicate significant (P &lt;0.004) change points.  Dashed lines demark vaccination change points.</a:t>
            </a:r>
          </a:p>
        </p:txBody>
      </p:sp>
      <p:sp>
        <p:nvSpPr>
          <p:cNvPr id="54" name="TextBox 53">
            <a:extLst>
              <a:ext uri="{FF2B5EF4-FFF2-40B4-BE49-F238E27FC236}">
                <a16:creationId xmlns:a16="http://schemas.microsoft.com/office/drawing/2014/main" id="{2B868129-D54D-4A99-97A4-04512A794AEF}"/>
              </a:ext>
            </a:extLst>
          </p:cNvPr>
          <p:cNvSpPr txBox="1"/>
          <p:nvPr/>
        </p:nvSpPr>
        <p:spPr>
          <a:xfrm>
            <a:off x="21999367" y="10740543"/>
            <a:ext cx="9649178" cy="1323439"/>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just"/>
            <a:r>
              <a:rPr lang="en-US" sz="2000" dirty="0">
                <a:solidFill>
                  <a:schemeClr val="bg2"/>
                </a:solidFill>
                <a:latin typeface="Calibri" charset="0"/>
                <a:ea typeface="Calibri" charset="0"/>
                <a:cs typeface="Calibri" charset="0"/>
              </a:rPr>
              <a:t>Cumulative vaccinations were standardized per 100,000 children or adults using US Census population estimates. The scale for pediatric vaccinations is 5-fold less than for adults. Asterisks indicate significant (P &lt;0.004) change points. Dashed line demarks FDA EUA for adolescents 12-15 years of age.</a:t>
            </a:r>
          </a:p>
        </p:txBody>
      </p:sp>
      <p:sp>
        <p:nvSpPr>
          <p:cNvPr id="35" name="Text Box 11736">
            <a:extLst>
              <a:ext uri="{FF2B5EF4-FFF2-40B4-BE49-F238E27FC236}">
                <a16:creationId xmlns:a16="http://schemas.microsoft.com/office/drawing/2014/main" id="{689F0244-4473-4121-8576-69665729921B}"/>
              </a:ext>
            </a:extLst>
          </p:cNvPr>
          <p:cNvSpPr txBox="1">
            <a:spLocks noChangeArrowheads="1"/>
          </p:cNvSpPr>
          <p:nvPr/>
        </p:nvSpPr>
        <p:spPr bwMode="auto">
          <a:xfrm>
            <a:off x="21965045" y="12577749"/>
            <a:ext cx="9779254" cy="4339650"/>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342900" indent="-342900" algn="just">
              <a:spcBef>
                <a:spcPct val="50000"/>
              </a:spcBef>
              <a:buFont typeface="Arial" panose="020B0604020202020204" pitchFamily="34" charset="0"/>
              <a:buChar char="•"/>
            </a:pPr>
            <a:r>
              <a:rPr lang="en-US" dirty="0">
                <a:latin typeface="Calibri" charset="0"/>
                <a:ea typeface="Calibri" charset="0"/>
                <a:cs typeface="Calibri" charset="0"/>
              </a:rPr>
              <a:t>At the national level, peak COVID-19 hospitalization rates were 20-fold less for children than adults.</a:t>
            </a:r>
          </a:p>
          <a:p>
            <a:pPr marL="342900" indent="-342900" algn="just">
              <a:spcBef>
                <a:spcPct val="50000"/>
              </a:spcBef>
              <a:buFont typeface="Arial" panose="020B0604020202020204" pitchFamily="34" charset="0"/>
              <a:buChar char="•"/>
            </a:pPr>
            <a:r>
              <a:rPr lang="en-US" dirty="0">
                <a:latin typeface="Calibri" charset="0"/>
                <a:ea typeface="Calibri" charset="0"/>
                <a:cs typeface="Calibri" charset="0"/>
              </a:rPr>
              <a:t>Regionally, variation exists in hospitalization rates and timing of changes in disease activity. Consideration of regional variation is critical for best informing local and national policies for disease management and vaccination strategies.</a:t>
            </a:r>
          </a:p>
          <a:p>
            <a:pPr marL="342900" indent="-342900" algn="just">
              <a:spcBef>
                <a:spcPct val="50000"/>
              </a:spcBef>
              <a:buFont typeface="Arial" panose="020B0604020202020204" pitchFamily="34" charset="0"/>
              <a:buChar char="•"/>
            </a:pPr>
            <a:r>
              <a:rPr lang="en-US" dirty="0">
                <a:latin typeface="Calibri" charset="0"/>
                <a:ea typeface="Calibri" charset="0"/>
                <a:cs typeface="Calibri" charset="0"/>
              </a:rPr>
              <a:t>As pediatric vaccination rates continue to increase, further investigation is needed to evaluate the impact of vaccines on hospitalization rates and disease burden across different segments of the population. </a:t>
            </a:r>
          </a:p>
          <a:p>
            <a:pPr marL="342900" indent="-342900" algn="just">
              <a:spcBef>
                <a:spcPct val="50000"/>
              </a:spcBef>
              <a:buFont typeface="Arial" panose="020B0604020202020204" pitchFamily="34" charset="0"/>
              <a:buChar char="•"/>
            </a:pPr>
            <a:endParaRPr lang="en-US" dirty="0">
              <a:latin typeface="Calibri" charset="0"/>
              <a:ea typeface="Calibri" charset="0"/>
              <a:cs typeface="Calibri" charset="0"/>
            </a:endParaRPr>
          </a:p>
        </p:txBody>
      </p:sp>
      <p:sp>
        <p:nvSpPr>
          <p:cNvPr id="36" name="Text Box 3">
            <a:extLst>
              <a:ext uri="{FF2B5EF4-FFF2-40B4-BE49-F238E27FC236}">
                <a16:creationId xmlns:a16="http://schemas.microsoft.com/office/drawing/2014/main" id="{24C18A8D-31E6-47DD-AC43-553DE3869EE8}"/>
              </a:ext>
            </a:extLst>
          </p:cNvPr>
          <p:cNvSpPr txBox="1">
            <a:spLocks noChangeArrowheads="1"/>
          </p:cNvSpPr>
          <p:nvPr/>
        </p:nvSpPr>
        <p:spPr bwMode="auto">
          <a:xfrm>
            <a:off x="21965045" y="16239292"/>
            <a:ext cx="9144000" cy="646331"/>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3600" b="1" dirty="0">
                <a:solidFill>
                  <a:srgbClr val="414385"/>
                </a:solidFill>
                <a:latin typeface="Calibri" panose="020F0502020204030204" pitchFamily="34" charset="0"/>
                <a:cs typeface="Calibri" panose="020F0502020204030204" pitchFamily="34" charset="0"/>
              </a:rPr>
              <a:t>References</a:t>
            </a:r>
          </a:p>
        </p:txBody>
      </p:sp>
      <p:sp>
        <p:nvSpPr>
          <p:cNvPr id="37" name="Text Box 11736">
            <a:extLst>
              <a:ext uri="{FF2B5EF4-FFF2-40B4-BE49-F238E27FC236}">
                <a16:creationId xmlns:a16="http://schemas.microsoft.com/office/drawing/2014/main" id="{16A81FE4-D4FC-4053-997E-B8084FEEF816}"/>
              </a:ext>
            </a:extLst>
          </p:cNvPr>
          <p:cNvSpPr txBox="1">
            <a:spLocks noChangeArrowheads="1"/>
          </p:cNvSpPr>
          <p:nvPr/>
        </p:nvSpPr>
        <p:spPr bwMode="auto">
          <a:xfrm>
            <a:off x="21955586" y="16794346"/>
            <a:ext cx="9779254" cy="2435282"/>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228600" indent="-228600">
              <a:spcBef>
                <a:spcPct val="50000"/>
              </a:spcBef>
              <a:buAutoNum type="arabicPeriod"/>
            </a:pPr>
            <a:r>
              <a:rPr lang="en-US" sz="1450" dirty="0">
                <a:latin typeface="Calibri" charset="0"/>
                <a:ea typeface="Calibri" charset="0"/>
                <a:cs typeface="Calibri" charset="0"/>
              </a:rPr>
              <a:t>American Academy of Pediatrics and the Children’s Hospital Association. Children and COVID-19: State Data Report. Updated June 10, 2021. Accessed June 16, 2021. https://downloads.aap.org/AAP/PDF/AAP%20and%20CHA%20-%20Children%20and%20COVID-19%20State%20Data%20Report%206.10%20FINAL.pdf</a:t>
            </a:r>
          </a:p>
          <a:p>
            <a:pPr marL="228600" indent="-228600">
              <a:spcBef>
                <a:spcPct val="50000"/>
              </a:spcBef>
              <a:buAutoNum type="arabicPeriod"/>
            </a:pPr>
            <a:r>
              <a:rPr lang="en-US" sz="1450" u="none" strike="noStrike" dirty="0">
                <a:effectLst/>
                <a:latin typeface="Calibri" panose="020F0502020204030204" pitchFamily="34" charset="0"/>
                <a:ea typeface="Arial" panose="020B0604020202020204" pitchFamily="34" charset="0"/>
                <a:cs typeface="Calibri" panose="020F0502020204030204" pitchFamily="34" charset="0"/>
              </a:rPr>
              <a:t>COVID-19 Reported Patient Impact and Hospital Capacity by State Timeseries. </a:t>
            </a:r>
            <a:r>
              <a:rPr lang="en-US" sz="1450" u="none" strike="noStrike" dirty="0" err="1">
                <a:effectLst/>
                <a:latin typeface="Calibri" panose="020F0502020204030204" pitchFamily="34" charset="0"/>
                <a:ea typeface="Arial" panose="020B0604020202020204" pitchFamily="34" charset="0"/>
                <a:cs typeface="Calibri" panose="020F0502020204030204" pitchFamily="34" charset="0"/>
              </a:rPr>
              <a:t>HealthData</a:t>
            </a:r>
            <a:r>
              <a:rPr lang="en-US" sz="1450" u="none" strike="noStrike" dirty="0">
                <a:effectLst/>
                <a:latin typeface="Calibri" panose="020F0502020204030204" pitchFamily="34" charset="0"/>
                <a:ea typeface="Arial" panose="020B0604020202020204" pitchFamily="34" charset="0"/>
                <a:cs typeface="Calibri" panose="020F0502020204030204" pitchFamily="34" charset="0"/>
              </a:rPr>
              <a:t> Web site</a:t>
            </a:r>
            <a:r>
              <a:rPr lang="en-US" sz="1450" b="1" u="none" strike="noStrike" dirty="0">
                <a:effectLst/>
                <a:latin typeface="Calibri" panose="020F0502020204030204" pitchFamily="34" charset="0"/>
                <a:ea typeface="Arial" panose="020B0604020202020204" pitchFamily="34" charset="0"/>
                <a:cs typeface="Calibri" panose="020F0502020204030204" pitchFamily="34" charset="0"/>
              </a:rPr>
              <a:t>. </a:t>
            </a:r>
            <a:r>
              <a:rPr lang="en-US" sz="1450" u="none" strike="noStrike" dirty="0">
                <a:effectLst/>
                <a:latin typeface="Calibri" panose="020F0502020204030204" pitchFamily="34" charset="0"/>
                <a:ea typeface="Arial" panose="020B0604020202020204" pitchFamily="34" charset="0"/>
                <a:cs typeface="Calibri" panose="020F0502020204030204" pitchFamily="34" charset="0"/>
              </a:rPr>
              <a:t>Updated June 6, 2021. Accessed June 6, 2021. https://healthdata.gov/Hospital/COVID-19-Reported-Patient-Impact-and-Hospital-Capa/g62h-syeh</a:t>
            </a:r>
          </a:p>
          <a:p>
            <a:pPr marL="228600" indent="-228600">
              <a:spcBef>
                <a:spcPct val="50000"/>
              </a:spcBef>
              <a:buAutoNum type="arabicPeriod"/>
            </a:pPr>
            <a:r>
              <a:rPr lang="en-US" sz="1450" u="none" strike="noStrike" dirty="0">
                <a:effectLst/>
                <a:latin typeface="Calibri" panose="020F0502020204030204" pitchFamily="34" charset="0"/>
                <a:ea typeface="Arial" panose="020B0604020202020204" pitchFamily="34" charset="0"/>
                <a:cs typeface="Calibri" panose="020F0502020204030204" pitchFamily="34" charset="0"/>
              </a:rPr>
              <a:t>Demographic Trends of People Receiving COVID-19 Vaccinations in the United States. Center for Disease Control and Prevention. Updated June 11, 2021. Accessed June 11, 2021. https://covid.cdc.gov/covid-data-tracker/#vaccination-demographics-trend</a:t>
            </a:r>
          </a:p>
          <a:p>
            <a:pPr marL="228600" indent="-228600">
              <a:spcBef>
                <a:spcPct val="50000"/>
              </a:spcBef>
              <a:buAutoNum type="arabicPeriod"/>
            </a:pPr>
            <a:r>
              <a:rPr lang="en-US" sz="1450" u="none" strike="noStrike" dirty="0">
                <a:effectLst/>
                <a:latin typeface="Calibri" panose="020F0502020204030204" pitchFamily="34" charset="0"/>
                <a:ea typeface="Arial" panose="020B0604020202020204" pitchFamily="34" charset="0"/>
                <a:cs typeface="Calibri" panose="020F0502020204030204" pitchFamily="34" charset="0"/>
              </a:rPr>
              <a:t>https://github.com/meghutch/COVID-19-Hospitalization-Trends</a:t>
            </a:r>
          </a:p>
        </p:txBody>
      </p:sp>
      <p:cxnSp>
        <p:nvCxnSpPr>
          <p:cNvPr id="39" name="Straight Connector 38">
            <a:extLst>
              <a:ext uri="{FF2B5EF4-FFF2-40B4-BE49-F238E27FC236}">
                <a16:creationId xmlns:a16="http://schemas.microsoft.com/office/drawing/2014/main" id="{EB223B5C-B93F-440F-B0AD-23F64E741C8C}"/>
              </a:ext>
            </a:extLst>
          </p:cNvPr>
          <p:cNvCxnSpPr>
            <a:cxnSpLocks/>
          </p:cNvCxnSpPr>
          <p:nvPr/>
        </p:nvCxnSpPr>
        <p:spPr bwMode="auto">
          <a:xfrm>
            <a:off x="22035036" y="16779929"/>
            <a:ext cx="9709263" cy="0"/>
          </a:xfrm>
          <a:prstGeom prst="line">
            <a:avLst/>
          </a:prstGeom>
          <a:solidFill>
            <a:schemeClr val="accent1"/>
          </a:solidFill>
          <a:ln w="12700" cap="flat" cmpd="sng" algn="ctr">
            <a:solidFill>
              <a:srgbClr val="6D6E71"/>
            </a:solidFill>
            <a:prstDash val="solid"/>
            <a:round/>
            <a:headEnd type="none" w="med" len="med"/>
            <a:tailEnd type="none" w="med" len="med"/>
          </a:ln>
          <a:effectLst/>
        </p:spPr>
      </p:cxnSp>
      <p:sp>
        <p:nvSpPr>
          <p:cNvPr id="32" name="Text Box 3">
            <a:extLst>
              <a:ext uri="{FF2B5EF4-FFF2-40B4-BE49-F238E27FC236}">
                <a16:creationId xmlns:a16="http://schemas.microsoft.com/office/drawing/2014/main" id="{6DD839D7-A6B7-4166-995B-F27D90C7DDC6}"/>
              </a:ext>
            </a:extLst>
          </p:cNvPr>
          <p:cNvSpPr txBox="1">
            <a:spLocks noChangeArrowheads="1"/>
          </p:cNvSpPr>
          <p:nvPr/>
        </p:nvSpPr>
        <p:spPr bwMode="auto">
          <a:xfrm>
            <a:off x="1308503" y="15396751"/>
            <a:ext cx="9677400" cy="646331"/>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3600" b="1" dirty="0">
                <a:solidFill>
                  <a:srgbClr val="414385"/>
                </a:solidFill>
                <a:latin typeface="Calibri" panose="020F0502020204030204" pitchFamily="34" charset="0"/>
                <a:ea typeface="Cambria" panose="02040503050406030204" pitchFamily="18" charset="0"/>
                <a:cs typeface="Calibri" panose="020F0502020204030204" pitchFamily="34" charset="0"/>
              </a:rPr>
              <a:t>Hospitalization Rates</a:t>
            </a:r>
          </a:p>
        </p:txBody>
      </p:sp>
      <p:graphicFrame>
        <p:nvGraphicFramePr>
          <p:cNvPr id="5" name="Table 5">
            <a:extLst>
              <a:ext uri="{FF2B5EF4-FFF2-40B4-BE49-F238E27FC236}">
                <a16:creationId xmlns:a16="http://schemas.microsoft.com/office/drawing/2014/main" id="{17E73FFC-D923-4F8D-8F64-58C95AA2004D}"/>
              </a:ext>
            </a:extLst>
          </p:cNvPr>
          <p:cNvGraphicFramePr>
            <a:graphicFrameLocks noGrp="1"/>
          </p:cNvGraphicFramePr>
          <p:nvPr>
            <p:extLst>
              <p:ext uri="{D42A27DB-BD31-4B8C-83A1-F6EECF244321}">
                <p14:modId xmlns:p14="http://schemas.microsoft.com/office/powerpoint/2010/main" val="431898201"/>
              </p:ext>
            </p:extLst>
          </p:nvPr>
        </p:nvGraphicFramePr>
        <p:xfrm>
          <a:off x="1382078" y="16103317"/>
          <a:ext cx="9110850" cy="2743200"/>
        </p:xfrm>
        <a:graphic>
          <a:graphicData uri="http://schemas.openxmlformats.org/drawingml/2006/table">
            <a:tbl>
              <a:tblPr firstRow="1" bandRow="1">
                <a:tableStyleId>{8EC20E35-A176-4012-BC5E-935CFFF8708E}</a:tableStyleId>
              </a:tblPr>
              <a:tblGrid>
                <a:gridCol w="3036950">
                  <a:extLst>
                    <a:ext uri="{9D8B030D-6E8A-4147-A177-3AD203B41FA5}">
                      <a16:colId xmlns:a16="http://schemas.microsoft.com/office/drawing/2014/main" val="1355842488"/>
                    </a:ext>
                  </a:extLst>
                </a:gridCol>
                <a:gridCol w="3036950">
                  <a:extLst>
                    <a:ext uri="{9D8B030D-6E8A-4147-A177-3AD203B41FA5}">
                      <a16:colId xmlns:a16="http://schemas.microsoft.com/office/drawing/2014/main" val="2227513058"/>
                    </a:ext>
                  </a:extLst>
                </a:gridCol>
                <a:gridCol w="3036950">
                  <a:extLst>
                    <a:ext uri="{9D8B030D-6E8A-4147-A177-3AD203B41FA5}">
                      <a16:colId xmlns:a16="http://schemas.microsoft.com/office/drawing/2014/main" val="426581896"/>
                    </a:ext>
                  </a:extLst>
                </a:gridCol>
              </a:tblGrid>
              <a:tr h="432238">
                <a:tc>
                  <a:txBody>
                    <a:bodyPr/>
                    <a:lstStyle/>
                    <a:p>
                      <a:pPr algn="ctr"/>
                      <a:endParaRPr lang="en-US" sz="2400" dirty="0">
                        <a:latin typeface="Calibri" panose="020F0502020204030204" pitchFamily="34" charset="0"/>
                        <a:cs typeface="Calibri" panose="020F0502020204030204" pitchFamily="34" charset="0"/>
                      </a:endParaRPr>
                    </a:p>
                  </a:txBody>
                  <a:tcPr anchor="ctr">
                    <a:solidFill>
                      <a:srgbClr val="6A6C9F"/>
                    </a:solidFill>
                  </a:tcPr>
                </a:tc>
                <a:tc>
                  <a:txBody>
                    <a:bodyPr/>
                    <a:lstStyle/>
                    <a:p>
                      <a:pPr algn="ctr"/>
                      <a:r>
                        <a:rPr lang="en-US" sz="2400" dirty="0">
                          <a:latin typeface="Calibri" panose="020F0502020204030204" pitchFamily="34" charset="0"/>
                          <a:cs typeface="Calibri" panose="020F0502020204030204" pitchFamily="34" charset="0"/>
                        </a:rPr>
                        <a:t>Children</a:t>
                      </a:r>
                    </a:p>
                  </a:txBody>
                  <a:tcPr anchor="ctr">
                    <a:solidFill>
                      <a:srgbClr val="6A6C9F"/>
                    </a:solidFill>
                  </a:tcPr>
                </a:tc>
                <a:tc>
                  <a:txBody>
                    <a:bodyPr/>
                    <a:lstStyle/>
                    <a:p>
                      <a:pPr algn="ctr"/>
                      <a:r>
                        <a:rPr lang="en-US" sz="2400" dirty="0">
                          <a:latin typeface="Calibri" panose="020F0502020204030204" pitchFamily="34" charset="0"/>
                          <a:cs typeface="Calibri" panose="020F0502020204030204" pitchFamily="34" charset="0"/>
                        </a:rPr>
                        <a:t>Adults</a:t>
                      </a:r>
                    </a:p>
                  </a:txBody>
                  <a:tcPr anchor="ctr">
                    <a:solidFill>
                      <a:srgbClr val="6A6C9F"/>
                    </a:solidFill>
                  </a:tcPr>
                </a:tc>
                <a:extLst>
                  <a:ext uri="{0D108BD9-81ED-4DB2-BD59-A6C34878D82A}">
                    <a16:rowId xmlns:a16="http://schemas.microsoft.com/office/drawing/2014/main" val="453046702"/>
                  </a:ext>
                </a:extLst>
              </a:tr>
              <a:tr h="432238">
                <a:tc>
                  <a:txBody>
                    <a:bodyPr/>
                    <a:lstStyle/>
                    <a:p>
                      <a:pPr algn="ctr"/>
                      <a:r>
                        <a:rPr lang="en-US" sz="2400" b="1" dirty="0">
                          <a:latin typeface="Calibri" panose="020F0502020204030204" pitchFamily="34" charset="0"/>
                          <a:cs typeface="Calibri" panose="020F0502020204030204" pitchFamily="34" charset="0"/>
                        </a:rPr>
                        <a:t>NATIONAL</a:t>
                      </a:r>
                    </a:p>
                  </a:txBody>
                  <a:tcPr anchor="ctr"/>
                </a:tc>
                <a:tc>
                  <a:txBody>
                    <a:bodyPr/>
                    <a:lstStyle/>
                    <a:p>
                      <a:pPr algn="ctr"/>
                      <a:r>
                        <a:rPr lang="en-US" sz="2400" dirty="0">
                          <a:latin typeface="Calibri" panose="020F0502020204030204" pitchFamily="34" charset="0"/>
                          <a:cs typeface="Calibri" panose="020F0502020204030204" pitchFamily="34" charset="0"/>
                        </a:rPr>
                        <a:t>1.2 (1-1.6)</a:t>
                      </a:r>
                    </a:p>
                  </a:txBody>
                  <a:tcPr anchor="ctr"/>
                </a:tc>
                <a:tc>
                  <a:txBody>
                    <a:bodyPr/>
                    <a:lstStyle/>
                    <a:p>
                      <a:pPr algn="ctr"/>
                      <a:r>
                        <a:rPr lang="en-US" sz="2400" dirty="0">
                          <a:latin typeface="Calibri" panose="020F0502020204030204" pitchFamily="34" charset="0"/>
                          <a:cs typeface="Calibri" panose="020F0502020204030204" pitchFamily="34" charset="0"/>
                        </a:rPr>
                        <a:t>14.3 (11.9-28.4)</a:t>
                      </a:r>
                    </a:p>
                  </a:txBody>
                  <a:tcPr anchor="ctr"/>
                </a:tc>
                <a:extLst>
                  <a:ext uri="{0D108BD9-81ED-4DB2-BD59-A6C34878D82A}">
                    <a16:rowId xmlns:a16="http://schemas.microsoft.com/office/drawing/2014/main" val="3992378456"/>
                  </a:ext>
                </a:extLst>
              </a:tr>
              <a:tr h="432238">
                <a:tc>
                  <a:txBody>
                    <a:bodyPr/>
                    <a:lstStyle/>
                    <a:p>
                      <a:pPr algn="ctr"/>
                      <a:r>
                        <a:rPr lang="en-US" sz="2400" b="1" dirty="0">
                          <a:latin typeface="Calibri" panose="020F0502020204030204" pitchFamily="34" charset="0"/>
                          <a:cs typeface="Calibri" panose="020F0502020204030204" pitchFamily="34" charset="0"/>
                        </a:rPr>
                        <a:t>Midwest</a:t>
                      </a:r>
                    </a:p>
                  </a:txBody>
                  <a:tcPr anchor="ctr"/>
                </a:tc>
                <a:tc>
                  <a:txBody>
                    <a:bodyPr/>
                    <a:lstStyle/>
                    <a:p>
                      <a:pPr algn="ctr"/>
                      <a:r>
                        <a:rPr lang="en-US" sz="2400" dirty="0">
                          <a:latin typeface="Calibri" panose="020F0502020204030204" pitchFamily="34" charset="0"/>
                          <a:cs typeface="Calibri" panose="020F0502020204030204" pitchFamily="34" charset="0"/>
                        </a:rPr>
                        <a:t>1.3 (1-1.7)</a:t>
                      </a:r>
                    </a:p>
                  </a:txBody>
                  <a:tcPr anchor="ctr"/>
                </a:tc>
                <a:tc>
                  <a:txBody>
                    <a:bodyPr/>
                    <a:lstStyle/>
                    <a:p>
                      <a:pPr algn="ctr"/>
                      <a:r>
                        <a:rPr lang="en-US" sz="2400" dirty="0">
                          <a:latin typeface="Calibri" panose="020F0502020204030204" pitchFamily="34" charset="0"/>
                          <a:cs typeface="Calibri" panose="020F0502020204030204" pitchFamily="34" charset="0"/>
                        </a:rPr>
                        <a:t>15.1 (9.7-27.8)</a:t>
                      </a:r>
                    </a:p>
                  </a:txBody>
                  <a:tcPr anchor="ctr"/>
                </a:tc>
                <a:extLst>
                  <a:ext uri="{0D108BD9-81ED-4DB2-BD59-A6C34878D82A}">
                    <a16:rowId xmlns:a16="http://schemas.microsoft.com/office/drawing/2014/main" val="2598281939"/>
                  </a:ext>
                </a:extLst>
              </a:tr>
              <a:tr h="4322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Calibri" panose="020F0502020204030204" pitchFamily="34" charset="0"/>
                          <a:cs typeface="Calibri" panose="020F0502020204030204" pitchFamily="34" charset="0"/>
                        </a:rPr>
                        <a:t>Northeast</a:t>
                      </a:r>
                    </a:p>
                  </a:txBody>
                  <a:tcPr anchor="ctr"/>
                </a:tc>
                <a:tc>
                  <a:txBody>
                    <a:bodyPr/>
                    <a:lstStyle/>
                    <a:p>
                      <a:pPr algn="ctr"/>
                      <a:r>
                        <a:rPr lang="en-US" sz="2400" dirty="0">
                          <a:latin typeface="Calibri" panose="020F0502020204030204" pitchFamily="34" charset="0"/>
                          <a:cs typeface="Calibri" panose="020F0502020204030204" pitchFamily="34" charset="0"/>
                        </a:rPr>
                        <a:t>1.1 (0.8-1.6)</a:t>
                      </a:r>
                    </a:p>
                  </a:txBody>
                  <a:tcPr anchor="ctr"/>
                </a:tc>
                <a:tc>
                  <a:txBody>
                    <a:bodyPr/>
                    <a:lstStyle/>
                    <a:p>
                      <a:pPr algn="ctr"/>
                      <a:r>
                        <a:rPr lang="en-US" sz="2400" dirty="0">
                          <a:latin typeface="Calibri" panose="020F0502020204030204" pitchFamily="34" charset="0"/>
                          <a:cs typeface="Calibri" panose="020F0502020204030204" pitchFamily="34" charset="0"/>
                        </a:rPr>
                        <a:t>18.6 (6.4-26.5)</a:t>
                      </a:r>
                    </a:p>
                  </a:txBody>
                  <a:tcPr anchor="ctr"/>
                </a:tc>
                <a:extLst>
                  <a:ext uri="{0D108BD9-81ED-4DB2-BD59-A6C34878D82A}">
                    <a16:rowId xmlns:a16="http://schemas.microsoft.com/office/drawing/2014/main" val="2706249136"/>
                  </a:ext>
                </a:extLst>
              </a:tr>
              <a:tr h="432238">
                <a:tc>
                  <a:txBody>
                    <a:bodyPr/>
                    <a:lstStyle/>
                    <a:p>
                      <a:pPr algn="ctr"/>
                      <a:r>
                        <a:rPr lang="en-US" sz="2400" b="1" dirty="0">
                          <a:latin typeface="Calibri" panose="020F0502020204030204" pitchFamily="34" charset="0"/>
                          <a:cs typeface="Calibri" panose="020F0502020204030204" pitchFamily="34" charset="0"/>
                        </a:rPr>
                        <a:t>South</a:t>
                      </a:r>
                    </a:p>
                  </a:txBody>
                  <a:tcPr anchor="ctr"/>
                </a:tc>
                <a:tc>
                  <a:txBody>
                    <a:bodyPr/>
                    <a:lstStyle/>
                    <a:p>
                      <a:pPr algn="ctr"/>
                      <a:r>
                        <a:rPr lang="en-US" sz="2400" dirty="0">
                          <a:latin typeface="Calibri" panose="020F0502020204030204" pitchFamily="34" charset="0"/>
                          <a:cs typeface="Calibri" panose="020F0502020204030204" pitchFamily="34" charset="0"/>
                        </a:rPr>
                        <a:t>1.4 (1.2-2)</a:t>
                      </a:r>
                    </a:p>
                  </a:txBody>
                  <a:tcPr anchor="ctr"/>
                </a:tc>
                <a:tc>
                  <a:txBody>
                    <a:bodyPr/>
                    <a:lstStyle/>
                    <a:p>
                      <a:pPr algn="ctr"/>
                      <a:r>
                        <a:rPr lang="en-US" sz="2400" dirty="0">
                          <a:latin typeface="Calibri" panose="020F0502020204030204" pitchFamily="34" charset="0"/>
                          <a:cs typeface="Calibri" panose="020F0502020204030204" pitchFamily="34" charset="0"/>
                        </a:rPr>
                        <a:t>17.9 (14.3-30.3)</a:t>
                      </a:r>
                    </a:p>
                  </a:txBody>
                  <a:tcPr anchor="ctr"/>
                </a:tc>
                <a:extLst>
                  <a:ext uri="{0D108BD9-81ED-4DB2-BD59-A6C34878D82A}">
                    <a16:rowId xmlns:a16="http://schemas.microsoft.com/office/drawing/2014/main" val="2133245534"/>
                  </a:ext>
                </a:extLst>
              </a:tr>
              <a:tr h="432238">
                <a:tc>
                  <a:txBody>
                    <a:bodyPr/>
                    <a:lstStyle/>
                    <a:p>
                      <a:pPr algn="ctr"/>
                      <a:r>
                        <a:rPr lang="en-US" sz="2400" b="1" dirty="0">
                          <a:latin typeface="Calibri" panose="020F0502020204030204" pitchFamily="34" charset="0"/>
                          <a:cs typeface="Calibri" panose="020F0502020204030204" pitchFamily="34" charset="0"/>
                        </a:rPr>
                        <a:t>West</a:t>
                      </a:r>
                    </a:p>
                  </a:txBody>
                  <a:tcPr anchor="ctr"/>
                </a:tc>
                <a:tc>
                  <a:txBody>
                    <a:bodyPr/>
                    <a:lstStyle/>
                    <a:p>
                      <a:pPr algn="ctr"/>
                      <a:r>
                        <a:rPr lang="en-US" sz="2400" dirty="0">
                          <a:latin typeface="Calibri" panose="020F0502020204030204" pitchFamily="34" charset="0"/>
                          <a:cs typeface="Calibri" panose="020F0502020204030204" pitchFamily="34" charset="0"/>
                        </a:rPr>
                        <a:t>0.8 (0.6-1.2)</a:t>
                      </a:r>
                    </a:p>
                  </a:txBody>
                  <a:tcPr anchor="ctr"/>
                </a:tc>
                <a:tc>
                  <a:txBody>
                    <a:bodyPr/>
                    <a:lstStyle/>
                    <a:p>
                      <a:pPr algn="ctr"/>
                      <a:r>
                        <a:rPr lang="en-US" sz="2400" dirty="0">
                          <a:latin typeface="Calibri" panose="020F0502020204030204" pitchFamily="34" charset="0"/>
                          <a:cs typeface="Calibri" panose="020F0502020204030204" pitchFamily="34" charset="0"/>
                        </a:rPr>
                        <a:t>9.5 (7.2-21.2)</a:t>
                      </a:r>
                    </a:p>
                  </a:txBody>
                  <a:tcPr anchor="ctr"/>
                </a:tc>
                <a:extLst>
                  <a:ext uri="{0D108BD9-81ED-4DB2-BD59-A6C34878D82A}">
                    <a16:rowId xmlns:a16="http://schemas.microsoft.com/office/drawing/2014/main" val="1143423830"/>
                  </a:ext>
                </a:extLst>
              </a:tr>
            </a:tbl>
          </a:graphicData>
        </a:graphic>
      </p:graphicFrame>
      <p:sp>
        <p:nvSpPr>
          <p:cNvPr id="40" name="TextBox 39">
            <a:extLst>
              <a:ext uri="{FF2B5EF4-FFF2-40B4-BE49-F238E27FC236}">
                <a16:creationId xmlns:a16="http://schemas.microsoft.com/office/drawing/2014/main" id="{851749C2-6DED-4972-8125-C64521EEB14C}"/>
              </a:ext>
            </a:extLst>
          </p:cNvPr>
          <p:cNvSpPr txBox="1"/>
          <p:nvPr/>
        </p:nvSpPr>
        <p:spPr>
          <a:xfrm>
            <a:off x="1308503" y="18829586"/>
            <a:ext cx="8990388" cy="400110"/>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000" dirty="0">
                <a:solidFill>
                  <a:srgbClr val="6D6E71"/>
                </a:solidFill>
                <a:latin typeface="Calibri" charset="0"/>
                <a:ea typeface="Calibri" charset="0"/>
                <a:cs typeface="Calibri" charset="0"/>
              </a:rPr>
              <a:t>Median and interquartile range of hospitalizations per 100,000 children or adults.  </a:t>
            </a:r>
          </a:p>
        </p:txBody>
      </p:sp>
      <p:cxnSp>
        <p:nvCxnSpPr>
          <p:cNvPr id="41" name="Straight Connector 40">
            <a:extLst>
              <a:ext uri="{FF2B5EF4-FFF2-40B4-BE49-F238E27FC236}">
                <a16:creationId xmlns:a16="http://schemas.microsoft.com/office/drawing/2014/main" id="{D895D96C-7069-40DC-868C-6D51FD712DA6}"/>
              </a:ext>
            </a:extLst>
          </p:cNvPr>
          <p:cNvCxnSpPr/>
          <p:nvPr/>
        </p:nvCxnSpPr>
        <p:spPr bwMode="auto">
          <a:xfrm>
            <a:off x="1382078" y="10401730"/>
            <a:ext cx="9144000" cy="0"/>
          </a:xfrm>
          <a:prstGeom prst="line">
            <a:avLst/>
          </a:prstGeom>
          <a:solidFill>
            <a:schemeClr val="accent1"/>
          </a:solidFill>
          <a:ln w="12700" cap="flat" cmpd="sng" algn="ctr">
            <a:solidFill>
              <a:srgbClr val="6D6E71"/>
            </a:solidFill>
            <a:prstDash val="solid"/>
            <a:round/>
            <a:headEnd type="none" w="med" len="med"/>
            <a:tailEnd type="none" w="med" len="med"/>
          </a:ln>
          <a:effectLst/>
        </p:spPr>
      </p:cxnSp>
      <p:pic>
        <p:nvPicPr>
          <p:cNvPr id="13" name="Picture 12">
            <a:extLst>
              <a:ext uri="{FF2B5EF4-FFF2-40B4-BE49-F238E27FC236}">
                <a16:creationId xmlns:a16="http://schemas.microsoft.com/office/drawing/2014/main" id="{DF62B3D6-125E-4CB9-A319-F233C3590532}"/>
              </a:ext>
            </a:extLst>
          </p:cNvPr>
          <p:cNvPicPr>
            <a:picLocks noChangeAspect="1"/>
          </p:cNvPicPr>
          <p:nvPr/>
        </p:nvPicPr>
        <p:blipFill>
          <a:blip r:embed="rId6"/>
          <a:stretch>
            <a:fillRect/>
          </a:stretch>
        </p:blipFill>
        <p:spPr>
          <a:xfrm>
            <a:off x="22056589" y="4975168"/>
            <a:ext cx="9534733" cy="5821007"/>
          </a:xfrm>
          <a:prstGeom prst="rect">
            <a:avLst/>
          </a:prstGeom>
        </p:spPr>
      </p:pic>
      <p:pic>
        <p:nvPicPr>
          <p:cNvPr id="15" name="Picture 14">
            <a:extLst>
              <a:ext uri="{FF2B5EF4-FFF2-40B4-BE49-F238E27FC236}">
                <a16:creationId xmlns:a16="http://schemas.microsoft.com/office/drawing/2014/main" id="{42318317-9408-4E9C-A566-D0423FBC1DC0}"/>
              </a:ext>
            </a:extLst>
          </p:cNvPr>
          <p:cNvPicPr>
            <a:picLocks noChangeAspect="1"/>
          </p:cNvPicPr>
          <p:nvPr/>
        </p:nvPicPr>
        <p:blipFill>
          <a:blip r:embed="rId7"/>
          <a:stretch>
            <a:fillRect/>
          </a:stretch>
        </p:blipFill>
        <p:spPr>
          <a:xfrm>
            <a:off x="11374426" y="5032551"/>
            <a:ext cx="9534732" cy="6177547"/>
          </a:xfrm>
          <a:prstGeom prst="rect">
            <a:avLst/>
          </a:prstGeom>
        </p:spPr>
      </p:pic>
    </p:spTree>
  </p:cSld>
  <p:clrMapOvr>
    <a:masterClrMapping/>
  </p:clrMapOvr>
</p:sld>
</file>

<file path=ppt/theme/theme1.xml><?xml version="1.0" encoding="utf-8"?>
<a:theme xmlns:a="http://schemas.openxmlformats.org/drawingml/2006/main" name="GG Bridge">
  <a:themeElements>
    <a:clrScheme name="GG Bridg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G Bri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G Bridg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G Bridg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G Bridg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G Bridg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G Brid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G Brid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G Brid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Data\Microsoft\Templates\GG Bridge.pot</Template>
  <TotalTime>12031</TotalTime>
  <Words>699</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GG Bridge</vt:lpstr>
      <vt:lpstr>PowerPoint Presentation</vt:lpstr>
    </vt:vector>
  </TitlesOfParts>
  <Company>SFVAMC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 Varosy, M.D</dc:creator>
  <cp:lastModifiedBy>Meg Hutch</cp:lastModifiedBy>
  <cp:revision>176</cp:revision>
  <cp:lastPrinted>2002-09-26T20:21:33Z</cp:lastPrinted>
  <dcterms:created xsi:type="dcterms:W3CDTF">2002-04-02T23:37:14Z</dcterms:created>
  <dcterms:modified xsi:type="dcterms:W3CDTF">2021-06-23T18:24:11Z</dcterms:modified>
</cp:coreProperties>
</file>