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7"/>
  </p:notesMasterIdLst>
  <p:handoutMasterIdLst>
    <p:handoutMasterId r:id="rId48"/>
  </p:handoutMasterIdLst>
  <p:sldIdLst>
    <p:sldId id="390" r:id="rId5"/>
    <p:sldId id="392" r:id="rId6"/>
    <p:sldId id="312" r:id="rId7"/>
    <p:sldId id="391" r:id="rId8"/>
    <p:sldId id="389" r:id="rId9"/>
    <p:sldId id="502" r:id="rId10"/>
    <p:sldId id="513" r:id="rId11"/>
    <p:sldId id="514" r:id="rId12"/>
    <p:sldId id="518" r:id="rId13"/>
    <p:sldId id="520" r:id="rId14"/>
    <p:sldId id="393" r:id="rId15"/>
    <p:sldId id="500" r:id="rId16"/>
    <p:sldId id="396" r:id="rId17"/>
    <p:sldId id="515" r:id="rId18"/>
    <p:sldId id="400" r:id="rId19"/>
    <p:sldId id="516" r:id="rId20"/>
    <p:sldId id="398" r:id="rId21"/>
    <p:sldId id="401" r:id="rId22"/>
    <p:sldId id="399" r:id="rId23"/>
    <p:sldId id="402" r:id="rId24"/>
    <p:sldId id="405" r:id="rId25"/>
    <p:sldId id="404" r:id="rId26"/>
    <p:sldId id="519" r:id="rId27"/>
    <p:sldId id="503" r:id="rId28"/>
    <p:sldId id="403" r:id="rId29"/>
    <p:sldId id="525" r:id="rId30"/>
    <p:sldId id="522" r:id="rId31"/>
    <p:sldId id="523" r:id="rId32"/>
    <p:sldId id="527" r:id="rId33"/>
    <p:sldId id="408" r:id="rId34"/>
    <p:sldId id="406" r:id="rId35"/>
    <p:sldId id="407" r:id="rId36"/>
    <p:sldId id="409" r:id="rId37"/>
    <p:sldId id="410" r:id="rId38"/>
    <p:sldId id="494" r:id="rId39"/>
    <p:sldId id="509" r:id="rId40"/>
    <p:sldId id="505" r:id="rId41"/>
    <p:sldId id="506" r:id="rId42"/>
    <p:sldId id="508" r:id="rId43"/>
    <p:sldId id="504" r:id="rId44"/>
    <p:sldId id="501" r:id="rId45"/>
    <p:sldId id="526" r:id="rId46"/>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6979A5-65F9-489E-8886-AB6BD1F8DC82}">
          <p14:sldIdLst>
            <p14:sldId id="390"/>
            <p14:sldId id="392"/>
            <p14:sldId id="312"/>
            <p14:sldId id="391"/>
            <p14:sldId id="389"/>
            <p14:sldId id="502"/>
            <p14:sldId id="513"/>
            <p14:sldId id="514"/>
            <p14:sldId id="518"/>
            <p14:sldId id="520"/>
            <p14:sldId id="393"/>
            <p14:sldId id="500"/>
            <p14:sldId id="396"/>
            <p14:sldId id="515"/>
            <p14:sldId id="400"/>
            <p14:sldId id="516"/>
            <p14:sldId id="398"/>
            <p14:sldId id="401"/>
            <p14:sldId id="399"/>
            <p14:sldId id="402"/>
            <p14:sldId id="405"/>
            <p14:sldId id="404"/>
            <p14:sldId id="519"/>
            <p14:sldId id="503"/>
            <p14:sldId id="403"/>
            <p14:sldId id="525"/>
            <p14:sldId id="522"/>
            <p14:sldId id="523"/>
            <p14:sldId id="527"/>
            <p14:sldId id="408"/>
            <p14:sldId id="406"/>
            <p14:sldId id="407"/>
            <p14:sldId id="409"/>
            <p14:sldId id="410"/>
            <p14:sldId id="494"/>
            <p14:sldId id="509"/>
            <p14:sldId id="505"/>
            <p14:sldId id="506"/>
            <p14:sldId id="508"/>
            <p14:sldId id="504"/>
            <p14:sldId id="501"/>
            <p14:sldId id="526"/>
          </p14:sldIdLst>
        </p14:section>
      </p14:sectionLst>
    </p:ex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223">
          <p15:clr>
            <a:srgbClr val="A4A3A4"/>
          </p15:clr>
        </p15:guide>
        <p15:guide id="4" orient="horz" pos="1022">
          <p15:clr>
            <a:srgbClr val="A4A3A4"/>
          </p15:clr>
        </p15:guide>
        <p15:guide id="5" orient="horz" pos="4032">
          <p15:clr>
            <a:srgbClr val="A4A3A4"/>
          </p15:clr>
        </p15:guide>
        <p15:guide id="6" orient="horz" pos="488">
          <p15:clr>
            <a:srgbClr val="A4A3A4"/>
          </p15:clr>
        </p15:guide>
        <p15:guide id="7" orient="horz" pos="576">
          <p15:clr>
            <a:srgbClr val="A4A3A4"/>
          </p15:clr>
        </p15:guide>
        <p15:guide id="8" orient="horz" pos="96">
          <p15:clr>
            <a:srgbClr val="A4A3A4"/>
          </p15:clr>
        </p15:guide>
        <p15:guide id="9" orient="horz" pos="3600">
          <p15:clr>
            <a:srgbClr val="A4A3A4"/>
          </p15:clr>
        </p15:guide>
        <p15:guide id="10" orient="horz" pos="4203">
          <p15:clr>
            <a:srgbClr val="A4A3A4"/>
          </p15:clr>
        </p15:guide>
        <p15:guide id="11" orient="horz" pos="1248">
          <p15:clr>
            <a:srgbClr val="A4A3A4"/>
          </p15:clr>
        </p15:guide>
        <p15:guide id="12" pos="2880">
          <p15:clr>
            <a:srgbClr val="A4A3A4"/>
          </p15:clr>
        </p15:guide>
        <p15:guide id="13" pos="624">
          <p15:clr>
            <a:srgbClr val="A4A3A4"/>
          </p15:clr>
        </p15:guide>
        <p15:guide id="14" pos="5472">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14689"/>
    <a:srgbClr val="7F8283"/>
    <a:srgbClr val="7571B0"/>
    <a:srgbClr val="938FC3"/>
    <a:srgbClr val="61468B"/>
    <a:srgbClr val="63599E"/>
    <a:srgbClr val="A9ABAC"/>
    <a:srgbClr val="8A83B6"/>
    <a:srgbClr val="D0CDE2"/>
    <a:srgbClr val="D4D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84814" autoAdjust="0"/>
  </p:normalViewPr>
  <p:slideViewPr>
    <p:cSldViewPr showGuides="1">
      <p:cViewPr varScale="1">
        <p:scale>
          <a:sx n="53" d="100"/>
          <a:sy n="53" d="100"/>
        </p:scale>
        <p:origin x="1636" y="44"/>
      </p:cViewPr>
      <p:guideLst>
        <p:guide orient="horz" pos="2160"/>
        <p:guide orient="horz" pos="3888"/>
        <p:guide orient="horz" pos="223"/>
        <p:guide orient="horz" pos="1022"/>
        <p:guide orient="horz" pos="4032"/>
        <p:guide orient="horz" pos="488"/>
        <p:guide orient="horz" pos="576"/>
        <p:guide orient="horz" pos="96"/>
        <p:guide orient="horz" pos="3600"/>
        <p:guide orient="horz" pos="4203"/>
        <p:guide orient="horz" pos="1248"/>
        <p:guide pos="2880"/>
        <p:guide pos="624"/>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2" d="100"/>
        <a:sy n="82" d="100"/>
      </p:scale>
      <p:origin x="0" y="0"/>
    </p:cViewPr>
  </p:sorterViewPr>
  <p:notesViewPr>
    <p:cSldViewPr showGuides="1">
      <p:cViewPr varScale="1">
        <p:scale>
          <a:sx n="69" d="100"/>
          <a:sy n="69" d="100"/>
        </p:scale>
        <p:origin x="-2962" y="-91"/>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05448" cy="461804"/>
          </a:xfrm>
          <a:prstGeom prst="rect">
            <a:avLst/>
          </a:prstGeom>
        </p:spPr>
        <p:txBody>
          <a:bodyPr vert="horz" lIns="90986" tIns="45492" rIns="90986" bIns="45492" rtlCol="0"/>
          <a:lstStyle>
            <a:lvl1pPr algn="l">
              <a:defRPr sz="1200"/>
            </a:lvl1pPr>
          </a:lstStyle>
          <a:p>
            <a:endParaRPr lang="en-US"/>
          </a:p>
        </p:txBody>
      </p:sp>
      <p:sp>
        <p:nvSpPr>
          <p:cNvPr id="3" name="Date Placeholder 2"/>
          <p:cNvSpPr>
            <a:spLocks noGrp="1"/>
          </p:cNvSpPr>
          <p:nvPr>
            <p:ph type="dt" sz="quarter" idx="1"/>
          </p:nvPr>
        </p:nvSpPr>
        <p:spPr>
          <a:xfrm>
            <a:off x="3927184" y="1"/>
            <a:ext cx="3005448" cy="461804"/>
          </a:xfrm>
          <a:prstGeom prst="rect">
            <a:avLst/>
          </a:prstGeom>
        </p:spPr>
        <p:txBody>
          <a:bodyPr vert="horz" lIns="90986" tIns="45492" rIns="90986" bIns="45492" rtlCol="0"/>
          <a:lstStyle>
            <a:lvl1pPr algn="r">
              <a:defRPr sz="1200"/>
            </a:lvl1pPr>
          </a:lstStyle>
          <a:p>
            <a:fld id="{F35AC1A4-BE0D-49E7-9347-99EBFE8E8BC9}" type="datetimeFigureOut">
              <a:rPr lang="en-US" smtClean="0"/>
              <a:pPr/>
              <a:t>1/14/2024</a:t>
            </a:fld>
            <a:endParaRPr lang="en-US"/>
          </a:p>
        </p:txBody>
      </p:sp>
      <p:sp>
        <p:nvSpPr>
          <p:cNvPr id="4" name="Footer Placeholder 3"/>
          <p:cNvSpPr>
            <a:spLocks noGrp="1"/>
          </p:cNvSpPr>
          <p:nvPr>
            <p:ph type="ftr" sz="quarter" idx="2"/>
          </p:nvPr>
        </p:nvSpPr>
        <p:spPr>
          <a:xfrm>
            <a:off x="2" y="8769510"/>
            <a:ext cx="3005448" cy="461804"/>
          </a:xfrm>
          <a:prstGeom prst="rect">
            <a:avLst/>
          </a:prstGeom>
        </p:spPr>
        <p:txBody>
          <a:bodyPr vert="horz" lIns="90986" tIns="45492" rIns="90986" bIns="45492" rtlCol="0" anchor="b"/>
          <a:lstStyle>
            <a:lvl1pPr algn="l">
              <a:defRPr sz="1200"/>
            </a:lvl1pPr>
          </a:lstStyle>
          <a:p>
            <a:endParaRPr lang="en-US"/>
          </a:p>
        </p:txBody>
      </p:sp>
      <p:sp>
        <p:nvSpPr>
          <p:cNvPr id="5" name="Slide Number Placeholder 4"/>
          <p:cNvSpPr>
            <a:spLocks noGrp="1"/>
          </p:cNvSpPr>
          <p:nvPr>
            <p:ph type="sldNum" sz="quarter" idx="3"/>
          </p:nvPr>
        </p:nvSpPr>
        <p:spPr>
          <a:xfrm>
            <a:off x="3927184" y="8769510"/>
            <a:ext cx="3005448" cy="461804"/>
          </a:xfrm>
          <a:prstGeom prst="rect">
            <a:avLst/>
          </a:prstGeom>
        </p:spPr>
        <p:txBody>
          <a:bodyPr vert="horz" lIns="90986" tIns="45492" rIns="90986" bIns="45492" rtlCol="0" anchor="b"/>
          <a:lstStyle>
            <a:lvl1pPr algn="r">
              <a:defRPr sz="1200"/>
            </a:lvl1pPr>
          </a:lstStyle>
          <a:p>
            <a:fld id="{5A6982BA-8E65-43F5-A169-0A825F430828}" type="slidenum">
              <a:rPr lang="en-US" smtClean="0"/>
              <a:pPr/>
              <a:t>‹#›</a:t>
            </a:fld>
            <a:endParaRPr lang="en-US"/>
          </a:p>
        </p:txBody>
      </p:sp>
    </p:spTree>
    <p:extLst>
      <p:ext uri="{BB962C8B-B14F-4D97-AF65-F5344CB8AC3E}">
        <p14:creationId xmlns:p14="http://schemas.microsoft.com/office/powerpoint/2010/main" val="3920299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4820" cy="461645"/>
          </a:xfrm>
          <a:prstGeom prst="rect">
            <a:avLst/>
          </a:prstGeom>
        </p:spPr>
        <p:txBody>
          <a:bodyPr vert="horz" lIns="92368" tIns="46184" rIns="92368" bIns="46184" rtlCol="0"/>
          <a:lstStyle>
            <a:lvl1pPr algn="l">
              <a:defRPr sz="1200"/>
            </a:lvl1pPr>
          </a:lstStyle>
          <a:p>
            <a:endParaRPr lang="en-US"/>
          </a:p>
        </p:txBody>
      </p:sp>
      <p:sp>
        <p:nvSpPr>
          <p:cNvPr id="3" name="Date Placeholder 2"/>
          <p:cNvSpPr>
            <a:spLocks noGrp="1"/>
          </p:cNvSpPr>
          <p:nvPr>
            <p:ph type="dt" idx="1"/>
          </p:nvPr>
        </p:nvSpPr>
        <p:spPr>
          <a:xfrm>
            <a:off x="3927776" y="1"/>
            <a:ext cx="3004820" cy="461645"/>
          </a:xfrm>
          <a:prstGeom prst="rect">
            <a:avLst/>
          </a:prstGeom>
        </p:spPr>
        <p:txBody>
          <a:bodyPr vert="horz" lIns="92368" tIns="46184" rIns="92368" bIns="46184" rtlCol="0"/>
          <a:lstStyle>
            <a:lvl1pPr algn="r">
              <a:defRPr sz="1200"/>
            </a:lvl1pPr>
          </a:lstStyle>
          <a:p>
            <a:fld id="{96FCCE9C-97C6-4127-8839-CAB1314A3683}" type="datetimeFigureOut">
              <a:rPr lang="en-US" smtClean="0"/>
              <a:pPr/>
              <a:t>1/14/2024</a:t>
            </a:fld>
            <a:endParaRPr lang="en-US"/>
          </a:p>
        </p:txBody>
      </p:sp>
      <p:sp>
        <p:nvSpPr>
          <p:cNvPr id="4" name="Slide Image Placeholder 3"/>
          <p:cNvSpPr>
            <a:spLocks noGrp="1" noRot="1" noChangeAspect="1"/>
          </p:cNvSpPr>
          <p:nvPr>
            <p:ph type="sldImg" idx="2"/>
          </p:nvPr>
        </p:nvSpPr>
        <p:spPr>
          <a:xfrm>
            <a:off x="1158875" y="692150"/>
            <a:ext cx="4616450" cy="3462338"/>
          </a:xfrm>
          <a:prstGeom prst="rect">
            <a:avLst/>
          </a:prstGeom>
          <a:noFill/>
          <a:ln w="12700">
            <a:solidFill>
              <a:prstClr val="black"/>
            </a:solidFill>
          </a:ln>
        </p:spPr>
        <p:txBody>
          <a:bodyPr vert="horz" lIns="92368" tIns="46184" rIns="92368" bIns="46184" rtlCol="0" anchor="ctr"/>
          <a:lstStyle/>
          <a:p>
            <a:endParaRPr lang="en-US"/>
          </a:p>
        </p:txBody>
      </p:sp>
      <p:sp>
        <p:nvSpPr>
          <p:cNvPr id="5" name="Notes Placeholder 4"/>
          <p:cNvSpPr>
            <a:spLocks noGrp="1"/>
          </p:cNvSpPr>
          <p:nvPr>
            <p:ph type="body" sz="quarter" idx="3"/>
          </p:nvPr>
        </p:nvSpPr>
        <p:spPr>
          <a:xfrm>
            <a:off x="693420" y="4385628"/>
            <a:ext cx="5547360" cy="4154805"/>
          </a:xfrm>
          <a:prstGeom prst="rect">
            <a:avLst/>
          </a:prstGeom>
        </p:spPr>
        <p:txBody>
          <a:bodyPr vert="horz" lIns="92368" tIns="46184" rIns="92368" bIns="461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69652"/>
            <a:ext cx="3004820" cy="461645"/>
          </a:xfrm>
          <a:prstGeom prst="rect">
            <a:avLst/>
          </a:prstGeom>
        </p:spPr>
        <p:txBody>
          <a:bodyPr vert="horz" lIns="92368" tIns="46184" rIns="92368" bIns="46184" rtlCol="0" anchor="b"/>
          <a:lstStyle>
            <a:lvl1pPr algn="l">
              <a:defRPr sz="1200"/>
            </a:lvl1pPr>
          </a:lstStyle>
          <a:p>
            <a:endParaRPr lang="en-US"/>
          </a:p>
        </p:txBody>
      </p:sp>
      <p:sp>
        <p:nvSpPr>
          <p:cNvPr id="7" name="Slide Number Placeholder 6"/>
          <p:cNvSpPr>
            <a:spLocks noGrp="1"/>
          </p:cNvSpPr>
          <p:nvPr>
            <p:ph type="sldNum" sz="quarter" idx="5"/>
          </p:nvPr>
        </p:nvSpPr>
        <p:spPr>
          <a:xfrm>
            <a:off x="3927776" y="8769652"/>
            <a:ext cx="3004820" cy="461645"/>
          </a:xfrm>
          <a:prstGeom prst="rect">
            <a:avLst/>
          </a:prstGeom>
        </p:spPr>
        <p:txBody>
          <a:bodyPr vert="horz" lIns="92368" tIns="46184" rIns="92368" bIns="46184" rtlCol="0" anchor="b"/>
          <a:lstStyle>
            <a:lvl1pPr algn="r">
              <a:defRPr sz="1200"/>
            </a:lvl1pPr>
          </a:lstStyle>
          <a:p>
            <a:fld id="{AF3C882C-6931-48D7-9B18-809CA6FAEAE8}" type="slidenum">
              <a:rPr lang="en-US" smtClean="0"/>
              <a:pPr/>
              <a:t>‹#›</a:t>
            </a:fld>
            <a:endParaRPr lang="en-US"/>
          </a:p>
        </p:txBody>
      </p:sp>
    </p:spTree>
    <p:extLst>
      <p:ext uri="{BB962C8B-B14F-4D97-AF65-F5344CB8AC3E}">
        <p14:creationId xmlns:p14="http://schemas.microsoft.com/office/powerpoint/2010/main" val="2483730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5 Mount Sinai Health System Hospitals </a:t>
            </a:r>
          </a:p>
          <a:p>
            <a:pPr marL="171450" indent="-171450">
              <a:buFont typeface="Arial" panose="020B0604020202020204" pitchFamily="34" charset="0"/>
              <a:buChar char="•"/>
            </a:pPr>
            <a:r>
              <a:rPr lang="en-US" dirty="0"/>
              <a:t>Models (logistic-regression and multilayer perceptron) were first trained locally at each hospital</a:t>
            </a:r>
          </a:p>
          <a:p>
            <a:pPr marL="171450" indent="-171450">
              <a:buFont typeface="Arial" panose="020B0604020202020204" pitchFamily="34" charset="0"/>
              <a:buChar char="•"/>
            </a:pPr>
            <a:r>
              <a:rPr lang="en-US" dirty="0"/>
              <a:t>Parameters from the local models were sent to a central aggregator </a:t>
            </a:r>
          </a:p>
          <a:p>
            <a:pPr marL="171450" indent="-171450">
              <a:buFont typeface="Arial" panose="020B0604020202020204" pitchFamily="34" charset="0"/>
              <a:buChar char="•"/>
            </a:pPr>
            <a:r>
              <a:rPr lang="en-US" dirty="0"/>
              <a:t>As local models trained, model parameters were sent back to the central aggregator which updated parameters and sent them back to each healthcare system</a:t>
            </a:r>
          </a:p>
          <a:p>
            <a:pPr marL="171450" indent="-171450">
              <a:buFont typeface="Arial" panose="020B0604020202020204" pitchFamily="34" charset="0"/>
              <a:buChar char="•"/>
            </a:pPr>
            <a:r>
              <a:rPr lang="en-US" dirty="0"/>
              <a:t>Study evaluated mortality prediction among the local models, the federated models, and a model trained on pooled dataset (data were pooled together from all healthcare systems) </a:t>
            </a:r>
          </a:p>
          <a:p>
            <a:pPr marL="171450" indent="-171450">
              <a:buFont typeface="Arial" panose="020B0604020202020204" pitchFamily="34" charset="0"/>
              <a:buChar char="•"/>
            </a:pPr>
            <a:r>
              <a:rPr lang="en-US" dirty="0"/>
              <a:t>Note from paper: “Federated averaging scales the parameters of each site according to the number of available data points and sums all parameters by layer. Through this technique, federated models did not receive any raw data.”</a:t>
            </a:r>
          </a:p>
          <a:p>
            <a:endParaRPr lang="en-US" dirty="0"/>
          </a:p>
        </p:txBody>
      </p:sp>
      <p:sp>
        <p:nvSpPr>
          <p:cNvPr id="4" name="Slide Number Placeholder 3"/>
          <p:cNvSpPr>
            <a:spLocks noGrp="1"/>
          </p:cNvSpPr>
          <p:nvPr>
            <p:ph type="sldNum" sz="quarter" idx="5"/>
          </p:nvPr>
        </p:nvSpPr>
        <p:spPr/>
        <p:txBody>
          <a:bodyPr/>
          <a:lstStyle/>
          <a:p>
            <a:fld id="{AF3C882C-6931-48D7-9B18-809CA6FAEAE8}" type="slidenum">
              <a:rPr lang="en-US" smtClean="0"/>
              <a:pPr/>
              <a:t>8</a:t>
            </a:fld>
            <a:endParaRPr lang="en-US"/>
          </a:p>
        </p:txBody>
      </p:sp>
    </p:spTree>
    <p:extLst>
      <p:ext uri="{BB962C8B-B14F-4D97-AF65-F5344CB8AC3E}">
        <p14:creationId xmlns:p14="http://schemas.microsoft.com/office/powerpoint/2010/main" val="1032169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A2A2A"/>
                </a:solidFill>
                <a:effectLst/>
                <a:latin typeface="Source Sans Pro" panose="020B0503030403020204" pitchFamily="34" charset="0"/>
              </a:rPr>
              <a:t>Prognosis of patients with COVID-19. </a:t>
            </a:r>
            <a:r>
              <a:rPr lang="en-US" b="1" i="0" dirty="0">
                <a:solidFill>
                  <a:srgbClr val="2A2A2A"/>
                </a:solidFill>
                <a:effectLst/>
                <a:latin typeface="Source Sans Pro" panose="020B0503030403020204" pitchFamily="34" charset="0"/>
              </a:rPr>
              <a:t>A)</a:t>
            </a:r>
            <a:r>
              <a:rPr lang="en-US" b="0" i="0" dirty="0">
                <a:solidFill>
                  <a:srgbClr val="2A2A2A"/>
                </a:solidFill>
                <a:effectLst/>
                <a:latin typeface="Source Sans Pro" panose="020B0503030403020204" pitchFamily="34" charset="0"/>
              </a:rPr>
              <a:t> Forest plot of pooled in-hospital all-cause mortality rates between cancer patients and noncancer patients. </a:t>
            </a:r>
            <a:r>
              <a:rPr lang="en-US" b="1" i="0" dirty="0">
                <a:solidFill>
                  <a:srgbClr val="2A2A2A"/>
                </a:solidFill>
                <a:effectLst/>
                <a:latin typeface="Source Sans Pro" panose="020B0503030403020204" pitchFamily="34" charset="0"/>
              </a:rPr>
              <a:t>B)</a:t>
            </a:r>
            <a:r>
              <a:rPr lang="en-US" b="0" i="0" dirty="0">
                <a:solidFill>
                  <a:srgbClr val="2A2A2A"/>
                </a:solidFill>
                <a:effectLst/>
                <a:latin typeface="Source Sans Pro" panose="020B0503030403020204" pitchFamily="34" charset="0"/>
              </a:rPr>
              <a:t> Forest plot of intensive care unit admission rates between cancer patients and noncancer patients. </a:t>
            </a:r>
            <a:r>
              <a:rPr lang="en-US" b="1" i="0" dirty="0">
                <a:solidFill>
                  <a:srgbClr val="2A2A2A"/>
                </a:solidFill>
                <a:effectLst/>
                <a:latin typeface="Source Sans Pro" panose="020B0503030403020204" pitchFamily="34" charset="0"/>
              </a:rPr>
              <a:t>C)</a:t>
            </a:r>
            <a:r>
              <a:rPr lang="en-US" b="0" i="0" dirty="0">
                <a:solidFill>
                  <a:srgbClr val="2A2A2A"/>
                </a:solidFill>
                <a:effectLst/>
                <a:latin typeface="Source Sans Pro" panose="020B0503030403020204" pitchFamily="34" charset="0"/>
              </a:rPr>
              <a:t> Forest plot of intubation rates between cancer patients and noncancer patients. </a:t>
            </a:r>
            <a:r>
              <a:rPr lang="en-US" b="1" i="0" dirty="0">
                <a:solidFill>
                  <a:srgbClr val="2A2A2A"/>
                </a:solidFill>
                <a:effectLst/>
                <a:latin typeface="Source Sans Pro" panose="020B0503030403020204" pitchFamily="34" charset="0"/>
              </a:rPr>
              <a:t>D)</a:t>
            </a:r>
            <a:r>
              <a:rPr lang="en-US" b="0" i="0" dirty="0">
                <a:solidFill>
                  <a:srgbClr val="2A2A2A"/>
                </a:solidFill>
                <a:effectLst/>
                <a:latin typeface="Source Sans Pro" panose="020B0503030403020204" pitchFamily="34" charset="0"/>
              </a:rPr>
              <a:t> Forest plot of severe disease between active cancer patients and cancer survivors. Odds ratio calculated using the Mantel-Haenszel random-effects model and </a:t>
            </a:r>
            <a:r>
              <a:rPr lang="en-US" b="0" i="1" dirty="0">
                <a:solidFill>
                  <a:srgbClr val="2A2A2A"/>
                </a:solidFill>
                <a:effectLst/>
                <a:latin typeface="Source Sans Pro" panose="020B0503030403020204" pitchFamily="34" charset="0"/>
              </a:rPr>
              <a:t>P</a:t>
            </a:r>
            <a:r>
              <a:rPr lang="en-US" b="0" i="0" dirty="0">
                <a:solidFill>
                  <a:srgbClr val="2A2A2A"/>
                </a:solidFill>
                <a:effectLst/>
                <a:latin typeface="Source Sans Pro" panose="020B0503030403020204" pitchFamily="34" charset="0"/>
              </a:rPr>
              <a:t> value from the z test to examine whether the pooled estimate of effect is statistically significant. CI = confidence interval; M-H = Mantel-Haenszel Test.</a:t>
            </a:r>
            <a:endParaRPr lang="en-US" dirty="0"/>
          </a:p>
        </p:txBody>
      </p:sp>
      <p:sp>
        <p:nvSpPr>
          <p:cNvPr id="4" name="Slide Number Placeholder 3"/>
          <p:cNvSpPr>
            <a:spLocks noGrp="1"/>
          </p:cNvSpPr>
          <p:nvPr>
            <p:ph type="sldNum" sz="quarter" idx="5"/>
          </p:nvPr>
        </p:nvSpPr>
        <p:spPr/>
        <p:txBody>
          <a:bodyPr/>
          <a:lstStyle/>
          <a:p>
            <a:fld id="{AF3C882C-6931-48D7-9B18-809CA6FAEAE8}" type="slidenum">
              <a:rPr lang="en-US" smtClean="0"/>
              <a:pPr/>
              <a:t>28</a:t>
            </a:fld>
            <a:endParaRPr lang="en-US"/>
          </a:p>
        </p:txBody>
      </p:sp>
    </p:spTree>
    <p:extLst>
      <p:ext uri="{BB962C8B-B14F-4D97-AF65-F5344CB8AC3E}">
        <p14:creationId xmlns:p14="http://schemas.microsoft.com/office/powerpoint/2010/main" val="4171349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C882C-6931-48D7-9B18-809CA6FAEAE8}" type="slidenum">
              <a:rPr lang="en-US" smtClean="0"/>
              <a:pPr/>
              <a:t>29</a:t>
            </a:fld>
            <a:endParaRPr lang="en-US"/>
          </a:p>
        </p:txBody>
      </p:sp>
    </p:spTree>
    <p:extLst>
      <p:ext uri="{BB962C8B-B14F-4D97-AF65-F5344CB8AC3E}">
        <p14:creationId xmlns:p14="http://schemas.microsoft.com/office/powerpoint/2010/main" val="3198986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*disorders of the brain = Postviral fatigue syndrome, encephalopathy, edema, </a:t>
            </a:r>
          </a:p>
        </p:txBody>
      </p:sp>
      <p:sp>
        <p:nvSpPr>
          <p:cNvPr id="4" name="Slide Number Placeholder 3"/>
          <p:cNvSpPr>
            <a:spLocks noGrp="1"/>
          </p:cNvSpPr>
          <p:nvPr>
            <p:ph type="sldNum" sz="quarter" idx="5"/>
          </p:nvPr>
        </p:nvSpPr>
        <p:spPr/>
        <p:txBody>
          <a:bodyPr/>
          <a:lstStyle/>
          <a:p>
            <a:fld id="{AF3C882C-6931-48D7-9B18-809CA6FAEAE8}" type="slidenum">
              <a:rPr lang="en-US" smtClean="0"/>
              <a:pPr/>
              <a:t>32</a:t>
            </a:fld>
            <a:endParaRPr lang="en-US"/>
          </a:p>
        </p:txBody>
      </p:sp>
    </p:spTree>
    <p:extLst>
      <p:ext uri="{BB962C8B-B14F-4D97-AF65-F5344CB8AC3E}">
        <p14:creationId xmlns:p14="http://schemas.microsoft.com/office/powerpoint/2010/main" val="909584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Our survival results were also corroborated by our Cox-proportional hazards models which allowed us to compute the hazard ratio for each event</a:t>
            </a:r>
          </a:p>
          <a:p>
            <a:pPr marL="171450" indent="-171450">
              <a:buFont typeface="Arial" panose="020B0604020202020204" pitchFamily="34" charset="0"/>
              <a:buChar char="•"/>
            </a:pPr>
            <a:r>
              <a:rPr lang="en-US" dirty="0"/>
              <a:t>CNS and PNS patients were both found to have a decreased risk of discharge (it’s a bit unintuitive, but a decreased risk can be likened to a longer hospital stay (these patients are less likely to be discharged) compared </a:t>
            </a:r>
            <a:r>
              <a:rPr lang="en-US" dirty="0" err="1"/>
              <a:t>ot</a:t>
            </a:r>
            <a:r>
              <a:rPr lang="en-US" dirty="0"/>
              <a:t> the non-neurological cohort</a:t>
            </a:r>
          </a:p>
          <a:p>
            <a:pPr marL="171450" indent="-171450">
              <a:buFont typeface="Arial" panose="020B0604020202020204" pitchFamily="34" charset="0"/>
              <a:buChar char="•"/>
            </a:pPr>
            <a:r>
              <a:rPr lang="en-US" dirty="0"/>
              <a:t>We also see that CNS patients had an increased risk of mortality, whereas PNS patients had a decreased risk</a:t>
            </a:r>
          </a:p>
          <a:p>
            <a:pPr marL="171450" indent="-171450">
              <a:buFont typeface="Arial" panose="020B0604020202020204" pitchFamily="34" charset="0"/>
              <a:buChar char="•"/>
            </a:pPr>
            <a:r>
              <a:rPr lang="en-US" dirty="0"/>
              <a:t>PNS results were surprising at first, but upon discussion with collaborators and consultation with the literature, our results may be a consequence of affirmation bias and hospital dynamics,. For example, we previously mentioned that the most frequently diagnoses PNS conditions seen included disturbances of smell and taste and myopathies. Patients who only have these diagnoses may be likely to be less severe, and also capable of reporting these symptoms, unlike more severe patients in our CNS cohort who may be unable to communicate after suffering seizures/strokes.</a:t>
            </a:r>
          </a:p>
        </p:txBody>
      </p:sp>
      <p:sp>
        <p:nvSpPr>
          <p:cNvPr id="4" name="Slide Number Placeholder 3"/>
          <p:cNvSpPr>
            <a:spLocks noGrp="1"/>
          </p:cNvSpPr>
          <p:nvPr>
            <p:ph type="sldNum" sz="quarter" idx="5"/>
          </p:nvPr>
        </p:nvSpPr>
        <p:spPr/>
        <p:txBody>
          <a:bodyPr/>
          <a:lstStyle/>
          <a:p>
            <a:fld id="{AF3C882C-6931-48D7-9B18-809CA6FAEAE8}" type="slidenum">
              <a:rPr lang="en-US" smtClean="0"/>
              <a:pPr/>
              <a:t>35</a:t>
            </a:fld>
            <a:endParaRPr lang="en-US"/>
          </a:p>
        </p:txBody>
      </p:sp>
    </p:spTree>
    <p:extLst>
      <p:ext uri="{BB962C8B-B14F-4D97-AF65-F5344CB8AC3E}">
        <p14:creationId xmlns:p14="http://schemas.microsoft.com/office/powerpoint/2010/main" val="753182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C882C-6931-48D7-9B18-809CA6FAEAE8}" type="slidenum">
              <a:rPr lang="en-US" smtClean="0"/>
              <a:pPr/>
              <a:t>39</a:t>
            </a:fld>
            <a:endParaRPr lang="en-US"/>
          </a:p>
        </p:txBody>
      </p:sp>
    </p:spTree>
    <p:extLst>
      <p:ext uri="{BB962C8B-B14F-4D97-AF65-F5344CB8AC3E}">
        <p14:creationId xmlns:p14="http://schemas.microsoft.com/office/powerpoint/2010/main" val="292214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C882C-6931-48D7-9B18-809CA6FAEAE8}" type="slidenum">
              <a:rPr lang="en-US" smtClean="0"/>
              <a:pPr/>
              <a:t>9</a:t>
            </a:fld>
            <a:endParaRPr lang="en-US"/>
          </a:p>
        </p:txBody>
      </p:sp>
    </p:spTree>
    <p:extLst>
      <p:ext uri="{BB962C8B-B14F-4D97-AF65-F5344CB8AC3E}">
        <p14:creationId xmlns:p14="http://schemas.microsoft.com/office/powerpoint/2010/main" val="564766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C882C-6931-48D7-9B18-809CA6FAEAE8}" type="slidenum">
              <a:rPr lang="en-US" smtClean="0"/>
              <a:pPr/>
              <a:t>13</a:t>
            </a:fld>
            <a:endParaRPr lang="en-US"/>
          </a:p>
        </p:txBody>
      </p:sp>
    </p:spTree>
    <p:extLst>
      <p:ext uri="{BB962C8B-B14F-4D97-AF65-F5344CB8AC3E}">
        <p14:creationId xmlns:p14="http://schemas.microsoft.com/office/powerpoint/2010/main" val="867286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C882C-6931-48D7-9B18-809CA6FAEAE8}" type="slidenum">
              <a:rPr lang="en-US" smtClean="0"/>
              <a:pPr/>
              <a:t>15</a:t>
            </a:fld>
            <a:endParaRPr lang="en-US"/>
          </a:p>
        </p:txBody>
      </p:sp>
    </p:spTree>
    <p:extLst>
      <p:ext uri="{BB962C8B-B14F-4D97-AF65-F5344CB8AC3E}">
        <p14:creationId xmlns:p14="http://schemas.microsoft.com/office/powerpoint/2010/main" val="273894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previous section slides were rhetorical questions – but this one I’d love to hear other people’s thoughts on</a:t>
            </a:r>
          </a:p>
        </p:txBody>
      </p:sp>
      <p:sp>
        <p:nvSpPr>
          <p:cNvPr id="4" name="Slide Number Placeholder 3"/>
          <p:cNvSpPr>
            <a:spLocks noGrp="1"/>
          </p:cNvSpPr>
          <p:nvPr>
            <p:ph type="sldNum" sz="quarter" idx="5"/>
          </p:nvPr>
        </p:nvSpPr>
        <p:spPr/>
        <p:txBody>
          <a:bodyPr/>
          <a:lstStyle/>
          <a:p>
            <a:fld id="{AF3C882C-6931-48D7-9B18-809CA6FAEAE8}" type="slidenum">
              <a:rPr lang="en-US" smtClean="0"/>
              <a:pPr/>
              <a:t>16</a:t>
            </a:fld>
            <a:endParaRPr lang="en-US"/>
          </a:p>
        </p:txBody>
      </p:sp>
    </p:spTree>
    <p:extLst>
      <p:ext uri="{BB962C8B-B14F-4D97-AF65-F5344CB8AC3E}">
        <p14:creationId xmlns:p14="http://schemas.microsoft.com/office/powerpoint/2010/main" val="337775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C882C-6931-48D7-9B18-809CA6FAEAE8}" type="slidenum">
              <a:rPr lang="en-US" smtClean="0"/>
              <a:pPr/>
              <a:t>23</a:t>
            </a:fld>
            <a:endParaRPr lang="en-US"/>
          </a:p>
        </p:txBody>
      </p:sp>
    </p:spTree>
    <p:extLst>
      <p:ext uri="{BB962C8B-B14F-4D97-AF65-F5344CB8AC3E}">
        <p14:creationId xmlns:p14="http://schemas.microsoft.com/office/powerpoint/2010/main" val="339616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C882C-6931-48D7-9B18-809CA6FAEAE8}" type="slidenum">
              <a:rPr lang="en-US" smtClean="0"/>
              <a:pPr/>
              <a:t>24</a:t>
            </a:fld>
            <a:endParaRPr lang="en-US"/>
          </a:p>
        </p:txBody>
      </p:sp>
    </p:spTree>
    <p:extLst>
      <p:ext uri="{BB962C8B-B14F-4D97-AF65-F5344CB8AC3E}">
        <p14:creationId xmlns:p14="http://schemas.microsoft.com/office/powerpoint/2010/main" val="1959012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C882C-6931-48D7-9B18-809CA6FAEAE8}" type="slidenum">
              <a:rPr lang="en-US" smtClean="0"/>
              <a:pPr/>
              <a:t>26</a:t>
            </a:fld>
            <a:endParaRPr lang="en-US"/>
          </a:p>
        </p:txBody>
      </p:sp>
    </p:spTree>
    <p:extLst>
      <p:ext uri="{BB962C8B-B14F-4D97-AF65-F5344CB8AC3E}">
        <p14:creationId xmlns:p14="http://schemas.microsoft.com/office/powerpoint/2010/main" val="2529716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C882C-6931-48D7-9B18-809CA6FAEAE8}" type="slidenum">
              <a:rPr lang="en-US" smtClean="0"/>
              <a:pPr/>
              <a:t>27</a:t>
            </a:fld>
            <a:endParaRPr lang="en-US"/>
          </a:p>
        </p:txBody>
      </p:sp>
    </p:spTree>
    <p:extLst>
      <p:ext uri="{BB962C8B-B14F-4D97-AF65-F5344CB8AC3E}">
        <p14:creationId xmlns:p14="http://schemas.microsoft.com/office/powerpoint/2010/main" val="3222209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6000">
              <a:srgbClr val="514689"/>
            </a:gs>
            <a:gs pos="100000">
              <a:srgbClr val="7571B0"/>
            </a:gs>
          </a:gsLst>
          <a:lin ang="14520000" scaled="0"/>
          <a:tileRect/>
        </a:gradFill>
        <a:effectLst/>
      </p:bgPr>
    </p:bg>
    <p:spTree>
      <p:nvGrpSpPr>
        <p:cNvPr id="1" name=""/>
        <p:cNvGrpSpPr/>
        <p:nvPr/>
      </p:nvGrpSpPr>
      <p:grpSpPr>
        <a:xfrm>
          <a:off x="0" y="0"/>
          <a:ext cx="0" cy="0"/>
          <a:chOff x="0" y="0"/>
          <a:chExt cx="0" cy="0"/>
        </a:xfrm>
      </p:grpSpPr>
      <p:sp>
        <p:nvSpPr>
          <p:cNvPr id="10" name="Rectangle 6"/>
          <p:cNvSpPr/>
          <p:nvPr userDrawn="1"/>
        </p:nvSpPr>
        <p:spPr>
          <a:xfrm>
            <a:off x="-45715" y="-4158"/>
            <a:ext cx="3968909" cy="6868473"/>
          </a:xfrm>
          <a:custGeom>
            <a:avLst/>
            <a:gdLst>
              <a:gd name="connsiteX0" fmla="*/ 0 w 990600"/>
              <a:gd name="connsiteY0" fmla="*/ 0 h 381000"/>
              <a:gd name="connsiteX1" fmla="*/ 990600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731308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800099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794257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8946"/>
              <a:gd name="connsiteY0" fmla="*/ 0 h 381000"/>
              <a:gd name="connsiteX1" fmla="*/ 794257 w 998946"/>
              <a:gd name="connsiteY1" fmla="*/ 0 h 381000"/>
              <a:gd name="connsiteX2" fmla="*/ 998946 w 998946"/>
              <a:gd name="connsiteY2" fmla="*/ 381000 h 381000"/>
              <a:gd name="connsiteX3" fmla="*/ 0 w 998946"/>
              <a:gd name="connsiteY3" fmla="*/ 381000 h 381000"/>
              <a:gd name="connsiteX4" fmla="*/ 0 w 998946"/>
              <a:gd name="connsiteY4" fmla="*/ 0 h 381000"/>
              <a:gd name="connsiteX0" fmla="*/ 0 w 1001466"/>
              <a:gd name="connsiteY0" fmla="*/ 0 h 381000"/>
              <a:gd name="connsiteX1" fmla="*/ 794257 w 1001466"/>
              <a:gd name="connsiteY1" fmla="*/ 0 h 381000"/>
              <a:gd name="connsiteX2" fmla="*/ 1001466 w 1001466"/>
              <a:gd name="connsiteY2" fmla="*/ 381000 h 381000"/>
              <a:gd name="connsiteX3" fmla="*/ 0 w 1001466"/>
              <a:gd name="connsiteY3" fmla="*/ 381000 h 381000"/>
              <a:gd name="connsiteX4" fmla="*/ 0 w 1001466"/>
              <a:gd name="connsiteY4" fmla="*/ 0 h 381000"/>
              <a:gd name="connsiteX0" fmla="*/ 411575 w 1001466"/>
              <a:gd name="connsiteY0" fmla="*/ 0 h 381000"/>
              <a:gd name="connsiteX1" fmla="*/ 794257 w 1001466"/>
              <a:gd name="connsiteY1" fmla="*/ 0 h 381000"/>
              <a:gd name="connsiteX2" fmla="*/ 1001466 w 1001466"/>
              <a:gd name="connsiteY2" fmla="*/ 381000 h 381000"/>
              <a:gd name="connsiteX3" fmla="*/ 0 w 1001466"/>
              <a:gd name="connsiteY3" fmla="*/ 381000 h 381000"/>
              <a:gd name="connsiteX4" fmla="*/ 411575 w 1001466"/>
              <a:gd name="connsiteY4" fmla="*/ 0 h 381000"/>
              <a:gd name="connsiteX0" fmla="*/ 0 w 589891"/>
              <a:gd name="connsiteY0" fmla="*/ 0 h 381000"/>
              <a:gd name="connsiteX1" fmla="*/ 382682 w 589891"/>
              <a:gd name="connsiteY1" fmla="*/ 0 h 381000"/>
              <a:gd name="connsiteX2" fmla="*/ 589891 w 589891"/>
              <a:gd name="connsiteY2" fmla="*/ 381000 h 381000"/>
              <a:gd name="connsiteX3" fmla="*/ 980 w 589891"/>
              <a:gd name="connsiteY3" fmla="*/ 379040 h 381000"/>
              <a:gd name="connsiteX4" fmla="*/ 0 w 589891"/>
              <a:gd name="connsiteY4" fmla="*/ 0 h 381000"/>
              <a:gd name="connsiteX0" fmla="*/ 1023 w 590914"/>
              <a:gd name="connsiteY0" fmla="*/ 0 h 381000"/>
              <a:gd name="connsiteX1" fmla="*/ 383705 w 590914"/>
              <a:gd name="connsiteY1" fmla="*/ 0 h 381000"/>
              <a:gd name="connsiteX2" fmla="*/ 590914 w 590914"/>
              <a:gd name="connsiteY2" fmla="*/ 381000 h 381000"/>
              <a:gd name="connsiteX3" fmla="*/ 43 w 590914"/>
              <a:gd name="connsiteY3" fmla="*/ 380020 h 381000"/>
              <a:gd name="connsiteX4" fmla="*/ 1023 w 590914"/>
              <a:gd name="connsiteY4" fmla="*/ 0 h 381000"/>
              <a:gd name="connsiteX0" fmla="*/ 294963 w 590872"/>
              <a:gd name="connsiteY0" fmla="*/ 980 h 381000"/>
              <a:gd name="connsiteX1" fmla="*/ 383663 w 590872"/>
              <a:gd name="connsiteY1" fmla="*/ 0 h 381000"/>
              <a:gd name="connsiteX2" fmla="*/ 590872 w 590872"/>
              <a:gd name="connsiteY2" fmla="*/ 381000 h 381000"/>
              <a:gd name="connsiteX3" fmla="*/ 1 w 590872"/>
              <a:gd name="connsiteY3" fmla="*/ 380020 h 381000"/>
              <a:gd name="connsiteX4" fmla="*/ 294963 w 590872"/>
              <a:gd name="connsiteY4" fmla="*/ 980 h 381000"/>
              <a:gd name="connsiteX0" fmla="*/ 0 w 295909"/>
              <a:gd name="connsiteY0" fmla="*/ 980 h 381000"/>
              <a:gd name="connsiteX1" fmla="*/ 88700 w 295909"/>
              <a:gd name="connsiteY1" fmla="*/ 0 h 381000"/>
              <a:gd name="connsiteX2" fmla="*/ 295909 w 295909"/>
              <a:gd name="connsiteY2" fmla="*/ 381000 h 381000"/>
              <a:gd name="connsiteX3" fmla="*/ 980 w 295909"/>
              <a:gd name="connsiteY3" fmla="*/ 380020 h 381000"/>
              <a:gd name="connsiteX4" fmla="*/ 0 w 295909"/>
              <a:gd name="connsiteY4" fmla="*/ 980 h 381000"/>
              <a:gd name="connsiteX0" fmla="*/ 51939 w 294931"/>
              <a:gd name="connsiteY0" fmla="*/ 0 h 381000"/>
              <a:gd name="connsiteX1" fmla="*/ 87722 w 294931"/>
              <a:gd name="connsiteY1" fmla="*/ 0 h 381000"/>
              <a:gd name="connsiteX2" fmla="*/ 294931 w 294931"/>
              <a:gd name="connsiteY2" fmla="*/ 381000 h 381000"/>
              <a:gd name="connsiteX3" fmla="*/ 2 w 294931"/>
              <a:gd name="connsiteY3" fmla="*/ 380020 h 381000"/>
              <a:gd name="connsiteX4" fmla="*/ 51939 w 294931"/>
              <a:gd name="connsiteY4" fmla="*/ 0 h 381000"/>
              <a:gd name="connsiteX0" fmla="*/ 1024 w 244016"/>
              <a:gd name="connsiteY0" fmla="*/ 0 h 381980"/>
              <a:gd name="connsiteX1" fmla="*/ 36807 w 244016"/>
              <a:gd name="connsiteY1" fmla="*/ 0 h 381980"/>
              <a:gd name="connsiteX2" fmla="*/ 244016 w 244016"/>
              <a:gd name="connsiteY2" fmla="*/ 381000 h 381980"/>
              <a:gd name="connsiteX3" fmla="*/ 44 w 244016"/>
              <a:gd name="connsiteY3" fmla="*/ 381980 h 381980"/>
              <a:gd name="connsiteX4" fmla="*/ 1024 w 244016"/>
              <a:gd name="connsiteY4" fmla="*/ 0 h 381980"/>
              <a:gd name="connsiteX0" fmla="*/ 94 w 244066"/>
              <a:gd name="connsiteY0" fmla="*/ 980 h 381980"/>
              <a:gd name="connsiteX1" fmla="*/ 36857 w 244066"/>
              <a:gd name="connsiteY1" fmla="*/ 0 h 381980"/>
              <a:gd name="connsiteX2" fmla="*/ 244066 w 244066"/>
              <a:gd name="connsiteY2" fmla="*/ 381000 h 381980"/>
              <a:gd name="connsiteX3" fmla="*/ 94 w 244066"/>
              <a:gd name="connsiteY3" fmla="*/ 381980 h 381980"/>
              <a:gd name="connsiteX4" fmla="*/ 94 w 244066"/>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3276"/>
              <a:gd name="connsiteX1" fmla="*/ 36763 w 243972"/>
              <a:gd name="connsiteY1" fmla="*/ 105 h 383276"/>
              <a:gd name="connsiteX2" fmla="*/ 243972 w 243972"/>
              <a:gd name="connsiteY2" fmla="*/ 383276 h 383276"/>
              <a:gd name="connsiteX3" fmla="*/ 0 w 243972"/>
              <a:gd name="connsiteY3" fmla="*/ 382085 h 383276"/>
              <a:gd name="connsiteX4" fmla="*/ 0 w 243972"/>
              <a:gd name="connsiteY4" fmla="*/ 0 h 383276"/>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1105"/>
              <a:gd name="connsiteX1" fmla="*/ 36763 w 243972"/>
              <a:gd name="connsiteY1" fmla="*/ 105 h 381105"/>
              <a:gd name="connsiteX2" fmla="*/ 243972 w 243972"/>
              <a:gd name="connsiteY2" fmla="*/ 381105 h 381105"/>
              <a:gd name="connsiteX3" fmla="*/ 0 w 243972"/>
              <a:gd name="connsiteY3" fmla="*/ 381000 h 381105"/>
              <a:gd name="connsiteX4" fmla="*/ 0 w 243972"/>
              <a:gd name="connsiteY4" fmla="*/ 0 h 381105"/>
              <a:gd name="connsiteX0" fmla="*/ 0 w 241956"/>
              <a:gd name="connsiteY0" fmla="*/ 0 h 381105"/>
              <a:gd name="connsiteX1" fmla="*/ 36763 w 241956"/>
              <a:gd name="connsiteY1" fmla="*/ 105 h 381105"/>
              <a:gd name="connsiteX2" fmla="*/ 241956 w 241956"/>
              <a:gd name="connsiteY2" fmla="*/ 381105 h 381105"/>
              <a:gd name="connsiteX3" fmla="*/ 0 w 241956"/>
              <a:gd name="connsiteY3" fmla="*/ 381000 h 381105"/>
              <a:gd name="connsiteX4" fmla="*/ 0 w 241956"/>
              <a:gd name="connsiteY4" fmla="*/ 0 h 381105"/>
              <a:gd name="connsiteX0" fmla="*/ 0 w 241956"/>
              <a:gd name="connsiteY0" fmla="*/ 231 h 381336"/>
              <a:gd name="connsiteX1" fmla="*/ 37099 w 241956"/>
              <a:gd name="connsiteY1" fmla="*/ 0 h 381336"/>
              <a:gd name="connsiteX2" fmla="*/ 241956 w 241956"/>
              <a:gd name="connsiteY2" fmla="*/ 381336 h 381336"/>
              <a:gd name="connsiteX3" fmla="*/ 0 w 241956"/>
              <a:gd name="connsiteY3" fmla="*/ 381231 h 381336"/>
              <a:gd name="connsiteX4" fmla="*/ 0 w 241956"/>
              <a:gd name="connsiteY4" fmla="*/ 231 h 381336"/>
              <a:gd name="connsiteX0" fmla="*/ 0 w 241956"/>
              <a:gd name="connsiteY0" fmla="*/ 231 h 381336"/>
              <a:gd name="connsiteX1" fmla="*/ 41468 w 241956"/>
              <a:gd name="connsiteY1" fmla="*/ 0 h 381336"/>
              <a:gd name="connsiteX2" fmla="*/ 241956 w 241956"/>
              <a:gd name="connsiteY2" fmla="*/ 381336 h 381336"/>
              <a:gd name="connsiteX3" fmla="*/ 0 w 241956"/>
              <a:gd name="connsiteY3" fmla="*/ 381231 h 381336"/>
              <a:gd name="connsiteX4" fmla="*/ 0 w 241956"/>
              <a:gd name="connsiteY4" fmla="*/ 231 h 381336"/>
              <a:gd name="connsiteX0" fmla="*/ 0 w 241956"/>
              <a:gd name="connsiteY0" fmla="*/ 231 h 381336"/>
              <a:gd name="connsiteX1" fmla="*/ 41468 w 241956"/>
              <a:gd name="connsiteY1" fmla="*/ 0 h 381336"/>
              <a:gd name="connsiteX2" fmla="*/ 241956 w 241956"/>
              <a:gd name="connsiteY2" fmla="*/ 381336 h 381336"/>
              <a:gd name="connsiteX3" fmla="*/ 22311 w 241956"/>
              <a:gd name="connsiteY3" fmla="*/ 380776 h 381336"/>
              <a:gd name="connsiteX4" fmla="*/ 0 w 241956"/>
              <a:gd name="connsiteY4" fmla="*/ 231 h 381336"/>
              <a:gd name="connsiteX0" fmla="*/ 0 w 241956"/>
              <a:gd name="connsiteY0" fmla="*/ 231 h 381687"/>
              <a:gd name="connsiteX1" fmla="*/ 41468 w 241956"/>
              <a:gd name="connsiteY1" fmla="*/ 0 h 381687"/>
              <a:gd name="connsiteX2" fmla="*/ 241956 w 241956"/>
              <a:gd name="connsiteY2" fmla="*/ 381336 h 381687"/>
              <a:gd name="connsiteX3" fmla="*/ 21400 w 241956"/>
              <a:gd name="connsiteY3" fmla="*/ 381687 h 381687"/>
              <a:gd name="connsiteX4" fmla="*/ 0 w 241956"/>
              <a:gd name="connsiteY4" fmla="*/ 231 h 381687"/>
              <a:gd name="connsiteX0" fmla="*/ 0 w 220556"/>
              <a:gd name="connsiteY0" fmla="*/ 231 h 381687"/>
              <a:gd name="connsiteX1" fmla="*/ 20068 w 220556"/>
              <a:gd name="connsiteY1" fmla="*/ 0 h 381687"/>
              <a:gd name="connsiteX2" fmla="*/ 220556 w 220556"/>
              <a:gd name="connsiteY2" fmla="*/ 381336 h 381687"/>
              <a:gd name="connsiteX3" fmla="*/ 0 w 220556"/>
              <a:gd name="connsiteY3" fmla="*/ 381687 h 381687"/>
              <a:gd name="connsiteX4" fmla="*/ 0 w 220556"/>
              <a:gd name="connsiteY4" fmla="*/ 231 h 381687"/>
              <a:gd name="connsiteX0" fmla="*/ 0 w 220556"/>
              <a:gd name="connsiteY0" fmla="*/ 231 h 381687"/>
              <a:gd name="connsiteX1" fmla="*/ 20068 w 220556"/>
              <a:gd name="connsiteY1" fmla="*/ 0 h 381687"/>
              <a:gd name="connsiteX2" fmla="*/ 220556 w 220556"/>
              <a:gd name="connsiteY2" fmla="*/ 381336 h 381687"/>
              <a:gd name="connsiteX3" fmla="*/ 0 w 220556"/>
              <a:gd name="connsiteY3" fmla="*/ 381687 h 381687"/>
              <a:gd name="connsiteX4" fmla="*/ 0 w 220556"/>
              <a:gd name="connsiteY4" fmla="*/ 231 h 381687"/>
              <a:gd name="connsiteX0" fmla="*/ 0 w 220556"/>
              <a:gd name="connsiteY0" fmla="*/ 231 h 381687"/>
              <a:gd name="connsiteX1" fmla="*/ 20068 w 220556"/>
              <a:gd name="connsiteY1" fmla="*/ 0 h 381687"/>
              <a:gd name="connsiteX2" fmla="*/ 220556 w 220556"/>
              <a:gd name="connsiteY2" fmla="*/ 381336 h 381687"/>
              <a:gd name="connsiteX3" fmla="*/ 0 w 220556"/>
              <a:gd name="connsiteY3" fmla="*/ 381687 h 381687"/>
              <a:gd name="connsiteX4" fmla="*/ 0 w 220556"/>
              <a:gd name="connsiteY4" fmla="*/ 231 h 381687"/>
              <a:gd name="connsiteX0" fmla="*/ 0 w 220556"/>
              <a:gd name="connsiteY0" fmla="*/ 231 h 381687"/>
              <a:gd name="connsiteX1" fmla="*/ 20068 w 220556"/>
              <a:gd name="connsiteY1" fmla="*/ 0 h 381687"/>
              <a:gd name="connsiteX2" fmla="*/ 220556 w 220556"/>
              <a:gd name="connsiteY2" fmla="*/ 381336 h 381687"/>
              <a:gd name="connsiteX3" fmla="*/ 0 w 220556"/>
              <a:gd name="connsiteY3" fmla="*/ 381687 h 381687"/>
              <a:gd name="connsiteX4" fmla="*/ 0 w 220556"/>
              <a:gd name="connsiteY4" fmla="*/ 231 h 38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556" h="381687">
                <a:moveTo>
                  <a:pt x="0" y="231"/>
                </a:moveTo>
                <a:lnTo>
                  <a:pt x="20068" y="0"/>
                </a:lnTo>
                <a:lnTo>
                  <a:pt x="220556" y="381336"/>
                </a:lnTo>
                <a:lnTo>
                  <a:pt x="0" y="381687"/>
                </a:lnTo>
                <a:lnTo>
                  <a:pt x="0" y="231"/>
                </a:lnTo>
                <a:close/>
              </a:path>
            </a:pathLst>
          </a:custGeom>
          <a:solidFill>
            <a:srgbClr val="5146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solidFill>
                  <a:schemeClr val="tx2"/>
                </a:solidFill>
              </a:rPr>
              <a:t>            </a:t>
            </a:r>
          </a:p>
        </p:txBody>
      </p:sp>
      <p:sp>
        <p:nvSpPr>
          <p:cNvPr id="4" name="Date Placeholder 3"/>
          <p:cNvSpPr>
            <a:spLocks noGrp="1"/>
          </p:cNvSpPr>
          <p:nvPr>
            <p:ph type="dt" sz="half" idx="10"/>
          </p:nvPr>
        </p:nvSpPr>
        <p:spPr bwMode="gray">
          <a:xfrm>
            <a:off x="1423524" y="6400800"/>
            <a:ext cx="850392" cy="168275"/>
          </a:xfrm>
          <a:prstGeom prst="rect">
            <a:avLst/>
          </a:prstGeom>
        </p:spPr>
        <p:txBody>
          <a:bodyPr/>
          <a:lstStyle>
            <a:lvl1pPr>
              <a:defRPr>
                <a:solidFill>
                  <a:schemeClr val="bg1"/>
                </a:solidFill>
              </a:defRPr>
            </a:lvl1pPr>
          </a:lstStyle>
          <a:p>
            <a:fld id="{9623C80F-5998-4C5A-8426-1B9517C724DD}" type="datetimeFigureOut">
              <a:rPr lang="en-US" smtClean="0">
                <a:solidFill>
                  <a:prstClr val="white"/>
                </a:solidFill>
              </a:rPr>
              <a:pPr/>
              <a:t>1/14/2024</a:t>
            </a:fld>
            <a:endParaRPr lang="en-US">
              <a:solidFill>
                <a:prstClr val="white"/>
              </a:solidFill>
            </a:endParaRPr>
          </a:p>
        </p:txBody>
      </p:sp>
      <p:sp>
        <p:nvSpPr>
          <p:cNvPr id="2" name="Title 1"/>
          <p:cNvSpPr>
            <a:spLocks noGrp="1"/>
          </p:cNvSpPr>
          <p:nvPr>
            <p:ph type="ctrTitle" hasCustomPrompt="1"/>
          </p:nvPr>
        </p:nvSpPr>
        <p:spPr bwMode="gray">
          <a:xfrm>
            <a:off x="1423524" y="2212882"/>
            <a:ext cx="6722378" cy="876329"/>
          </a:xfrm>
          <a:prstGeom prst="rect">
            <a:avLst/>
          </a:prstGeom>
        </p:spPr>
        <p:txBody>
          <a:bodyPr rIns="0" bIns="0" anchor="b" anchorCtr="0"/>
          <a:lstStyle>
            <a:lvl1pPr>
              <a:lnSpc>
                <a:spcPct val="90000"/>
              </a:lnSpc>
              <a:defRPr sz="4000" b="0">
                <a:solidFill>
                  <a:schemeClr val="bg1"/>
                </a:solidFill>
              </a:defRPr>
            </a:lvl1pPr>
          </a:lstStyle>
          <a:p>
            <a:r>
              <a:rPr lang="en-US" dirty="0"/>
              <a:t>Document Title</a:t>
            </a:r>
          </a:p>
        </p:txBody>
      </p:sp>
      <p:sp>
        <p:nvSpPr>
          <p:cNvPr id="3" name="Subtitle 2"/>
          <p:cNvSpPr>
            <a:spLocks noGrp="1"/>
          </p:cNvSpPr>
          <p:nvPr>
            <p:ph type="subTitle" idx="1" hasCustomPrompt="1"/>
          </p:nvPr>
        </p:nvSpPr>
        <p:spPr bwMode="gray">
          <a:xfrm>
            <a:off x="1423524" y="3166257"/>
            <a:ext cx="6400800" cy="685800"/>
          </a:xfrm>
          <a:prstGeom prst="rect">
            <a:avLst/>
          </a:prstGeom>
        </p:spPr>
        <p:txBody>
          <a:bodyPr/>
          <a:lstStyle>
            <a:lvl1pPr marL="0" indent="0" algn="l">
              <a:lnSpc>
                <a:spcPct val="90000"/>
              </a:lnSpc>
              <a:spcBef>
                <a:spcPts val="0"/>
              </a:spcBef>
              <a:buNone/>
              <a:defRPr sz="24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Secondary Document Title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356" y="373884"/>
            <a:ext cx="2488753" cy="351646"/>
          </a:xfrm>
          <a:prstGeom prst="rect">
            <a:avLst/>
          </a:prstGeom>
        </p:spPr>
      </p:pic>
    </p:spTree>
    <p:extLst>
      <p:ext uri="{BB962C8B-B14F-4D97-AF65-F5344CB8AC3E}">
        <p14:creationId xmlns:p14="http://schemas.microsoft.com/office/powerpoint/2010/main" val="304345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Section Header 6">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504BD0-EB34-B747-B320-79DD5354D9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3"/>
            <a:ext cx="9178160" cy="6880446"/>
          </a:xfrm>
          <a:prstGeom prst="rect">
            <a:avLst/>
          </a:prstGeom>
        </p:spPr>
      </p:pic>
      <p:sp>
        <p:nvSpPr>
          <p:cNvPr id="8" name="Rectangle 6">
            <a:extLst>
              <a:ext uri="{FF2B5EF4-FFF2-40B4-BE49-F238E27FC236}">
                <a16:creationId xmlns:a16="http://schemas.microsoft.com/office/drawing/2014/main" id="{963E1842-27D8-E447-9D38-D91BB0801310}"/>
              </a:ext>
            </a:extLst>
          </p:cNvPr>
          <p:cNvSpPr/>
          <p:nvPr userDrawn="1"/>
        </p:nvSpPr>
        <p:spPr>
          <a:xfrm>
            <a:off x="0" y="-7892"/>
            <a:ext cx="7030689" cy="6882601"/>
          </a:xfrm>
          <a:custGeom>
            <a:avLst/>
            <a:gdLst>
              <a:gd name="connsiteX0" fmla="*/ 0 w 990600"/>
              <a:gd name="connsiteY0" fmla="*/ 0 h 381000"/>
              <a:gd name="connsiteX1" fmla="*/ 990600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731308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800099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794257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8946"/>
              <a:gd name="connsiteY0" fmla="*/ 0 h 381000"/>
              <a:gd name="connsiteX1" fmla="*/ 794257 w 998946"/>
              <a:gd name="connsiteY1" fmla="*/ 0 h 381000"/>
              <a:gd name="connsiteX2" fmla="*/ 998946 w 998946"/>
              <a:gd name="connsiteY2" fmla="*/ 381000 h 381000"/>
              <a:gd name="connsiteX3" fmla="*/ 0 w 998946"/>
              <a:gd name="connsiteY3" fmla="*/ 381000 h 381000"/>
              <a:gd name="connsiteX4" fmla="*/ 0 w 998946"/>
              <a:gd name="connsiteY4" fmla="*/ 0 h 381000"/>
              <a:gd name="connsiteX0" fmla="*/ 0 w 1001466"/>
              <a:gd name="connsiteY0" fmla="*/ 0 h 381000"/>
              <a:gd name="connsiteX1" fmla="*/ 794257 w 1001466"/>
              <a:gd name="connsiteY1" fmla="*/ 0 h 381000"/>
              <a:gd name="connsiteX2" fmla="*/ 1001466 w 1001466"/>
              <a:gd name="connsiteY2" fmla="*/ 381000 h 381000"/>
              <a:gd name="connsiteX3" fmla="*/ 0 w 1001466"/>
              <a:gd name="connsiteY3" fmla="*/ 381000 h 381000"/>
              <a:gd name="connsiteX4" fmla="*/ 0 w 1001466"/>
              <a:gd name="connsiteY4" fmla="*/ 0 h 381000"/>
              <a:gd name="connsiteX0" fmla="*/ 411575 w 1001466"/>
              <a:gd name="connsiteY0" fmla="*/ 0 h 381000"/>
              <a:gd name="connsiteX1" fmla="*/ 794257 w 1001466"/>
              <a:gd name="connsiteY1" fmla="*/ 0 h 381000"/>
              <a:gd name="connsiteX2" fmla="*/ 1001466 w 1001466"/>
              <a:gd name="connsiteY2" fmla="*/ 381000 h 381000"/>
              <a:gd name="connsiteX3" fmla="*/ 0 w 1001466"/>
              <a:gd name="connsiteY3" fmla="*/ 381000 h 381000"/>
              <a:gd name="connsiteX4" fmla="*/ 411575 w 1001466"/>
              <a:gd name="connsiteY4" fmla="*/ 0 h 381000"/>
              <a:gd name="connsiteX0" fmla="*/ 0 w 589891"/>
              <a:gd name="connsiteY0" fmla="*/ 0 h 381000"/>
              <a:gd name="connsiteX1" fmla="*/ 382682 w 589891"/>
              <a:gd name="connsiteY1" fmla="*/ 0 h 381000"/>
              <a:gd name="connsiteX2" fmla="*/ 589891 w 589891"/>
              <a:gd name="connsiteY2" fmla="*/ 381000 h 381000"/>
              <a:gd name="connsiteX3" fmla="*/ 980 w 589891"/>
              <a:gd name="connsiteY3" fmla="*/ 379040 h 381000"/>
              <a:gd name="connsiteX4" fmla="*/ 0 w 589891"/>
              <a:gd name="connsiteY4" fmla="*/ 0 h 381000"/>
              <a:gd name="connsiteX0" fmla="*/ 1023 w 590914"/>
              <a:gd name="connsiteY0" fmla="*/ 0 h 381000"/>
              <a:gd name="connsiteX1" fmla="*/ 383705 w 590914"/>
              <a:gd name="connsiteY1" fmla="*/ 0 h 381000"/>
              <a:gd name="connsiteX2" fmla="*/ 590914 w 590914"/>
              <a:gd name="connsiteY2" fmla="*/ 381000 h 381000"/>
              <a:gd name="connsiteX3" fmla="*/ 43 w 590914"/>
              <a:gd name="connsiteY3" fmla="*/ 380020 h 381000"/>
              <a:gd name="connsiteX4" fmla="*/ 1023 w 590914"/>
              <a:gd name="connsiteY4" fmla="*/ 0 h 381000"/>
              <a:gd name="connsiteX0" fmla="*/ 294963 w 590872"/>
              <a:gd name="connsiteY0" fmla="*/ 980 h 381000"/>
              <a:gd name="connsiteX1" fmla="*/ 383663 w 590872"/>
              <a:gd name="connsiteY1" fmla="*/ 0 h 381000"/>
              <a:gd name="connsiteX2" fmla="*/ 590872 w 590872"/>
              <a:gd name="connsiteY2" fmla="*/ 381000 h 381000"/>
              <a:gd name="connsiteX3" fmla="*/ 1 w 590872"/>
              <a:gd name="connsiteY3" fmla="*/ 380020 h 381000"/>
              <a:gd name="connsiteX4" fmla="*/ 294963 w 590872"/>
              <a:gd name="connsiteY4" fmla="*/ 980 h 381000"/>
              <a:gd name="connsiteX0" fmla="*/ 0 w 295909"/>
              <a:gd name="connsiteY0" fmla="*/ 980 h 381000"/>
              <a:gd name="connsiteX1" fmla="*/ 88700 w 295909"/>
              <a:gd name="connsiteY1" fmla="*/ 0 h 381000"/>
              <a:gd name="connsiteX2" fmla="*/ 295909 w 295909"/>
              <a:gd name="connsiteY2" fmla="*/ 381000 h 381000"/>
              <a:gd name="connsiteX3" fmla="*/ 980 w 295909"/>
              <a:gd name="connsiteY3" fmla="*/ 380020 h 381000"/>
              <a:gd name="connsiteX4" fmla="*/ 0 w 295909"/>
              <a:gd name="connsiteY4" fmla="*/ 980 h 381000"/>
              <a:gd name="connsiteX0" fmla="*/ 51939 w 294931"/>
              <a:gd name="connsiteY0" fmla="*/ 0 h 381000"/>
              <a:gd name="connsiteX1" fmla="*/ 87722 w 294931"/>
              <a:gd name="connsiteY1" fmla="*/ 0 h 381000"/>
              <a:gd name="connsiteX2" fmla="*/ 294931 w 294931"/>
              <a:gd name="connsiteY2" fmla="*/ 381000 h 381000"/>
              <a:gd name="connsiteX3" fmla="*/ 2 w 294931"/>
              <a:gd name="connsiteY3" fmla="*/ 380020 h 381000"/>
              <a:gd name="connsiteX4" fmla="*/ 51939 w 294931"/>
              <a:gd name="connsiteY4" fmla="*/ 0 h 381000"/>
              <a:gd name="connsiteX0" fmla="*/ 1024 w 244016"/>
              <a:gd name="connsiteY0" fmla="*/ 0 h 381980"/>
              <a:gd name="connsiteX1" fmla="*/ 36807 w 244016"/>
              <a:gd name="connsiteY1" fmla="*/ 0 h 381980"/>
              <a:gd name="connsiteX2" fmla="*/ 244016 w 244016"/>
              <a:gd name="connsiteY2" fmla="*/ 381000 h 381980"/>
              <a:gd name="connsiteX3" fmla="*/ 44 w 244016"/>
              <a:gd name="connsiteY3" fmla="*/ 381980 h 381980"/>
              <a:gd name="connsiteX4" fmla="*/ 1024 w 244016"/>
              <a:gd name="connsiteY4" fmla="*/ 0 h 381980"/>
              <a:gd name="connsiteX0" fmla="*/ 94 w 244066"/>
              <a:gd name="connsiteY0" fmla="*/ 980 h 381980"/>
              <a:gd name="connsiteX1" fmla="*/ 36857 w 244066"/>
              <a:gd name="connsiteY1" fmla="*/ 0 h 381980"/>
              <a:gd name="connsiteX2" fmla="*/ 244066 w 244066"/>
              <a:gd name="connsiteY2" fmla="*/ 381000 h 381980"/>
              <a:gd name="connsiteX3" fmla="*/ 94 w 244066"/>
              <a:gd name="connsiteY3" fmla="*/ 381980 h 381980"/>
              <a:gd name="connsiteX4" fmla="*/ 94 w 244066"/>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3276"/>
              <a:gd name="connsiteX1" fmla="*/ 36763 w 243972"/>
              <a:gd name="connsiteY1" fmla="*/ 105 h 383276"/>
              <a:gd name="connsiteX2" fmla="*/ 243972 w 243972"/>
              <a:gd name="connsiteY2" fmla="*/ 383276 h 383276"/>
              <a:gd name="connsiteX3" fmla="*/ 0 w 243972"/>
              <a:gd name="connsiteY3" fmla="*/ 382085 h 383276"/>
              <a:gd name="connsiteX4" fmla="*/ 0 w 243972"/>
              <a:gd name="connsiteY4" fmla="*/ 0 h 383276"/>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1105"/>
              <a:gd name="connsiteX1" fmla="*/ 36763 w 243972"/>
              <a:gd name="connsiteY1" fmla="*/ 105 h 381105"/>
              <a:gd name="connsiteX2" fmla="*/ 243972 w 243972"/>
              <a:gd name="connsiteY2" fmla="*/ 381105 h 381105"/>
              <a:gd name="connsiteX3" fmla="*/ 0 w 243972"/>
              <a:gd name="connsiteY3" fmla="*/ 381000 h 381105"/>
              <a:gd name="connsiteX4" fmla="*/ 0 w 243972"/>
              <a:gd name="connsiteY4" fmla="*/ 0 h 381105"/>
              <a:gd name="connsiteX0" fmla="*/ 0 w 241956"/>
              <a:gd name="connsiteY0" fmla="*/ 0 h 381105"/>
              <a:gd name="connsiteX1" fmla="*/ 36763 w 241956"/>
              <a:gd name="connsiteY1" fmla="*/ 105 h 381105"/>
              <a:gd name="connsiteX2" fmla="*/ 241956 w 241956"/>
              <a:gd name="connsiteY2" fmla="*/ 381105 h 381105"/>
              <a:gd name="connsiteX3" fmla="*/ 0 w 241956"/>
              <a:gd name="connsiteY3" fmla="*/ 381000 h 381105"/>
              <a:gd name="connsiteX4" fmla="*/ 0 w 241956"/>
              <a:gd name="connsiteY4" fmla="*/ 0 h 381105"/>
              <a:gd name="connsiteX0" fmla="*/ 0 w 241956"/>
              <a:gd name="connsiteY0" fmla="*/ 231 h 381336"/>
              <a:gd name="connsiteX1" fmla="*/ 37099 w 241956"/>
              <a:gd name="connsiteY1" fmla="*/ 0 h 381336"/>
              <a:gd name="connsiteX2" fmla="*/ 241956 w 241956"/>
              <a:gd name="connsiteY2" fmla="*/ 381336 h 381336"/>
              <a:gd name="connsiteX3" fmla="*/ 0 w 241956"/>
              <a:gd name="connsiteY3" fmla="*/ 381231 h 381336"/>
              <a:gd name="connsiteX4" fmla="*/ 0 w 241956"/>
              <a:gd name="connsiteY4" fmla="*/ 231 h 381336"/>
              <a:gd name="connsiteX0" fmla="*/ 0 w 241956"/>
              <a:gd name="connsiteY0" fmla="*/ 231 h 381336"/>
              <a:gd name="connsiteX1" fmla="*/ 41468 w 241956"/>
              <a:gd name="connsiteY1" fmla="*/ 0 h 381336"/>
              <a:gd name="connsiteX2" fmla="*/ 241956 w 241956"/>
              <a:gd name="connsiteY2" fmla="*/ 381336 h 381336"/>
              <a:gd name="connsiteX3" fmla="*/ 0 w 241956"/>
              <a:gd name="connsiteY3" fmla="*/ 381231 h 381336"/>
              <a:gd name="connsiteX4" fmla="*/ 0 w 241956"/>
              <a:gd name="connsiteY4" fmla="*/ 231 h 381336"/>
              <a:gd name="connsiteX0" fmla="*/ 0 w 394489"/>
              <a:gd name="connsiteY0" fmla="*/ 0 h 382016"/>
              <a:gd name="connsiteX1" fmla="*/ 194001 w 394489"/>
              <a:gd name="connsiteY1" fmla="*/ 680 h 382016"/>
              <a:gd name="connsiteX2" fmla="*/ 394489 w 394489"/>
              <a:gd name="connsiteY2" fmla="*/ 382016 h 382016"/>
              <a:gd name="connsiteX3" fmla="*/ 152533 w 394489"/>
              <a:gd name="connsiteY3" fmla="*/ 381911 h 382016"/>
              <a:gd name="connsiteX4" fmla="*/ 0 w 394489"/>
              <a:gd name="connsiteY4" fmla="*/ 0 h 382016"/>
              <a:gd name="connsiteX0" fmla="*/ 0 w 394489"/>
              <a:gd name="connsiteY0" fmla="*/ 0 h 382016"/>
              <a:gd name="connsiteX1" fmla="*/ 194001 w 394489"/>
              <a:gd name="connsiteY1" fmla="*/ 680 h 382016"/>
              <a:gd name="connsiteX2" fmla="*/ 394489 w 394489"/>
              <a:gd name="connsiteY2" fmla="*/ 382016 h 382016"/>
              <a:gd name="connsiteX3" fmla="*/ 152533 w 394489"/>
              <a:gd name="connsiteY3" fmla="*/ 381911 h 382016"/>
              <a:gd name="connsiteX4" fmla="*/ 0 w 394489"/>
              <a:gd name="connsiteY4" fmla="*/ 0 h 382016"/>
              <a:gd name="connsiteX0" fmla="*/ 0 w 394489"/>
              <a:gd name="connsiteY0" fmla="*/ 0 h 383732"/>
              <a:gd name="connsiteX1" fmla="*/ 194001 w 394489"/>
              <a:gd name="connsiteY1" fmla="*/ 680 h 383732"/>
              <a:gd name="connsiteX2" fmla="*/ 394489 w 394489"/>
              <a:gd name="connsiteY2" fmla="*/ 382016 h 383732"/>
              <a:gd name="connsiteX3" fmla="*/ 3187 w 394489"/>
              <a:gd name="connsiteY3" fmla="*/ 383732 h 383732"/>
              <a:gd name="connsiteX4" fmla="*/ 0 w 394489"/>
              <a:gd name="connsiteY4" fmla="*/ 0 h 383732"/>
              <a:gd name="connsiteX0" fmla="*/ 0 w 394489"/>
              <a:gd name="connsiteY0" fmla="*/ 0 h 383732"/>
              <a:gd name="connsiteX1" fmla="*/ 194001 w 394489"/>
              <a:gd name="connsiteY1" fmla="*/ 680 h 383732"/>
              <a:gd name="connsiteX2" fmla="*/ 394489 w 394489"/>
              <a:gd name="connsiteY2" fmla="*/ 382016 h 383732"/>
              <a:gd name="connsiteX3" fmla="*/ 3187 w 394489"/>
              <a:gd name="connsiteY3" fmla="*/ 383732 h 383732"/>
              <a:gd name="connsiteX4" fmla="*/ 0 w 394489"/>
              <a:gd name="connsiteY4" fmla="*/ 0 h 383732"/>
              <a:gd name="connsiteX0" fmla="*/ 0 w 394489"/>
              <a:gd name="connsiteY0" fmla="*/ 0 h 384187"/>
              <a:gd name="connsiteX1" fmla="*/ 194001 w 394489"/>
              <a:gd name="connsiteY1" fmla="*/ 680 h 384187"/>
              <a:gd name="connsiteX2" fmla="*/ 394489 w 394489"/>
              <a:gd name="connsiteY2" fmla="*/ 382016 h 384187"/>
              <a:gd name="connsiteX3" fmla="*/ 910 w 394489"/>
              <a:gd name="connsiteY3" fmla="*/ 384187 h 384187"/>
              <a:gd name="connsiteX4" fmla="*/ 0 w 394489"/>
              <a:gd name="connsiteY4" fmla="*/ 0 h 384187"/>
              <a:gd name="connsiteX0" fmla="*/ 920 w 394043"/>
              <a:gd name="connsiteY0" fmla="*/ 0 h 384642"/>
              <a:gd name="connsiteX1" fmla="*/ 193555 w 394043"/>
              <a:gd name="connsiteY1" fmla="*/ 1135 h 384642"/>
              <a:gd name="connsiteX2" fmla="*/ 394043 w 394043"/>
              <a:gd name="connsiteY2" fmla="*/ 382471 h 384642"/>
              <a:gd name="connsiteX3" fmla="*/ 464 w 394043"/>
              <a:gd name="connsiteY3" fmla="*/ 384642 h 384642"/>
              <a:gd name="connsiteX4" fmla="*/ 920 w 394043"/>
              <a:gd name="connsiteY4" fmla="*/ 0 h 384642"/>
              <a:gd name="connsiteX0" fmla="*/ 920 w 394043"/>
              <a:gd name="connsiteY0" fmla="*/ 0 h 382471"/>
              <a:gd name="connsiteX1" fmla="*/ 193555 w 394043"/>
              <a:gd name="connsiteY1" fmla="*/ 1135 h 382471"/>
              <a:gd name="connsiteX2" fmla="*/ 394043 w 394043"/>
              <a:gd name="connsiteY2" fmla="*/ 382471 h 382471"/>
              <a:gd name="connsiteX3" fmla="*/ 464 w 394043"/>
              <a:gd name="connsiteY3" fmla="*/ 380999 h 382471"/>
              <a:gd name="connsiteX4" fmla="*/ 920 w 394043"/>
              <a:gd name="connsiteY4" fmla="*/ 0 h 382471"/>
              <a:gd name="connsiteX0" fmla="*/ 0 w 393123"/>
              <a:gd name="connsiteY0" fmla="*/ 0 h 382820"/>
              <a:gd name="connsiteX1" fmla="*/ 192635 w 393123"/>
              <a:gd name="connsiteY1" fmla="*/ 1135 h 382820"/>
              <a:gd name="connsiteX2" fmla="*/ 393123 w 393123"/>
              <a:gd name="connsiteY2" fmla="*/ 382471 h 382820"/>
              <a:gd name="connsiteX3" fmla="*/ 1365 w 393123"/>
              <a:gd name="connsiteY3" fmla="*/ 382820 h 382820"/>
              <a:gd name="connsiteX4" fmla="*/ 0 w 393123"/>
              <a:gd name="connsiteY4" fmla="*/ 0 h 382820"/>
              <a:gd name="connsiteX0" fmla="*/ 5761 w 391965"/>
              <a:gd name="connsiteY0" fmla="*/ 9589 h 381685"/>
              <a:gd name="connsiteX1" fmla="*/ 191477 w 391965"/>
              <a:gd name="connsiteY1" fmla="*/ 0 h 381685"/>
              <a:gd name="connsiteX2" fmla="*/ 391965 w 391965"/>
              <a:gd name="connsiteY2" fmla="*/ 381336 h 381685"/>
              <a:gd name="connsiteX3" fmla="*/ 207 w 391965"/>
              <a:gd name="connsiteY3" fmla="*/ 381685 h 381685"/>
              <a:gd name="connsiteX4" fmla="*/ 5761 w 391965"/>
              <a:gd name="connsiteY4" fmla="*/ 9589 h 381685"/>
              <a:gd name="connsiteX0" fmla="*/ 2099 w 392109"/>
              <a:gd name="connsiteY0" fmla="*/ 248 h 381685"/>
              <a:gd name="connsiteX1" fmla="*/ 191621 w 392109"/>
              <a:gd name="connsiteY1" fmla="*/ 0 h 381685"/>
              <a:gd name="connsiteX2" fmla="*/ 392109 w 392109"/>
              <a:gd name="connsiteY2" fmla="*/ 381336 h 381685"/>
              <a:gd name="connsiteX3" fmla="*/ 351 w 392109"/>
              <a:gd name="connsiteY3" fmla="*/ 381685 h 381685"/>
              <a:gd name="connsiteX4" fmla="*/ 2099 w 392109"/>
              <a:gd name="connsiteY4" fmla="*/ 248 h 381685"/>
              <a:gd name="connsiteX0" fmla="*/ 0 w 390010"/>
              <a:gd name="connsiteY0" fmla="*/ 248 h 381336"/>
              <a:gd name="connsiteX1" fmla="*/ 189522 w 390010"/>
              <a:gd name="connsiteY1" fmla="*/ 0 h 381336"/>
              <a:gd name="connsiteX2" fmla="*/ 390010 w 390010"/>
              <a:gd name="connsiteY2" fmla="*/ 381336 h 381336"/>
              <a:gd name="connsiteX3" fmla="*/ 26967 w 390010"/>
              <a:gd name="connsiteY3" fmla="*/ 356777 h 381336"/>
              <a:gd name="connsiteX4" fmla="*/ 0 w 390010"/>
              <a:gd name="connsiteY4" fmla="*/ 248 h 381336"/>
              <a:gd name="connsiteX0" fmla="*/ 250 w 390260"/>
              <a:gd name="connsiteY0" fmla="*/ 248 h 382031"/>
              <a:gd name="connsiteX1" fmla="*/ 189772 w 390260"/>
              <a:gd name="connsiteY1" fmla="*/ 0 h 382031"/>
              <a:gd name="connsiteX2" fmla="*/ 390260 w 390260"/>
              <a:gd name="connsiteY2" fmla="*/ 381336 h 382031"/>
              <a:gd name="connsiteX3" fmla="*/ 577 w 390260"/>
              <a:gd name="connsiteY3" fmla="*/ 382031 h 382031"/>
              <a:gd name="connsiteX4" fmla="*/ 250 w 390260"/>
              <a:gd name="connsiteY4" fmla="*/ 248 h 382031"/>
              <a:gd name="connsiteX0" fmla="*/ 839 w 390849"/>
              <a:gd name="connsiteY0" fmla="*/ 248 h 382031"/>
              <a:gd name="connsiteX1" fmla="*/ 190361 w 390849"/>
              <a:gd name="connsiteY1" fmla="*/ 0 h 382031"/>
              <a:gd name="connsiteX2" fmla="*/ 390849 w 390849"/>
              <a:gd name="connsiteY2" fmla="*/ 381336 h 382031"/>
              <a:gd name="connsiteX3" fmla="*/ 474 w 390849"/>
              <a:gd name="connsiteY3" fmla="*/ 382031 h 382031"/>
              <a:gd name="connsiteX4" fmla="*/ 839 w 390849"/>
              <a:gd name="connsiteY4" fmla="*/ 248 h 382031"/>
              <a:gd name="connsiteX0" fmla="*/ 839 w 390503"/>
              <a:gd name="connsiteY0" fmla="*/ 248 h 382374"/>
              <a:gd name="connsiteX1" fmla="*/ 190361 w 390503"/>
              <a:gd name="connsiteY1" fmla="*/ 0 h 382374"/>
              <a:gd name="connsiteX2" fmla="*/ 390503 w 390503"/>
              <a:gd name="connsiteY2" fmla="*/ 382374 h 382374"/>
              <a:gd name="connsiteX3" fmla="*/ 474 w 390503"/>
              <a:gd name="connsiteY3" fmla="*/ 382031 h 382374"/>
              <a:gd name="connsiteX4" fmla="*/ 839 w 390503"/>
              <a:gd name="connsiteY4" fmla="*/ 248 h 382374"/>
              <a:gd name="connsiteX0" fmla="*/ 0 w 390702"/>
              <a:gd name="connsiteY0" fmla="*/ 0 h 382472"/>
              <a:gd name="connsiteX1" fmla="*/ 190560 w 390702"/>
              <a:gd name="connsiteY1" fmla="*/ 98 h 382472"/>
              <a:gd name="connsiteX2" fmla="*/ 390702 w 390702"/>
              <a:gd name="connsiteY2" fmla="*/ 382472 h 382472"/>
              <a:gd name="connsiteX3" fmla="*/ 673 w 390702"/>
              <a:gd name="connsiteY3" fmla="*/ 382129 h 382472"/>
              <a:gd name="connsiteX4" fmla="*/ 0 w 390702"/>
              <a:gd name="connsiteY4" fmla="*/ 0 h 382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02" h="382472">
                <a:moveTo>
                  <a:pt x="0" y="0"/>
                </a:moveTo>
                <a:lnTo>
                  <a:pt x="190560" y="98"/>
                </a:lnTo>
                <a:lnTo>
                  <a:pt x="390702" y="382472"/>
                </a:lnTo>
                <a:lnTo>
                  <a:pt x="673" y="382129"/>
                </a:lnTo>
                <a:cubicBezTo>
                  <a:pt x="-921" y="190263"/>
                  <a:pt x="1062" y="127911"/>
                  <a:pt x="0" y="0"/>
                </a:cubicBezTo>
                <a:close/>
              </a:path>
            </a:pathLst>
          </a:custGeom>
          <a:gradFill>
            <a:gsLst>
              <a:gs pos="0">
                <a:srgbClr val="514689">
                  <a:alpha val="60000"/>
                </a:srgbClr>
              </a:gs>
              <a:gs pos="100000">
                <a:srgbClr val="514689">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solidFill>
                <a:schemeClr val="tx2"/>
              </a:solidFill>
            </a:endParaRPr>
          </a:p>
        </p:txBody>
      </p:sp>
      <p:sp>
        <p:nvSpPr>
          <p:cNvPr id="9" name="Title 1">
            <a:extLst>
              <a:ext uri="{FF2B5EF4-FFF2-40B4-BE49-F238E27FC236}">
                <a16:creationId xmlns:a16="http://schemas.microsoft.com/office/drawing/2014/main" id="{CE266661-3920-7D47-81A1-8DE760EABE05}"/>
              </a:ext>
            </a:extLst>
          </p:cNvPr>
          <p:cNvSpPr>
            <a:spLocks noGrp="1"/>
          </p:cNvSpPr>
          <p:nvPr>
            <p:ph type="ctrTitle" hasCustomPrompt="1"/>
          </p:nvPr>
        </p:nvSpPr>
        <p:spPr bwMode="gray">
          <a:xfrm>
            <a:off x="685800" y="1752600"/>
            <a:ext cx="3505200" cy="2327311"/>
          </a:xfrm>
          <a:prstGeom prst="rect">
            <a:avLst/>
          </a:prstGeom>
        </p:spPr>
        <p:txBody>
          <a:bodyPr rIns="0" bIns="0" anchor="b" anchorCtr="0"/>
          <a:lstStyle>
            <a:lvl1pPr>
              <a:lnSpc>
                <a:spcPct val="90000"/>
              </a:lnSpc>
              <a:defRPr sz="2800" b="0">
                <a:solidFill>
                  <a:schemeClr val="bg1"/>
                </a:solidFill>
              </a:defRPr>
            </a:lvl1pPr>
          </a:lstStyle>
          <a:p>
            <a:r>
              <a:rPr lang="en-US" dirty="0"/>
              <a:t>Section Title</a:t>
            </a:r>
          </a:p>
        </p:txBody>
      </p:sp>
      <p:sp>
        <p:nvSpPr>
          <p:cNvPr id="11" name="Subtitle 2">
            <a:extLst>
              <a:ext uri="{FF2B5EF4-FFF2-40B4-BE49-F238E27FC236}">
                <a16:creationId xmlns:a16="http://schemas.microsoft.com/office/drawing/2014/main" id="{87A7190B-42F4-1748-9092-D1BBD03959C3}"/>
              </a:ext>
            </a:extLst>
          </p:cNvPr>
          <p:cNvSpPr>
            <a:spLocks noGrp="1"/>
          </p:cNvSpPr>
          <p:nvPr>
            <p:ph type="subTitle" idx="1" hasCustomPrompt="1"/>
          </p:nvPr>
        </p:nvSpPr>
        <p:spPr bwMode="gray">
          <a:xfrm>
            <a:off x="685800" y="4322285"/>
            <a:ext cx="4386944" cy="935515"/>
          </a:xfrm>
          <a:prstGeom prst="rect">
            <a:avLst/>
          </a:prstGeom>
        </p:spPr>
        <p:txBody>
          <a:bodyPr/>
          <a:lstStyle>
            <a:lvl1pPr marL="0" indent="0" algn="l">
              <a:lnSpc>
                <a:spcPct val="90000"/>
              </a:lnSpc>
              <a:spcBef>
                <a:spcPts val="0"/>
              </a:spcBef>
              <a:buNone/>
              <a:defRPr sz="20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Secondary Text Goes here</a:t>
            </a:r>
          </a:p>
        </p:txBody>
      </p:sp>
      <p:pic>
        <p:nvPicPr>
          <p:cNvPr id="15" name="Picture 14">
            <a:extLst>
              <a:ext uri="{FF2B5EF4-FFF2-40B4-BE49-F238E27FC236}">
                <a16:creationId xmlns:a16="http://schemas.microsoft.com/office/drawing/2014/main" id="{8E5C6BD7-3259-2C49-957D-BF3EB650A13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4356" y="373884"/>
            <a:ext cx="2488753" cy="351646"/>
          </a:xfrm>
          <a:prstGeom prst="rect">
            <a:avLst/>
          </a:prstGeom>
        </p:spPr>
      </p:pic>
      <p:sp>
        <p:nvSpPr>
          <p:cNvPr id="2" name="TextBox 1">
            <a:extLst>
              <a:ext uri="{FF2B5EF4-FFF2-40B4-BE49-F238E27FC236}">
                <a16:creationId xmlns:a16="http://schemas.microsoft.com/office/drawing/2014/main" id="{F476641E-E899-EC45-91BF-D2794AE6C412}"/>
              </a:ext>
            </a:extLst>
          </p:cNvPr>
          <p:cNvSpPr txBox="1"/>
          <p:nvPr userDrawn="1"/>
        </p:nvSpPr>
        <p:spPr>
          <a:xfrm>
            <a:off x="-3521413" y="3618689"/>
            <a:ext cx="0" cy="0"/>
          </a:xfrm>
          <a:prstGeom prst="rect">
            <a:avLst/>
          </a:prstGeom>
          <a:noFill/>
        </p:spPr>
        <p:txBody>
          <a:bodyPr wrap="none" lIns="0" tIns="0" rIns="0" bIns="0" rtlCol="0">
            <a:noAutofit/>
          </a:bodyPr>
          <a:lstStyle/>
          <a:p>
            <a:pPr>
              <a:lnSpc>
                <a:spcPct val="90000"/>
              </a:lnSpc>
              <a:spcBef>
                <a:spcPts val="600"/>
              </a:spcBef>
            </a:pPr>
            <a:endParaRPr lang="en-US" sz="1850" spc="-50" dirty="0"/>
          </a:p>
        </p:txBody>
      </p:sp>
    </p:spTree>
    <p:extLst>
      <p:ext uri="{BB962C8B-B14F-4D97-AF65-F5344CB8AC3E}">
        <p14:creationId xmlns:p14="http://schemas.microsoft.com/office/powerpoint/2010/main" val="362887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gradFill>
          <a:gsLst>
            <a:gs pos="0">
              <a:srgbClr val="514689"/>
            </a:gs>
            <a:gs pos="100000">
              <a:srgbClr val="7571B0"/>
            </a:gs>
          </a:gsLst>
          <a:lin ang="0" scaled="0"/>
        </a:gra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11819950-E868-5041-89E1-F99D67BECF70}"/>
              </a:ext>
            </a:extLst>
          </p:cNvPr>
          <p:cNvSpPr/>
          <p:nvPr userDrawn="1"/>
        </p:nvSpPr>
        <p:spPr>
          <a:xfrm>
            <a:off x="-76200" y="-7892"/>
            <a:ext cx="7030689" cy="6882601"/>
          </a:xfrm>
          <a:custGeom>
            <a:avLst/>
            <a:gdLst>
              <a:gd name="connsiteX0" fmla="*/ 0 w 990600"/>
              <a:gd name="connsiteY0" fmla="*/ 0 h 381000"/>
              <a:gd name="connsiteX1" fmla="*/ 990600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731308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800099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794257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8946"/>
              <a:gd name="connsiteY0" fmla="*/ 0 h 381000"/>
              <a:gd name="connsiteX1" fmla="*/ 794257 w 998946"/>
              <a:gd name="connsiteY1" fmla="*/ 0 h 381000"/>
              <a:gd name="connsiteX2" fmla="*/ 998946 w 998946"/>
              <a:gd name="connsiteY2" fmla="*/ 381000 h 381000"/>
              <a:gd name="connsiteX3" fmla="*/ 0 w 998946"/>
              <a:gd name="connsiteY3" fmla="*/ 381000 h 381000"/>
              <a:gd name="connsiteX4" fmla="*/ 0 w 998946"/>
              <a:gd name="connsiteY4" fmla="*/ 0 h 381000"/>
              <a:gd name="connsiteX0" fmla="*/ 0 w 1001466"/>
              <a:gd name="connsiteY0" fmla="*/ 0 h 381000"/>
              <a:gd name="connsiteX1" fmla="*/ 794257 w 1001466"/>
              <a:gd name="connsiteY1" fmla="*/ 0 h 381000"/>
              <a:gd name="connsiteX2" fmla="*/ 1001466 w 1001466"/>
              <a:gd name="connsiteY2" fmla="*/ 381000 h 381000"/>
              <a:gd name="connsiteX3" fmla="*/ 0 w 1001466"/>
              <a:gd name="connsiteY3" fmla="*/ 381000 h 381000"/>
              <a:gd name="connsiteX4" fmla="*/ 0 w 1001466"/>
              <a:gd name="connsiteY4" fmla="*/ 0 h 381000"/>
              <a:gd name="connsiteX0" fmla="*/ 411575 w 1001466"/>
              <a:gd name="connsiteY0" fmla="*/ 0 h 381000"/>
              <a:gd name="connsiteX1" fmla="*/ 794257 w 1001466"/>
              <a:gd name="connsiteY1" fmla="*/ 0 h 381000"/>
              <a:gd name="connsiteX2" fmla="*/ 1001466 w 1001466"/>
              <a:gd name="connsiteY2" fmla="*/ 381000 h 381000"/>
              <a:gd name="connsiteX3" fmla="*/ 0 w 1001466"/>
              <a:gd name="connsiteY3" fmla="*/ 381000 h 381000"/>
              <a:gd name="connsiteX4" fmla="*/ 411575 w 1001466"/>
              <a:gd name="connsiteY4" fmla="*/ 0 h 381000"/>
              <a:gd name="connsiteX0" fmla="*/ 0 w 589891"/>
              <a:gd name="connsiteY0" fmla="*/ 0 h 381000"/>
              <a:gd name="connsiteX1" fmla="*/ 382682 w 589891"/>
              <a:gd name="connsiteY1" fmla="*/ 0 h 381000"/>
              <a:gd name="connsiteX2" fmla="*/ 589891 w 589891"/>
              <a:gd name="connsiteY2" fmla="*/ 381000 h 381000"/>
              <a:gd name="connsiteX3" fmla="*/ 980 w 589891"/>
              <a:gd name="connsiteY3" fmla="*/ 379040 h 381000"/>
              <a:gd name="connsiteX4" fmla="*/ 0 w 589891"/>
              <a:gd name="connsiteY4" fmla="*/ 0 h 381000"/>
              <a:gd name="connsiteX0" fmla="*/ 1023 w 590914"/>
              <a:gd name="connsiteY0" fmla="*/ 0 h 381000"/>
              <a:gd name="connsiteX1" fmla="*/ 383705 w 590914"/>
              <a:gd name="connsiteY1" fmla="*/ 0 h 381000"/>
              <a:gd name="connsiteX2" fmla="*/ 590914 w 590914"/>
              <a:gd name="connsiteY2" fmla="*/ 381000 h 381000"/>
              <a:gd name="connsiteX3" fmla="*/ 43 w 590914"/>
              <a:gd name="connsiteY3" fmla="*/ 380020 h 381000"/>
              <a:gd name="connsiteX4" fmla="*/ 1023 w 590914"/>
              <a:gd name="connsiteY4" fmla="*/ 0 h 381000"/>
              <a:gd name="connsiteX0" fmla="*/ 294963 w 590872"/>
              <a:gd name="connsiteY0" fmla="*/ 980 h 381000"/>
              <a:gd name="connsiteX1" fmla="*/ 383663 w 590872"/>
              <a:gd name="connsiteY1" fmla="*/ 0 h 381000"/>
              <a:gd name="connsiteX2" fmla="*/ 590872 w 590872"/>
              <a:gd name="connsiteY2" fmla="*/ 381000 h 381000"/>
              <a:gd name="connsiteX3" fmla="*/ 1 w 590872"/>
              <a:gd name="connsiteY3" fmla="*/ 380020 h 381000"/>
              <a:gd name="connsiteX4" fmla="*/ 294963 w 590872"/>
              <a:gd name="connsiteY4" fmla="*/ 980 h 381000"/>
              <a:gd name="connsiteX0" fmla="*/ 0 w 295909"/>
              <a:gd name="connsiteY0" fmla="*/ 980 h 381000"/>
              <a:gd name="connsiteX1" fmla="*/ 88700 w 295909"/>
              <a:gd name="connsiteY1" fmla="*/ 0 h 381000"/>
              <a:gd name="connsiteX2" fmla="*/ 295909 w 295909"/>
              <a:gd name="connsiteY2" fmla="*/ 381000 h 381000"/>
              <a:gd name="connsiteX3" fmla="*/ 980 w 295909"/>
              <a:gd name="connsiteY3" fmla="*/ 380020 h 381000"/>
              <a:gd name="connsiteX4" fmla="*/ 0 w 295909"/>
              <a:gd name="connsiteY4" fmla="*/ 980 h 381000"/>
              <a:gd name="connsiteX0" fmla="*/ 51939 w 294931"/>
              <a:gd name="connsiteY0" fmla="*/ 0 h 381000"/>
              <a:gd name="connsiteX1" fmla="*/ 87722 w 294931"/>
              <a:gd name="connsiteY1" fmla="*/ 0 h 381000"/>
              <a:gd name="connsiteX2" fmla="*/ 294931 w 294931"/>
              <a:gd name="connsiteY2" fmla="*/ 381000 h 381000"/>
              <a:gd name="connsiteX3" fmla="*/ 2 w 294931"/>
              <a:gd name="connsiteY3" fmla="*/ 380020 h 381000"/>
              <a:gd name="connsiteX4" fmla="*/ 51939 w 294931"/>
              <a:gd name="connsiteY4" fmla="*/ 0 h 381000"/>
              <a:gd name="connsiteX0" fmla="*/ 1024 w 244016"/>
              <a:gd name="connsiteY0" fmla="*/ 0 h 381980"/>
              <a:gd name="connsiteX1" fmla="*/ 36807 w 244016"/>
              <a:gd name="connsiteY1" fmla="*/ 0 h 381980"/>
              <a:gd name="connsiteX2" fmla="*/ 244016 w 244016"/>
              <a:gd name="connsiteY2" fmla="*/ 381000 h 381980"/>
              <a:gd name="connsiteX3" fmla="*/ 44 w 244016"/>
              <a:gd name="connsiteY3" fmla="*/ 381980 h 381980"/>
              <a:gd name="connsiteX4" fmla="*/ 1024 w 244016"/>
              <a:gd name="connsiteY4" fmla="*/ 0 h 381980"/>
              <a:gd name="connsiteX0" fmla="*/ 94 w 244066"/>
              <a:gd name="connsiteY0" fmla="*/ 980 h 381980"/>
              <a:gd name="connsiteX1" fmla="*/ 36857 w 244066"/>
              <a:gd name="connsiteY1" fmla="*/ 0 h 381980"/>
              <a:gd name="connsiteX2" fmla="*/ 244066 w 244066"/>
              <a:gd name="connsiteY2" fmla="*/ 381000 h 381980"/>
              <a:gd name="connsiteX3" fmla="*/ 94 w 244066"/>
              <a:gd name="connsiteY3" fmla="*/ 381980 h 381980"/>
              <a:gd name="connsiteX4" fmla="*/ 94 w 244066"/>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980 h 381980"/>
              <a:gd name="connsiteX1" fmla="*/ 36763 w 243972"/>
              <a:gd name="connsiteY1" fmla="*/ 0 h 381980"/>
              <a:gd name="connsiteX2" fmla="*/ 243972 w 243972"/>
              <a:gd name="connsiteY2" fmla="*/ 381000 h 381980"/>
              <a:gd name="connsiteX3" fmla="*/ 0 w 243972"/>
              <a:gd name="connsiteY3" fmla="*/ 381980 h 381980"/>
              <a:gd name="connsiteX4" fmla="*/ 0 w 243972"/>
              <a:gd name="connsiteY4" fmla="*/ 980 h 381980"/>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3276"/>
              <a:gd name="connsiteX1" fmla="*/ 36763 w 243972"/>
              <a:gd name="connsiteY1" fmla="*/ 105 h 383276"/>
              <a:gd name="connsiteX2" fmla="*/ 243972 w 243972"/>
              <a:gd name="connsiteY2" fmla="*/ 383276 h 383276"/>
              <a:gd name="connsiteX3" fmla="*/ 0 w 243972"/>
              <a:gd name="connsiteY3" fmla="*/ 382085 h 383276"/>
              <a:gd name="connsiteX4" fmla="*/ 0 w 243972"/>
              <a:gd name="connsiteY4" fmla="*/ 0 h 383276"/>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2085"/>
              <a:gd name="connsiteX1" fmla="*/ 36763 w 243972"/>
              <a:gd name="connsiteY1" fmla="*/ 105 h 382085"/>
              <a:gd name="connsiteX2" fmla="*/ 243972 w 243972"/>
              <a:gd name="connsiteY2" fmla="*/ 381105 h 382085"/>
              <a:gd name="connsiteX3" fmla="*/ 0 w 243972"/>
              <a:gd name="connsiteY3" fmla="*/ 382085 h 382085"/>
              <a:gd name="connsiteX4" fmla="*/ 0 w 243972"/>
              <a:gd name="connsiteY4" fmla="*/ 0 h 382085"/>
              <a:gd name="connsiteX0" fmla="*/ 0 w 243972"/>
              <a:gd name="connsiteY0" fmla="*/ 0 h 381105"/>
              <a:gd name="connsiteX1" fmla="*/ 36763 w 243972"/>
              <a:gd name="connsiteY1" fmla="*/ 105 h 381105"/>
              <a:gd name="connsiteX2" fmla="*/ 243972 w 243972"/>
              <a:gd name="connsiteY2" fmla="*/ 381105 h 381105"/>
              <a:gd name="connsiteX3" fmla="*/ 0 w 243972"/>
              <a:gd name="connsiteY3" fmla="*/ 381000 h 381105"/>
              <a:gd name="connsiteX4" fmla="*/ 0 w 243972"/>
              <a:gd name="connsiteY4" fmla="*/ 0 h 381105"/>
              <a:gd name="connsiteX0" fmla="*/ 0 w 241956"/>
              <a:gd name="connsiteY0" fmla="*/ 0 h 381105"/>
              <a:gd name="connsiteX1" fmla="*/ 36763 w 241956"/>
              <a:gd name="connsiteY1" fmla="*/ 105 h 381105"/>
              <a:gd name="connsiteX2" fmla="*/ 241956 w 241956"/>
              <a:gd name="connsiteY2" fmla="*/ 381105 h 381105"/>
              <a:gd name="connsiteX3" fmla="*/ 0 w 241956"/>
              <a:gd name="connsiteY3" fmla="*/ 381000 h 381105"/>
              <a:gd name="connsiteX4" fmla="*/ 0 w 241956"/>
              <a:gd name="connsiteY4" fmla="*/ 0 h 381105"/>
              <a:gd name="connsiteX0" fmla="*/ 0 w 241956"/>
              <a:gd name="connsiteY0" fmla="*/ 231 h 381336"/>
              <a:gd name="connsiteX1" fmla="*/ 37099 w 241956"/>
              <a:gd name="connsiteY1" fmla="*/ 0 h 381336"/>
              <a:gd name="connsiteX2" fmla="*/ 241956 w 241956"/>
              <a:gd name="connsiteY2" fmla="*/ 381336 h 381336"/>
              <a:gd name="connsiteX3" fmla="*/ 0 w 241956"/>
              <a:gd name="connsiteY3" fmla="*/ 381231 h 381336"/>
              <a:gd name="connsiteX4" fmla="*/ 0 w 241956"/>
              <a:gd name="connsiteY4" fmla="*/ 231 h 381336"/>
              <a:gd name="connsiteX0" fmla="*/ 0 w 241956"/>
              <a:gd name="connsiteY0" fmla="*/ 231 h 381336"/>
              <a:gd name="connsiteX1" fmla="*/ 41468 w 241956"/>
              <a:gd name="connsiteY1" fmla="*/ 0 h 381336"/>
              <a:gd name="connsiteX2" fmla="*/ 241956 w 241956"/>
              <a:gd name="connsiteY2" fmla="*/ 381336 h 381336"/>
              <a:gd name="connsiteX3" fmla="*/ 0 w 241956"/>
              <a:gd name="connsiteY3" fmla="*/ 381231 h 381336"/>
              <a:gd name="connsiteX4" fmla="*/ 0 w 241956"/>
              <a:gd name="connsiteY4" fmla="*/ 231 h 381336"/>
              <a:gd name="connsiteX0" fmla="*/ 0 w 394489"/>
              <a:gd name="connsiteY0" fmla="*/ 0 h 382016"/>
              <a:gd name="connsiteX1" fmla="*/ 194001 w 394489"/>
              <a:gd name="connsiteY1" fmla="*/ 680 h 382016"/>
              <a:gd name="connsiteX2" fmla="*/ 394489 w 394489"/>
              <a:gd name="connsiteY2" fmla="*/ 382016 h 382016"/>
              <a:gd name="connsiteX3" fmla="*/ 152533 w 394489"/>
              <a:gd name="connsiteY3" fmla="*/ 381911 h 382016"/>
              <a:gd name="connsiteX4" fmla="*/ 0 w 394489"/>
              <a:gd name="connsiteY4" fmla="*/ 0 h 382016"/>
              <a:gd name="connsiteX0" fmla="*/ 0 w 394489"/>
              <a:gd name="connsiteY0" fmla="*/ 0 h 382016"/>
              <a:gd name="connsiteX1" fmla="*/ 194001 w 394489"/>
              <a:gd name="connsiteY1" fmla="*/ 680 h 382016"/>
              <a:gd name="connsiteX2" fmla="*/ 394489 w 394489"/>
              <a:gd name="connsiteY2" fmla="*/ 382016 h 382016"/>
              <a:gd name="connsiteX3" fmla="*/ 152533 w 394489"/>
              <a:gd name="connsiteY3" fmla="*/ 381911 h 382016"/>
              <a:gd name="connsiteX4" fmla="*/ 0 w 394489"/>
              <a:gd name="connsiteY4" fmla="*/ 0 h 382016"/>
              <a:gd name="connsiteX0" fmla="*/ 0 w 394489"/>
              <a:gd name="connsiteY0" fmla="*/ 0 h 383732"/>
              <a:gd name="connsiteX1" fmla="*/ 194001 w 394489"/>
              <a:gd name="connsiteY1" fmla="*/ 680 h 383732"/>
              <a:gd name="connsiteX2" fmla="*/ 394489 w 394489"/>
              <a:gd name="connsiteY2" fmla="*/ 382016 h 383732"/>
              <a:gd name="connsiteX3" fmla="*/ 3187 w 394489"/>
              <a:gd name="connsiteY3" fmla="*/ 383732 h 383732"/>
              <a:gd name="connsiteX4" fmla="*/ 0 w 394489"/>
              <a:gd name="connsiteY4" fmla="*/ 0 h 383732"/>
              <a:gd name="connsiteX0" fmla="*/ 0 w 394489"/>
              <a:gd name="connsiteY0" fmla="*/ 0 h 383732"/>
              <a:gd name="connsiteX1" fmla="*/ 194001 w 394489"/>
              <a:gd name="connsiteY1" fmla="*/ 680 h 383732"/>
              <a:gd name="connsiteX2" fmla="*/ 394489 w 394489"/>
              <a:gd name="connsiteY2" fmla="*/ 382016 h 383732"/>
              <a:gd name="connsiteX3" fmla="*/ 3187 w 394489"/>
              <a:gd name="connsiteY3" fmla="*/ 383732 h 383732"/>
              <a:gd name="connsiteX4" fmla="*/ 0 w 394489"/>
              <a:gd name="connsiteY4" fmla="*/ 0 h 383732"/>
              <a:gd name="connsiteX0" fmla="*/ 0 w 394489"/>
              <a:gd name="connsiteY0" fmla="*/ 0 h 384187"/>
              <a:gd name="connsiteX1" fmla="*/ 194001 w 394489"/>
              <a:gd name="connsiteY1" fmla="*/ 680 h 384187"/>
              <a:gd name="connsiteX2" fmla="*/ 394489 w 394489"/>
              <a:gd name="connsiteY2" fmla="*/ 382016 h 384187"/>
              <a:gd name="connsiteX3" fmla="*/ 910 w 394489"/>
              <a:gd name="connsiteY3" fmla="*/ 384187 h 384187"/>
              <a:gd name="connsiteX4" fmla="*/ 0 w 394489"/>
              <a:gd name="connsiteY4" fmla="*/ 0 h 384187"/>
              <a:gd name="connsiteX0" fmla="*/ 920 w 394043"/>
              <a:gd name="connsiteY0" fmla="*/ 0 h 384642"/>
              <a:gd name="connsiteX1" fmla="*/ 193555 w 394043"/>
              <a:gd name="connsiteY1" fmla="*/ 1135 h 384642"/>
              <a:gd name="connsiteX2" fmla="*/ 394043 w 394043"/>
              <a:gd name="connsiteY2" fmla="*/ 382471 h 384642"/>
              <a:gd name="connsiteX3" fmla="*/ 464 w 394043"/>
              <a:gd name="connsiteY3" fmla="*/ 384642 h 384642"/>
              <a:gd name="connsiteX4" fmla="*/ 920 w 394043"/>
              <a:gd name="connsiteY4" fmla="*/ 0 h 384642"/>
              <a:gd name="connsiteX0" fmla="*/ 920 w 394043"/>
              <a:gd name="connsiteY0" fmla="*/ 0 h 382471"/>
              <a:gd name="connsiteX1" fmla="*/ 193555 w 394043"/>
              <a:gd name="connsiteY1" fmla="*/ 1135 h 382471"/>
              <a:gd name="connsiteX2" fmla="*/ 394043 w 394043"/>
              <a:gd name="connsiteY2" fmla="*/ 382471 h 382471"/>
              <a:gd name="connsiteX3" fmla="*/ 464 w 394043"/>
              <a:gd name="connsiteY3" fmla="*/ 380999 h 382471"/>
              <a:gd name="connsiteX4" fmla="*/ 920 w 394043"/>
              <a:gd name="connsiteY4" fmla="*/ 0 h 382471"/>
              <a:gd name="connsiteX0" fmla="*/ 0 w 393123"/>
              <a:gd name="connsiteY0" fmla="*/ 0 h 382820"/>
              <a:gd name="connsiteX1" fmla="*/ 192635 w 393123"/>
              <a:gd name="connsiteY1" fmla="*/ 1135 h 382820"/>
              <a:gd name="connsiteX2" fmla="*/ 393123 w 393123"/>
              <a:gd name="connsiteY2" fmla="*/ 382471 h 382820"/>
              <a:gd name="connsiteX3" fmla="*/ 1365 w 393123"/>
              <a:gd name="connsiteY3" fmla="*/ 382820 h 382820"/>
              <a:gd name="connsiteX4" fmla="*/ 0 w 393123"/>
              <a:gd name="connsiteY4" fmla="*/ 0 h 382820"/>
              <a:gd name="connsiteX0" fmla="*/ 5761 w 391965"/>
              <a:gd name="connsiteY0" fmla="*/ 9589 h 381685"/>
              <a:gd name="connsiteX1" fmla="*/ 191477 w 391965"/>
              <a:gd name="connsiteY1" fmla="*/ 0 h 381685"/>
              <a:gd name="connsiteX2" fmla="*/ 391965 w 391965"/>
              <a:gd name="connsiteY2" fmla="*/ 381336 h 381685"/>
              <a:gd name="connsiteX3" fmla="*/ 207 w 391965"/>
              <a:gd name="connsiteY3" fmla="*/ 381685 h 381685"/>
              <a:gd name="connsiteX4" fmla="*/ 5761 w 391965"/>
              <a:gd name="connsiteY4" fmla="*/ 9589 h 381685"/>
              <a:gd name="connsiteX0" fmla="*/ 2099 w 392109"/>
              <a:gd name="connsiteY0" fmla="*/ 248 h 381685"/>
              <a:gd name="connsiteX1" fmla="*/ 191621 w 392109"/>
              <a:gd name="connsiteY1" fmla="*/ 0 h 381685"/>
              <a:gd name="connsiteX2" fmla="*/ 392109 w 392109"/>
              <a:gd name="connsiteY2" fmla="*/ 381336 h 381685"/>
              <a:gd name="connsiteX3" fmla="*/ 351 w 392109"/>
              <a:gd name="connsiteY3" fmla="*/ 381685 h 381685"/>
              <a:gd name="connsiteX4" fmla="*/ 2099 w 392109"/>
              <a:gd name="connsiteY4" fmla="*/ 248 h 381685"/>
              <a:gd name="connsiteX0" fmla="*/ 0 w 390010"/>
              <a:gd name="connsiteY0" fmla="*/ 248 h 381336"/>
              <a:gd name="connsiteX1" fmla="*/ 189522 w 390010"/>
              <a:gd name="connsiteY1" fmla="*/ 0 h 381336"/>
              <a:gd name="connsiteX2" fmla="*/ 390010 w 390010"/>
              <a:gd name="connsiteY2" fmla="*/ 381336 h 381336"/>
              <a:gd name="connsiteX3" fmla="*/ 26967 w 390010"/>
              <a:gd name="connsiteY3" fmla="*/ 356777 h 381336"/>
              <a:gd name="connsiteX4" fmla="*/ 0 w 390010"/>
              <a:gd name="connsiteY4" fmla="*/ 248 h 381336"/>
              <a:gd name="connsiteX0" fmla="*/ 250 w 390260"/>
              <a:gd name="connsiteY0" fmla="*/ 248 h 382031"/>
              <a:gd name="connsiteX1" fmla="*/ 189772 w 390260"/>
              <a:gd name="connsiteY1" fmla="*/ 0 h 382031"/>
              <a:gd name="connsiteX2" fmla="*/ 390260 w 390260"/>
              <a:gd name="connsiteY2" fmla="*/ 381336 h 382031"/>
              <a:gd name="connsiteX3" fmla="*/ 577 w 390260"/>
              <a:gd name="connsiteY3" fmla="*/ 382031 h 382031"/>
              <a:gd name="connsiteX4" fmla="*/ 250 w 390260"/>
              <a:gd name="connsiteY4" fmla="*/ 248 h 382031"/>
              <a:gd name="connsiteX0" fmla="*/ 839 w 390849"/>
              <a:gd name="connsiteY0" fmla="*/ 248 h 382031"/>
              <a:gd name="connsiteX1" fmla="*/ 190361 w 390849"/>
              <a:gd name="connsiteY1" fmla="*/ 0 h 382031"/>
              <a:gd name="connsiteX2" fmla="*/ 390849 w 390849"/>
              <a:gd name="connsiteY2" fmla="*/ 381336 h 382031"/>
              <a:gd name="connsiteX3" fmla="*/ 474 w 390849"/>
              <a:gd name="connsiteY3" fmla="*/ 382031 h 382031"/>
              <a:gd name="connsiteX4" fmla="*/ 839 w 390849"/>
              <a:gd name="connsiteY4" fmla="*/ 248 h 382031"/>
              <a:gd name="connsiteX0" fmla="*/ 839 w 390503"/>
              <a:gd name="connsiteY0" fmla="*/ 248 h 382374"/>
              <a:gd name="connsiteX1" fmla="*/ 190361 w 390503"/>
              <a:gd name="connsiteY1" fmla="*/ 0 h 382374"/>
              <a:gd name="connsiteX2" fmla="*/ 390503 w 390503"/>
              <a:gd name="connsiteY2" fmla="*/ 382374 h 382374"/>
              <a:gd name="connsiteX3" fmla="*/ 474 w 390503"/>
              <a:gd name="connsiteY3" fmla="*/ 382031 h 382374"/>
              <a:gd name="connsiteX4" fmla="*/ 839 w 390503"/>
              <a:gd name="connsiteY4" fmla="*/ 248 h 382374"/>
              <a:gd name="connsiteX0" fmla="*/ 0 w 390702"/>
              <a:gd name="connsiteY0" fmla="*/ 0 h 382472"/>
              <a:gd name="connsiteX1" fmla="*/ 190560 w 390702"/>
              <a:gd name="connsiteY1" fmla="*/ 98 h 382472"/>
              <a:gd name="connsiteX2" fmla="*/ 390702 w 390702"/>
              <a:gd name="connsiteY2" fmla="*/ 382472 h 382472"/>
              <a:gd name="connsiteX3" fmla="*/ 673 w 390702"/>
              <a:gd name="connsiteY3" fmla="*/ 382129 h 382472"/>
              <a:gd name="connsiteX4" fmla="*/ 0 w 390702"/>
              <a:gd name="connsiteY4" fmla="*/ 0 h 382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02" h="382472">
                <a:moveTo>
                  <a:pt x="0" y="0"/>
                </a:moveTo>
                <a:lnTo>
                  <a:pt x="190560" y="98"/>
                </a:lnTo>
                <a:lnTo>
                  <a:pt x="390702" y="382472"/>
                </a:lnTo>
                <a:lnTo>
                  <a:pt x="673" y="382129"/>
                </a:lnTo>
                <a:cubicBezTo>
                  <a:pt x="-921" y="190263"/>
                  <a:pt x="1062" y="127911"/>
                  <a:pt x="0" y="0"/>
                </a:cubicBezTo>
                <a:close/>
              </a:path>
            </a:pathLst>
          </a:custGeom>
          <a:gradFill>
            <a:gsLst>
              <a:gs pos="0">
                <a:srgbClr val="514689">
                  <a:alpha val="60000"/>
                </a:srgbClr>
              </a:gs>
              <a:gs pos="100000">
                <a:srgbClr val="514689">
                  <a:alpha val="9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solidFill>
                <a:schemeClr val="tx2"/>
              </a:solidFill>
            </a:endParaRPr>
          </a:p>
        </p:txBody>
      </p:sp>
      <p:sp>
        <p:nvSpPr>
          <p:cNvPr id="7" name="Title 1">
            <a:extLst>
              <a:ext uri="{FF2B5EF4-FFF2-40B4-BE49-F238E27FC236}">
                <a16:creationId xmlns:a16="http://schemas.microsoft.com/office/drawing/2014/main" id="{89108D26-DDFE-754D-857B-0D8F62CC4308}"/>
              </a:ext>
            </a:extLst>
          </p:cNvPr>
          <p:cNvSpPr>
            <a:spLocks noGrp="1"/>
          </p:cNvSpPr>
          <p:nvPr>
            <p:ph type="ctrTitle" hasCustomPrompt="1"/>
          </p:nvPr>
        </p:nvSpPr>
        <p:spPr bwMode="gray">
          <a:xfrm>
            <a:off x="685800" y="1752600"/>
            <a:ext cx="3505200" cy="2327311"/>
          </a:xfrm>
          <a:prstGeom prst="rect">
            <a:avLst/>
          </a:prstGeom>
        </p:spPr>
        <p:txBody>
          <a:bodyPr rIns="0" bIns="0" anchor="b" anchorCtr="0"/>
          <a:lstStyle>
            <a:lvl1pPr>
              <a:lnSpc>
                <a:spcPct val="90000"/>
              </a:lnSpc>
              <a:defRPr sz="2800" b="0">
                <a:solidFill>
                  <a:schemeClr val="bg1"/>
                </a:solidFill>
              </a:defRPr>
            </a:lvl1pPr>
          </a:lstStyle>
          <a:p>
            <a:r>
              <a:rPr lang="en-US" dirty="0"/>
              <a:t>Section Title</a:t>
            </a:r>
          </a:p>
        </p:txBody>
      </p:sp>
      <p:sp>
        <p:nvSpPr>
          <p:cNvPr id="12" name="Subtitle 2">
            <a:extLst>
              <a:ext uri="{FF2B5EF4-FFF2-40B4-BE49-F238E27FC236}">
                <a16:creationId xmlns:a16="http://schemas.microsoft.com/office/drawing/2014/main" id="{EE792AB5-BFAD-BC42-87DE-0DC240343C9A}"/>
              </a:ext>
            </a:extLst>
          </p:cNvPr>
          <p:cNvSpPr>
            <a:spLocks noGrp="1"/>
          </p:cNvSpPr>
          <p:nvPr>
            <p:ph type="subTitle" idx="1" hasCustomPrompt="1"/>
          </p:nvPr>
        </p:nvSpPr>
        <p:spPr bwMode="gray">
          <a:xfrm>
            <a:off x="685800" y="4322285"/>
            <a:ext cx="4386944" cy="935515"/>
          </a:xfrm>
          <a:prstGeom prst="rect">
            <a:avLst/>
          </a:prstGeom>
        </p:spPr>
        <p:txBody>
          <a:bodyPr/>
          <a:lstStyle>
            <a:lvl1pPr marL="0" indent="0" algn="l">
              <a:lnSpc>
                <a:spcPct val="90000"/>
              </a:lnSpc>
              <a:spcBef>
                <a:spcPts val="0"/>
              </a:spcBef>
              <a:buNone/>
              <a:defRPr sz="20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Secondary Text Goes here</a:t>
            </a:r>
          </a:p>
        </p:txBody>
      </p:sp>
      <p:pic>
        <p:nvPicPr>
          <p:cNvPr id="13" name="Picture 12">
            <a:extLst>
              <a:ext uri="{FF2B5EF4-FFF2-40B4-BE49-F238E27FC236}">
                <a16:creationId xmlns:a16="http://schemas.microsoft.com/office/drawing/2014/main" id="{15411392-43DC-1E45-9D6E-1EA390AF71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356" y="373884"/>
            <a:ext cx="2488753" cy="351646"/>
          </a:xfrm>
          <a:prstGeom prst="rect">
            <a:avLst/>
          </a:prstGeom>
        </p:spPr>
      </p:pic>
    </p:spTree>
    <p:extLst>
      <p:ext uri="{BB962C8B-B14F-4D97-AF65-F5344CB8AC3E}">
        <p14:creationId xmlns:p14="http://schemas.microsoft.com/office/powerpoint/2010/main" val="241570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599" y="152400"/>
            <a:ext cx="7713969" cy="762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01197" y="1621971"/>
            <a:ext cx="7049689" cy="4093029"/>
          </a:xfrm>
          <a:prstGeom prst="rect">
            <a:avLst/>
          </a:prstGeom>
        </p:spPr>
        <p:txBody>
          <a:bodyPr/>
          <a:lstStyle>
            <a:lvl1pPr marL="174625" marR="0" indent="-174625" algn="l" defTabSz="457200" rtl="0" eaLnBrk="1" fontAlgn="auto" latinLnBrk="0" hangingPunct="1">
              <a:lnSpc>
                <a:spcPct val="100000"/>
              </a:lnSpc>
              <a:spcBef>
                <a:spcPct val="20000"/>
              </a:spcBef>
              <a:spcAft>
                <a:spcPts val="0"/>
              </a:spcAft>
              <a:buClr>
                <a:srgbClr val="917EAE"/>
              </a:buClr>
              <a:buSzTx/>
              <a:buFont typeface="Arial"/>
              <a:buChar char="•"/>
              <a:tabLst/>
              <a:defRPr/>
            </a:lvl1pPr>
            <a:lvl2pPr marL="403225" marR="0" indent="-228600" algn="l" defTabSz="457200" rtl="0" eaLnBrk="1" fontAlgn="auto" latinLnBrk="0" hangingPunct="1">
              <a:lnSpc>
                <a:spcPct val="100000"/>
              </a:lnSpc>
              <a:spcBef>
                <a:spcPct val="20000"/>
              </a:spcBef>
              <a:spcAft>
                <a:spcPts val="0"/>
              </a:spcAft>
              <a:buClrTx/>
              <a:buSzTx/>
              <a:buFont typeface="Lucida Grande"/>
              <a:buChar char="-"/>
              <a:tabLst/>
              <a:defRPr/>
            </a:lvl2pPr>
            <a:lvl3pPr marL="630238" marR="0" indent="-174625" algn="l" defTabSz="457200" rtl="0" eaLnBrk="1" fontAlgn="auto" latinLnBrk="0" hangingPunct="1">
              <a:lnSpc>
                <a:spcPct val="100000"/>
              </a:lnSpc>
              <a:spcBef>
                <a:spcPct val="20000"/>
              </a:spcBef>
              <a:spcAft>
                <a:spcPts val="0"/>
              </a:spcAft>
              <a:buClrTx/>
              <a:buSzTx/>
              <a:buFont typeface="Arial"/>
              <a:buChar char="•"/>
              <a:tabLst/>
              <a:defRPr/>
            </a:lvl3pPr>
            <a:lvl4pPr marL="796925" marR="0" indent="-166688" algn="l" defTabSz="457200" rtl="0" eaLnBrk="1" fontAlgn="auto" latinLnBrk="0" hangingPunct="1">
              <a:lnSpc>
                <a:spcPct val="100000"/>
              </a:lnSpc>
              <a:spcBef>
                <a:spcPct val="20000"/>
              </a:spcBef>
              <a:spcAft>
                <a:spcPts val="0"/>
              </a:spcAft>
              <a:buClrTx/>
              <a:buSzTx/>
              <a:buFont typeface="Arial"/>
              <a:buChar char="•"/>
              <a:tabLst/>
              <a:defRPr/>
            </a:lvl4pPr>
            <a:lvl5pPr marL="971550" marR="0" indent="-174625" algn="l" defTabSz="457200" rtl="0" eaLnBrk="1" fontAlgn="auto" latinLnBrk="0" hangingPunct="1">
              <a:lnSpc>
                <a:spcPct val="100000"/>
              </a:lnSpc>
              <a:spcBef>
                <a:spcPct val="20000"/>
              </a:spcBef>
              <a:spcAft>
                <a:spcPts val="0"/>
              </a:spcAft>
              <a:buClrTx/>
              <a:buSzTx/>
              <a:buFont typeface="Arial"/>
              <a:buChar char="•"/>
              <a:tabLst/>
              <a:defRPr/>
            </a:lvl5pPr>
          </a:lstStyle>
          <a:p>
            <a:pPr marL="174625" marR="0" lvl="0" indent="-174625" algn="l" defTabSz="457200" rtl="0" eaLnBrk="1" fontAlgn="auto" latinLnBrk="0" hangingPunct="1">
              <a:lnSpc>
                <a:spcPct val="100000"/>
              </a:lnSpc>
              <a:spcBef>
                <a:spcPct val="20000"/>
              </a:spcBef>
              <a:spcAft>
                <a:spcPts val="0"/>
              </a:spcAft>
              <a:buClr>
                <a:srgbClr val="917EAE"/>
              </a:buClr>
              <a:buSzTx/>
              <a:buFont typeface="Arial"/>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Click to edit Master text styles</a:t>
            </a:r>
          </a:p>
          <a:p>
            <a:pPr marL="403225" marR="0" lvl="1" indent="-228600" algn="l" defTabSz="457200" rtl="0" eaLnBrk="1" fontAlgn="auto" latinLnBrk="0" hangingPunct="1">
              <a:lnSpc>
                <a:spcPct val="100000"/>
              </a:lnSpc>
              <a:spcBef>
                <a:spcPct val="20000"/>
              </a:spcBef>
              <a:spcAft>
                <a:spcPts val="0"/>
              </a:spcAft>
              <a:buClrTx/>
              <a:buSzTx/>
              <a:buFont typeface="Lucida Grande"/>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Second level</a:t>
            </a:r>
          </a:p>
          <a:p>
            <a:pPr marL="630238" marR="0" lvl="2"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Third level</a:t>
            </a:r>
          </a:p>
          <a:p>
            <a:pPr marL="796925" marR="0" lvl="3" indent="-166688"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Fourth level</a:t>
            </a:r>
          </a:p>
          <a:p>
            <a:pPr marL="971550" marR="0" lvl="4"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Fifth level</a:t>
            </a:r>
          </a:p>
        </p:txBody>
      </p:sp>
      <p:sp>
        <p:nvSpPr>
          <p:cNvPr id="4" name="Date Placeholder 3"/>
          <p:cNvSpPr>
            <a:spLocks noGrp="1"/>
          </p:cNvSpPr>
          <p:nvPr>
            <p:ph type="dt" sz="half" idx="10"/>
          </p:nvPr>
        </p:nvSpPr>
        <p:spPr>
          <a:xfrm>
            <a:off x="2350008" y="6528816"/>
            <a:ext cx="850392" cy="168275"/>
          </a:xfrm>
          <a:prstGeom prst="rect">
            <a:avLst/>
          </a:prstGeom>
        </p:spPr>
        <p:txBody>
          <a:bodyPr/>
          <a:lstStyle/>
          <a:p>
            <a:fld id="{9623C80F-5998-4C5A-8426-1B9517C724DD}" type="datetimeFigureOut">
              <a:rPr lang="en-US" smtClean="0">
                <a:solidFill>
                  <a:srgbClr val="605F62"/>
                </a:solidFill>
              </a:rPr>
              <a:pPr/>
              <a:t>1/14/2024</a:t>
            </a:fld>
            <a:endParaRPr lang="en-US">
              <a:solidFill>
                <a:srgbClr val="605F62"/>
              </a:solidFill>
            </a:endParaRPr>
          </a:p>
        </p:txBody>
      </p:sp>
      <p:sp>
        <p:nvSpPr>
          <p:cNvPr id="5" name="Footer Placeholder 4"/>
          <p:cNvSpPr>
            <a:spLocks noGrp="1"/>
          </p:cNvSpPr>
          <p:nvPr>
            <p:ph type="ftr" sz="quarter" idx="11"/>
          </p:nvPr>
        </p:nvSpPr>
        <p:spPr>
          <a:xfrm>
            <a:off x="3121994" y="6485609"/>
            <a:ext cx="5181600" cy="231266"/>
          </a:xfrm>
          <a:prstGeom prst="rect">
            <a:avLst/>
          </a:prstGeom>
        </p:spPr>
        <p:txBody>
          <a:bodyPr/>
          <a:lstStyle/>
          <a:p>
            <a:r>
              <a:rPr lang="en-US" dirty="0">
                <a:solidFill>
                  <a:srgbClr val="605F62"/>
                </a:solidFill>
              </a:rPr>
              <a:t>Presentation or Section Title</a:t>
            </a:r>
          </a:p>
        </p:txBody>
      </p:sp>
      <p:sp>
        <p:nvSpPr>
          <p:cNvPr id="6" name="Slide Number Placeholder 5"/>
          <p:cNvSpPr>
            <a:spLocks noGrp="1"/>
          </p:cNvSpPr>
          <p:nvPr>
            <p:ph type="sldNum" sz="quarter" idx="12"/>
          </p:nvPr>
        </p:nvSpPr>
        <p:spPr>
          <a:xfrm>
            <a:off x="8305799" y="6485609"/>
            <a:ext cx="346745" cy="231266"/>
          </a:xfrm>
          <a:prstGeom prst="rect">
            <a:avLst/>
          </a:prstGeom>
        </p:spPr>
        <p:txBody>
          <a:bodyPr/>
          <a:lstStyle>
            <a:lvl1pPr>
              <a:defRPr>
                <a:solidFill>
                  <a:srgbClr val="B1ACCE"/>
                </a:solidFill>
              </a:defRPr>
            </a:lvl1pPr>
          </a:lstStyle>
          <a:p>
            <a:fld id="{0D558541-60C9-42A2-8392-FF12533A6B7A}" type="slidenum">
              <a:rPr lang="en-US" smtClean="0"/>
              <a:pPr/>
              <a:t>‹#›</a:t>
            </a:fld>
            <a:endParaRPr lang="en-US" dirty="0"/>
          </a:p>
        </p:txBody>
      </p:sp>
      <p:sp>
        <p:nvSpPr>
          <p:cNvPr id="11" name="Text Placeholder 10"/>
          <p:cNvSpPr>
            <a:spLocks noGrp="1"/>
          </p:cNvSpPr>
          <p:nvPr>
            <p:ph type="body" sz="quarter" idx="13" hasCustomPrompt="1"/>
          </p:nvPr>
        </p:nvSpPr>
        <p:spPr>
          <a:xfrm>
            <a:off x="990600" y="914400"/>
            <a:ext cx="6854952" cy="457200"/>
          </a:xfrm>
          <a:prstGeom prst="rect">
            <a:avLst/>
          </a:prstGeom>
        </p:spPr>
        <p:txBody>
          <a:bodyPr/>
          <a:lstStyle>
            <a:lvl1pPr marL="0" indent="0">
              <a:lnSpc>
                <a:spcPct val="85000"/>
              </a:lnSpc>
              <a:spcBef>
                <a:spcPts val="0"/>
              </a:spcBef>
              <a:buNone/>
              <a:defRPr sz="2000" spc="-80" baseline="0">
                <a:solidFill>
                  <a:srgbClr val="7571B0"/>
                </a:solidFill>
              </a:defRPr>
            </a:lvl1pPr>
            <a:lvl2pPr marL="206375" indent="0">
              <a:buNone/>
              <a:defRPr/>
            </a:lvl2pPr>
            <a:lvl3pPr marL="457200" indent="0">
              <a:buNone/>
              <a:defRPr/>
            </a:lvl3pPr>
            <a:lvl4pPr marL="631825" indent="0">
              <a:buNone/>
              <a:defRPr/>
            </a:lvl4pPr>
            <a:lvl5pPr marL="804862" indent="0">
              <a:buNone/>
              <a:defRPr/>
            </a:lvl5pPr>
          </a:lstStyle>
          <a:p>
            <a:pPr lvl="0"/>
            <a:r>
              <a:rPr lang="en-US" dirty="0"/>
              <a:t>Slide Subtitle</a:t>
            </a:r>
          </a:p>
        </p:txBody>
      </p:sp>
    </p:spTree>
    <p:extLst>
      <p:ext uri="{BB962C8B-B14F-4D97-AF65-F5344CB8AC3E}">
        <p14:creationId xmlns:p14="http://schemas.microsoft.com/office/powerpoint/2010/main" val="176429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599" y="152400"/>
            <a:ext cx="7713969" cy="762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624012"/>
            <a:ext cx="3581400" cy="357187"/>
          </a:xfrm>
          <a:prstGeom prst="rect">
            <a:avLst/>
          </a:prstGeom>
        </p:spPr>
        <p:txBody>
          <a:bodyPr anchor="b"/>
          <a:lstStyle>
            <a:lvl1pPr marL="0" indent="0">
              <a:buNone/>
              <a:defRPr sz="185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01197" y="1981200"/>
            <a:ext cx="3768895" cy="3733800"/>
          </a:xfrm>
          <a:prstGeom prst="rect">
            <a:avLst/>
          </a:prstGeom>
        </p:spPr>
        <p:txBody>
          <a:bodyPr vert="horz" lIns="0" tIns="0" rIns="91440" bIns="45720" rtlCol="0">
            <a:noAutofit/>
          </a:bodyPr>
          <a:lstStyle>
            <a:lvl1pPr marL="174625" marR="0" indent="-174625" algn="l" defTabSz="457200" rtl="0" eaLnBrk="1" fontAlgn="auto" latinLnBrk="0" hangingPunct="1">
              <a:lnSpc>
                <a:spcPct val="100000"/>
              </a:lnSpc>
              <a:spcBef>
                <a:spcPct val="20000"/>
              </a:spcBef>
              <a:spcAft>
                <a:spcPts val="0"/>
              </a:spcAft>
              <a:buClr>
                <a:srgbClr val="917EAE"/>
              </a:buClr>
              <a:buSzTx/>
              <a:buFont typeface="Arial"/>
              <a:buChar char="•"/>
              <a:tabLst/>
              <a:defRPr lang="en-US"/>
            </a:lvl1pPr>
            <a:lvl2pPr marL="403225" marR="0" indent="-228600" algn="l" defTabSz="457200" rtl="0" eaLnBrk="1" fontAlgn="auto" latinLnBrk="0" hangingPunct="1">
              <a:lnSpc>
                <a:spcPct val="100000"/>
              </a:lnSpc>
              <a:spcBef>
                <a:spcPct val="20000"/>
              </a:spcBef>
              <a:spcAft>
                <a:spcPts val="0"/>
              </a:spcAft>
              <a:buClrTx/>
              <a:buSzTx/>
              <a:buFont typeface="Lucida Grande"/>
              <a:buChar char="-"/>
              <a:tabLst/>
              <a:defRPr lang="en-US"/>
            </a:lvl2pPr>
            <a:lvl3pPr marL="630238" marR="0" indent="-174625" algn="l" defTabSz="457200" rtl="0" eaLnBrk="1" fontAlgn="auto" latinLnBrk="0" hangingPunct="1">
              <a:lnSpc>
                <a:spcPct val="100000"/>
              </a:lnSpc>
              <a:spcBef>
                <a:spcPct val="20000"/>
              </a:spcBef>
              <a:spcAft>
                <a:spcPts val="0"/>
              </a:spcAft>
              <a:buClrTx/>
              <a:buSzTx/>
              <a:buFont typeface="Arial"/>
              <a:buChar char="•"/>
              <a:tabLst/>
              <a:defRPr lang="en-US"/>
            </a:lvl3pPr>
            <a:lvl4pPr marL="796925" marR="0" indent="-166688" algn="l" defTabSz="457200" rtl="0" eaLnBrk="1" fontAlgn="auto" latinLnBrk="0" hangingPunct="1">
              <a:lnSpc>
                <a:spcPct val="100000"/>
              </a:lnSpc>
              <a:spcBef>
                <a:spcPct val="20000"/>
              </a:spcBef>
              <a:spcAft>
                <a:spcPts val="0"/>
              </a:spcAft>
              <a:buClrTx/>
              <a:buSzTx/>
              <a:buFont typeface="Arial"/>
              <a:buChar char="•"/>
              <a:tabLst/>
              <a:defRPr lang="en-US"/>
            </a:lvl4pPr>
            <a:lvl5pPr marL="971550" marR="0" indent="-174625" algn="l" defTabSz="457200" rtl="0" eaLnBrk="1" fontAlgn="auto" latinLnBrk="0" hangingPunct="1">
              <a:lnSpc>
                <a:spcPct val="100000"/>
              </a:lnSpc>
              <a:spcBef>
                <a:spcPct val="20000"/>
              </a:spcBef>
              <a:spcAft>
                <a:spcPts val="0"/>
              </a:spcAft>
              <a:buClrTx/>
              <a:buSzTx/>
              <a:buFont typeface="Arial"/>
              <a:buChar char="•"/>
              <a:tabLst/>
              <a:defRPr lang="en-US"/>
            </a:lvl5pPr>
          </a:lstStyle>
          <a:p>
            <a:pPr marL="174625" marR="0" lvl="0" indent="-174625" algn="l" defTabSz="457200" rtl="0" eaLnBrk="1" fontAlgn="auto" latinLnBrk="0" hangingPunct="1">
              <a:lnSpc>
                <a:spcPct val="100000"/>
              </a:lnSpc>
              <a:spcBef>
                <a:spcPct val="20000"/>
              </a:spcBef>
              <a:spcAft>
                <a:spcPts val="0"/>
              </a:spcAft>
              <a:buClr>
                <a:srgbClr val="917EAE"/>
              </a:buClr>
              <a:buSzTx/>
              <a:buFont typeface="Arial"/>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Click to edit Master text styles</a:t>
            </a:r>
          </a:p>
          <a:p>
            <a:pPr marL="403225" marR="0" lvl="1" indent="-228600" algn="l" defTabSz="457200" rtl="0" eaLnBrk="1" fontAlgn="auto" latinLnBrk="0" hangingPunct="1">
              <a:lnSpc>
                <a:spcPct val="100000"/>
              </a:lnSpc>
              <a:spcBef>
                <a:spcPct val="20000"/>
              </a:spcBef>
              <a:spcAft>
                <a:spcPts val="0"/>
              </a:spcAft>
              <a:buClrTx/>
              <a:buSzTx/>
              <a:buFont typeface="Lucida Grande"/>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Second level</a:t>
            </a:r>
          </a:p>
          <a:p>
            <a:pPr marL="630238" marR="0" lvl="2"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Third level</a:t>
            </a:r>
          </a:p>
          <a:p>
            <a:pPr marL="796925" marR="0" lvl="3" indent="-166688"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Fourth level</a:t>
            </a:r>
          </a:p>
          <a:p>
            <a:pPr marL="971550" marR="0" lvl="4"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Fifth level</a:t>
            </a:r>
          </a:p>
        </p:txBody>
      </p:sp>
      <p:sp>
        <p:nvSpPr>
          <p:cNvPr id="5" name="Text Placeholder 4"/>
          <p:cNvSpPr>
            <a:spLocks noGrp="1"/>
          </p:cNvSpPr>
          <p:nvPr>
            <p:ph type="body" sz="quarter" idx="3"/>
          </p:nvPr>
        </p:nvSpPr>
        <p:spPr>
          <a:xfrm>
            <a:off x="4908036" y="1624012"/>
            <a:ext cx="3770375" cy="357188"/>
          </a:xfrm>
          <a:prstGeom prst="rect">
            <a:avLst/>
          </a:prstGeom>
        </p:spPr>
        <p:txBody>
          <a:bodyPr anchor="b"/>
          <a:lstStyle>
            <a:lvl1pPr marL="0" indent="0">
              <a:buNone/>
              <a:defRPr sz="185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27124" y="1981200"/>
            <a:ext cx="3770375" cy="3733800"/>
          </a:xfrm>
          <a:prstGeom prst="rect">
            <a:avLst/>
          </a:prstGeom>
        </p:spPr>
        <p:txBody>
          <a:bodyPr vert="horz" lIns="0" tIns="0" rIns="91440" bIns="45720" rtlCol="0">
            <a:noAutofit/>
          </a:bodyPr>
          <a:lstStyle>
            <a:lvl1pPr marL="174625" marR="0" indent="-174625" algn="l" defTabSz="457200" rtl="0" eaLnBrk="1" fontAlgn="auto" latinLnBrk="0" hangingPunct="1">
              <a:lnSpc>
                <a:spcPct val="100000"/>
              </a:lnSpc>
              <a:spcBef>
                <a:spcPct val="20000"/>
              </a:spcBef>
              <a:spcAft>
                <a:spcPts val="0"/>
              </a:spcAft>
              <a:buClr>
                <a:srgbClr val="917EAE"/>
              </a:buClr>
              <a:buSzTx/>
              <a:buFont typeface="Arial"/>
              <a:buChar char="•"/>
              <a:tabLst/>
              <a:defRPr lang="en-US"/>
            </a:lvl1pPr>
            <a:lvl2pPr marL="403225" marR="0" indent="-228600" algn="l" defTabSz="457200" rtl="0" eaLnBrk="1" fontAlgn="auto" latinLnBrk="0" hangingPunct="1">
              <a:lnSpc>
                <a:spcPct val="100000"/>
              </a:lnSpc>
              <a:spcBef>
                <a:spcPct val="20000"/>
              </a:spcBef>
              <a:spcAft>
                <a:spcPts val="0"/>
              </a:spcAft>
              <a:buClrTx/>
              <a:buSzTx/>
              <a:buFont typeface="Lucida Grande"/>
              <a:buChar char="-"/>
              <a:tabLst/>
              <a:defRPr lang="en-US"/>
            </a:lvl2pPr>
            <a:lvl3pPr marL="630238" marR="0" indent="-174625" algn="l" defTabSz="457200" rtl="0" eaLnBrk="1" fontAlgn="auto" latinLnBrk="0" hangingPunct="1">
              <a:lnSpc>
                <a:spcPct val="100000"/>
              </a:lnSpc>
              <a:spcBef>
                <a:spcPct val="20000"/>
              </a:spcBef>
              <a:spcAft>
                <a:spcPts val="0"/>
              </a:spcAft>
              <a:buClrTx/>
              <a:buSzTx/>
              <a:buFont typeface="Arial"/>
              <a:buChar char="•"/>
              <a:tabLst/>
              <a:defRPr lang="en-US"/>
            </a:lvl3pPr>
            <a:lvl4pPr marL="796925" marR="0" indent="-166688" algn="l" defTabSz="457200" rtl="0" eaLnBrk="1" fontAlgn="auto" latinLnBrk="0" hangingPunct="1">
              <a:lnSpc>
                <a:spcPct val="100000"/>
              </a:lnSpc>
              <a:spcBef>
                <a:spcPct val="20000"/>
              </a:spcBef>
              <a:spcAft>
                <a:spcPts val="0"/>
              </a:spcAft>
              <a:buClrTx/>
              <a:buSzTx/>
              <a:buFont typeface="Arial"/>
              <a:buChar char="•"/>
              <a:tabLst/>
              <a:defRPr lang="en-US"/>
            </a:lvl4pPr>
            <a:lvl5pPr marL="971550" marR="0" indent="-174625" algn="l" defTabSz="457200" rtl="0" eaLnBrk="1" fontAlgn="auto" latinLnBrk="0" hangingPunct="1">
              <a:lnSpc>
                <a:spcPct val="100000"/>
              </a:lnSpc>
              <a:spcBef>
                <a:spcPct val="20000"/>
              </a:spcBef>
              <a:spcAft>
                <a:spcPts val="0"/>
              </a:spcAft>
              <a:buClrTx/>
              <a:buSzTx/>
              <a:buFont typeface="Arial"/>
              <a:buChar char="•"/>
              <a:tabLst/>
              <a:defRPr lang="en-US"/>
            </a:lvl5pPr>
          </a:lstStyle>
          <a:p>
            <a:pPr marL="174625" marR="0" lvl="0" indent="-174625" algn="l" defTabSz="457200" rtl="0" eaLnBrk="1" fontAlgn="auto" latinLnBrk="0" hangingPunct="1">
              <a:lnSpc>
                <a:spcPct val="100000"/>
              </a:lnSpc>
              <a:spcBef>
                <a:spcPct val="20000"/>
              </a:spcBef>
              <a:spcAft>
                <a:spcPts val="0"/>
              </a:spcAft>
              <a:buClr>
                <a:srgbClr val="917EAE"/>
              </a:buClr>
              <a:buSzTx/>
              <a:buFont typeface="Arial"/>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Click to edit Master text styles</a:t>
            </a:r>
          </a:p>
          <a:p>
            <a:pPr marL="403225" marR="0" lvl="1" indent="-228600" algn="l" defTabSz="457200" rtl="0" eaLnBrk="1" fontAlgn="auto" latinLnBrk="0" hangingPunct="1">
              <a:lnSpc>
                <a:spcPct val="100000"/>
              </a:lnSpc>
              <a:spcBef>
                <a:spcPct val="20000"/>
              </a:spcBef>
              <a:spcAft>
                <a:spcPts val="0"/>
              </a:spcAft>
              <a:buClrTx/>
              <a:buSzTx/>
              <a:buFont typeface="Lucida Grande"/>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Second level</a:t>
            </a:r>
          </a:p>
          <a:p>
            <a:pPr marL="630238" marR="0" lvl="2"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Third level</a:t>
            </a:r>
          </a:p>
          <a:p>
            <a:pPr marL="796925" marR="0" lvl="3" indent="-166688"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Fourth level</a:t>
            </a:r>
          </a:p>
          <a:p>
            <a:pPr marL="971550" marR="0" lvl="4"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Fifth level</a:t>
            </a:r>
          </a:p>
        </p:txBody>
      </p:sp>
      <p:sp>
        <p:nvSpPr>
          <p:cNvPr id="7" name="Date Placeholder 6"/>
          <p:cNvSpPr>
            <a:spLocks noGrp="1"/>
          </p:cNvSpPr>
          <p:nvPr>
            <p:ph type="dt" sz="half" idx="10"/>
          </p:nvPr>
        </p:nvSpPr>
        <p:spPr>
          <a:xfrm>
            <a:off x="2350008" y="6528816"/>
            <a:ext cx="850392" cy="168275"/>
          </a:xfrm>
          <a:prstGeom prst="rect">
            <a:avLst/>
          </a:prstGeom>
        </p:spPr>
        <p:txBody>
          <a:bodyPr/>
          <a:lstStyle/>
          <a:p>
            <a:fld id="{9623C80F-5998-4C5A-8426-1B9517C724DD}" type="datetimeFigureOut">
              <a:rPr lang="en-US" smtClean="0">
                <a:solidFill>
                  <a:srgbClr val="605F62"/>
                </a:solidFill>
              </a:rPr>
              <a:pPr/>
              <a:t>1/14/2024</a:t>
            </a:fld>
            <a:endParaRPr lang="en-US">
              <a:solidFill>
                <a:srgbClr val="605F62"/>
              </a:solidFill>
            </a:endParaRPr>
          </a:p>
        </p:txBody>
      </p:sp>
      <p:sp>
        <p:nvSpPr>
          <p:cNvPr id="8" name="Footer Placeholder 7"/>
          <p:cNvSpPr>
            <a:spLocks noGrp="1"/>
          </p:cNvSpPr>
          <p:nvPr>
            <p:ph type="ftr" sz="quarter" idx="11"/>
          </p:nvPr>
        </p:nvSpPr>
        <p:spPr>
          <a:xfrm>
            <a:off x="3121994" y="6485609"/>
            <a:ext cx="5181600" cy="231266"/>
          </a:xfrm>
          <a:prstGeom prst="rect">
            <a:avLst/>
          </a:prstGeom>
        </p:spPr>
        <p:txBody>
          <a:bodyPr/>
          <a:lstStyle/>
          <a:p>
            <a:r>
              <a:rPr lang="en-US" dirty="0">
                <a:solidFill>
                  <a:srgbClr val="605F62"/>
                </a:solidFill>
              </a:rPr>
              <a:t>Presentation or Section Title</a:t>
            </a:r>
          </a:p>
        </p:txBody>
      </p:sp>
      <p:sp>
        <p:nvSpPr>
          <p:cNvPr id="9" name="Slide Number Placeholder 8"/>
          <p:cNvSpPr>
            <a:spLocks noGrp="1"/>
          </p:cNvSpPr>
          <p:nvPr>
            <p:ph type="sldNum" sz="quarter" idx="12"/>
          </p:nvPr>
        </p:nvSpPr>
        <p:spPr>
          <a:xfrm>
            <a:off x="8305799" y="6485609"/>
            <a:ext cx="346745" cy="231266"/>
          </a:xfrm>
          <a:prstGeom prst="rect">
            <a:avLst/>
          </a:prstGeom>
        </p:spPr>
        <p:txBody>
          <a:bodyPr/>
          <a:lstStyle>
            <a:lvl1pPr>
              <a:defRPr>
                <a:solidFill>
                  <a:srgbClr val="B1ACCE"/>
                </a:solidFill>
              </a:defRPr>
            </a:lvl1pPr>
          </a:lstStyle>
          <a:p>
            <a:fld id="{0D558541-60C9-42A2-8392-FF12533A6B7A}" type="slidenum">
              <a:rPr lang="en-US" smtClean="0"/>
              <a:pPr/>
              <a:t>‹#›</a:t>
            </a:fld>
            <a:endParaRPr lang="en-US" dirty="0"/>
          </a:p>
        </p:txBody>
      </p:sp>
      <p:sp>
        <p:nvSpPr>
          <p:cNvPr id="14" name="Text Placeholder 10"/>
          <p:cNvSpPr>
            <a:spLocks noGrp="1"/>
          </p:cNvSpPr>
          <p:nvPr>
            <p:ph type="body" sz="quarter" idx="13" hasCustomPrompt="1"/>
          </p:nvPr>
        </p:nvSpPr>
        <p:spPr>
          <a:xfrm>
            <a:off x="990599" y="914400"/>
            <a:ext cx="6852557" cy="457200"/>
          </a:xfrm>
          <a:prstGeom prst="rect">
            <a:avLst/>
          </a:prstGeom>
        </p:spPr>
        <p:txBody>
          <a:bodyPr/>
          <a:lstStyle>
            <a:lvl1pPr marL="0" indent="0">
              <a:lnSpc>
                <a:spcPct val="85000"/>
              </a:lnSpc>
              <a:spcBef>
                <a:spcPts val="0"/>
              </a:spcBef>
              <a:buNone/>
              <a:defRPr sz="2000" spc="-80" baseline="0">
                <a:solidFill>
                  <a:schemeClr val="accent2"/>
                </a:solidFill>
              </a:defRPr>
            </a:lvl1pPr>
            <a:lvl2pPr marL="206375" indent="0">
              <a:buNone/>
              <a:defRPr/>
            </a:lvl2pPr>
            <a:lvl3pPr marL="457200" indent="0">
              <a:buNone/>
              <a:defRPr/>
            </a:lvl3pPr>
            <a:lvl4pPr marL="631825" indent="0">
              <a:buNone/>
              <a:defRPr/>
            </a:lvl4pPr>
            <a:lvl5pPr marL="804862" indent="0">
              <a:buNone/>
              <a:defRPr/>
            </a:lvl5pPr>
          </a:lstStyle>
          <a:p>
            <a:pPr lvl="0"/>
            <a:r>
              <a:rPr lang="en-US" dirty="0"/>
              <a:t>Slide Subtitle</a:t>
            </a:r>
          </a:p>
        </p:txBody>
      </p:sp>
    </p:spTree>
    <p:extLst>
      <p:ext uri="{BB962C8B-B14F-4D97-AF65-F5344CB8AC3E}">
        <p14:creationId xmlns:p14="http://schemas.microsoft.com/office/powerpoint/2010/main" val="247471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mage top">
    <p:spTree>
      <p:nvGrpSpPr>
        <p:cNvPr id="1" name=""/>
        <p:cNvGrpSpPr/>
        <p:nvPr/>
      </p:nvGrpSpPr>
      <p:grpSpPr>
        <a:xfrm>
          <a:off x="0" y="0"/>
          <a:ext cx="0" cy="0"/>
          <a:chOff x="0" y="0"/>
          <a:chExt cx="0" cy="0"/>
        </a:xfrm>
      </p:grpSpPr>
      <p:sp>
        <p:nvSpPr>
          <p:cNvPr id="2" name="Title 1"/>
          <p:cNvSpPr>
            <a:spLocks noGrp="1"/>
          </p:cNvSpPr>
          <p:nvPr>
            <p:ph type="title"/>
          </p:nvPr>
        </p:nvSpPr>
        <p:spPr>
          <a:xfrm>
            <a:off x="990599" y="152400"/>
            <a:ext cx="7713969" cy="762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85157" y="3724712"/>
            <a:ext cx="3586843" cy="347472"/>
          </a:xfrm>
          <a:prstGeom prst="rect">
            <a:avLst/>
          </a:prstGeom>
        </p:spPr>
        <p:txBody>
          <a:bodyPr anchor="b"/>
          <a:lstStyle>
            <a:lvl1pPr marL="0" indent="0">
              <a:buNone/>
              <a:defRPr sz="185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4038600"/>
            <a:ext cx="3579492" cy="1676400"/>
          </a:xfrm>
          <a:prstGeom prst="rect">
            <a:avLst/>
          </a:prstGeom>
        </p:spPr>
        <p:txBody>
          <a:bodyPr vert="horz" lIns="0" tIns="0" rIns="91440" bIns="45720" rtlCol="0">
            <a:noAutofit/>
          </a:bodyPr>
          <a:lstStyle>
            <a:lvl1pPr marL="0" indent="0">
              <a:buNone/>
              <a:defRPr lang="en-US" smtClean="0"/>
            </a:lvl1pPr>
            <a:lvl2pPr marL="206375" indent="0">
              <a:buNone/>
              <a:defRPr lang="en-US" smtClean="0"/>
            </a:lvl2pPr>
            <a:lvl3pPr marL="457200" indent="0">
              <a:buNone/>
              <a:defRPr lang="en-US" smtClean="0"/>
            </a:lvl3pPr>
            <a:lvl4pPr marL="631825" indent="0">
              <a:buNone/>
              <a:defRPr lang="en-US" smtClean="0"/>
            </a:lvl4pPr>
            <a:lvl5pPr marL="804862" indent="0">
              <a:buNone/>
              <a:defRPr lang="en-US"/>
            </a:lvl5pPr>
          </a:lstStyle>
          <a:p>
            <a:pPr lvl="0"/>
            <a:r>
              <a:rPr lang="en-US" dirty="0"/>
              <a:t>Click to edit Master text styles</a:t>
            </a:r>
          </a:p>
        </p:txBody>
      </p:sp>
      <p:sp>
        <p:nvSpPr>
          <p:cNvPr id="5" name="Text Placeholder 4"/>
          <p:cNvSpPr>
            <a:spLocks noGrp="1"/>
          </p:cNvSpPr>
          <p:nvPr>
            <p:ph type="body" sz="quarter" idx="3"/>
          </p:nvPr>
        </p:nvSpPr>
        <p:spPr>
          <a:xfrm>
            <a:off x="4908036" y="3724712"/>
            <a:ext cx="3584448" cy="347472"/>
          </a:xfrm>
          <a:prstGeom prst="rect">
            <a:avLst/>
          </a:prstGeom>
        </p:spPr>
        <p:txBody>
          <a:bodyPr anchor="b"/>
          <a:lstStyle>
            <a:lvl1pPr marL="0" indent="0">
              <a:buNone/>
              <a:defRPr sz="185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08036" y="4038600"/>
            <a:ext cx="3580898" cy="1676400"/>
          </a:xfrm>
          <a:prstGeom prst="rect">
            <a:avLst/>
          </a:prstGeom>
        </p:spPr>
        <p:txBody>
          <a:bodyPr vert="horz" lIns="0" tIns="0" rIns="91440" bIns="45720" rtlCol="0">
            <a:noAutofit/>
          </a:bodyPr>
          <a:lstStyle>
            <a:lvl1pPr marL="0" indent="0">
              <a:buNone/>
              <a:defRPr lang="en-US" dirty="0" smtClean="0"/>
            </a:lvl1pPr>
            <a:lvl2pPr marL="206375" indent="0">
              <a:buNone/>
              <a:defRPr lang="en-US" dirty="0" smtClean="0"/>
            </a:lvl2pPr>
            <a:lvl3pPr marL="457200" indent="0">
              <a:buNone/>
              <a:defRPr lang="en-US" dirty="0" smtClean="0"/>
            </a:lvl3pPr>
            <a:lvl4pPr marL="631825" indent="0">
              <a:buNone/>
              <a:defRPr lang="en-US" dirty="0" smtClean="0"/>
            </a:lvl4pPr>
            <a:lvl5pPr marL="804862" indent="0">
              <a:buNone/>
              <a:defRPr lang="en-US" dirty="0"/>
            </a:lvl5pPr>
          </a:lstStyle>
          <a:p>
            <a:pPr lvl="0"/>
            <a:r>
              <a:rPr lang="en-US" dirty="0"/>
              <a:t>Click to edit Master text styles</a:t>
            </a:r>
          </a:p>
        </p:txBody>
      </p:sp>
      <p:sp>
        <p:nvSpPr>
          <p:cNvPr id="7" name="Date Placeholder 6"/>
          <p:cNvSpPr>
            <a:spLocks noGrp="1"/>
          </p:cNvSpPr>
          <p:nvPr>
            <p:ph type="dt" sz="half" idx="10"/>
          </p:nvPr>
        </p:nvSpPr>
        <p:spPr>
          <a:xfrm>
            <a:off x="2350008" y="6528816"/>
            <a:ext cx="850392" cy="168275"/>
          </a:xfrm>
          <a:prstGeom prst="rect">
            <a:avLst/>
          </a:prstGeom>
        </p:spPr>
        <p:txBody>
          <a:bodyPr/>
          <a:lstStyle/>
          <a:p>
            <a:fld id="{9623C80F-5998-4C5A-8426-1B9517C724DD}" type="datetimeFigureOut">
              <a:rPr lang="en-US" smtClean="0">
                <a:solidFill>
                  <a:srgbClr val="605F62"/>
                </a:solidFill>
              </a:rPr>
              <a:pPr/>
              <a:t>1/14/2024</a:t>
            </a:fld>
            <a:endParaRPr lang="en-US">
              <a:solidFill>
                <a:srgbClr val="605F62"/>
              </a:solidFill>
            </a:endParaRPr>
          </a:p>
        </p:txBody>
      </p:sp>
      <p:sp>
        <p:nvSpPr>
          <p:cNvPr id="8" name="Footer Placeholder 7"/>
          <p:cNvSpPr>
            <a:spLocks noGrp="1"/>
          </p:cNvSpPr>
          <p:nvPr>
            <p:ph type="ftr" sz="quarter" idx="11"/>
          </p:nvPr>
        </p:nvSpPr>
        <p:spPr>
          <a:xfrm>
            <a:off x="3121994" y="6485609"/>
            <a:ext cx="5181600" cy="231266"/>
          </a:xfrm>
          <a:prstGeom prst="rect">
            <a:avLst/>
          </a:prstGeom>
        </p:spPr>
        <p:txBody>
          <a:bodyPr/>
          <a:lstStyle/>
          <a:p>
            <a:r>
              <a:rPr lang="en-US" dirty="0">
                <a:solidFill>
                  <a:srgbClr val="605F62"/>
                </a:solidFill>
              </a:rPr>
              <a:t>Presentation or Section Title</a:t>
            </a:r>
          </a:p>
        </p:txBody>
      </p:sp>
      <p:sp>
        <p:nvSpPr>
          <p:cNvPr id="9" name="Slide Number Placeholder 8"/>
          <p:cNvSpPr>
            <a:spLocks noGrp="1"/>
          </p:cNvSpPr>
          <p:nvPr>
            <p:ph type="sldNum" sz="quarter" idx="12"/>
          </p:nvPr>
        </p:nvSpPr>
        <p:spPr>
          <a:xfrm>
            <a:off x="8305799" y="6485609"/>
            <a:ext cx="346745" cy="231266"/>
          </a:xfrm>
          <a:prstGeom prst="rect">
            <a:avLst/>
          </a:prstGeom>
        </p:spPr>
        <p:txBody>
          <a:bodyPr/>
          <a:lstStyle>
            <a:lvl1pPr>
              <a:defRPr>
                <a:solidFill>
                  <a:srgbClr val="B1ACCE"/>
                </a:solidFill>
              </a:defRPr>
            </a:lvl1pPr>
          </a:lstStyle>
          <a:p>
            <a:fld id="{0D558541-60C9-42A2-8392-FF12533A6B7A}" type="slidenum">
              <a:rPr lang="en-US" smtClean="0"/>
              <a:pPr/>
              <a:t>‹#›</a:t>
            </a:fld>
            <a:endParaRPr lang="en-US" dirty="0"/>
          </a:p>
        </p:txBody>
      </p:sp>
      <p:sp>
        <p:nvSpPr>
          <p:cNvPr id="14" name="Text Placeholder 10"/>
          <p:cNvSpPr>
            <a:spLocks noGrp="1"/>
          </p:cNvSpPr>
          <p:nvPr>
            <p:ph type="body" sz="quarter" idx="13" hasCustomPrompt="1"/>
          </p:nvPr>
        </p:nvSpPr>
        <p:spPr>
          <a:xfrm>
            <a:off x="990599" y="914400"/>
            <a:ext cx="6852557" cy="457200"/>
          </a:xfrm>
          <a:prstGeom prst="rect">
            <a:avLst/>
          </a:prstGeom>
        </p:spPr>
        <p:txBody>
          <a:bodyPr/>
          <a:lstStyle>
            <a:lvl1pPr marL="0" indent="0">
              <a:lnSpc>
                <a:spcPct val="85000"/>
              </a:lnSpc>
              <a:spcBef>
                <a:spcPts val="0"/>
              </a:spcBef>
              <a:buNone/>
              <a:defRPr sz="2000" spc="-80" baseline="0">
                <a:solidFill>
                  <a:schemeClr val="accent2"/>
                </a:solidFill>
              </a:defRPr>
            </a:lvl1pPr>
            <a:lvl2pPr marL="206375" indent="0">
              <a:buNone/>
              <a:defRPr/>
            </a:lvl2pPr>
            <a:lvl3pPr marL="457200" indent="0">
              <a:buNone/>
              <a:defRPr/>
            </a:lvl3pPr>
            <a:lvl4pPr marL="631825" indent="0">
              <a:buNone/>
              <a:defRPr/>
            </a:lvl4pPr>
            <a:lvl5pPr marL="804862" indent="0">
              <a:buNone/>
              <a:defRPr/>
            </a:lvl5pPr>
          </a:lstStyle>
          <a:p>
            <a:pPr lvl="0"/>
            <a:r>
              <a:rPr lang="en-US" dirty="0"/>
              <a:t>Slide Subtitle</a:t>
            </a:r>
          </a:p>
        </p:txBody>
      </p:sp>
      <p:sp>
        <p:nvSpPr>
          <p:cNvPr id="13" name="Picture Placeholder 12"/>
          <p:cNvSpPr>
            <a:spLocks noGrp="1"/>
          </p:cNvSpPr>
          <p:nvPr>
            <p:ph type="pic" sz="quarter" idx="14" hasCustomPrompt="1"/>
          </p:nvPr>
        </p:nvSpPr>
        <p:spPr>
          <a:xfrm>
            <a:off x="990600" y="1622424"/>
            <a:ext cx="3429000" cy="1994355"/>
          </a:xfrm>
          <a:prstGeom prst="rect">
            <a:avLst/>
          </a:prstGeom>
        </p:spPr>
        <p:txBody>
          <a:bodyPr anchor="ctr"/>
          <a:lstStyle>
            <a:lvl1pPr marL="0" indent="0" algn="ctr">
              <a:buNone/>
              <a:defRPr/>
            </a:lvl1pPr>
          </a:lstStyle>
          <a:p>
            <a:r>
              <a:rPr lang="en-US" dirty="0"/>
              <a:t>Insert image</a:t>
            </a:r>
          </a:p>
        </p:txBody>
      </p:sp>
      <p:sp>
        <p:nvSpPr>
          <p:cNvPr id="15" name="Picture Placeholder 12"/>
          <p:cNvSpPr>
            <a:spLocks noGrp="1"/>
          </p:cNvSpPr>
          <p:nvPr>
            <p:ph type="pic" sz="quarter" idx="15" hasCustomPrompt="1"/>
          </p:nvPr>
        </p:nvSpPr>
        <p:spPr>
          <a:xfrm>
            <a:off x="4908036" y="1622424"/>
            <a:ext cx="3429000" cy="1994355"/>
          </a:xfrm>
          <a:prstGeom prst="rect">
            <a:avLst/>
          </a:prstGeom>
        </p:spPr>
        <p:txBody>
          <a:bodyPr anchor="ctr"/>
          <a:lstStyle>
            <a:lvl1pPr marL="0" indent="0" algn="ctr">
              <a:buNone/>
              <a:defRPr/>
            </a:lvl1pPr>
          </a:lstStyle>
          <a:p>
            <a:r>
              <a:rPr lang="en-US" dirty="0"/>
              <a:t>Insert image</a:t>
            </a:r>
          </a:p>
        </p:txBody>
      </p:sp>
    </p:spTree>
    <p:extLst>
      <p:ext uri="{BB962C8B-B14F-4D97-AF65-F5344CB8AC3E}">
        <p14:creationId xmlns:p14="http://schemas.microsoft.com/office/powerpoint/2010/main" val="63994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cked Two Content + SideContent">
    <p:spTree>
      <p:nvGrpSpPr>
        <p:cNvPr id="1" name=""/>
        <p:cNvGrpSpPr/>
        <p:nvPr/>
      </p:nvGrpSpPr>
      <p:grpSpPr>
        <a:xfrm>
          <a:off x="0" y="0"/>
          <a:ext cx="0" cy="0"/>
          <a:chOff x="0" y="0"/>
          <a:chExt cx="0" cy="0"/>
        </a:xfrm>
      </p:grpSpPr>
      <p:sp>
        <p:nvSpPr>
          <p:cNvPr id="2" name="Title 1"/>
          <p:cNvSpPr>
            <a:spLocks noGrp="1"/>
          </p:cNvSpPr>
          <p:nvPr>
            <p:ph type="title"/>
          </p:nvPr>
        </p:nvSpPr>
        <p:spPr>
          <a:xfrm>
            <a:off x="990599" y="152400"/>
            <a:ext cx="7713969" cy="762000"/>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90600" y="1624012"/>
            <a:ext cx="3581400" cy="357187"/>
          </a:xfrm>
          <a:prstGeom prst="rect">
            <a:avLst/>
          </a:prstGeom>
        </p:spPr>
        <p:txBody>
          <a:bodyPr anchor="b"/>
          <a:lstStyle>
            <a:lvl1pPr marL="0" indent="0">
              <a:buNone/>
              <a:defRPr sz="185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01197" y="1981200"/>
            <a:ext cx="3773089" cy="1711325"/>
          </a:xfrm>
          <a:prstGeom prst="rect">
            <a:avLst/>
          </a:prstGeom>
        </p:spPr>
        <p:txBody>
          <a:bodyPr vert="horz" lIns="0" tIns="0" rIns="91440" bIns="45720" rtlCol="0">
            <a:noAutofit/>
          </a:bodyPr>
          <a:lstStyle>
            <a:lvl1pPr marL="174625" marR="0" indent="-174625" algn="l" defTabSz="457200" rtl="0" eaLnBrk="1" fontAlgn="auto" latinLnBrk="0" hangingPunct="1">
              <a:lnSpc>
                <a:spcPct val="100000"/>
              </a:lnSpc>
              <a:spcBef>
                <a:spcPct val="20000"/>
              </a:spcBef>
              <a:spcAft>
                <a:spcPts val="0"/>
              </a:spcAft>
              <a:buClr>
                <a:srgbClr val="917EAE"/>
              </a:buClr>
              <a:buSzTx/>
              <a:buFont typeface="Arial"/>
              <a:buChar char="•"/>
              <a:tabLst/>
              <a:defRPr lang="en-US"/>
            </a:lvl1pPr>
            <a:lvl2pPr marL="403225" marR="0" indent="-228600" algn="l" defTabSz="457200" rtl="0" eaLnBrk="1" fontAlgn="auto" latinLnBrk="0" hangingPunct="1">
              <a:lnSpc>
                <a:spcPct val="100000"/>
              </a:lnSpc>
              <a:spcBef>
                <a:spcPct val="20000"/>
              </a:spcBef>
              <a:spcAft>
                <a:spcPts val="0"/>
              </a:spcAft>
              <a:buClrTx/>
              <a:buSzTx/>
              <a:buFont typeface="Lucida Grande"/>
              <a:buChar char="-"/>
              <a:tabLst/>
              <a:defRPr lang="en-US"/>
            </a:lvl2pPr>
            <a:lvl3pPr marL="630238" marR="0" indent="-174625" algn="l" defTabSz="457200" rtl="0" eaLnBrk="1" fontAlgn="auto" latinLnBrk="0" hangingPunct="1">
              <a:lnSpc>
                <a:spcPct val="100000"/>
              </a:lnSpc>
              <a:spcBef>
                <a:spcPct val="20000"/>
              </a:spcBef>
              <a:spcAft>
                <a:spcPts val="0"/>
              </a:spcAft>
              <a:buClrTx/>
              <a:buSzTx/>
              <a:buFont typeface="Arial"/>
              <a:buChar char="•"/>
              <a:tabLst/>
              <a:defRPr lang="en-US"/>
            </a:lvl3pPr>
            <a:lvl4pPr marL="796925" marR="0" indent="-166688" algn="l" defTabSz="457200" rtl="0" eaLnBrk="1" fontAlgn="auto" latinLnBrk="0" hangingPunct="1">
              <a:lnSpc>
                <a:spcPct val="100000"/>
              </a:lnSpc>
              <a:spcBef>
                <a:spcPct val="20000"/>
              </a:spcBef>
              <a:spcAft>
                <a:spcPts val="0"/>
              </a:spcAft>
              <a:buClrTx/>
              <a:buSzTx/>
              <a:buFont typeface="Arial"/>
              <a:buChar char="•"/>
              <a:tabLst/>
              <a:defRPr lang="en-US"/>
            </a:lvl4pPr>
            <a:lvl5pPr marL="971550" marR="0" indent="-174625" algn="l" defTabSz="457200" rtl="0" eaLnBrk="1" fontAlgn="auto" latinLnBrk="0" hangingPunct="1">
              <a:lnSpc>
                <a:spcPct val="100000"/>
              </a:lnSpc>
              <a:spcBef>
                <a:spcPct val="20000"/>
              </a:spcBef>
              <a:spcAft>
                <a:spcPts val="0"/>
              </a:spcAft>
              <a:buClrTx/>
              <a:buSzTx/>
              <a:buFont typeface="Arial"/>
              <a:buChar char="•"/>
              <a:tabLst/>
              <a:defRPr lang="en-US"/>
            </a:lvl5pPr>
          </a:lstStyle>
          <a:p>
            <a:pPr marL="174625" marR="0" lvl="0" indent="-174625" algn="l" defTabSz="457200" rtl="0" eaLnBrk="1" fontAlgn="auto" latinLnBrk="0" hangingPunct="1">
              <a:lnSpc>
                <a:spcPct val="100000"/>
              </a:lnSpc>
              <a:spcBef>
                <a:spcPct val="20000"/>
              </a:spcBef>
              <a:spcAft>
                <a:spcPts val="0"/>
              </a:spcAft>
              <a:buClr>
                <a:srgbClr val="917EAE"/>
              </a:buClr>
              <a:buSzTx/>
              <a:buFont typeface="Arial"/>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Click to edit Master text styles</a:t>
            </a:r>
          </a:p>
          <a:p>
            <a:pPr marL="403225" marR="0" lvl="1" indent="-228600" algn="l" defTabSz="457200" rtl="0" eaLnBrk="1" fontAlgn="auto" latinLnBrk="0" hangingPunct="1">
              <a:lnSpc>
                <a:spcPct val="100000"/>
              </a:lnSpc>
              <a:spcBef>
                <a:spcPct val="20000"/>
              </a:spcBef>
              <a:spcAft>
                <a:spcPts val="0"/>
              </a:spcAft>
              <a:buClrTx/>
              <a:buSzTx/>
              <a:buFont typeface="Lucida Grande"/>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Second level</a:t>
            </a:r>
          </a:p>
          <a:p>
            <a:pPr marL="630238" marR="0" lvl="2"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Third level</a:t>
            </a:r>
          </a:p>
          <a:p>
            <a:pPr marL="796925" marR="0" lvl="3" indent="-166688"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Fourth level</a:t>
            </a:r>
          </a:p>
          <a:p>
            <a:pPr marL="971550" marR="0" lvl="4"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Fifth level</a:t>
            </a:r>
          </a:p>
        </p:txBody>
      </p:sp>
      <p:sp>
        <p:nvSpPr>
          <p:cNvPr id="5" name="Text Placeholder 4"/>
          <p:cNvSpPr>
            <a:spLocks noGrp="1"/>
          </p:cNvSpPr>
          <p:nvPr>
            <p:ph type="body" sz="quarter" idx="3"/>
          </p:nvPr>
        </p:nvSpPr>
        <p:spPr>
          <a:xfrm>
            <a:off x="990599" y="3652124"/>
            <a:ext cx="3581401" cy="349526"/>
          </a:xfrm>
          <a:prstGeom prst="rect">
            <a:avLst/>
          </a:prstGeom>
        </p:spPr>
        <p:txBody>
          <a:bodyPr anchor="b"/>
          <a:lstStyle>
            <a:lvl1pPr marL="0" indent="0">
              <a:buNone/>
              <a:defRPr sz="185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803911" y="4012035"/>
            <a:ext cx="3770375" cy="1558925"/>
          </a:xfrm>
          <a:prstGeom prst="rect">
            <a:avLst/>
          </a:prstGeom>
        </p:spPr>
        <p:txBody>
          <a:bodyPr vert="horz" lIns="0" tIns="0" rIns="91440" bIns="45720" rtlCol="0">
            <a:noAutofit/>
          </a:bodyPr>
          <a:lstStyle>
            <a:lvl1pPr marL="174625" marR="0" indent="-174625" algn="l" defTabSz="457200" rtl="0" eaLnBrk="1" fontAlgn="auto" latinLnBrk="0" hangingPunct="1">
              <a:lnSpc>
                <a:spcPct val="100000"/>
              </a:lnSpc>
              <a:spcBef>
                <a:spcPct val="20000"/>
              </a:spcBef>
              <a:spcAft>
                <a:spcPts val="0"/>
              </a:spcAft>
              <a:buClr>
                <a:srgbClr val="917EAE"/>
              </a:buClr>
              <a:buSzTx/>
              <a:buFont typeface="Arial"/>
              <a:buChar char="•"/>
              <a:tabLst/>
              <a:defRPr lang="en-US"/>
            </a:lvl1pPr>
            <a:lvl2pPr marL="403225" marR="0" indent="-228600" algn="l" defTabSz="457200" rtl="0" eaLnBrk="1" fontAlgn="auto" latinLnBrk="0" hangingPunct="1">
              <a:lnSpc>
                <a:spcPct val="100000"/>
              </a:lnSpc>
              <a:spcBef>
                <a:spcPct val="20000"/>
              </a:spcBef>
              <a:spcAft>
                <a:spcPts val="0"/>
              </a:spcAft>
              <a:buClrTx/>
              <a:buSzTx/>
              <a:buFont typeface="Lucida Grande"/>
              <a:buChar char="-"/>
              <a:tabLst/>
              <a:defRPr lang="en-US"/>
            </a:lvl2pPr>
            <a:lvl3pPr marL="630238" marR="0" indent="-174625" algn="l" defTabSz="457200" rtl="0" eaLnBrk="1" fontAlgn="auto" latinLnBrk="0" hangingPunct="1">
              <a:lnSpc>
                <a:spcPct val="100000"/>
              </a:lnSpc>
              <a:spcBef>
                <a:spcPct val="20000"/>
              </a:spcBef>
              <a:spcAft>
                <a:spcPts val="0"/>
              </a:spcAft>
              <a:buClrTx/>
              <a:buSzTx/>
              <a:buFont typeface="Arial"/>
              <a:buChar char="•"/>
              <a:tabLst/>
              <a:defRPr lang="en-US"/>
            </a:lvl3pPr>
            <a:lvl4pPr marL="796925" marR="0" indent="-166688" algn="l" defTabSz="457200" rtl="0" eaLnBrk="1" fontAlgn="auto" latinLnBrk="0" hangingPunct="1">
              <a:lnSpc>
                <a:spcPct val="100000"/>
              </a:lnSpc>
              <a:spcBef>
                <a:spcPct val="20000"/>
              </a:spcBef>
              <a:spcAft>
                <a:spcPts val="0"/>
              </a:spcAft>
              <a:buClrTx/>
              <a:buSzTx/>
              <a:buFont typeface="Arial"/>
              <a:buChar char="•"/>
              <a:tabLst/>
              <a:defRPr lang="en-US"/>
            </a:lvl4pPr>
            <a:lvl5pPr marL="971550" marR="0" indent="-174625" algn="l" defTabSz="457200" rtl="0" eaLnBrk="1" fontAlgn="auto" latinLnBrk="0" hangingPunct="1">
              <a:lnSpc>
                <a:spcPct val="100000"/>
              </a:lnSpc>
              <a:spcBef>
                <a:spcPct val="20000"/>
              </a:spcBef>
              <a:spcAft>
                <a:spcPts val="0"/>
              </a:spcAft>
              <a:buClrTx/>
              <a:buSzTx/>
              <a:buFont typeface="Arial"/>
              <a:buChar char="•"/>
              <a:tabLst/>
              <a:defRPr lang="en-US"/>
            </a:lvl5pPr>
          </a:lstStyle>
          <a:p>
            <a:pPr marL="174625" marR="0" lvl="0" indent="-174625" algn="l" defTabSz="457200" rtl="0" eaLnBrk="1" fontAlgn="auto" latinLnBrk="0" hangingPunct="1">
              <a:lnSpc>
                <a:spcPct val="100000"/>
              </a:lnSpc>
              <a:spcBef>
                <a:spcPct val="20000"/>
              </a:spcBef>
              <a:spcAft>
                <a:spcPts val="0"/>
              </a:spcAft>
              <a:buClr>
                <a:srgbClr val="917EAE"/>
              </a:buClr>
              <a:buSzTx/>
              <a:buFont typeface="Arial"/>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Click to edit Master text styles</a:t>
            </a:r>
          </a:p>
          <a:p>
            <a:pPr marL="403225" marR="0" lvl="1" indent="-228600" algn="l" defTabSz="457200" rtl="0" eaLnBrk="1" fontAlgn="auto" latinLnBrk="0" hangingPunct="1">
              <a:lnSpc>
                <a:spcPct val="100000"/>
              </a:lnSpc>
              <a:spcBef>
                <a:spcPct val="20000"/>
              </a:spcBef>
              <a:spcAft>
                <a:spcPts val="0"/>
              </a:spcAft>
              <a:buClrTx/>
              <a:buSzTx/>
              <a:buFont typeface="Lucida Grande"/>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Second level</a:t>
            </a:r>
          </a:p>
          <a:p>
            <a:pPr marL="630238" marR="0" lvl="2"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Third level</a:t>
            </a:r>
          </a:p>
          <a:p>
            <a:pPr marL="796925" marR="0" lvl="3" indent="-166688"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Fourth level</a:t>
            </a:r>
          </a:p>
          <a:p>
            <a:pPr marL="971550" marR="0" lvl="4"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Fifth level</a:t>
            </a:r>
          </a:p>
        </p:txBody>
      </p:sp>
      <p:sp>
        <p:nvSpPr>
          <p:cNvPr id="7" name="Date Placeholder 6"/>
          <p:cNvSpPr>
            <a:spLocks noGrp="1"/>
          </p:cNvSpPr>
          <p:nvPr>
            <p:ph type="dt" sz="half" idx="10"/>
          </p:nvPr>
        </p:nvSpPr>
        <p:spPr>
          <a:xfrm>
            <a:off x="2350008" y="6528816"/>
            <a:ext cx="850392" cy="168275"/>
          </a:xfrm>
          <a:prstGeom prst="rect">
            <a:avLst/>
          </a:prstGeom>
        </p:spPr>
        <p:txBody>
          <a:bodyPr/>
          <a:lstStyle/>
          <a:p>
            <a:fld id="{9623C80F-5998-4C5A-8426-1B9517C724DD}" type="datetimeFigureOut">
              <a:rPr lang="en-US" smtClean="0">
                <a:solidFill>
                  <a:srgbClr val="605F62"/>
                </a:solidFill>
              </a:rPr>
              <a:pPr/>
              <a:t>1/14/2024</a:t>
            </a:fld>
            <a:endParaRPr lang="en-US">
              <a:solidFill>
                <a:srgbClr val="605F62"/>
              </a:solidFill>
            </a:endParaRPr>
          </a:p>
        </p:txBody>
      </p:sp>
      <p:sp>
        <p:nvSpPr>
          <p:cNvPr id="8" name="Footer Placeholder 7"/>
          <p:cNvSpPr>
            <a:spLocks noGrp="1"/>
          </p:cNvSpPr>
          <p:nvPr>
            <p:ph type="ftr" sz="quarter" idx="11"/>
          </p:nvPr>
        </p:nvSpPr>
        <p:spPr>
          <a:xfrm>
            <a:off x="3121994" y="6485609"/>
            <a:ext cx="5181600" cy="231266"/>
          </a:xfrm>
          <a:prstGeom prst="rect">
            <a:avLst/>
          </a:prstGeom>
        </p:spPr>
        <p:txBody>
          <a:bodyPr/>
          <a:lstStyle/>
          <a:p>
            <a:r>
              <a:rPr lang="en-US" dirty="0">
                <a:solidFill>
                  <a:srgbClr val="605F62"/>
                </a:solidFill>
              </a:rPr>
              <a:t>Presentation or Section Title</a:t>
            </a:r>
          </a:p>
        </p:txBody>
      </p:sp>
      <p:sp>
        <p:nvSpPr>
          <p:cNvPr id="9" name="Slide Number Placeholder 8"/>
          <p:cNvSpPr>
            <a:spLocks noGrp="1"/>
          </p:cNvSpPr>
          <p:nvPr>
            <p:ph type="sldNum" sz="quarter" idx="12"/>
          </p:nvPr>
        </p:nvSpPr>
        <p:spPr>
          <a:xfrm>
            <a:off x="8305799" y="6485609"/>
            <a:ext cx="346745" cy="231266"/>
          </a:xfrm>
          <a:prstGeom prst="rect">
            <a:avLst/>
          </a:prstGeom>
        </p:spPr>
        <p:txBody>
          <a:bodyPr/>
          <a:lstStyle>
            <a:lvl1pPr>
              <a:defRPr>
                <a:solidFill>
                  <a:srgbClr val="B1ACCE"/>
                </a:solidFill>
              </a:defRPr>
            </a:lvl1pPr>
          </a:lstStyle>
          <a:p>
            <a:fld id="{0D558541-60C9-42A2-8392-FF12533A6B7A}" type="slidenum">
              <a:rPr lang="en-US" smtClean="0"/>
              <a:pPr/>
              <a:t>‹#›</a:t>
            </a:fld>
            <a:endParaRPr lang="en-US" dirty="0"/>
          </a:p>
        </p:txBody>
      </p:sp>
      <p:sp>
        <p:nvSpPr>
          <p:cNvPr id="14" name="Content Placeholder 13"/>
          <p:cNvSpPr>
            <a:spLocks noGrp="1"/>
          </p:cNvSpPr>
          <p:nvPr>
            <p:ph sz="quarter" idx="13"/>
          </p:nvPr>
        </p:nvSpPr>
        <p:spPr>
          <a:xfrm>
            <a:off x="5209563" y="1676400"/>
            <a:ext cx="3934437" cy="3810000"/>
          </a:xfrm>
          <a:prstGeom prst="rect">
            <a:avLst/>
          </a:prstGeom>
        </p:spPr>
        <p:txBody>
          <a:bodyPr/>
          <a:lstStyle>
            <a:lvl1pPr marL="174625" marR="0" indent="-174625" algn="l" defTabSz="457200" rtl="0" eaLnBrk="1" fontAlgn="auto" latinLnBrk="0" hangingPunct="1">
              <a:lnSpc>
                <a:spcPct val="100000"/>
              </a:lnSpc>
              <a:spcBef>
                <a:spcPct val="20000"/>
              </a:spcBef>
              <a:spcAft>
                <a:spcPts val="0"/>
              </a:spcAft>
              <a:buClr>
                <a:srgbClr val="917EAE"/>
              </a:buClr>
              <a:buSzTx/>
              <a:buFont typeface="Arial"/>
              <a:buChar char="•"/>
              <a:tabLst/>
              <a:defRPr/>
            </a:lvl1pPr>
            <a:lvl2pPr marL="403225" marR="0" indent="-228600" algn="l" defTabSz="457200" rtl="0" eaLnBrk="1" fontAlgn="auto" latinLnBrk="0" hangingPunct="1">
              <a:lnSpc>
                <a:spcPct val="100000"/>
              </a:lnSpc>
              <a:spcBef>
                <a:spcPct val="20000"/>
              </a:spcBef>
              <a:spcAft>
                <a:spcPts val="0"/>
              </a:spcAft>
              <a:buClrTx/>
              <a:buSzTx/>
              <a:buFont typeface="Lucida Grande"/>
              <a:buChar char="-"/>
              <a:tabLst/>
              <a:defRPr/>
            </a:lvl2pPr>
            <a:lvl3pPr marL="630238" marR="0" indent="-174625" algn="l" defTabSz="457200" rtl="0" eaLnBrk="1" fontAlgn="auto" latinLnBrk="0" hangingPunct="1">
              <a:lnSpc>
                <a:spcPct val="100000"/>
              </a:lnSpc>
              <a:spcBef>
                <a:spcPct val="20000"/>
              </a:spcBef>
              <a:spcAft>
                <a:spcPts val="0"/>
              </a:spcAft>
              <a:buClrTx/>
              <a:buSzTx/>
              <a:buFont typeface="Arial"/>
              <a:buChar char="•"/>
              <a:tabLst/>
              <a:defRPr/>
            </a:lvl3pPr>
            <a:lvl4pPr marL="796925" marR="0" indent="-166688" algn="l" defTabSz="457200" rtl="0" eaLnBrk="1" fontAlgn="auto" latinLnBrk="0" hangingPunct="1">
              <a:lnSpc>
                <a:spcPct val="100000"/>
              </a:lnSpc>
              <a:spcBef>
                <a:spcPct val="20000"/>
              </a:spcBef>
              <a:spcAft>
                <a:spcPts val="0"/>
              </a:spcAft>
              <a:buClrTx/>
              <a:buSzTx/>
              <a:buFont typeface="Arial"/>
              <a:buChar char="•"/>
              <a:tabLst/>
              <a:defRPr/>
            </a:lvl4pPr>
            <a:lvl5pPr marL="971550" marR="0" indent="-174625" algn="l" defTabSz="457200" rtl="0" eaLnBrk="1" fontAlgn="auto" latinLnBrk="0" hangingPunct="1">
              <a:lnSpc>
                <a:spcPct val="100000"/>
              </a:lnSpc>
              <a:spcBef>
                <a:spcPct val="20000"/>
              </a:spcBef>
              <a:spcAft>
                <a:spcPts val="0"/>
              </a:spcAft>
              <a:buClrTx/>
              <a:buSzTx/>
              <a:buFont typeface="Arial"/>
              <a:buChar char="•"/>
              <a:tabLst/>
              <a:defRPr/>
            </a:lvl5pPr>
          </a:lstStyle>
          <a:p>
            <a:pPr marL="174625" marR="0" lvl="0" indent="-174625" algn="l" defTabSz="457200" rtl="0" eaLnBrk="1" fontAlgn="auto" latinLnBrk="0" hangingPunct="1">
              <a:lnSpc>
                <a:spcPct val="100000"/>
              </a:lnSpc>
              <a:spcBef>
                <a:spcPct val="20000"/>
              </a:spcBef>
              <a:spcAft>
                <a:spcPts val="0"/>
              </a:spcAft>
              <a:buClr>
                <a:srgbClr val="917EAE"/>
              </a:buClr>
              <a:buSzTx/>
              <a:buFont typeface="Arial"/>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Click to edit Master text styles</a:t>
            </a:r>
          </a:p>
          <a:p>
            <a:pPr marL="403225" marR="0" lvl="1" indent="-228600" algn="l" defTabSz="457200" rtl="0" eaLnBrk="1" fontAlgn="auto" latinLnBrk="0" hangingPunct="1">
              <a:lnSpc>
                <a:spcPct val="100000"/>
              </a:lnSpc>
              <a:spcBef>
                <a:spcPct val="20000"/>
              </a:spcBef>
              <a:spcAft>
                <a:spcPts val="0"/>
              </a:spcAft>
              <a:buClrTx/>
              <a:buSzTx/>
              <a:buFont typeface="Lucida Grande"/>
              <a:buChar char="-"/>
              <a:tabLst/>
              <a:defRPr/>
            </a:pPr>
            <a:r>
              <a:rPr kumimoji="0" lang="en-US" sz="1700" b="0" i="0" u="none" strike="noStrike" kern="1200" cap="none" spc="0" normalizeH="0" baseline="0" noProof="0" dirty="0">
                <a:ln>
                  <a:noFill/>
                </a:ln>
                <a:solidFill>
                  <a:srgbClr val="54585A"/>
                </a:solidFill>
                <a:effectLst/>
                <a:uLnTx/>
                <a:uFillTx/>
                <a:latin typeface="+mn-lt"/>
                <a:ea typeface="+mn-ea"/>
                <a:cs typeface="+mn-cs"/>
              </a:rPr>
              <a:t>Second level</a:t>
            </a:r>
          </a:p>
          <a:p>
            <a:pPr marL="630238" marR="0" lvl="2"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Third level</a:t>
            </a:r>
          </a:p>
          <a:p>
            <a:pPr marL="796925" marR="0" lvl="3" indent="-166688"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Fourth level</a:t>
            </a:r>
          </a:p>
          <a:p>
            <a:pPr marL="971550" marR="0" lvl="4" indent="-174625"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54585A"/>
                </a:solidFill>
                <a:effectLst/>
                <a:uLnTx/>
                <a:uFillTx/>
                <a:latin typeface="+mn-lt"/>
                <a:ea typeface="+mn-ea"/>
                <a:cs typeface="+mn-cs"/>
              </a:rPr>
              <a:t>Fifth level</a:t>
            </a:r>
          </a:p>
        </p:txBody>
      </p:sp>
      <p:sp>
        <p:nvSpPr>
          <p:cNvPr id="15" name="Text Placeholder 10"/>
          <p:cNvSpPr>
            <a:spLocks noGrp="1"/>
          </p:cNvSpPr>
          <p:nvPr>
            <p:ph type="body" sz="quarter" idx="14" hasCustomPrompt="1"/>
          </p:nvPr>
        </p:nvSpPr>
        <p:spPr>
          <a:xfrm>
            <a:off x="990600" y="914400"/>
            <a:ext cx="6858000" cy="457200"/>
          </a:xfrm>
          <a:prstGeom prst="rect">
            <a:avLst/>
          </a:prstGeom>
        </p:spPr>
        <p:txBody>
          <a:bodyPr/>
          <a:lstStyle>
            <a:lvl1pPr marL="0" indent="0">
              <a:lnSpc>
                <a:spcPct val="85000"/>
              </a:lnSpc>
              <a:spcBef>
                <a:spcPts val="0"/>
              </a:spcBef>
              <a:buNone/>
              <a:defRPr sz="2000" spc="-80" baseline="0">
                <a:solidFill>
                  <a:schemeClr val="accent2"/>
                </a:solidFill>
              </a:defRPr>
            </a:lvl1pPr>
            <a:lvl2pPr marL="206375" indent="0">
              <a:buNone/>
              <a:defRPr/>
            </a:lvl2pPr>
            <a:lvl3pPr marL="457200" indent="0">
              <a:buNone/>
              <a:defRPr/>
            </a:lvl3pPr>
            <a:lvl4pPr marL="631825" indent="0">
              <a:buNone/>
              <a:defRPr/>
            </a:lvl4pPr>
            <a:lvl5pPr marL="804862" indent="0">
              <a:buNone/>
              <a:defRPr/>
            </a:lvl5pPr>
          </a:lstStyle>
          <a:p>
            <a:pPr lvl="0"/>
            <a:r>
              <a:rPr lang="en-US" dirty="0"/>
              <a:t>Slide Subtitle</a:t>
            </a:r>
          </a:p>
        </p:txBody>
      </p:sp>
    </p:spTree>
    <p:extLst>
      <p:ext uri="{BB962C8B-B14F-4D97-AF65-F5344CB8AC3E}">
        <p14:creationId xmlns:p14="http://schemas.microsoft.com/office/powerpoint/2010/main" val="67193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90599" y="152400"/>
            <a:ext cx="7713969" cy="762000"/>
          </a:xfrm>
          <a:prstGeom prst="rect">
            <a:avLst/>
          </a:prstGeom>
        </p:spPr>
        <p:txBody>
          <a:bodyPr/>
          <a:lstStyle/>
          <a:p>
            <a:r>
              <a:rPr lang="en-US" dirty="0"/>
              <a:t>Click to edit Master title style</a:t>
            </a:r>
          </a:p>
        </p:txBody>
      </p:sp>
      <p:sp>
        <p:nvSpPr>
          <p:cNvPr id="3" name="Date Placeholder 2"/>
          <p:cNvSpPr>
            <a:spLocks noGrp="1"/>
          </p:cNvSpPr>
          <p:nvPr>
            <p:ph type="dt" sz="half" idx="10"/>
          </p:nvPr>
        </p:nvSpPr>
        <p:spPr>
          <a:xfrm>
            <a:off x="2350008" y="6528816"/>
            <a:ext cx="850392" cy="168275"/>
          </a:xfrm>
          <a:prstGeom prst="rect">
            <a:avLst/>
          </a:prstGeom>
        </p:spPr>
        <p:txBody>
          <a:bodyPr/>
          <a:lstStyle/>
          <a:p>
            <a:fld id="{9623C80F-5998-4C5A-8426-1B9517C724DD}" type="datetimeFigureOut">
              <a:rPr lang="en-US" smtClean="0">
                <a:solidFill>
                  <a:srgbClr val="605F62"/>
                </a:solidFill>
              </a:rPr>
              <a:pPr/>
              <a:t>1/14/2024</a:t>
            </a:fld>
            <a:endParaRPr lang="en-US">
              <a:solidFill>
                <a:srgbClr val="605F62"/>
              </a:solidFill>
            </a:endParaRPr>
          </a:p>
        </p:txBody>
      </p:sp>
      <p:sp>
        <p:nvSpPr>
          <p:cNvPr id="4" name="Footer Placeholder 3"/>
          <p:cNvSpPr>
            <a:spLocks noGrp="1"/>
          </p:cNvSpPr>
          <p:nvPr>
            <p:ph type="ftr" sz="quarter" idx="11"/>
          </p:nvPr>
        </p:nvSpPr>
        <p:spPr>
          <a:xfrm>
            <a:off x="3121994" y="6485609"/>
            <a:ext cx="5181600" cy="231266"/>
          </a:xfrm>
          <a:prstGeom prst="rect">
            <a:avLst/>
          </a:prstGeom>
        </p:spPr>
        <p:txBody>
          <a:bodyPr/>
          <a:lstStyle/>
          <a:p>
            <a:r>
              <a:rPr lang="en-US" dirty="0">
                <a:solidFill>
                  <a:srgbClr val="605F62"/>
                </a:solidFill>
              </a:rPr>
              <a:t>Presentation or Section Title</a:t>
            </a:r>
          </a:p>
        </p:txBody>
      </p:sp>
      <p:sp>
        <p:nvSpPr>
          <p:cNvPr id="5" name="Slide Number Placeholder 4"/>
          <p:cNvSpPr>
            <a:spLocks noGrp="1"/>
          </p:cNvSpPr>
          <p:nvPr>
            <p:ph type="sldNum" sz="quarter" idx="12"/>
          </p:nvPr>
        </p:nvSpPr>
        <p:spPr>
          <a:xfrm>
            <a:off x="8305799" y="6485609"/>
            <a:ext cx="346745" cy="231266"/>
          </a:xfrm>
          <a:prstGeom prst="rect">
            <a:avLst/>
          </a:prstGeom>
        </p:spPr>
        <p:txBody>
          <a:bodyPr/>
          <a:lstStyle>
            <a:lvl1pPr>
              <a:defRPr>
                <a:solidFill>
                  <a:srgbClr val="B1ACCE"/>
                </a:solidFill>
              </a:defRPr>
            </a:lvl1pPr>
          </a:lstStyle>
          <a:p>
            <a:fld id="{0D558541-60C9-42A2-8392-FF12533A6B7A}" type="slidenum">
              <a:rPr lang="en-US" smtClean="0"/>
              <a:pPr/>
              <a:t>‹#›</a:t>
            </a:fld>
            <a:endParaRPr lang="en-US" dirty="0"/>
          </a:p>
        </p:txBody>
      </p:sp>
      <p:sp>
        <p:nvSpPr>
          <p:cNvPr id="7" name="Text Placeholder 10"/>
          <p:cNvSpPr>
            <a:spLocks noGrp="1"/>
          </p:cNvSpPr>
          <p:nvPr>
            <p:ph type="body" sz="quarter" idx="13" hasCustomPrompt="1"/>
          </p:nvPr>
        </p:nvSpPr>
        <p:spPr>
          <a:xfrm>
            <a:off x="990600" y="914400"/>
            <a:ext cx="6858000" cy="457200"/>
          </a:xfrm>
          <a:prstGeom prst="rect">
            <a:avLst/>
          </a:prstGeom>
        </p:spPr>
        <p:txBody>
          <a:bodyPr/>
          <a:lstStyle>
            <a:lvl1pPr marL="0" indent="0">
              <a:lnSpc>
                <a:spcPct val="85000"/>
              </a:lnSpc>
              <a:spcBef>
                <a:spcPts val="0"/>
              </a:spcBef>
              <a:buNone/>
              <a:defRPr sz="2000" spc="-80" baseline="0">
                <a:solidFill>
                  <a:schemeClr val="accent2"/>
                </a:solidFill>
              </a:defRPr>
            </a:lvl1pPr>
            <a:lvl2pPr marL="206375" indent="0">
              <a:buNone/>
              <a:defRPr/>
            </a:lvl2pPr>
            <a:lvl3pPr marL="457200" indent="0">
              <a:buNone/>
              <a:defRPr/>
            </a:lvl3pPr>
            <a:lvl4pPr marL="631825" indent="0">
              <a:buNone/>
              <a:defRPr/>
            </a:lvl4pPr>
            <a:lvl5pPr marL="804862" indent="0">
              <a:buNone/>
              <a:defRPr/>
            </a:lvl5pPr>
          </a:lstStyle>
          <a:p>
            <a:pPr lvl="0"/>
            <a:r>
              <a:rPr lang="en-US" dirty="0"/>
              <a:t>Slide Subtitle</a:t>
            </a:r>
          </a:p>
        </p:txBody>
      </p:sp>
    </p:spTree>
    <p:extLst>
      <p:ext uri="{BB962C8B-B14F-4D97-AF65-F5344CB8AC3E}">
        <p14:creationId xmlns:p14="http://schemas.microsoft.com/office/powerpoint/2010/main" val="106619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3C80F-5998-4C5A-8426-1B9517C724DD}" type="datetimeFigureOut">
              <a:rPr lang="en-US" smtClean="0"/>
              <a:pPr/>
              <a:t>1/14/2024</a:t>
            </a:fld>
            <a:endParaRPr lang="en-US"/>
          </a:p>
        </p:txBody>
      </p:sp>
      <p:sp>
        <p:nvSpPr>
          <p:cNvPr id="3" name="Footer Placeholder 2"/>
          <p:cNvSpPr>
            <a:spLocks noGrp="1"/>
          </p:cNvSpPr>
          <p:nvPr>
            <p:ph type="ftr" sz="quarter" idx="11"/>
          </p:nvPr>
        </p:nvSpPr>
        <p:spPr/>
        <p:txBody>
          <a:bodyPr/>
          <a:lstStyle/>
          <a:p>
            <a:r>
              <a:rPr lang="en-US" dirty="0">
                <a:solidFill>
                  <a:srgbClr val="605F62"/>
                </a:solidFill>
              </a:rPr>
              <a:t>Presentation or Section Title</a:t>
            </a:r>
          </a:p>
        </p:txBody>
      </p:sp>
      <p:sp>
        <p:nvSpPr>
          <p:cNvPr id="4" name="Slide Number Placeholder 3"/>
          <p:cNvSpPr>
            <a:spLocks noGrp="1"/>
          </p:cNvSpPr>
          <p:nvPr>
            <p:ph type="sldNum" sz="quarter" idx="12"/>
          </p:nvPr>
        </p:nvSpPr>
        <p:spPr/>
        <p:txBody>
          <a:bodyPr/>
          <a:lstStyle/>
          <a:p>
            <a:fld id="{0D558541-60C9-42A2-8392-FF12533A6B7A}" type="slidenum">
              <a:rPr lang="en-US" smtClean="0"/>
              <a:pPr/>
              <a:t>‹#›</a:t>
            </a:fld>
            <a:endParaRPr lang="en-US"/>
          </a:p>
        </p:txBody>
      </p:sp>
    </p:spTree>
    <p:extLst>
      <p:ext uri="{BB962C8B-B14F-4D97-AF65-F5344CB8AC3E}">
        <p14:creationId xmlns:p14="http://schemas.microsoft.com/office/powerpoint/2010/main" val="109175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990599" y="137160"/>
            <a:ext cx="7713969" cy="762000"/>
          </a:xfrm>
          <a:prstGeom prst="rect">
            <a:avLst/>
          </a:prstGeom>
        </p:spPr>
        <p:txBody>
          <a:bodyPr vert="horz" lIns="0" tIns="0" rIns="91440" bIns="45720" rtlCol="0" anchor="b">
            <a:noAutofit/>
          </a:bodyPr>
          <a:lstStyle/>
          <a:p>
            <a:r>
              <a:rPr lang="en-US" dirty="0"/>
              <a:t>Click to edit Master title style</a:t>
            </a:r>
          </a:p>
        </p:txBody>
      </p:sp>
      <p:sp>
        <p:nvSpPr>
          <p:cNvPr id="13" name="Text Placeholder 2"/>
          <p:cNvSpPr>
            <a:spLocks noGrp="1"/>
          </p:cNvSpPr>
          <p:nvPr>
            <p:ph type="body" idx="1"/>
          </p:nvPr>
        </p:nvSpPr>
        <p:spPr>
          <a:xfrm>
            <a:off x="801197" y="1621971"/>
            <a:ext cx="7049689" cy="4093029"/>
          </a:xfrm>
          <a:prstGeom prst="rect">
            <a:avLst/>
          </a:prstGeom>
        </p:spPr>
        <p:txBody>
          <a:bodyPr vert="horz" lIns="0" tIns="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2"/>
          </p:nvPr>
        </p:nvSpPr>
        <p:spPr>
          <a:xfrm>
            <a:off x="2351531" y="6525841"/>
            <a:ext cx="857339" cy="168275"/>
          </a:xfrm>
          <a:prstGeom prst="rect">
            <a:avLst/>
          </a:prstGeom>
        </p:spPr>
        <p:txBody>
          <a:bodyPr vert="horz" wrap="none" lIns="0" tIns="0" rIns="0" bIns="0" rtlCol="0" anchor="b"/>
          <a:lstStyle>
            <a:lvl1pPr algn="l">
              <a:defRPr sz="800">
                <a:solidFill>
                  <a:schemeClr val="tx1"/>
                </a:solidFill>
              </a:defRPr>
            </a:lvl1pPr>
          </a:lstStyle>
          <a:p>
            <a:fld id="{9623C80F-5998-4C5A-8426-1B9517C724DD}" type="datetimeFigureOut">
              <a:rPr lang="en-US" smtClean="0"/>
              <a:pPr/>
              <a:t>1/14/2024</a:t>
            </a:fld>
            <a:endParaRPr lang="en-US" dirty="0"/>
          </a:p>
        </p:txBody>
      </p:sp>
      <p:sp>
        <p:nvSpPr>
          <p:cNvPr id="15" name="Footer Placeholder 4"/>
          <p:cNvSpPr>
            <a:spLocks noGrp="1"/>
          </p:cNvSpPr>
          <p:nvPr>
            <p:ph type="ftr" sz="quarter" idx="3"/>
          </p:nvPr>
        </p:nvSpPr>
        <p:spPr>
          <a:xfrm>
            <a:off x="3121994" y="6484127"/>
            <a:ext cx="5181600" cy="231266"/>
          </a:xfrm>
          <a:prstGeom prst="rect">
            <a:avLst/>
          </a:prstGeom>
        </p:spPr>
        <p:txBody>
          <a:bodyPr vert="horz" lIns="0" tIns="0" rIns="0" bIns="0" rtlCol="0" anchor="b"/>
          <a:lstStyle>
            <a:lvl1pPr algn="r">
              <a:defRPr sz="1400">
                <a:solidFill>
                  <a:schemeClr val="tx1"/>
                </a:solidFill>
              </a:defRPr>
            </a:lvl1pPr>
          </a:lstStyle>
          <a:p>
            <a:endParaRPr lang="en-US" dirty="0"/>
          </a:p>
        </p:txBody>
      </p:sp>
      <p:sp>
        <p:nvSpPr>
          <p:cNvPr id="16" name="Slide Number Placeholder 5"/>
          <p:cNvSpPr>
            <a:spLocks noGrp="1"/>
          </p:cNvSpPr>
          <p:nvPr>
            <p:ph type="sldNum" sz="quarter" idx="4"/>
          </p:nvPr>
        </p:nvSpPr>
        <p:spPr>
          <a:xfrm>
            <a:off x="8305799" y="6484127"/>
            <a:ext cx="346745" cy="231266"/>
          </a:xfrm>
          <a:prstGeom prst="rect">
            <a:avLst/>
          </a:prstGeom>
        </p:spPr>
        <p:txBody>
          <a:bodyPr vert="horz" wrap="none" lIns="0" tIns="0" rIns="0" bIns="0" rtlCol="0" anchor="b"/>
          <a:lstStyle>
            <a:lvl1pPr algn="r">
              <a:defRPr sz="1400">
                <a:solidFill>
                  <a:schemeClr val="accent2"/>
                </a:solidFill>
              </a:defRPr>
            </a:lvl1pPr>
          </a:lstStyle>
          <a:p>
            <a:fld id="{0D558541-60C9-42A2-8392-FF12533A6B7A}" type="slidenum">
              <a:rPr lang="en-US" smtClean="0"/>
              <a:pPr/>
              <a:t>‹#›</a:t>
            </a:fld>
            <a:endParaRPr lang="en-US" dirty="0"/>
          </a:p>
        </p:txBody>
      </p:sp>
      <p:sp>
        <p:nvSpPr>
          <p:cNvPr id="17" name="Rectangle 6"/>
          <p:cNvSpPr/>
          <p:nvPr userDrawn="1"/>
        </p:nvSpPr>
        <p:spPr>
          <a:xfrm>
            <a:off x="0" y="515326"/>
            <a:ext cx="685800" cy="261565"/>
          </a:xfrm>
          <a:custGeom>
            <a:avLst/>
            <a:gdLst>
              <a:gd name="connsiteX0" fmla="*/ 0 w 990600"/>
              <a:gd name="connsiteY0" fmla="*/ 0 h 381000"/>
              <a:gd name="connsiteX1" fmla="*/ 990600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731308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800099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0600"/>
              <a:gd name="connsiteY0" fmla="*/ 0 h 381000"/>
              <a:gd name="connsiteX1" fmla="*/ 794257 w 990600"/>
              <a:gd name="connsiteY1" fmla="*/ 0 h 381000"/>
              <a:gd name="connsiteX2" fmla="*/ 990600 w 990600"/>
              <a:gd name="connsiteY2" fmla="*/ 381000 h 381000"/>
              <a:gd name="connsiteX3" fmla="*/ 0 w 990600"/>
              <a:gd name="connsiteY3" fmla="*/ 381000 h 381000"/>
              <a:gd name="connsiteX4" fmla="*/ 0 w 990600"/>
              <a:gd name="connsiteY4" fmla="*/ 0 h 381000"/>
              <a:gd name="connsiteX0" fmla="*/ 0 w 998946"/>
              <a:gd name="connsiteY0" fmla="*/ 0 h 381000"/>
              <a:gd name="connsiteX1" fmla="*/ 794257 w 998946"/>
              <a:gd name="connsiteY1" fmla="*/ 0 h 381000"/>
              <a:gd name="connsiteX2" fmla="*/ 998946 w 998946"/>
              <a:gd name="connsiteY2" fmla="*/ 381000 h 381000"/>
              <a:gd name="connsiteX3" fmla="*/ 0 w 998946"/>
              <a:gd name="connsiteY3" fmla="*/ 381000 h 381000"/>
              <a:gd name="connsiteX4" fmla="*/ 0 w 998946"/>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946" h="381000">
                <a:moveTo>
                  <a:pt x="0" y="0"/>
                </a:moveTo>
                <a:lnTo>
                  <a:pt x="794257" y="0"/>
                </a:lnTo>
                <a:lnTo>
                  <a:pt x="998946" y="381000"/>
                </a:lnTo>
                <a:lnTo>
                  <a:pt x="0" y="381000"/>
                </a:lnTo>
                <a:lnTo>
                  <a:pt x="0" y="0"/>
                </a:lnTo>
                <a:close/>
              </a:path>
            </a:pathLst>
          </a:custGeom>
          <a:gradFill flip="none" rotWithShape="1">
            <a:gsLst>
              <a:gs pos="0">
                <a:schemeClr val="tx2"/>
              </a:gs>
              <a:gs pos="100000">
                <a:schemeClr val="accent1"/>
              </a:gs>
            </a:gsLst>
            <a:lin ang="145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  </a:t>
            </a:r>
          </a:p>
        </p:txBody>
      </p:sp>
      <p:pic>
        <p:nvPicPr>
          <p:cNvPr id="10" name="Picture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92019" y="6469536"/>
            <a:ext cx="1693981" cy="321439"/>
          </a:xfrm>
          <a:prstGeom prst="rect">
            <a:avLst/>
          </a:prstGeom>
        </p:spPr>
      </p:pic>
    </p:spTree>
    <p:extLst>
      <p:ext uri="{BB962C8B-B14F-4D97-AF65-F5344CB8AC3E}">
        <p14:creationId xmlns:p14="http://schemas.microsoft.com/office/powerpoint/2010/main" val="1014940469"/>
      </p:ext>
    </p:extLst>
  </p:cSld>
  <p:clrMap bg1="lt1" tx1="dk1" bg2="lt2" tx2="dk2" accent1="accent1" accent2="accent2" accent3="accent3" accent4="accent4" accent5="accent5" accent6="accent6" hlink="hlink" folHlink="folHlink"/>
  <p:sldLayoutIdLst>
    <p:sldLayoutId id="2147483678" r:id="rId1"/>
    <p:sldLayoutId id="2147483729" r:id="rId2"/>
    <p:sldLayoutId id="2147483709" r:id="rId3"/>
    <p:sldLayoutId id="2147483685" r:id="rId4"/>
    <p:sldLayoutId id="2147483687" r:id="rId5"/>
    <p:sldLayoutId id="2147483688" r:id="rId6"/>
    <p:sldLayoutId id="2147483689" r:id="rId7"/>
    <p:sldLayoutId id="2147483691" r:id="rId8"/>
    <p:sldLayoutId id="2147483723" r:id="rId9"/>
  </p:sldLayoutIdLst>
  <p:txStyles>
    <p:titleStyle>
      <a:lvl1pPr algn="l" defTabSz="914400" rtl="0" eaLnBrk="1" latinLnBrk="0" hangingPunct="1">
        <a:lnSpc>
          <a:spcPct val="85000"/>
        </a:lnSpc>
        <a:spcBef>
          <a:spcPct val="0"/>
        </a:spcBef>
        <a:buNone/>
        <a:defRPr sz="2800" kern="1200" spc="-50" baseline="0">
          <a:solidFill>
            <a:srgbClr val="514689"/>
          </a:solidFill>
          <a:latin typeface="+mj-lt"/>
          <a:ea typeface="+mj-ea"/>
          <a:cs typeface="+mj-cs"/>
        </a:defRPr>
      </a:lvl1pPr>
    </p:titleStyle>
    <p:bodyStyle>
      <a:lvl1pPr marL="174625" indent="-174625" algn="l" defTabSz="914400" rtl="0" eaLnBrk="1" latinLnBrk="0" hangingPunct="1">
        <a:spcBef>
          <a:spcPct val="20000"/>
        </a:spcBef>
        <a:buClr>
          <a:schemeClr val="accent1"/>
        </a:buClr>
        <a:buFont typeface="Arial" pitchFamily="34" charset="0"/>
        <a:buChar char="•"/>
        <a:defRPr sz="1850" kern="1200" spc="-50" baseline="0">
          <a:solidFill>
            <a:schemeClr val="tx1"/>
          </a:solidFill>
          <a:latin typeface="+mn-lt"/>
          <a:ea typeface="+mn-ea"/>
          <a:cs typeface="+mn-cs"/>
        </a:defRPr>
      </a:lvl1pPr>
      <a:lvl2pPr marL="457200" indent="-250825" algn="l" defTabSz="914400" rtl="0" eaLnBrk="1" latinLnBrk="0" hangingPunct="1">
        <a:spcBef>
          <a:spcPct val="20000"/>
        </a:spcBef>
        <a:buClr>
          <a:srgbClr val="605F62"/>
        </a:buClr>
        <a:buFont typeface="Symbol" pitchFamily="18" charset="2"/>
        <a:buChar char="-"/>
        <a:defRPr sz="1850" kern="1200" spc="-50" baseline="0">
          <a:solidFill>
            <a:schemeClr val="tx1"/>
          </a:solidFill>
          <a:latin typeface="+mn-lt"/>
          <a:ea typeface="+mn-ea"/>
          <a:cs typeface="+mn-cs"/>
        </a:defRPr>
      </a:lvl2pPr>
      <a:lvl3pPr marL="620713" indent="-163513" algn="l" defTabSz="914400" rtl="0" eaLnBrk="1" latinLnBrk="0" hangingPunct="1">
        <a:spcBef>
          <a:spcPct val="20000"/>
        </a:spcBef>
        <a:buClr>
          <a:srgbClr val="605F62"/>
        </a:buClr>
        <a:buFont typeface="Arial" pitchFamily="34" charset="0"/>
        <a:buChar char="•"/>
        <a:defRPr sz="1400" kern="1200" spc="-50" baseline="0">
          <a:solidFill>
            <a:schemeClr val="tx1"/>
          </a:solidFill>
          <a:latin typeface="+mn-lt"/>
          <a:ea typeface="+mn-ea"/>
          <a:cs typeface="+mn-cs"/>
        </a:defRPr>
      </a:lvl3pPr>
      <a:lvl4pPr marL="804863" indent="-173038" algn="l" defTabSz="914400" rtl="0" eaLnBrk="1" latinLnBrk="0" hangingPunct="1">
        <a:spcBef>
          <a:spcPct val="20000"/>
        </a:spcBef>
        <a:buClr>
          <a:srgbClr val="605F62"/>
        </a:buClr>
        <a:buFont typeface="Arial" pitchFamily="34" charset="0"/>
        <a:buChar char="•"/>
        <a:defRPr sz="1400" kern="1200" spc="-50" baseline="0">
          <a:solidFill>
            <a:schemeClr val="tx1"/>
          </a:solidFill>
          <a:latin typeface="+mn-lt"/>
          <a:ea typeface="+mn-ea"/>
          <a:cs typeface="+mn-cs"/>
        </a:defRPr>
      </a:lvl4pPr>
      <a:lvl5pPr marL="968375" indent="-163513" algn="l" defTabSz="914400" rtl="0" eaLnBrk="1" latinLnBrk="0" hangingPunct="1">
        <a:spcBef>
          <a:spcPct val="20000"/>
        </a:spcBef>
        <a:buClr>
          <a:srgbClr val="605F62"/>
        </a:buClr>
        <a:buFont typeface="Arial" pitchFamily="34" charset="0"/>
        <a:buChar char="•"/>
        <a:defRPr sz="1400" kern="1200" spc="-5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9E29-F6BE-8B45-A5E7-0A461405ABC2}"/>
              </a:ext>
            </a:extLst>
          </p:cNvPr>
          <p:cNvSpPr>
            <a:spLocks noGrp="1"/>
          </p:cNvSpPr>
          <p:nvPr>
            <p:ph type="ctrTitle"/>
          </p:nvPr>
        </p:nvSpPr>
        <p:spPr>
          <a:xfrm>
            <a:off x="609600" y="2209800"/>
            <a:ext cx="4114800" cy="2327311"/>
          </a:xfrm>
        </p:spPr>
        <p:txBody>
          <a:bodyPr/>
          <a:lstStyle/>
          <a:p>
            <a:r>
              <a:rPr lang="en-US" dirty="0"/>
              <a:t>A Federated Learning Approach for Investigating the Relationship between COVID-19 and Neurological Manifestations</a:t>
            </a:r>
          </a:p>
        </p:txBody>
      </p:sp>
      <p:sp>
        <p:nvSpPr>
          <p:cNvPr id="3" name="Subtitle 2">
            <a:extLst>
              <a:ext uri="{FF2B5EF4-FFF2-40B4-BE49-F238E27FC236}">
                <a16:creationId xmlns:a16="http://schemas.microsoft.com/office/drawing/2014/main" id="{B4DC8CED-0432-5A44-965E-138660C7760E}"/>
              </a:ext>
            </a:extLst>
          </p:cNvPr>
          <p:cNvSpPr>
            <a:spLocks noGrp="1"/>
          </p:cNvSpPr>
          <p:nvPr>
            <p:ph type="subTitle" idx="1"/>
          </p:nvPr>
        </p:nvSpPr>
        <p:spPr>
          <a:xfrm>
            <a:off x="609600" y="4953000"/>
            <a:ext cx="4386944" cy="935515"/>
          </a:xfrm>
        </p:spPr>
        <p:txBody>
          <a:bodyPr/>
          <a:lstStyle/>
          <a:p>
            <a:r>
              <a:rPr lang="en-US" dirty="0"/>
              <a:t>Meghan R. Hutch (Luo Lab)</a:t>
            </a:r>
          </a:p>
          <a:p>
            <a:r>
              <a:rPr lang="en-US" dirty="0"/>
              <a:t>February 23, 2023</a:t>
            </a:r>
          </a:p>
        </p:txBody>
      </p:sp>
    </p:spTree>
    <p:extLst>
      <p:ext uri="{BB962C8B-B14F-4D97-AF65-F5344CB8AC3E}">
        <p14:creationId xmlns:p14="http://schemas.microsoft.com/office/powerpoint/2010/main" val="393092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E2E5-C388-217B-F18E-CF42BA1BC479}"/>
              </a:ext>
            </a:extLst>
          </p:cNvPr>
          <p:cNvSpPr>
            <a:spLocks noGrp="1"/>
          </p:cNvSpPr>
          <p:nvPr>
            <p:ph type="ctrTitle"/>
          </p:nvPr>
        </p:nvSpPr>
        <p:spPr/>
        <p:txBody>
          <a:bodyPr/>
          <a:lstStyle/>
          <a:p>
            <a:r>
              <a:rPr lang="en-US" b="1" dirty="0"/>
              <a:t>4CE Approach to Federated Learning</a:t>
            </a:r>
          </a:p>
        </p:txBody>
      </p:sp>
      <p:sp>
        <p:nvSpPr>
          <p:cNvPr id="3" name="Subtitle 2">
            <a:extLst>
              <a:ext uri="{FF2B5EF4-FFF2-40B4-BE49-F238E27FC236}">
                <a16:creationId xmlns:a16="http://schemas.microsoft.com/office/drawing/2014/main" id="{DD550843-021B-70D0-4D6E-D02CD008EC7D}"/>
              </a:ext>
            </a:extLst>
          </p:cNvPr>
          <p:cNvSpPr>
            <a:spLocks noGrp="1"/>
          </p:cNvSpPr>
          <p:nvPr>
            <p:ph type="subTitle" idx="1"/>
          </p:nvPr>
        </p:nvSpPr>
        <p:spPr/>
        <p:txBody>
          <a:bodyPr/>
          <a:lstStyle/>
          <a:p>
            <a:r>
              <a:rPr lang="en-US" dirty="0"/>
              <a:t>….and what is the 4CE?!</a:t>
            </a:r>
          </a:p>
        </p:txBody>
      </p:sp>
    </p:spTree>
    <p:extLst>
      <p:ext uri="{BB962C8B-B14F-4D97-AF65-F5344CB8AC3E}">
        <p14:creationId xmlns:p14="http://schemas.microsoft.com/office/powerpoint/2010/main" val="238895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2378-4ED6-AD0A-FCE5-8638DEF554DC}"/>
              </a:ext>
            </a:extLst>
          </p:cNvPr>
          <p:cNvSpPr>
            <a:spLocks noGrp="1"/>
          </p:cNvSpPr>
          <p:nvPr>
            <p:ph type="title"/>
          </p:nvPr>
        </p:nvSpPr>
        <p:spPr>
          <a:xfrm>
            <a:off x="990601" y="381000"/>
            <a:ext cx="5943600" cy="762000"/>
          </a:xfrm>
        </p:spPr>
        <p:txBody>
          <a:bodyPr/>
          <a:lstStyle/>
          <a:p>
            <a:r>
              <a:rPr lang="en-US" b="1" dirty="0"/>
              <a:t>4CE: Consortium for Clinical Characterization of COVID-19 by EHR</a:t>
            </a:r>
          </a:p>
        </p:txBody>
      </p:sp>
      <p:sp>
        <p:nvSpPr>
          <p:cNvPr id="3" name="Content Placeholder 2">
            <a:extLst>
              <a:ext uri="{FF2B5EF4-FFF2-40B4-BE49-F238E27FC236}">
                <a16:creationId xmlns:a16="http://schemas.microsoft.com/office/drawing/2014/main" id="{12E8C392-615E-502E-C7F1-763350080C2E}"/>
              </a:ext>
            </a:extLst>
          </p:cNvPr>
          <p:cNvSpPr>
            <a:spLocks noGrp="1"/>
          </p:cNvSpPr>
          <p:nvPr>
            <p:ph idx="1"/>
          </p:nvPr>
        </p:nvSpPr>
        <p:spPr>
          <a:xfrm>
            <a:off x="3733800" y="1981200"/>
            <a:ext cx="4953000" cy="4343400"/>
          </a:xfrm>
        </p:spPr>
        <p:txBody>
          <a:bodyPr/>
          <a:lstStyle/>
          <a:p>
            <a:r>
              <a:rPr lang="en-US" sz="2000" dirty="0">
                <a:solidFill>
                  <a:srgbClr val="514689"/>
                </a:solidFill>
                <a:effectLst/>
                <a:ea typeface="Calibri" panose="020F0502020204030204" pitchFamily="34" charset="0"/>
              </a:rPr>
              <a:t>4CE is a multinational effort to study COVID-19</a:t>
            </a:r>
          </a:p>
          <a:p>
            <a:endParaRPr lang="en-US" sz="2000" dirty="0">
              <a:solidFill>
                <a:srgbClr val="514689"/>
              </a:solidFill>
            </a:endParaRPr>
          </a:p>
          <a:p>
            <a:r>
              <a:rPr lang="en-US" sz="2000" dirty="0">
                <a:solidFill>
                  <a:srgbClr val="514689"/>
                </a:solidFill>
              </a:rPr>
              <a:t>Federated effort designed to rapidly leverage data from multiple healthcare systems</a:t>
            </a:r>
          </a:p>
          <a:p>
            <a:endParaRPr lang="en-US" sz="2000" dirty="0">
              <a:solidFill>
                <a:srgbClr val="514689"/>
              </a:solidFill>
            </a:endParaRPr>
          </a:p>
          <a:p>
            <a:r>
              <a:rPr lang="en-US" sz="2000" b="1" dirty="0">
                <a:solidFill>
                  <a:srgbClr val="514689"/>
                </a:solidFill>
              </a:rPr>
              <a:t>351 hospitals </a:t>
            </a:r>
            <a:r>
              <a:rPr lang="en-US" sz="2000" dirty="0">
                <a:solidFill>
                  <a:srgbClr val="514689"/>
                </a:solidFill>
              </a:rPr>
              <a:t>and </a:t>
            </a:r>
            <a:r>
              <a:rPr lang="en-US" sz="2000" b="1" dirty="0">
                <a:solidFill>
                  <a:srgbClr val="514689"/>
                </a:solidFill>
              </a:rPr>
              <a:t>43 healthcare systems</a:t>
            </a:r>
          </a:p>
          <a:p>
            <a:endParaRPr lang="en-US" sz="2000" b="1" dirty="0">
              <a:solidFill>
                <a:srgbClr val="514689"/>
              </a:solidFill>
            </a:endParaRPr>
          </a:p>
          <a:p>
            <a:r>
              <a:rPr lang="en-US" sz="2000" dirty="0">
                <a:solidFill>
                  <a:srgbClr val="514689"/>
                </a:solidFill>
              </a:rPr>
              <a:t>Participating healthcare systems map electronic health records (EHR) to a common data model</a:t>
            </a:r>
          </a:p>
          <a:p>
            <a:endParaRPr lang="en-US" sz="2000" dirty="0">
              <a:solidFill>
                <a:srgbClr val="514689"/>
              </a:solidFill>
            </a:endParaRPr>
          </a:p>
          <a:p>
            <a:r>
              <a:rPr lang="en-US" sz="2000" dirty="0">
                <a:solidFill>
                  <a:srgbClr val="514689"/>
                </a:solidFill>
              </a:rPr>
              <a:t>In the 4CE model, </a:t>
            </a:r>
            <a:r>
              <a:rPr lang="en-US" sz="2000" b="1" dirty="0">
                <a:solidFill>
                  <a:srgbClr val="514689"/>
                </a:solidFill>
              </a:rPr>
              <a:t>patient level data does not leave the institution</a:t>
            </a:r>
          </a:p>
          <a:p>
            <a:endParaRPr lang="en-US" sz="2000" dirty="0">
              <a:solidFill>
                <a:srgbClr val="514689"/>
              </a:solidFill>
            </a:endParaRPr>
          </a:p>
          <a:p>
            <a:pPr marL="0" indent="0">
              <a:buNone/>
            </a:pPr>
            <a:endParaRPr lang="en-US" sz="2000" dirty="0">
              <a:solidFill>
                <a:srgbClr val="514689"/>
              </a:solidFill>
            </a:endParaRPr>
          </a:p>
          <a:p>
            <a:endParaRPr lang="en-US" sz="2000" b="1" dirty="0">
              <a:solidFill>
                <a:srgbClr val="514689"/>
              </a:solidFill>
            </a:endParaRPr>
          </a:p>
          <a:p>
            <a:endParaRPr lang="en-US" sz="2000" b="1" dirty="0">
              <a:solidFill>
                <a:srgbClr val="514689"/>
              </a:solidFill>
            </a:endParaRPr>
          </a:p>
        </p:txBody>
      </p:sp>
      <p:pic>
        <p:nvPicPr>
          <p:cNvPr id="6" name="Picture 5">
            <a:extLst>
              <a:ext uri="{FF2B5EF4-FFF2-40B4-BE49-F238E27FC236}">
                <a16:creationId xmlns:a16="http://schemas.microsoft.com/office/drawing/2014/main" id="{85C155D7-FC6C-974F-1588-05157469C265}"/>
              </a:ext>
            </a:extLst>
          </p:cNvPr>
          <p:cNvPicPr>
            <a:picLocks noChangeAspect="1"/>
          </p:cNvPicPr>
          <p:nvPr/>
        </p:nvPicPr>
        <p:blipFill rotWithShape="1">
          <a:blip r:embed="rId2"/>
          <a:srcRect l="9286" t="16349" r="79196" b="72222"/>
          <a:stretch/>
        </p:blipFill>
        <p:spPr>
          <a:xfrm>
            <a:off x="6629400" y="152400"/>
            <a:ext cx="2374965" cy="13255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descr="Diagram&#10;&#10;Description automatically generated">
            <a:extLst>
              <a:ext uri="{FF2B5EF4-FFF2-40B4-BE49-F238E27FC236}">
                <a16:creationId xmlns:a16="http://schemas.microsoft.com/office/drawing/2014/main" id="{45A9D84C-E9C6-2E74-0F1E-0C13B85CA84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499" t="11905" r="50833" b="16667"/>
          <a:stretch/>
        </p:blipFill>
        <p:spPr>
          <a:xfrm>
            <a:off x="228600" y="1981200"/>
            <a:ext cx="3019424" cy="3235097"/>
          </a:xfrm>
          <a:prstGeom prst="rect">
            <a:avLst/>
          </a:prstGeom>
        </p:spPr>
      </p:pic>
    </p:spTree>
    <p:extLst>
      <p:ext uri="{BB962C8B-B14F-4D97-AF65-F5344CB8AC3E}">
        <p14:creationId xmlns:p14="http://schemas.microsoft.com/office/powerpoint/2010/main" val="172730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4B52-AB65-5873-A119-53F5B8626898}"/>
              </a:ext>
            </a:extLst>
          </p:cNvPr>
          <p:cNvSpPr>
            <a:spLocks noGrp="1"/>
          </p:cNvSpPr>
          <p:nvPr>
            <p:ph type="ctrTitle"/>
          </p:nvPr>
        </p:nvSpPr>
        <p:spPr>
          <a:xfrm>
            <a:off x="685800" y="1752600"/>
            <a:ext cx="4191000" cy="2327311"/>
          </a:xfrm>
        </p:spPr>
        <p:txBody>
          <a:bodyPr/>
          <a:lstStyle/>
          <a:p>
            <a:br>
              <a:rPr lang="en-US" b="1" dirty="0"/>
            </a:br>
            <a:r>
              <a:rPr lang="en-US" b="1" dirty="0"/>
              <a:t>What kind of data and how do we get it?</a:t>
            </a:r>
          </a:p>
        </p:txBody>
      </p:sp>
    </p:spTree>
    <p:extLst>
      <p:ext uri="{BB962C8B-B14F-4D97-AF65-F5344CB8AC3E}">
        <p14:creationId xmlns:p14="http://schemas.microsoft.com/office/powerpoint/2010/main" val="212575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D4AB-D477-2924-82A6-2CD44DD62CA0}"/>
              </a:ext>
            </a:extLst>
          </p:cNvPr>
          <p:cNvSpPr>
            <a:spLocks noGrp="1"/>
          </p:cNvSpPr>
          <p:nvPr>
            <p:ph type="title"/>
          </p:nvPr>
        </p:nvSpPr>
        <p:spPr/>
        <p:txBody>
          <a:bodyPr/>
          <a:lstStyle/>
          <a:p>
            <a:r>
              <a:rPr lang="en-US" b="1" dirty="0"/>
              <a:t>Data Pre-Processing Pipeline: Common Data Model</a:t>
            </a:r>
          </a:p>
        </p:txBody>
      </p:sp>
      <p:pic>
        <p:nvPicPr>
          <p:cNvPr id="4" name="Picture 3" descr="Diagram&#10;&#10;Description automatically generated with medium confidence">
            <a:extLst>
              <a:ext uri="{FF2B5EF4-FFF2-40B4-BE49-F238E27FC236}">
                <a16:creationId xmlns:a16="http://schemas.microsoft.com/office/drawing/2014/main" id="{2A2B61D2-EF8D-D5F7-966D-A285965002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142958"/>
            <a:ext cx="9144000" cy="2572084"/>
          </a:xfrm>
          <a:prstGeom prst="rect">
            <a:avLst/>
          </a:prstGeom>
        </p:spPr>
      </p:pic>
      <p:cxnSp>
        <p:nvCxnSpPr>
          <p:cNvPr id="5" name="Straight Arrow Connector 4">
            <a:extLst>
              <a:ext uri="{FF2B5EF4-FFF2-40B4-BE49-F238E27FC236}">
                <a16:creationId xmlns:a16="http://schemas.microsoft.com/office/drawing/2014/main" id="{E8026B8B-411F-63D2-E460-129BE265A709}"/>
              </a:ext>
            </a:extLst>
          </p:cNvPr>
          <p:cNvCxnSpPr>
            <a:cxnSpLocks/>
          </p:cNvCxnSpPr>
          <p:nvPr/>
        </p:nvCxnSpPr>
        <p:spPr>
          <a:xfrm>
            <a:off x="5715000" y="4114800"/>
            <a:ext cx="0" cy="5334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5CE049E-D04D-76C4-5900-63B6F203A078}"/>
              </a:ext>
            </a:extLst>
          </p:cNvPr>
          <p:cNvGrpSpPr/>
          <p:nvPr/>
        </p:nvGrpSpPr>
        <p:grpSpPr>
          <a:xfrm>
            <a:off x="4572000" y="4967290"/>
            <a:ext cx="1904754" cy="838200"/>
            <a:chOff x="4775394" y="5219700"/>
            <a:chExt cx="2712257" cy="1219200"/>
          </a:xfrm>
        </p:grpSpPr>
        <p:sp>
          <p:nvSpPr>
            <p:cNvPr id="7" name="Rectangle: Rounded Corners 6">
              <a:extLst>
                <a:ext uri="{FF2B5EF4-FFF2-40B4-BE49-F238E27FC236}">
                  <a16:creationId xmlns:a16="http://schemas.microsoft.com/office/drawing/2014/main" id="{7A308FD4-2163-8E05-9A42-9FDF65207954}"/>
                </a:ext>
              </a:extLst>
            </p:cNvPr>
            <p:cNvSpPr/>
            <p:nvPr/>
          </p:nvSpPr>
          <p:spPr>
            <a:xfrm>
              <a:off x="4775394" y="5219700"/>
              <a:ext cx="2712257" cy="1219200"/>
            </a:xfrm>
            <a:prstGeom prst="roundRect">
              <a:avLst/>
            </a:prstGeom>
            <a:noFill/>
            <a:ln>
              <a:solidFill>
                <a:srgbClr val="51468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6B2E72-B861-545F-3325-36D2F62DCE13}"/>
                </a:ext>
              </a:extLst>
            </p:cNvPr>
            <p:cNvSpPr txBox="1"/>
            <p:nvPr/>
          </p:nvSpPr>
          <p:spPr>
            <a:xfrm>
              <a:off x="4896854" y="5381458"/>
              <a:ext cx="2590797" cy="838200"/>
            </a:xfrm>
            <a:prstGeom prst="rect">
              <a:avLst/>
            </a:prstGeom>
            <a:noFill/>
          </p:spPr>
          <p:txBody>
            <a:bodyPr wrap="square" lIns="0" tIns="0" rIns="0" bIns="0" rtlCol="0">
              <a:noAutofit/>
            </a:bodyPr>
            <a:lstStyle/>
            <a:p>
              <a:pPr marL="168275" indent="-168275">
                <a:lnSpc>
                  <a:spcPct val="90000"/>
                </a:lnSpc>
                <a:spcBef>
                  <a:spcPts val="600"/>
                </a:spcBef>
                <a:buFontTx/>
                <a:buChar char="-"/>
              </a:pPr>
              <a:r>
                <a:rPr lang="en-US" sz="1400" b="1" spc="-50" dirty="0"/>
                <a:t>White blood cell counts</a:t>
              </a:r>
            </a:p>
            <a:p>
              <a:pPr marL="168275" indent="-168275">
                <a:lnSpc>
                  <a:spcPct val="90000"/>
                </a:lnSpc>
                <a:spcBef>
                  <a:spcPts val="600"/>
                </a:spcBef>
                <a:buFontTx/>
                <a:buChar char="-"/>
              </a:pPr>
              <a:r>
                <a:rPr lang="en-US" sz="1400" b="1" spc="-50" dirty="0"/>
                <a:t>WBC</a:t>
              </a:r>
            </a:p>
            <a:p>
              <a:pPr marL="168275" indent="-168275">
                <a:lnSpc>
                  <a:spcPct val="90000"/>
                </a:lnSpc>
                <a:spcBef>
                  <a:spcPts val="600"/>
                </a:spcBef>
                <a:buFontTx/>
                <a:buChar char="-"/>
              </a:pPr>
              <a:r>
                <a:rPr lang="en-US" sz="1400" b="1" spc="-50" dirty="0"/>
                <a:t>WBC – lab test</a:t>
              </a:r>
            </a:p>
            <a:p>
              <a:pPr marL="168275" indent="-168275">
                <a:lnSpc>
                  <a:spcPct val="90000"/>
                </a:lnSpc>
                <a:spcBef>
                  <a:spcPts val="600"/>
                </a:spcBef>
                <a:buFontTx/>
                <a:buChar char="-"/>
              </a:pPr>
              <a:endParaRPr lang="en-US" sz="1850" spc="-50" dirty="0"/>
            </a:p>
            <a:p>
              <a:pPr marL="342900" indent="-342900">
                <a:lnSpc>
                  <a:spcPct val="90000"/>
                </a:lnSpc>
                <a:spcBef>
                  <a:spcPts val="600"/>
                </a:spcBef>
                <a:buFontTx/>
                <a:buChar char="-"/>
              </a:pPr>
              <a:endParaRPr lang="en-US" sz="1850" spc="-50" dirty="0"/>
            </a:p>
          </p:txBody>
        </p:sp>
      </p:grpSp>
      <p:cxnSp>
        <p:nvCxnSpPr>
          <p:cNvPr id="11" name="Straight Arrow Connector 10">
            <a:extLst>
              <a:ext uri="{FF2B5EF4-FFF2-40B4-BE49-F238E27FC236}">
                <a16:creationId xmlns:a16="http://schemas.microsoft.com/office/drawing/2014/main" id="{3D10F841-D950-19CB-9F79-0A61E92F94F5}"/>
              </a:ext>
            </a:extLst>
          </p:cNvPr>
          <p:cNvCxnSpPr>
            <a:cxnSpLocks/>
          </p:cNvCxnSpPr>
          <p:nvPr/>
        </p:nvCxnSpPr>
        <p:spPr>
          <a:xfrm>
            <a:off x="6553200" y="5390693"/>
            <a:ext cx="381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4CF8BE6-6EEF-22C0-F719-946B6201913D}"/>
              </a:ext>
            </a:extLst>
          </p:cNvPr>
          <p:cNvGrpSpPr/>
          <p:nvPr/>
        </p:nvGrpSpPr>
        <p:grpSpPr>
          <a:xfrm>
            <a:off x="7086600" y="4967290"/>
            <a:ext cx="1981198" cy="838200"/>
            <a:chOff x="4775394" y="5219700"/>
            <a:chExt cx="2712257" cy="1219200"/>
          </a:xfrm>
        </p:grpSpPr>
        <p:sp>
          <p:nvSpPr>
            <p:cNvPr id="14" name="Rectangle: Rounded Corners 13">
              <a:extLst>
                <a:ext uri="{FF2B5EF4-FFF2-40B4-BE49-F238E27FC236}">
                  <a16:creationId xmlns:a16="http://schemas.microsoft.com/office/drawing/2014/main" id="{C03C8A42-4B2D-D496-F84B-9EAA5DD09EC8}"/>
                </a:ext>
              </a:extLst>
            </p:cNvPr>
            <p:cNvSpPr/>
            <p:nvPr/>
          </p:nvSpPr>
          <p:spPr>
            <a:xfrm>
              <a:off x="4775394" y="5219700"/>
              <a:ext cx="2712257" cy="1219200"/>
            </a:xfrm>
            <a:prstGeom prst="roundRect">
              <a:avLst/>
            </a:prstGeom>
            <a:noFill/>
            <a:ln>
              <a:solidFill>
                <a:srgbClr val="51468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ED5B960-0D26-62AE-3F01-5534F506A05D}"/>
                </a:ext>
              </a:extLst>
            </p:cNvPr>
            <p:cNvSpPr txBox="1"/>
            <p:nvPr/>
          </p:nvSpPr>
          <p:spPr>
            <a:xfrm>
              <a:off x="4896854" y="5381458"/>
              <a:ext cx="2590797" cy="838200"/>
            </a:xfrm>
            <a:prstGeom prst="rect">
              <a:avLst/>
            </a:prstGeom>
            <a:noFill/>
          </p:spPr>
          <p:txBody>
            <a:bodyPr wrap="square" lIns="0" tIns="0" rIns="0" bIns="0" rtlCol="0">
              <a:noAutofit/>
            </a:bodyPr>
            <a:lstStyle/>
            <a:p>
              <a:pPr marL="168275" indent="-168275">
                <a:lnSpc>
                  <a:spcPct val="90000"/>
                </a:lnSpc>
                <a:spcBef>
                  <a:spcPts val="600"/>
                </a:spcBef>
                <a:buFontTx/>
                <a:buChar char="-"/>
              </a:pPr>
              <a:r>
                <a:rPr lang="en-US" sz="1400" b="1" spc="-50" dirty="0"/>
                <a:t>White blood cell counts</a:t>
              </a:r>
            </a:p>
            <a:p>
              <a:pPr marL="168275" indent="-168275">
                <a:lnSpc>
                  <a:spcPct val="90000"/>
                </a:lnSpc>
                <a:spcBef>
                  <a:spcPts val="600"/>
                </a:spcBef>
                <a:buFontTx/>
                <a:buChar char="-"/>
              </a:pPr>
              <a:r>
                <a:rPr lang="en-US" sz="1400" b="1" spc="-50" dirty="0"/>
                <a:t>White blood cell counts</a:t>
              </a:r>
            </a:p>
            <a:p>
              <a:pPr marL="168275" indent="-168275">
                <a:lnSpc>
                  <a:spcPct val="90000"/>
                </a:lnSpc>
                <a:spcBef>
                  <a:spcPts val="600"/>
                </a:spcBef>
                <a:buFontTx/>
                <a:buChar char="-"/>
              </a:pPr>
              <a:r>
                <a:rPr lang="en-US" sz="1400" b="1" spc="-50" dirty="0"/>
                <a:t>White blood cell counts</a:t>
              </a:r>
            </a:p>
            <a:p>
              <a:pPr marL="168275" indent="-168275">
                <a:lnSpc>
                  <a:spcPct val="90000"/>
                </a:lnSpc>
                <a:spcBef>
                  <a:spcPts val="600"/>
                </a:spcBef>
                <a:buFontTx/>
                <a:buChar char="-"/>
              </a:pPr>
              <a:endParaRPr lang="en-US" sz="1850" spc="-50" dirty="0"/>
            </a:p>
            <a:p>
              <a:pPr marL="342900" indent="-342900">
                <a:lnSpc>
                  <a:spcPct val="90000"/>
                </a:lnSpc>
                <a:spcBef>
                  <a:spcPts val="600"/>
                </a:spcBef>
                <a:buFontTx/>
                <a:buChar char="-"/>
              </a:pPr>
              <a:endParaRPr lang="en-US" sz="1850" spc="-50" dirty="0"/>
            </a:p>
          </p:txBody>
        </p:sp>
      </p:grpSp>
    </p:spTree>
    <p:extLst>
      <p:ext uri="{BB962C8B-B14F-4D97-AF65-F5344CB8AC3E}">
        <p14:creationId xmlns:p14="http://schemas.microsoft.com/office/powerpoint/2010/main" val="2316582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4B52-AB65-5873-A119-53F5B8626898}"/>
              </a:ext>
            </a:extLst>
          </p:cNvPr>
          <p:cNvSpPr>
            <a:spLocks noGrp="1"/>
          </p:cNvSpPr>
          <p:nvPr>
            <p:ph type="ctrTitle"/>
          </p:nvPr>
        </p:nvSpPr>
        <p:spPr>
          <a:xfrm>
            <a:off x="685800" y="1752600"/>
            <a:ext cx="4191000" cy="2327311"/>
          </a:xfrm>
        </p:spPr>
        <p:txBody>
          <a:bodyPr/>
          <a:lstStyle/>
          <a:p>
            <a:br>
              <a:rPr lang="en-US" b="1" dirty="0"/>
            </a:br>
            <a:r>
              <a:rPr lang="en-US" b="1" dirty="0"/>
              <a:t>How do we analyze this data across healthcare systems?</a:t>
            </a:r>
          </a:p>
        </p:txBody>
      </p:sp>
    </p:spTree>
    <p:extLst>
      <p:ext uri="{BB962C8B-B14F-4D97-AF65-F5344CB8AC3E}">
        <p14:creationId xmlns:p14="http://schemas.microsoft.com/office/powerpoint/2010/main" val="147449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729D-F465-368F-CFED-2B17ABB6B623}"/>
              </a:ext>
            </a:extLst>
          </p:cNvPr>
          <p:cNvSpPr>
            <a:spLocks noGrp="1"/>
          </p:cNvSpPr>
          <p:nvPr>
            <p:ph type="title"/>
          </p:nvPr>
        </p:nvSpPr>
        <p:spPr/>
        <p:txBody>
          <a:bodyPr/>
          <a:lstStyle/>
          <a:p>
            <a:r>
              <a:rPr lang="en-US" b="1" dirty="0"/>
              <a:t>Pipeline for Federated COVID-19 Research</a:t>
            </a:r>
          </a:p>
        </p:txBody>
      </p:sp>
      <p:pic>
        <p:nvPicPr>
          <p:cNvPr id="5" name="Picture 4" descr="Diagram&#10;&#10;Description automatically generated">
            <a:extLst>
              <a:ext uri="{FF2B5EF4-FFF2-40B4-BE49-F238E27FC236}">
                <a16:creationId xmlns:a16="http://schemas.microsoft.com/office/drawing/2014/main" id="{81E396D1-3FF6-A954-E0B8-F155179852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950272"/>
            <a:ext cx="5792460" cy="5498375"/>
          </a:xfrm>
          <a:prstGeom prst="rect">
            <a:avLst/>
          </a:prstGeom>
        </p:spPr>
      </p:pic>
      <p:sp>
        <p:nvSpPr>
          <p:cNvPr id="7" name="TextBox 6">
            <a:extLst>
              <a:ext uri="{FF2B5EF4-FFF2-40B4-BE49-F238E27FC236}">
                <a16:creationId xmlns:a16="http://schemas.microsoft.com/office/drawing/2014/main" id="{8D1C7ECC-D42D-7455-AC8C-091C6FDA2013}"/>
              </a:ext>
            </a:extLst>
          </p:cNvPr>
          <p:cNvSpPr txBox="1"/>
          <p:nvPr/>
        </p:nvSpPr>
        <p:spPr>
          <a:xfrm>
            <a:off x="6172200" y="6638359"/>
            <a:ext cx="4572000" cy="246221"/>
          </a:xfrm>
          <a:prstGeom prst="rect">
            <a:avLst/>
          </a:prstGeom>
          <a:noFill/>
        </p:spPr>
        <p:txBody>
          <a:bodyPr wrap="square">
            <a:spAutoFit/>
          </a:bodyPr>
          <a:lstStyle/>
          <a:p>
            <a:pPr marL="0" indent="0">
              <a:buNone/>
            </a:pPr>
            <a:r>
              <a:rPr lang="en-US" sz="1000" b="1" dirty="0">
                <a:solidFill>
                  <a:srgbClr val="514689"/>
                </a:solidFill>
              </a:rPr>
              <a:t>R license: https://www.r-project.org/Licenses/GPL-2</a:t>
            </a:r>
          </a:p>
        </p:txBody>
      </p:sp>
    </p:spTree>
    <p:extLst>
      <p:ext uri="{BB962C8B-B14F-4D97-AF65-F5344CB8AC3E}">
        <p14:creationId xmlns:p14="http://schemas.microsoft.com/office/powerpoint/2010/main" val="1499457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4B52-AB65-5873-A119-53F5B8626898}"/>
              </a:ext>
            </a:extLst>
          </p:cNvPr>
          <p:cNvSpPr>
            <a:spLocks noGrp="1"/>
          </p:cNvSpPr>
          <p:nvPr>
            <p:ph type="ctrTitle"/>
          </p:nvPr>
        </p:nvSpPr>
        <p:spPr>
          <a:xfrm>
            <a:off x="685800" y="1752600"/>
            <a:ext cx="4191000" cy="2327311"/>
          </a:xfrm>
        </p:spPr>
        <p:txBody>
          <a:bodyPr/>
          <a:lstStyle/>
          <a:p>
            <a:br>
              <a:rPr lang="en-US" b="1" dirty="0"/>
            </a:br>
            <a:r>
              <a:rPr lang="en-US" b="1" dirty="0"/>
              <a:t>What do you think are some benefits of 4CE / federated learning approaches?</a:t>
            </a:r>
          </a:p>
        </p:txBody>
      </p:sp>
    </p:spTree>
    <p:extLst>
      <p:ext uri="{BB962C8B-B14F-4D97-AF65-F5344CB8AC3E}">
        <p14:creationId xmlns:p14="http://schemas.microsoft.com/office/powerpoint/2010/main" val="36550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EA64-E4ED-B653-46B6-FFA7501E3D2D}"/>
              </a:ext>
            </a:extLst>
          </p:cNvPr>
          <p:cNvSpPr>
            <a:spLocks noGrp="1"/>
          </p:cNvSpPr>
          <p:nvPr>
            <p:ph type="title"/>
          </p:nvPr>
        </p:nvSpPr>
        <p:spPr/>
        <p:txBody>
          <a:bodyPr/>
          <a:lstStyle/>
          <a:p>
            <a:r>
              <a:rPr lang="en-US" b="1" dirty="0"/>
              <a:t>Benefits of 4CE / Federated Learning</a:t>
            </a:r>
          </a:p>
        </p:txBody>
      </p:sp>
      <p:sp>
        <p:nvSpPr>
          <p:cNvPr id="3" name="Content Placeholder 2">
            <a:extLst>
              <a:ext uri="{FF2B5EF4-FFF2-40B4-BE49-F238E27FC236}">
                <a16:creationId xmlns:a16="http://schemas.microsoft.com/office/drawing/2014/main" id="{F0227C01-4869-8A50-9965-2DF725708DE8}"/>
              </a:ext>
            </a:extLst>
          </p:cNvPr>
          <p:cNvSpPr>
            <a:spLocks noGrp="1"/>
          </p:cNvSpPr>
          <p:nvPr>
            <p:ph idx="1"/>
          </p:nvPr>
        </p:nvSpPr>
        <p:spPr/>
        <p:txBody>
          <a:bodyPr/>
          <a:lstStyle/>
          <a:p>
            <a:endParaRPr lang="en-US" sz="2000" dirty="0">
              <a:solidFill>
                <a:srgbClr val="514689"/>
              </a:solidFill>
            </a:endParaRPr>
          </a:p>
          <a:p>
            <a:r>
              <a:rPr lang="en-US" sz="2000" dirty="0">
                <a:solidFill>
                  <a:srgbClr val="514689"/>
                </a:solidFill>
              </a:rPr>
              <a:t>Participating healthcare systems curate their data into 4CE Common Data Model -&gt; standardization of data across healthcare systems</a:t>
            </a:r>
          </a:p>
          <a:p>
            <a:pPr lvl="1"/>
            <a:r>
              <a:rPr lang="en-US" sz="2000" dirty="0">
                <a:solidFill>
                  <a:srgbClr val="514689"/>
                </a:solidFill>
              </a:rPr>
              <a:t>Curated dataset can support endeavors into multiple areas of research (e.g., neurology, pediatrics, computational phenotyping, nephrology)</a:t>
            </a:r>
          </a:p>
          <a:p>
            <a:endParaRPr lang="en-US" sz="2000" dirty="0">
              <a:solidFill>
                <a:srgbClr val="514689"/>
              </a:solidFill>
            </a:endParaRPr>
          </a:p>
          <a:p>
            <a:r>
              <a:rPr lang="en-US" sz="2000" dirty="0">
                <a:solidFill>
                  <a:srgbClr val="514689"/>
                </a:solidFill>
              </a:rPr>
              <a:t>Patient data does not leave the institution</a:t>
            </a:r>
          </a:p>
          <a:p>
            <a:pPr lvl="1"/>
            <a:r>
              <a:rPr lang="en-US" sz="2000" dirty="0">
                <a:solidFill>
                  <a:srgbClr val="514689"/>
                </a:solidFill>
              </a:rPr>
              <a:t>Healthcare systems stay close to the data</a:t>
            </a:r>
          </a:p>
          <a:p>
            <a:pPr lvl="1"/>
            <a:r>
              <a:rPr lang="en-US" sz="2000" dirty="0">
                <a:solidFill>
                  <a:srgbClr val="514689"/>
                </a:solidFill>
              </a:rPr>
              <a:t>Help allow for quick identification and resolution of QC issues</a:t>
            </a:r>
          </a:p>
          <a:p>
            <a:pPr marL="174625" lvl="1" indent="0">
              <a:buNone/>
            </a:pPr>
            <a:endParaRPr lang="en-US" dirty="0">
              <a:solidFill>
                <a:srgbClr val="514689"/>
              </a:solidFill>
            </a:endParaRPr>
          </a:p>
          <a:p>
            <a:endParaRPr lang="en-US" dirty="0">
              <a:solidFill>
                <a:srgbClr val="514689"/>
              </a:solidFill>
            </a:endParaRPr>
          </a:p>
          <a:p>
            <a:pPr lvl="1"/>
            <a:endParaRPr lang="en-US" dirty="0"/>
          </a:p>
          <a:p>
            <a:pPr lvl="1"/>
            <a:endParaRPr lang="en-US" dirty="0"/>
          </a:p>
        </p:txBody>
      </p:sp>
    </p:spTree>
    <p:extLst>
      <p:ext uri="{BB962C8B-B14F-4D97-AF65-F5344CB8AC3E}">
        <p14:creationId xmlns:p14="http://schemas.microsoft.com/office/powerpoint/2010/main" val="176125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Part II</a:t>
            </a:r>
          </a:p>
        </p:txBody>
      </p:sp>
      <p:sp>
        <p:nvSpPr>
          <p:cNvPr id="4" name="Subtitle 3">
            <a:extLst>
              <a:ext uri="{FF2B5EF4-FFF2-40B4-BE49-F238E27FC236}">
                <a16:creationId xmlns:a16="http://schemas.microsoft.com/office/drawing/2014/main" id="{AB9C603B-849D-8D43-81B6-7DA8EB61E482}"/>
              </a:ext>
            </a:extLst>
          </p:cNvPr>
          <p:cNvSpPr>
            <a:spLocks noGrp="1"/>
          </p:cNvSpPr>
          <p:nvPr>
            <p:ph type="subTitle" idx="1"/>
          </p:nvPr>
        </p:nvSpPr>
        <p:spPr/>
        <p:txBody>
          <a:bodyPr/>
          <a:lstStyle/>
          <a:p>
            <a:pPr algn="ctr"/>
            <a:r>
              <a:rPr lang="en-US" sz="2400" b="1" dirty="0"/>
              <a:t>Clinical outcomes of hospitalized COVID-19 patients with neurological manifestations: a multinational study</a:t>
            </a:r>
          </a:p>
        </p:txBody>
      </p:sp>
    </p:spTree>
    <p:extLst>
      <p:ext uri="{BB962C8B-B14F-4D97-AF65-F5344CB8AC3E}">
        <p14:creationId xmlns:p14="http://schemas.microsoft.com/office/powerpoint/2010/main" val="2268187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3B32-919B-AE8A-9026-24828C24440E}"/>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295C38DB-6B6A-CA87-CA25-06068178EB13}"/>
              </a:ext>
            </a:extLst>
          </p:cNvPr>
          <p:cNvSpPr>
            <a:spLocks noGrp="1"/>
          </p:cNvSpPr>
          <p:nvPr>
            <p:ph idx="1"/>
          </p:nvPr>
        </p:nvSpPr>
        <p:spPr/>
        <p:txBody>
          <a:bodyPr/>
          <a:lstStyle/>
          <a:p>
            <a:pPr lvl="1">
              <a:buFont typeface="Arial" panose="020B0604020202020204" pitchFamily="34" charset="0"/>
              <a:buChar char="•"/>
            </a:pPr>
            <a:r>
              <a:rPr lang="en-US" sz="1800" dirty="0">
                <a:solidFill>
                  <a:srgbClr val="514689"/>
                </a:solidFill>
              </a:rPr>
              <a:t>Studies have reported that COVID-19 patients with </a:t>
            </a:r>
            <a:r>
              <a:rPr lang="en-US" sz="1800" b="1" dirty="0">
                <a:solidFill>
                  <a:srgbClr val="514689"/>
                </a:solidFill>
              </a:rPr>
              <a:t>concurrent or new onset neurological manifestations</a:t>
            </a:r>
            <a:r>
              <a:rPr lang="en-US" sz="1800" dirty="0">
                <a:solidFill>
                  <a:srgbClr val="514689"/>
                </a:solidFill>
              </a:rPr>
              <a:t> are at an </a:t>
            </a:r>
            <a:r>
              <a:rPr lang="en-US" sz="1800" b="1" dirty="0">
                <a:solidFill>
                  <a:srgbClr val="514689"/>
                </a:solidFill>
              </a:rPr>
              <a:t>increased risk </a:t>
            </a:r>
            <a:r>
              <a:rPr lang="en-US" sz="1800" dirty="0">
                <a:solidFill>
                  <a:srgbClr val="514689"/>
                </a:solidFill>
              </a:rPr>
              <a:t>for prolonged hospital stay, disease severity, and mortality</a:t>
            </a:r>
          </a:p>
          <a:p>
            <a:pPr lvl="1">
              <a:buFont typeface="Arial" panose="020B0604020202020204" pitchFamily="34" charset="0"/>
              <a:buChar char="•"/>
            </a:pPr>
            <a:endParaRPr lang="en-US" sz="1800" dirty="0">
              <a:solidFill>
                <a:srgbClr val="514689"/>
              </a:solidFill>
            </a:endParaRPr>
          </a:p>
          <a:p>
            <a:pPr lvl="1">
              <a:buFont typeface="Arial" panose="020B0604020202020204" pitchFamily="34" charset="0"/>
              <a:buChar char="•"/>
            </a:pPr>
            <a:r>
              <a:rPr lang="en-US" sz="1800" b="1" dirty="0">
                <a:solidFill>
                  <a:srgbClr val="514689"/>
                </a:solidFill>
              </a:rPr>
              <a:t>Pre-existing comorbidities </a:t>
            </a:r>
            <a:r>
              <a:rPr lang="en-US" sz="1800" dirty="0">
                <a:solidFill>
                  <a:srgbClr val="514689"/>
                </a:solidFill>
              </a:rPr>
              <a:t>have also been associated with the manifestation of neurologic illness and poor health outcomes in COVID-19 patients</a:t>
            </a:r>
          </a:p>
          <a:p>
            <a:pPr lvl="1">
              <a:buFont typeface="Arial" panose="020B0604020202020204" pitchFamily="34" charset="0"/>
              <a:buChar char="•"/>
            </a:pPr>
            <a:endParaRPr lang="en-US" sz="1800" b="1" dirty="0">
              <a:solidFill>
                <a:srgbClr val="514689"/>
              </a:solidFill>
            </a:endParaRPr>
          </a:p>
          <a:p>
            <a:pPr lvl="1">
              <a:buFont typeface="Arial" panose="020B0604020202020204" pitchFamily="34" charset="0"/>
              <a:buChar char="•"/>
            </a:pPr>
            <a:r>
              <a:rPr lang="en-US" sz="1600" b="1" dirty="0">
                <a:solidFill>
                  <a:srgbClr val="514689"/>
                </a:solidFill>
              </a:rPr>
              <a:t>Mixed findings regarding risk and time of poor health outcomes:</a:t>
            </a:r>
          </a:p>
          <a:p>
            <a:pPr lvl="2">
              <a:lnSpc>
                <a:spcPct val="90000"/>
              </a:lnSpc>
              <a:buFont typeface="Arial" panose="020B0604020202020204" pitchFamily="34" charset="0"/>
              <a:buChar char="•"/>
            </a:pPr>
            <a:r>
              <a:rPr lang="en-US" sz="1600" dirty="0">
                <a:solidFill>
                  <a:srgbClr val="514689"/>
                </a:solidFill>
              </a:rPr>
              <a:t>Differences in study design (CNS vs PNS conditions)</a:t>
            </a:r>
          </a:p>
          <a:p>
            <a:pPr lvl="2">
              <a:lnSpc>
                <a:spcPct val="90000"/>
              </a:lnSpc>
              <a:buFont typeface="Arial" panose="020B0604020202020204" pitchFamily="34" charset="0"/>
              <a:buChar char="•"/>
            </a:pPr>
            <a:r>
              <a:rPr lang="en-US" sz="1600" dirty="0">
                <a:solidFill>
                  <a:srgbClr val="514689"/>
                </a:solidFill>
              </a:rPr>
              <a:t>Small sample size/single-centered studies</a:t>
            </a:r>
          </a:p>
          <a:p>
            <a:pPr lvl="2">
              <a:lnSpc>
                <a:spcPct val="90000"/>
              </a:lnSpc>
              <a:buFont typeface="Arial" panose="020B0604020202020204" pitchFamily="34" charset="0"/>
              <a:buChar char="•"/>
            </a:pPr>
            <a:r>
              <a:rPr lang="en-US" sz="1600" dirty="0">
                <a:solidFill>
                  <a:srgbClr val="514689"/>
                </a:solidFill>
              </a:rPr>
              <a:t>Non-diverse geographic locations</a:t>
            </a:r>
          </a:p>
          <a:p>
            <a:pPr lvl="1">
              <a:buFont typeface="Arial" panose="020B0604020202020204" pitchFamily="34" charset="0"/>
              <a:buChar char="•"/>
            </a:pPr>
            <a:endParaRPr lang="en-US" sz="1800" dirty="0">
              <a:solidFill>
                <a:srgbClr val="514689"/>
              </a:solidFill>
            </a:endParaRPr>
          </a:p>
          <a:p>
            <a:pPr lvl="1">
              <a:buFont typeface="Arial" panose="020B0604020202020204" pitchFamily="34" charset="0"/>
              <a:buChar char="•"/>
            </a:pPr>
            <a:r>
              <a:rPr lang="en-US" sz="1800" b="1" dirty="0">
                <a:solidFill>
                  <a:srgbClr val="514689"/>
                </a:solidFill>
              </a:rPr>
              <a:t>The disease trajectory and poor health outcomes in COVID-Neurological populations is still not fully understood</a:t>
            </a:r>
          </a:p>
          <a:p>
            <a:endParaRPr lang="en-US" dirty="0"/>
          </a:p>
        </p:txBody>
      </p:sp>
    </p:spTree>
    <p:extLst>
      <p:ext uri="{BB962C8B-B14F-4D97-AF65-F5344CB8AC3E}">
        <p14:creationId xmlns:p14="http://schemas.microsoft.com/office/powerpoint/2010/main" val="303327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CF00-FE8A-8773-AAFF-1A0E9A1D116E}"/>
              </a:ext>
            </a:extLst>
          </p:cNvPr>
          <p:cNvSpPr>
            <a:spLocks noGrp="1"/>
          </p:cNvSpPr>
          <p:nvPr>
            <p:ph type="title"/>
          </p:nvPr>
        </p:nvSpPr>
        <p:spPr/>
        <p:txBody>
          <a:bodyPr/>
          <a:lstStyle/>
          <a:p>
            <a:r>
              <a:rPr lang="en-US" b="1" dirty="0"/>
              <a:t>Introductions</a:t>
            </a:r>
          </a:p>
        </p:txBody>
      </p:sp>
      <p:sp>
        <p:nvSpPr>
          <p:cNvPr id="3" name="Content Placeholder 2">
            <a:extLst>
              <a:ext uri="{FF2B5EF4-FFF2-40B4-BE49-F238E27FC236}">
                <a16:creationId xmlns:a16="http://schemas.microsoft.com/office/drawing/2014/main" id="{8CF43E5C-2FC8-4576-E26B-155E988369FB}"/>
              </a:ext>
            </a:extLst>
          </p:cNvPr>
          <p:cNvSpPr>
            <a:spLocks noGrp="1"/>
          </p:cNvSpPr>
          <p:nvPr>
            <p:ph idx="1"/>
          </p:nvPr>
        </p:nvSpPr>
        <p:spPr/>
        <p:txBody>
          <a:bodyPr/>
          <a:lstStyle/>
          <a:p>
            <a:r>
              <a:rPr lang="en-US" dirty="0">
                <a:solidFill>
                  <a:srgbClr val="514689"/>
                </a:solidFill>
              </a:rPr>
              <a:t>4</a:t>
            </a:r>
            <a:r>
              <a:rPr lang="en-US" baseline="30000" dirty="0">
                <a:solidFill>
                  <a:srgbClr val="514689"/>
                </a:solidFill>
              </a:rPr>
              <a:t>th</a:t>
            </a:r>
            <a:r>
              <a:rPr lang="en-US" dirty="0">
                <a:solidFill>
                  <a:srgbClr val="514689"/>
                </a:solidFill>
              </a:rPr>
              <a:t> year PhD Candidate in the Driskill Graduate Program (DGP) </a:t>
            </a:r>
          </a:p>
          <a:p>
            <a:pPr lvl="1"/>
            <a:r>
              <a:rPr lang="en-US" dirty="0">
                <a:solidFill>
                  <a:srgbClr val="514689"/>
                </a:solidFill>
              </a:rPr>
              <a:t>Biomedical informatics track (similar course sequence/structure as HSIP)</a:t>
            </a:r>
          </a:p>
          <a:p>
            <a:pPr lvl="1"/>
            <a:r>
              <a:rPr lang="en-US" dirty="0">
                <a:solidFill>
                  <a:srgbClr val="514689"/>
                </a:solidFill>
              </a:rPr>
              <a:t>Winter 2020 - Student </a:t>
            </a:r>
          </a:p>
          <a:p>
            <a:pPr lvl="1"/>
            <a:r>
              <a:rPr lang="en-US" dirty="0">
                <a:solidFill>
                  <a:srgbClr val="514689"/>
                </a:solidFill>
              </a:rPr>
              <a:t>Winter 2022 - TA </a:t>
            </a:r>
          </a:p>
          <a:p>
            <a:pPr lvl="1"/>
            <a:r>
              <a:rPr lang="en-US" dirty="0">
                <a:solidFill>
                  <a:srgbClr val="514689"/>
                </a:solidFill>
              </a:rPr>
              <a:t>Winter 2023 – Guest lecturer</a:t>
            </a:r>
          </a:p>
          <a:p>
            <a:endParaRPr lang="en-US" dirty="0">
              <a:solidFill>
                <a:srgbClr val="514689"/>
              </a:solidFill>
            </a:endParaRPr>
          </a:p>
          <a:p>
            <a:r>
              <a:rPr lang="en-US" dirty="0">
                <a:solidFill>
                  <a:srgbClr val="514689"/>
                </a:solidFill>
              </a:rPr>
              <a:t>April 2020 - Began rotating in the Luo Lab and officially joined in July 2020</a:t>
            </a:r>
          </a:p>
          <a:p>
            <a:pPr marL="0" indent="0">
              <a:buNone/>
            </a:pPr>
            <a:endParaRPr lang="en-US" dirty="0">
              <a:solidFill>
                <a:srgbClr val="514689"/>
              </a:solidFill>
            </a:endParaRPr>
          </a:p>
          <a:p>
            <a:r>
              <a:rPr lang="en-US" dirty="0">
                <a:solidFill>
                  <a:srgbClr val="514689"/>
                </a:solidFill>
              </a:rPr>
              <a:t>Thesis focused on evaluating longitudinal EHR data of patients with neurological illnesses (e.g. COVID + Neurological manifestations, traumatic brain injuries)</a:t>
            </a:r>
          </a:p>
          <a:p>
            <a:endParaRPr lang="en-US" dirty="0">
              <a:solidFill>
                <a:srgbClr val="514689"/>
              </a:solidFill>
            </a:endParaRPr>
          </a:p>
          <a:p>
            <a:r>
              <a:rPr lang="en-US" dirty="0">
                <a:solidFill>
                  <a:srgbClr val="514689"/>
                </a:solidFill>
              </a:rPr>
              <a:t>Member of the 4CE COVID-19 Consortium </a:t>
            </a:r>
          </a:p>
          <a:p>
            <a:endParaRPr lang="en-US" dirty="0"/>
          </a:p>
        </p:txBody>
      </p:sp>
    </p:spTree>
    <p:extLst>
      <p:ext uri="{BB962C8B-B14F-4D97-AF65-F5344CB8AC3E}">
        <p14:creationId xmlns:p14="http://schemas.microsoft.com/office/powerpoint/2010/main" val="382131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C102-646F-A29D-457E-0FD7F93E87A1}"/>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022A061D-2040-9A58-EF0E-70510A518757}"/>
              </a:ext>
            </a:extLst>
          </p:cNvPr>
          <p:cNvSpPr>
            <a:spLocks noGrp="1"/>
          </p:cNvSpPr>
          <p:nvPr>
            <p:ph idx="1"/>
          </p:nvPr>
        </p:nvSpPr>
        <p:spPr/>
        <p:txBody>
          <a:bodyPr/>
          <a:lstStyle/>
          <a:p>
            <a:pPr marL="0" indent="0" algn="ctr">
              <a:buNone/>
            </a:pPr>
            <a:r>
              <a:rPr lang="en-US" sz="2000" b="1" dirty="0">
                <a:solidFill>
                  <a:srgbClr val="514689"/>
                </a:solidFill>
              </a:rPr>
              <a:t>Leverage data from the 4CE Consortium to evaluate the risk of adverse clinical outcomes (e.g. longer hospital stay and mortality) in hospitalized COVID-19 patients with concurrent neurological manifestations.</a:t>
            </a:r>
          </a:p>
          <a:p>
            <a:endParaRPr lang="en-US" sz="2000" dirty="0">
              <a:solidFill>
                <a:srgbClr val="514689"/>
              </a:solidFill>
            </a:endParaRPr>
          </a:p>
          <a:p>
            <a:endParaRPr lang="en-US" dirty="0"/>
          </a:p>
          <a:p>
            <a:endParaRPr lang="en-US" dirty="0"/>
          </a:p>
        </p:txBody>
      </p:sp>
    </p:spTree>
    <p:extLst>
      <p:ext uri="{BB962C8B-B14F-4D97-AF65-F5344CB8AC3E}">
        <p14:creationId xmlns:p14="http://schemas.microsoft.com/office/powerpoint/2010/main" val="2324424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F4B9-3CD0-B1F3-B494-4A5C7170DBEB}"/>
              </a:ext>
            </a:extLst>
          </p:cNvPr>
          <p:cNvSpPr>
            <a:spLocks noGrp="1"/>
          </p:cNvSpPr>
          <p:nvPr>
            <p:ph type="ctrTitle"/>
          </p:nvPr>
        </p:nvSpPr>
        <p:spPr/>
        <p:txBody>
          <a:bodyPr/>
          <a:lstStyle/>
          <a:p>
            <a:r>
              <a:rPr lang="en-US" dirty="0"/>
              <a:t>Methods</a:t>
            </a:r>
          </a:p>
        </p:txBody>
      </p:sp>
    </p:spTree>
    <p:extLst>
      <p:ext uri="{BB962C8B-B14F-4D97-AF65-F5344CB8AC3E}">
        <p14:creationId xmlns:p14="http://schemas.microsoft.com/office/powerpoint/2010/main" val="2509061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9FFE-9214-0850-B3A1-91A74ECBFCC1}"/>
              </a:ext>
            </a:extLst>
          </p:cNvPr>
          <p:cNvSpPr>
            <a:spLocks noGrp="1"/>
          </p:cNvSpPr>
          <p:nvPr>
            <p:ph type="title"/>
          </p:nvPr>
        </p:nvSpPr>
        <p:spPr/>
        <p:txBody>
          <a:bodyPr/>
          <a:lstStyle/>
          <a:p>
            <a:r>
              <a:rPr lang="en-US" b="1" dirty="0"/>
              <a:t>Data Collection</a:t>
            </a:r>
          </a:p>
        </p:txBody>
      </p:sp>
      <p:sp>
        <p:nvSpPr>
          <p:cNvPr id="3" name="Content Placeholder 2">
            <a:extLst>
              <a:ext uri="{FF2B5EF4-FFF2-40B4-BE49-F238E27FC236}">
                <a16:creationId xmlns:a16="http://schemas.microsoft.com/office/drawing/2014/main" id="{3E8594D9-E409-90B2-D465-1DB97777E93E}"/>
              </a:ext>
            </a:extLst>
          </p:cNvPr>
          <p:cNvSpPr>
            <a:spLocks noGrp="1"/>
          </p:cNvSpPr>
          <p:nvPr>
            <p:ph idx="1"/>
          </p:nvPr>
        </p:nvSpPr>
        <p:spPr/>
        <p:txBody>
          <a:bodyPr/>
          <a:lstStyle/>
          <a:p>
            <a:r>
              <a:rPr lang="en-US" sz="2000" dirty="0">
                <a:solidFill>
                  <a:srgbClr val="514689"/>
                </a:solidFill>
              </a:rPr>
              <a:t>Leveraged a unique dataset from the 4CE: large, </a:t>
            </a:r>
            <a:r>
              <a:rPr lang="en-US" sz="2000" dirty="0">
                <a:solidFill>
                  <a:srgbClr val="514689"/>
                </a:solidFill>
                <a:effectLst/>
                <a:ea typeface="Calibri" panose="020F0502020204030204" pitchFamily="34" charset="0"/>
              </a:rPr>
              <a:t>multinational</a:t>
            </a:r>
            <a:r>
              <a:rPr lang="en-US" sz="2000" dirty="0">
                <a:solidFill>
                  <a:srgbClr val="514689"/>
                </a:solidFill>
              </a:rPr>
              <a:t>, and geographically diverse dataset of hospitalized COVID-19 patients</a:t>
            </a:r>
          </a:p>
          <a:p>
            <a:endParaRPr lang="en-US" sz="2000" dirty="0">
              <a:solidFill>
                <a:srgbClr val="514689"/>
              </a:solidFill>
            </a:endParaRPr>
          </a:p>
          <a:p>
            <a:r>
              <a:rPr lang="en-US" sz="2000" dirty="0">
                <a:solidFill>
                  <a:srgbClr val="514689"/>
                </a:solidFill>
              </a:rPr>
              <a:t>Our study includes </a:t>
            </a:r>
            <a:r>
              <a:rPr lang="en-US" sz="2000" b="1" dirty="0">
                <a:solidFill>
                  <a:srgbClr val="514689"/>
                </a:solidFill>
              </a:rPr>
              <a:t>106,229 </a:t>
            </a:r>
            <a:r>
              <a:rPr lang="en-US" sz="2000" dirty="0">
                <a:solidFill>
                  <a:srgbClr val="514689"/>
                </a:solidFill>
              </a:rPr>
              <a:t>hospitalized patients from</a:t>
            </a:r>
            <a:r>
              <a:rPr lang="en-US" sz="2000" b="1" dirty="0">
                <a:solidFill>
                  <a:srgbClr val="514689"/>
                </a:solidFill>
              </a:rPr>
              <a:t> 21</a:t>
            </a:r>
            <a:r>
              <a:rPr lang="en-US" sz="2000" dirty="0">
                <a:solidFill>
                  <a:srgbClr val="514689"/>
                </a:solidFill>
              </a:rPr>
              <a:t> healthcare systems from </a:t>
            </a:r>
            <a:r>
              <a:rPr lang="en-US" sz="2000" b="1" dirty="0">
                <a:solidFill>
                  <a:srgbClr val="514689"/>
                </a:solidFill>
              </a:rPr>
              <a:t>6 countries </a:t>
            </a:r>
            <a:r>
              <a:rPr lang="en-US" sz="2000" dirty="0">
                <a:solidFill>
                  <a:srgbClr val="514689"/>
                </a:solidFill>
              </a:rPr>
              <a:t>(United States, France, Italy, Spain, United Kingdom, Germany, and Singapore)</a:t>
            </a:r>
          </a:p>
          <a:p>
            <a:endParaRPr lang="en-US" sz="2000" dirty="0">
              <a:solidFill>
                <a:srgbClr val="514689"/>
              </a:solidFill>
            </a:endParaRPr>
          </a:p>
          <a:p>
            <a:r>
              <a:rPr lang="en-US" sz="2000" dirty="0">
                <a:solidFill>
                  <a:srgbClr val="514689"/>
                </a:solidFill>
              </a:rPr>
              <a:t>Patients were stratified into </a:t>
            </a:r>
            <a:r>
              <a:rPr lang="en-US" sz="2000" b="1" dirty="0">
                <a:solidFill>
                  <a:srgbClr val="514689"/>
                </a:solidFill>
              </a:rPr>
              <a:t>3 groups</a:t>
            </a:r>
            <a:r>
              <a:rPr lang="en-US" sz="2000" dirty="0">
                <a:solidFill>
                  <a:srgbClr val="514689"/>
                </a:solidFill>
              </a:rPr>
              <a:t>:</a:t>
            </a:r>
          </a:p>
          <a:p>
            <a:pPr lvl="1"/>
            <a:r>
              <a:rPr lang="en-US" sz="2000" b="1" dirty="0">
                <a:solidFill>
                  <a:srgbClr val="514689"/>
                </a:solidFill>
              </a:rPr>
              <a:t>NNC: </a:t>
            </a:r>
            <a:r>
              <a:rPr lang="en-US" sz="2000" dirty="0">
                <a:solidFill>
                  <a:srgbClr val="514689"/>
                </a:solidFill>
              </a:rPr>
              <a:t>Non-neurological condition </a:t>
            </a:r>
          </a:p>
          <a:p>
            <a:pPr lvl="1"/>
            <a:r>
              <a:rPr lang="en-US" sz="2000" b="1" dirty="0">
                <a:solidFill>
                  <a:srgbClr val="514689"/>
                </a:solidFill>
              </a:rPr>
              <a:t>CNS: </a:t>
            </a:r>
            <a:r>
              <a:rPr lang="en-US" sz="2000" dirty="0">
                <a:solidFill>
                  <a:srgbClr val="514689"/>
                </a:solidFill>
              </a:rPr>
              <a:t>Central nervous system condition</a:t>
            </a:r>
          </a:p>
          <a:p>
            <a:pPr lvl="1"/>
            <a:r>
              <a:rPr lang="en-US" sz="2000" b="1" dirty="0">
                <a:solidFill>
                  <a:srgbClr val="514689"/>
                </a:solidFill>
              </a:rPr>
              <a:t>PNS: </a:t>
            </a:r>
            <a:r>
              <a:rPr lang="en-US" sz="2000" dirty="0">
                <a:solidFill>
                  <a:srgbClr val="514689"/>
                </a:solidFill>
              </a:rPr>
              <a:t>Peripheral nervous system condition</a:t>
            </a:r>
          </a:p>
          <a:p>
            <a:pPr marL="0" indent="0">
              <a:buNone/>
            </a:pPr>
            <a:endParaRPr lang="en-US" dirty="0"/>
          </a:p>
        </p:txBody>
      </p:sp>
    </p:spTree>
    <p:extLst>
      <p:ext uri="{BB962C8B-B14F-4D97-AF65-F5344CB8AC3E}">
        <p14:creationId xmlns:p14="http://schemas.microsoft.com/office/powerpoint/2010/main" val="2563234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37C2-F934-682B-CB94-633C6E6E4FE5}"/>
              </a:ext>
            </a:extLst>
          </p:cNvPr>
          <p:cNvSpPr>
            <a:spLocks noGrp="1"/>
          </p:cNvSpPr>
          <p:nvPr>
            <p:ph type="title"/>
          </p:nvPr>
        </p:nvSpPr>
        <p:spPr>
          <a:xfrm>
            <a:off x="962526" y="88232"/>
            <a:ext cx="7713969" cy="762000"/>
          </a:xfrm>
        </p:spPr>
        <p:txBody>
          <a:bodyPr/>
          <a:lstStyle/>
          <a:p>
            <a:r>
              <a:rPr lang="en-US" b="1" dirty="0"/>
              <a:t>Data Collection – ICD Codes</a:t>
            </a:r>
          </a:p>
        </p:txBody>
      </p:sp>
      <p:sp>
        <p:nvSpPr>
          <p:cNvPr id="3" name="TextBox 2">
            <a:extLst>
              <a:ext uri="{FF2B5EF4-FFF2-40B4-BE49-F238E27FC236}">
                <a16:creationId xmlns:a16="http://schemas.microsoft.com/office/drawing/2014/main" id="{21DD7CDA-8814-839C-10B0-030E8070B8F0}"/>
              </a:ext>
            </a:extLst>
          </p:cNvPr>
          <p:cNvSpPr txBox="1"/>
          <p:nvPr/>
        </p:nvSpPr>
        <p:spPr>
          <a:xfrm>
            <a:off x="685800" y="1371600"/>
            <a:ext cx="7620000" cy="4648200"/>
          </a:xfrm>
          <a:prstGeom prst="rect">
            <a:avLst/>
          </a:prstGeom>
          <a:noFill/>
        </p:spPr>
        <p:txBody>
          <a:bodyPr wrap="square" lIns="0" tIns="0" rIns="0" bIns="0" rtlCol="0">
            <a:noAutofit/>
          </a:bodyPr>
          <a:lstStyle/>
          <a:p>
            <a:pPr>
              <a:lnSpc>
                <a:spcPct val="90000"/>
              </a:lnSpc>
              <a:spcBef>
                <a:spcPts val="600"/>
              </a:spcBef>
            </a:pPr>
            <a:endParaRPr lang="en-US" sz="1850" spc="-50" dirty="0"/>
          </a:p>
        </p:txBody>
      </p:sp>
      <p:graphicFrame>
        <p:nvGraphicFramePr>
          <p:cNvPr id="5" name="Table 5">
            <a:extLst>
              <a:ext uri="{FF2B5EF4-FFF2-40B4-BE49-F238E27FC236}">
                <a16:creationId xmlns:a16="http://schemas.microsoft.com/office/drawing/2014/main" id="{1722435B-E1E1-DD8F-786C-EC2C5ADA3736}"/>
              </a:ext>
            </a:extLst>
          </p:cNvPr>
          <p:cNvGraphicFramePr>
            <a:graphicFrameLocks noGrp="1"/>
          </p:cNvGraphicFramePr>
          <p:nvPr>
            <p:extLst>
              <p:ext uri="{D42A27DB-BD31-4B8C-83A1-F6EECF244321}">
                <p14:modId xmlns:p14="http://schemas.microsoft.com/office/powerpoint/2010/main" val="2923789249"/>
              </p:ext>
            </p:extLst>
          </p:nvPr>
        </p:nvGraphicFramePr>
        <p:xfrm>
          <a:off x="889646" y="1051560"/>
          <a:ext cx="7568554" cy="4968240"/>
        </p:xfrm>
        <a:graphic>
          <a:graphicData uri="http://schemas.openxmlformats.org/drawingml/2006/table">
            <a:tbl>
              <a:tblPr firstRow="1" bandRow="1">
                <a:tableStyleId>{0660B408-B3CF-4A94-85FC-2B1E0A45F4A2}</a:tableStyleId>
              </a:tblPr>
              <a:tblGrid>
                <a:gridCol w="4800099">
                  <a:extLst>
                    <a:ext uri="{9D8B030D-6E8A-4147-A177-3AD203B41FA5}">
                      <a16:colId xmlns:a16="http://schemas.microsoft.com/office/drawing/2014/main" val="2072968021"/>
                    </a:ext>
                  </a:extLst>
                </a:gridCol>
                <a:gridCol w="2768455">
                  <a:extLst>
                    <a:ext uri="{9D8B030D-6E8A-4147-A177-3AD203B41FA5}">
                      <a16:colId xmlns:a16="http://schemas.microsoft.com/office/drawing/2014/main" val="2426080602"/>
                    </a:ext>
                  </a:extLst>
                </a:gridCol>
              </a:tblGrid>
              <a:tr h="477397">
                <a:tc>
                  <a:txBody>
                    <a:bodyPr/>
                    <a:lstStyle/>
                    <a:p>
                      <a:pPr algn="ctr"/>
                      <a:r>
                        <a:rPr lang="en-US" sz="3200" dirty="0"/>
                        <a:t>CNS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t>PNS</a:t>
                      </a:r>
                    </a:p>
                  </a:txBody>
                  <a:tcPr/>
                </a:tc>
                <a:extLst>
                  <a:ext uri="{0D108BD9-81ED-4DB2-BD59-A6C34878D82A}">
                    <a16:rowId xmlns:a16="http://schemas.microsoft.com/office/drawing/2014/main" val="454505368"/>
                  </a:ext>
                </a:extLst>
              </a:tr>
              <a:tr h="0">
                <a:tc>
                  <a:txBody>
                    <a:bodyPr/>
                    <a:lstStyle/>
                    <a:p>
                      <a:pPr algn="ctr" rtl="0" fontAlgn="ctr"/>
                      <a:r>
                        <a:rPr lang="en-US" sz="1200" b="1" i="0" u="none" strike="noStrike" dirty="0">
                          <a:solidFill>
                            <a:srgbClr val="54585A"/>
                          </a:solidFill>
                          <a:effectLst/>
                          <a:latin typeface="Calibri" panose="020F0502020204030204" pitchFamily="34" charset="0"/>
                        </a:rPr>
                        <a:t>Blindness and low vision</a:t>
                      </a:r>
                    </a:p>
                  </a:txBody>
                  <a:tcPr marL="4763" marR="4763" marT="4763" marB="0" anchor="ctr"/>
                </a:tc>
                <a:tc>
                  <a:txBody>
                    <a:bodyPr/>
                    <a:lstStyle/>
                    <a:p>
                      <a:pPr algn="ctr"/>
                      <a:r>
                        <a:rPr lang="en-US" sz="1200" b="1" dirty="0"/>
                        <a:t>Disturbances of smell and taste</a:t>
                      </a:r>
                    </a:p>
                  </a:txBody>
                  <a:tcPr/>
                </a:tc>
                <a:extLst>
                  <a:ext uri="{0D108BD9-81ED-4DB2-BD59-A6C34878D82A}">
                    <a16:rowId xmlns:a16="http://schemas.microsoft.com/office/drawing/2014/main" val="1635651634"/>
                  </a:ext>
                </a:extLst>
              </a:tr>
              <a:tr h="0">
                <a:tc>
                  <a:txBody>
                    <a:bodyPr/>
                    <a:lstStyle/>
                    <a:p>
                      <a:pPr algn="ctr" rtl="0" fontAlgn="ctr"/>
                      <a:r>
                        <a:rPr lang="en-US" sz="1200" b="1" i="0" u="none" strike="noStrike">
                          <a:solidFill>
                            <a:srgbClr val="54585A"/>
                          </a:solidFill>
                          <a:effectLst/>
                          <a:latin typeface="Calibri" panose="020F0502020204030204" pitchFamily="34" charset="0"/>
                        </a:rPr>
                        <a:t>Cerebrovascular diseases</a:t>
                      </a:r>
                    </a:p>
                  </a:txBody>
                  <a:tcPr marL="4763" marR="4763" marT="476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Inflammatory polyneuropathy</a:t>
                      </a:r>
                    </a:p>
                  </a:txBody>
                  <a:tcPr/>
                </a:tc>
                <a:extLst>
                  <a:ext uri="{0D108BD9-81ED-4DB2-BD59-A6C34878D82A}">
                    <a16:rowId xmlns:a16="http://schemas.microsoft.com/office/drawing/2014/main" val="121044105"/>
                  </a:ext>
                </a:extLst>
              </a:tr>
              <a:tr h="0">
                <a:tc>
                  <a:txBody>
                    <a:bodyPr/>
                    <a:lstStyle/>
                    <a:p>
                      <a:pPr algn="ctr" rtl="0" fontAlgn="ctr"/>
                      <a:r>
                        <a:rPr lang="en-US" sz="1200" b="1" i="0" u="none" strike="noStrike" dirty="0">
                          <a:solidFill>
                            <a:srgbClr val="54585A"/>
                          </a:solidFill>
                          <a:effectLst/>
                          <a:latin typeface="Calibri" panose="020F0502020204030204" pitchFamily="34" charset="0"/>
                        </a:rPr>
                        <a:t>Cognitive functions and awareness</a:t>
                      </a:r>
                    </a:p>
                  </a:txBody>
                  <a:tcPr marL="4763" marR="4763" marT="4763" marB="0" anchor="ctr"/>
                </a:tc>
                <a:tc>
                  <a:txBody>
                    <a:bodyPr/>
                    <a:lstStyle/>
                    <a:p>
                      <a:pPr algn="ctr"/>
                      <a:r>
                        <a:rPr lang="en-US" sz="1200" b="1" dirty="0"/>
                        <a:t>Myopathies</a:t>
                      </a:r>
                    </a:p>
                  </a:txBody>
                  <a:tcPr/>
                </a:tc>
                <a:extLst>
                  <a:ext uri="{0D108BD9-81ED-4DB2-BD59-A6C34878D82A}">
                    <a16:rowId xmlns:a16="http://schemas.microsoft.com/office/drawing/2014/main" val="1852881216"/>
                  </a:ext>
                </a:extLst>
              </a:tr>
              <a:tr h="0">
                <a:tc>
                  <a:txBody>
                    <a:bodyPr/>
                    <a:lstStyle/>
                    <a:p>
                      <a:pPr algn="ctr" rtl="0" fontAlgn="ctr"/>
                      <a:r>
                        <a:rPr lang="en-US" sz="1200" b="1" i="0" u="none" strike="noStrike">
                          <a:solidFill>
                            <a:srgbClr val="54585A"/>
                          </a:solidFill>
                          <a:effectLst/>
                          <a:latin typeface="Calibri" panose="020F0502020204030204" pitchFamily="34" charset="0"/>
                        </a:rPr>
                        <a:t>Disorders of the brain</a:t>
                      </a:r>
                    </a:p>
                  </a:txBody>
                  <a:tcPr marL="4763" marR="4763" marT="4763" marB="0" anchor="ctr"/>
                </a:tc>
                <a:tc>
                  <a:txBody>
                    <a:bodyPr/>
                    <a:lstStyle/>
                    <a:p>
                      <a:pPr algn="ctr"/>
                      <a:r>
                        <a:rPr lang="en-US" sz="1200" b="1" dirty="0"/>
                        <a:t>Myositis</a:t>
                      </a:r>
                    </a:p>
                  </a:txBody>
                  <a:tcPr/>
                </a:tc>
                <a:extLst>
                  <a:ext uri="{0D108BD9-81ED-4DB2-BD59-A6C34878D82A}">
                    <a16:rowId xmlns:a16="http://schemas.microsoft.com/office/drawing/2014/main" val="3564010149"/>
                  </a:ext>
                </a:extLst>
              </a:tr>
              <a:tr h="0">
                <a:tc>
                  <a:txBody>
                    <a:bodyPr/>
                    <a:lstStyle/>
                    <a:p>
                      <a:pPr algn="ctr" rtl="0" fontAlgn="ctr"/>
                      <a:r>
                        <a:rPr lang="en-US" sz="1200" b="1" i="0" u="none" strike="noStrike" dirty="0">
                          <a:solidFill>
                            <a:srgbClr val="54585A"/>
                          </a:solidFill>
                          <a:effectLst/>
                          <a:latin typeface="Calibri" panose="020F0502020204030204" pitchFamily="34" charset="0"/>
                        </a:rPr>
                        <a:t>Dizziness and giddiness</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2241796202"/>
                  </a:ext>
                </a:extLst>
              </a:tr>
              <a:tr h="0">
                <a:tc>
                  <a:txBody>
                    <a:bodyPr/>
                    <a:lstStyle/>
                    <a:p>
                      <a:pPr algn="ctr" rtl="0" fontAlgn="ctr"/>
                      <a:r>
                        <a:rPr lang="en-US" sz="1200" b="1" i="0" u="none" strike="noStrike">
                          <a:solidFill>
                            <a:srgbClr val="54585A"/>
                          </a:solidFill>
                          <a:effectLst/>
                          <a:latin typeface="Calibri" panose="020F0502020204030204" pitchFamily="34" charset="0"/>
                        </a:rPr>
                        <a:t>Encephalitis, myelitis and encephalomyelitis</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1825194850"/>
                  </a:ext>
                </a:extLst>
              </a:tr>
              <a:tr h="0">
                <a:tc>
                  <a:txBody>
                    <a:bodyPr/>
                    <a:lstStyle/>
                    <a:p>
                      <a:pPr algn="ctr" rtl="0" fontAlgn="ctr"/>
                      <a:r>
                        <a:rPr lang="en-US" sz="1200" b="1" i="0" u="none" strike="noStrike">
                          <a:solidFill>
                            <a:srgbClr val="54585A"/>
                          </a:solidFill>
                          <a:effectLst/>
                          <a:latin typeface="Calibri" panose="020F0502020204030204" pitchFamily="34" charset="0"/>
                        </a:rPr>
                        <a:t>Epilepsy and recurrent seizures</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4292019674"/>
                  </a:ext>
                </a:extLst>
              </a:tr>
              <a:tr h="0">
                <a:tc>
                  <a:txBody>
                    <a:bodyPr/>
                    <a:lstStyle/>
                    <a:p>
                      <a:pPr algn="ctr" rtl="0" fontAlgn="ctr"/>
                      <a:r>
                        <a:rPr lang="en-US" sz="1200" b="1" i="0" u="none" strike="noStrike">
                          <a:solidFill>
                            <a:srgbClr val="54585A"/>
                          </a:solidFill>
                          <a:effectLst/>
                          <a:latin typeface="Calibri" panose="020F0502020204030204" pitchFamily="34" charset="0"/>
                        </a:rPr>
                        <a:t>Headache syndromes</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3294121787"/>
                  </a:ext>
                </a:extLst>
              </a:tr>
              <a:tr h="0">
                <a:tc>
                  <a:txBody>
                    <a:bodyPr/>
                    <a:lstStyle/>
                    <a:p>
                      <a:pPr algn="ctr" rtl="0" fontAlgn="ctr"/>
                      <a:r>
                        <a:rPr lang="en-US" sz="1200" b="1" i="0" u="none" strike="noStrike">
                          <a:solidFill>
                            <a:srgbClr val="54585A"/>
                          </a:solidFill>
                          <a:effectLst/>
                          <a:latin typeface="Calibri" panose="020F0502020204030204" pitchFamily="34" charset="0"/>
                        </a:rPr>
                        <a:t>Intracerebral hemorrhage (non-traumatic)</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2638707122"/>
                  </a:ext>
                </a:extLst>
              </a:tr>
              <a:tr h="0">
                <a:tc>
                  <a:txBody>
                    <a:bodyPr/>
                    <a:lstStyle/>
                    <a:p>
                      <a:pPr algn="ctr" rtl="0" fontAlgn="ctr"/>
                      <a:r>
                        <a:rPr lang="en-US" sz="1200" b="1" i="0" u="none" strike="noStrike" dirty="0">
                          <a:solidFill>
                            <a:srgbClr val="54585A"/>
                          </a:solidFill>
                          <a:effectLst/>
                          <a:latin typeface="Calibri" panose="020F0502020204030204" pitchFamily="34" charset="0"/>
                        </a:rPr>
                        <a:t>Intracranial hemorrhage (non-traumatic)</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2934858573"/>
                  </a:ext>
                </a:extLst>
              </a:tr>
              <a:tr h="0">
                <a:tc>
                  <a:txBody>
                    <a:bodyPr/>
                    <a:lstStyle/>
                    <a:p>
                      <a:pPr algn="ctr" rtl="0" fontAlgn="ctr"/>
                      <a:r>
                        <a:rPr lang="en-US" sz="1200" b="1" i="0" u="none" strike="noStrike">
                          <a:solidFill>
                            <a:srgbClr val="54585A"/>
                          </a:solidFill>
                          <a:effectLst/>
                          <a:latin typeface="Calibri" panose="020F0502020204030204" pitchFamily="34" charset="0"/>
                        </a:rPr>
                        <a:t>Lack of coordination</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328426332"/>
                  </a:ext>
                </a:extLst>
              </a:tr>
              <a:tr h="0">
                <a:tc>
                  <a:txBody>
                    <a:bodyPr/>
                    <a:lstStyle/>
                    <a:p>
                      <a:pPr algn="ctr" rtl="0" fontAlgn="ctr"/>
                      <a:r>
                        <a:rPr lang="en-US" sz="1200" b="1" i="0" u="none" strike="noStrike">
                          <a:solidFill>
                            <a:srgbClr val="54585A"/>
                          </a:solidFill>
                          <a:effectLst/>
                          <a:latin typeface="Calibri" panose="020F0502020204030204" pitchFamily="34" charset="0"/>
                        </a:rPr>
                        <a:t>Meningitis</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3543864028"/>
                  </a:ext>
                </a:extLst>
              </a:tr>
              <a:tr h="0">
                <a:tc>
                  <a:txBody>
                    <a:bodyPr/>
                    <a:lstStyle/>
                    <a:p>
                      <a:pPr algn="ctr" rtl="0" fontAlgn="ctr"/>
                      <a:r>
                        <a:rPr lang="en-US" sz="1200" b="1" i="0" u="none" strike="noStrike">
                          <a:solidFill>
                            <a:srgbClr val="54585A"/>
                          </a:solidFill>
                          <a:effectLst/>
                          <a:latin typeface="Calibri" panose="020F0502020204030204" pitchFamily="34" charset="0"/>
                        </a:rPr>
                        <a:t>Psychosis</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1402488865"/>
                  </a:ext>
                </a:extLst>
              </a:tr>
              <a:tr h="0">
                <a:tc>
                  <a:txBody>
                    <a:bodyPr/>
                    <a:lstStyle/>
                    <a:p>
                      <a:pPr algn="ctr" rtl="0" fontAlgn="ctr"/>
                      <a:r>
                        <a:rPr lang="en-US" sz="1200" b="1" i="0" u="none" strike="noStrike">
                          <a:solidFill>
                            <a:srgbClr val="54585A"/>
                          </a:solidFill>
                          <a:effectLst/>
                          <a:latin typeface="Calibri" panose="020F0502020204030204" pitchFamily="34" charset="0"/>
                        </a:rPr>
                        <a:t>Subarachnoid hemorrhage (non-traumatic)</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1465783450"/>
                  </a:ext>
                </a:extLst>
              </a:tr>
              <a:tr h="0">
                <a:tc>
                  <a:txBody>
                    <a:bodyPr/>
                    <a:lstStyle/>
                    <a:p>
                      <a:pPr algn="ctr" rtl="0" fontAlgn="ctr"/>
                      <a:r>
                        <a:rPr lang="en-US" sz="1200" b="1" i="0" u="none" strike="noStrike">
                          <a:solidFill>
                            <a:srgbClr val="54585A"/>
                          </a:solidFill>
                          <a:effectLst/>
                          <a:latin typeface="Calibri" panose="020F0502020204030204" pitchFamily="34" charset="0"/>
                        </a:rPr>
                        <a:t>Transient cerebral ischemic attacks and related syndromes</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2045941639"/>
                  </a:ext>
                </a:extLst>
              </a:tr>
              <a:tr h="0">
                <a:tc>
                  <a:txBody>
                    <a:bodyPr/>
                    <a:lstStyle/>
                    <a:p>
                      <a:pPr algn="ctr" rtl="0" fontAlgn="ctr"/>
                      <a:r>
                        <a:rPr lang="en-US" sz="1200" b="1" i="0" u="none" strike="noStrike" dirty="0">
                          <a:solidFill>
                            <a:srgbClr val="54585A"/>
                          </a:solidFill>
                          <a:effectLst/>
                          <a:latin typeface="Calibri" panose="020F0502020204030204" pitchFamily="34" charset="0"/>
                        </a:rPr>
                        <a:t>Vascular syndromes of brain in cerebrovascular disease</a:t>
                      </a:r>
                    </a:p>
                  </a:txBody>
                  <a:tcPr marL="4763" marR="4763" marT="4763" marB="0" anchor="ctr"/>
                </a:tc>
                <a:tc>
                  <a:txBody>
                    <a:bodyPr/>
                    <a:lstStyle/>
                    <a:p>
                      <a:pPr algn="ctr"/>
                      <a:endParaRPr lang="en-US" sz="1200" b="1" dirty="0"/>
                    </a:p>
                  </a:txBody>
                  <a:tcPr/>
                </a:tc>
                <a:extLst>
                  <a:ext uri="{0D108BD9-81ED-4DB2-BD59-A6C34878D82A}">
                    <a16:rowId xmlns:a16="http://schemas.microsoft.com/office/drawing/2014/main" val="700381487"/>
                  </a:ext>
                </a:extLst>
              </a:tr>
            </a:tbl>
          </a:graphicData>
        </a:graphic>
      </p:graphicFrame>
    </p:spTree>
    <p:extLst>
      <p:ext uri="{BB962C8B-B14F-4D97-AF65-F5344CB8AC3E}">
        <p14:creationId xmlns:p14="http://schemas.microsoft.com/office/powerpoint/2010/main" val="2849015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37C2-F934-682B-CB94-633C6E6E4FE5}"/>
              </a:ext>
            </a:extLst>
          </p:cNvPr>
          <p:cNvSpPr>
            <a:spLocks noGrp="1"/>
          </p:cNvSpPr>
          <p:nvPr>
            <p:ph type="title"/>
          </p:nvPr>
        </p:nvSpPr>
        <p:spPr/>
        <p:txBody>
          <a:bodyPr/>
          <a:lstStyle/>
          <a:p>
            <a:r>
              <a:rPr lang="en-US" b="1" dirty="0"/>
              <a:t>Data Collection</a:t>
            </a:r>
          </a:p>
        </p:txBody>
      </p:sp>
      <p:pic>
        <p:nvPicPr>
          <p:cNvPr id="8" name="Picture 7" descr="Timeline&#10;&#10;Description automatically generated">
            <a:extLst>
              <a:ext uri="{FF2B5EF4-FFF2-40B4-BE49-F238E27FC236}">
                <a16:creationId xmlns:a16="http://schemas.microsoft.com/office/drawing/2014/main" id="{DA5751B3-6BB9-CBA7-85B6-378F4F1FEA6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341"/>
          <a:stretch/>
        </p:blipFill>
        <p:spPr>
          <a:xfrm>
            <a:off x="685800" y="838200"/>
            <a:ext cx="7010400" cy="5605914"/>
          </a:xfrm>
          <a:prstGeom prst="rect">
            <a:avLst/>
          </a:prstGeom>
        </p:spPr>
      </p:pic>
    </p:spTree>
    <p:extLst>
      <p:ext uri="{BB962C8B-B14F-4D97-AF65-F5344CB8AC3E}">
        <p14:creationId xmlns:p14="http://schemas.microsoft.com/office/powerpoint/2010/main" val="3530822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791E-EA52-3488-C666-4830D1C37686}"/>
              </a:ext>
            </a:extLst>
          </p:cNvPr>
          <p:cNvSpPr>
            <a:spLocks noGrp="1"/>
          </p:cNvSpPr>
          <p:nvPr>
            <p:ph type="title"/>
          </p:nvPr>
        </p:nvSpPr>
        <p:spPr/>
        <p:txBody>
          <a:bodyPr/>
          <a:lstStyle/>
          <a:p>
            <a:r>
              <a:rPr lang="en-US" b="1" dirty="0"/>
              <a:t>Study Design: Federated Network Approach </a:t>
            </a:r>
          </a:p>
        </p:txBody>
      </p:sp>
      <p:pic>
        <p:nvPicPr>
          <p:cNvPr id="6" name="Picture 5" descr="A picture containing graphical user interface&#10;&#10;Description automatically generated">
            <a:extLst>
              <a:ext uri="{FF2B5EF4-FFF2-40B4-BE49-F238E27FC236}">
                <a16:creationId xmlns:a16="http://schemas.microsoft.com/office/drawing/2014/main" id="{FC223E4A-B2BF-2B7A-2427-20469D7257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522" y="1143000"/>
            <a:ext cx="8562956" cy="5029200"/>
          </a:xfrm>
          <a:prstGeom prst="rect">
            <a:avLst/>
          </a:prstGeom>
        </p:spPr>
      </p:pic>
    </p:spTree>
    <p:extLst>
      <p:ext uri="{BB962C8B-B14F-4D97-AF65-F5344CB8AC3E}">
        <p14:creationId xmlns:p14="http://schemas.microsoft.com/office/powerpoint/2010/main" val="112326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A00E-9C32-F5E6-BF63-2C75B43FA4C3}"/>
              </a:ext>
            </a:extLst>
          </p:cNvPr>
          <p:cNvSpPr>
            <a:spLocks noGrp="1"/>
          </p:cNvSpPr>
          <p:nvPr>
            <p:ph type="title"/>
          </p:nvPr>
        </p:nvSpPr>
        <p:spPr>
          <a:xfrm>
            <a:off x="821250" y="417095"/>
            <a:ext cx="7713969" cy="762000"/>
          </a:xfrm>
        </p:spPr>
        <p:txBody>
          <a:bodyPr/>
          <a:lstStyle/>
          <a:p>
            <a:r>
              <a:rPr lang="en-US" b="1" dirty="0"/>
              <a:t>Federated Learning Approach: Random-Effects Meta-Analysis</a:t>
            </a:r>
          </a:p>
        </p:txBody>
      </p:sp>
      <p:sp>
        <p:nvSpPr>
          <p:cNvPr id="3" name="Content Placeholder 2">
            <a:extLst>
              <a:ext uri="{FF2B5EF4-FFF2-40B4-BE49-F238E27FC236}">
                <a16:creationId xmlns:a16="http://schemas.microsoft.com/office/drawing/2014/main" id="{63F2EAA7-85CF-6C2D-3B3E-3CDE36DBCB6D}"/>
              </a:ext>
            </a:extLst>
          </p:cNvPr>
          <p:cNvSpPr>
            <a:spLocks noGrp="1"/>
          </p:cNvSpPr>
          <p:nvPr>
            <p:ph idx="1"/>
          </p:nvPr>
        </p:nvSpPr>
        <p:spPr>
          <a:xfrm>
            <a:off x="821250" y="1905000"/>
            <a:ext cx="7049689" cy="4093029"/>
          </a:xfrm>
        </p:spPr>
        <p:txBody>
          <a:bodyPr/>
          <a:lstStyle/>
          <a:p>
            <a:r>
              <a:rPr lang="en-US" sz="1800" dirty="0">
                <a:solidFill>
                  <a:srgbClr val="514689"/>
                </a:solidFill>
              </a:rPr>
              <a:t>Rather than the ML approach by </a:t>
            </a:r>
            <a:r>
              <a:rPr lang="en-US" sz="1800" dirty="0" err="1">
                <a:solidFill>
                  <a:srgbClr val="514689"/>
                </a:solidFill>
              </a:rPr>
              <a:t>Vaid</a:t>
            </a:r>
            <a:r>
              <a:rPr lang="en-US" sz="1800" dirty="0">
                <a:solidFill>
                  <a:srgbClr val="514689"/>
                </a:solidFill>
              </a:rPr>
              <a:t> et al, our study leveraged </a:t>
            </a:r>
            <a:r>
              <a:rPr lang="en-US" sz="1800" b="1" dirty="0">
                <a:solidFill>
                  <a:srgbClr val="514689"/>
                </a:solidFill>
              </a:rPr>
              <a:t>a random-effects meta-analysis </a:t>
            </a:r>
            <a:r>
              <a:rPr lang="en-US" sz="1800" dirty="0">
                <a:solidFill>
                  <a:srgbClr val="514689"/>
                </a:solidFill>
              </a:rPr>
              <a:t>to analyze results across healthcare systems</a:t>
            </a:r>
          </a:p>
          <a:p>
            <a:endParaRPr lang="en-US" sz="1850" spc="-50" dirty="0">
              <a:solidFill>
                <a:srgbClr val="514689"/>
              </a:solidFill>
            </a:endParaRPr>
          </a:p>
          <a:p>
            <a:endParaRPr lang="en-US" dirty="0">
              <a:solidFill>
                <a:srgbClr val="514689"/>
              </a:solidFill>
            </a:endParaRPr>
          </a:p>
          <a:p>
            <a:endParaRPr lang="en-US" dirty="0"/>
          </a:p>
        </p:txBody>
      </p:sp>
    </p:spTree>
    <p:extLst>
      <p:ext uri="{BB962C8B-B14F-4D97-AF65-F5344CB8AC3E}">
        <p14:creationId xmlns:p14="http://schemas.microsoft.com/office/powerpoint/2010/main" val="2410024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612-E54E-9D88-D173-E886F144A895}"/>
              </a:ext>
            </a:extLst>
          </p:cNvPr>
          <p:cNvSpPr>
            <a:spLocks noGrp="1"/>
          </p:cNvSpPr>
          <p:nvPr>
            <p:ph type="title"/>
          </p:nvPr>
        </p:nvSpPr>
        <p:spPr>
          <a:xfrm>
            <a:off x="990600" y="457179"/>
            <a:ext cx="7713969" cy="762000"/>
          </a:xfrm>
        </p:spPr>
        <p:txBody>
          <a:bodyPr/>
          <a:lstStyle/>
          <a:p>
            <a:r>
              <a:rPr lang="en-US" b="1" dirty="0"/>
              <a:t>Federated Learning Approach: Random-Effects Meta-Analysis</a:t>
            </a:r>
          </a:p>
        </p:txBody>
      </p:sp>
      <p:sp>
        <p:nvSpPr>
          <p:cNvPr id="9" name="TextBox 8">
            <a:extLst>
              <a:ext uri="{FF2B5EF4-FFF2-40B4-BE49-F238E27FC236}">
                <a16:creationId xmlns:a16="http://schemas.microsoft.com/office/drawing/2014/main" id="{446B4AC7-DF5F-C1D7-B246-A972E6DAB372}"/>
              </a:ext>
            </a:extLst>
          </p:cNvPr>
          <p:cNvSpPr txBox="1"/>
          <p:nvPr/>
        </p:nvSpPr>
        <p:spPr>
          <a:xfrm>
            <a:off x="4267200" y="3124200"/>
            <a:ext cx="914400" cy="914400"/>
          </a:xfrm>
          <a:prstGeom prst="rect">
            <a:avLst/>
          </a:prstGeom>
          <a:noFill/>
        </p:spPr>
        <p:txBody>
          <a:bodyPr wrap="none" lIns="0" tIns="0" rIns="0" bIns="0" rtlCol="0">
            <a:noAutofit/>
          </a:bodyPr>
          <a:lstStyle/>
          <a:p>
            <a:pPr>
              <a:lnSpc>
                <a:spcPct val="90000"/>
              </a:lnSpc>
              <a:spcBef>
                <a:spcPts val="600"/>
              </a:spcBef>
            </a:pPr>
            <a:endParaRPr lang="en-US" sz="1850" spc="-50" dirty="0"/>
          </a:p>
        </p:txBody>
      </p:sp>
      <p:pic>
        <p:nvPicPr>
          <p:cNvPr id="12" name="Picture 11">
            <a:extLst>
              <a:ext uri="{FF2B5EF4-FFF2-40B4-BE49-F238E27FC236}">
                <a16:creationId xmlns:a16="http://schemas.microsoft.com/office/drawing/2014/main" id="{4F9C3610-6047-D6B3-128A-DF67D9516F70}"/>
              </a:ext>
            </a:extLst>
          </p:cNvPr>
          <p:cNvPicPr>
            <a:picLocks noChangeAspect="1"/>
          </p:cNvPicPr>
          <p:nvPr/>
        </p:nvPicPr>
        <p:blipFill>
          <a:blip r:embed="rId3"/>
          <a:stretch>
            <a:fillRect/>
          </a:stretch>
        </p:blipFill>
        <p:spPr>
          <a:xfrm>
            <a:off x="914400" y="1683957"/>
            <a:ext cx="7239000" cy="3200421"/>
          </a:xfrm>
          <a:prstGeom prst="rect">
            <a:avLst/>
          </a:prstGeom>
          <a:ln>
            <a:solidFill>
              <a:schemeClr val="bg2">
                <a:lumMod val="10000"/>
              </a:schemeClr>
            </a:solidFill>
          </a:ln>
        </p:spPr>
      </p:pic>
    </p:spTree>
    <p:extLst>
      <p:ext uri="{BB962C8B-B14F-4D97-AF65-F5344CB8AC3E}">
        <p14:creationId xmlns:p14="http://schemas.microsoft.com/office/powerpoint/2010/main" val="1624670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612-E54E-9D88-D173-E886F144A895}"/>
              </a:ext>
            </a:extLst>
          </p:cNvPr>
          <p:cNvSpPr>
            <a:spLocks noGrp="1"/>
          </p:cNvSpPr>
          <p:nvPr>
            <p:ph type="title"/>
          </p:nvPr>
        </p:nvSpPr>
        <p:spPr/>
        <p:txBody>
          <a:bodyPr/>
          <a:lstStyle/>
          <a:p>
            <a:r>
              <a:rPr lang="en-US" b="1" dirty="0"/>
              <a:t>Introduction to Meta-analysis</a:t>
            </a:r>
          </a:p>
        </p:txBody>
      </p:sp>
      <p:sp>
        <p:nvSpPr>
          <p:cNvPr id="9" name="TextBox 8">
            <a:extLst>
              <a:ext uri="{FF2B5EF4-FFF2-40B4-BE49-F238E27FC236}">
                <a16:creationId xmlns:a16="http://schemas.microsoft.com/office/drawing/2014/main" id="{446B4AC7-DF5F-C1D7-B246-A972E6DAB372}"/>
              </a:ext>
            </a:extLst>
          </p:cNvPr>
          <p:cNvSpPr txBox="1"/>
          <p:nvPr/>
        </p:nvSpPr>
        <p:spPr>
          <a:xfrm>
            <a:off x="4267200" y="3124200"/>
            <a:ext cx="914400" cy="914400"/>
          </a:xfrm>
          <a:prstGeom prst="rect">
            <a:avLst/>
          </a:prstGeom>
          <a:noFill/>
        </p:spPr>
        <p:txBody>
          <a:bodyPr wrap="none" lIns="0" tIns="0" rIns="0" bIns="0" rtlCol="0">
            <a:noAutofit/>
          </a:bodyPr>
          <a:lstStyle/>
          <a:p>
            <a:pPr>
              <a:lnSpc>
                <a:spcPct val="90000"/>
              </a:lnSpc>
              <a:spcBef>
                <a:spcPts val="600"/>
              </a:spcBef>
            </a:pPr>
            <a:endParaRPr lang="en-US" sz="1850" spc="-50" dirty="0"/>
          </a:p>
        </p:txBody>
      </p:sp>
      <p:pic>
        <p:nvPicPr>
          <p:cNvPr id="3" name="New picture">
            <a:extLst>
              <a:ext uri="{FF2B5EF4-FFF2-40B4-BE49-F238E27FC236}">
                <a16:creationId xmlns:a16="http://schemas.microsoft.com/office/drawing/2014/main" id="{0B61D1CE-2D40-0CD4-D872-2EEF1740CEAB}"/>
              </a:ext>
            </a:extLst>
          </p:cNvPr>
          <p:cNvPicPr/>
          <p:nvPr/>
        </p:nvPicPr>
        <p:blipFill rotWithShape="1">
          <a:blip r:embed="rId3"/>
          <a:srcRect b="68344"/>
          <a:stretch/>
        </p:blipFill>
        <p:spPr>
          <a:xfrm>
            <a:off x="762000" y="2209800"/>
            <a:ext cx="7467600" cy="2718391"/>
          </a:xfrm>
          <a:prstGeom prst="rect">
            <a:avLst/>
          </a:prstGeom>
        </p:spPr>
      </p:pic>
      <p:sp>
        <p:nvSpPr>
          <p:cNvPr id="4" name="TextBox 3">
            <a:extLst>
              <a:ext uri="{FF2B5EF4-FFF2-40B4-BE49-F238E27FC236}">
                <a16:creationId xmlns:a16="http://schemas.microsoft.com/office/drawing/2014/main" id="{31548824-6AE0-D415-16E9-4BAD345BEA5A}"/>
              </a:ext>
            </a:extLst>
          </p:cNvPr>
          <p:cNvSpPr txBox="1"/>
          <p:nvPr/>
        </p:nvSpPr>
        <p:spPr>
          <a:xfrm>
            <a:off x="6400800" y="1869561"/>
            <a:ext cx="1600200" cy="914400"/>
          </a:xfrm>
          <a:prstGeom prst="rect">
            <a:avLst/>
          </a:prstGeom>
          <a:noFill/>
        </p:spPr>
        <p:txBody>
          <a:bodyPr wrap="square" lIns="0" tIns="0" rIns="0" bIns="0" rtlCol="0">
            <a:noAutofit/>
          </a:bodyPr>
          <a:lstStyle/>
          <a:p>
            <a:r>
              <a:rPr lang="en-US" sz="1850" b="1" spc="-50" dirty="0">
                <a:solidFill>
                  <a:srgbClr val="514689"/>
                </a:solidFill>
              </a:rPr>
              <a:t>Mortality</a:t>
            </a:r>
            <a:endParaRPr lang="en-US" sz="2400" b="1" dirty="0"/>
          </a:p>
        </p:txBody>
      </p:sp>
    </p:spTree>
    <p:extLst>
      <p:ext uri="{BB962C8B-B14F-4D97-AF65-F5344CB8AC3E}">
        <p14:creationId xmlns:p14="http://schemas.microsoft.com/office/powerpoint/2010/main" val="469074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A00E-9C32-F5E6-BF63-2C75B43FA4C3}"/>
              </a:ext>
            </a:extLst>
          </p:cNvPr>
          <p:cNvSpPr>
            <a:spLocks noGrp="1"/>
          </p:cNvSpPr>
          <p:nvPr>
            <p:ph type="title"/>
          </p:nvPr>
        </p:nvSpPr>
        <p:spPr>
          <a:xfrm>
            <a:off x="821250" y="417095"/>
            <a:ext cx="7713969" cy="762000"/>
          </a:xfrm>
        </p:spPr>
        <p:txBody>
          <a:bodyPr/>
          <a:lstStyle/>
          <a:p>
            <a:r>
              <a:rPr lang="en-US" b="1" dirty="0"/>
              <a:t>Federated Learning Approach: Random-Effects Meta-Analysis</a:t>
            </a:r>
          </a:p>
        </p:txBody>
      </p:sp>
      <p:sp>
        <p:nvSpPr>
          <p:cNvPr id="3" name="Content Placeholder 2">
            <a:extLst>
              <a:ext uri="{FF2B5EF4-FFF2-40B4-BE49-F238E27FC236}">
                <a16:creationId xmlns:a16="http://schemas.microsoft.com/office/drawing/2014/main" id="{63F2EAA7-85CF-6C2D-3B3E-3CDE36DBCB6D}"/>
              </a:ext>
            </a:extLst>
          </p:cNvPr>
          <p:cNvSpPr>
            <a:spLocks noGrp="1"/>
          </p:cNvSpPr>
          <p:nvPr>
            <p:ph idx="1"/>
          </p:nvPr>
        </p:nvSpPr>
        <p:spPr>
          <a:xfrm>
            <a:off x="801197" y="1382485"/>
            <a:ext cx="7049689" cy="4093029"/>
          </a:xfrm>
        </p:spPr>
        <p:txBody>
          <a:bodyPr/>
          <a:lstStyle/>
          <a:p>
            <a:endParaRPr lang="en-US" dirty="0">
              <a:solidFill>
                <a:srgbClr val="514689"/>
              </a:solidFill>
            </a:endParaRPr>
          </a:p>
          <a:p>
            <a:r>
              <a:rPr lang="en-US" sz="1850" b="1" spc="-50" dirty="0">
                <a:solidFill>
                  <a:srgbClr val="514689"/>
                </a:solidFill>
              </a:rPr>
              <a:t>Meta-analysis</a:t>
            </a:r>
            <a:r>
              <a:rPr lang="en-US" sz="1850" spc="-50" dirty="0">
                <a:solidFill>
                  <a:srgbClr val="514689"/>
                </a:solidFill>
              </a:rPr>
              <a:t> allow us to evaluate the </a:t>
            </a:r>
            <a:r>
              <a:rPr lang="en-US" sz="1850" b="1" spc="-50" dirty="0">
                <a:solidFill>
                  <a:srgbClr val="514689"/>
                </a:solidFill>
              </a:rPr>
              <a:t>local</a:t>
            </a:r>
            <a:r>
              <a:rPr lang="en-US" sz="1850" spc="-50" dirty="0">
                <a:solidFill>
                  <a:srgbClr val="514689"/>
                </a:solidFill>
              </a:rPr>
              <a:t> effect size of each participating healthcare system </a:t>
            </a:r>
            <a:r>
              <a:rPr lang="en-US" b="1" dirty="0">
                <a:solidFill>
                  <a:srgbClr val="514689"/>
                </a:solidFill>
              </a:rPr>
              <a:t>and </a:t>
            </a:r>
            <a:r>
              <a:rPr lang="en-US" dirty="0">
                <a:solidFill>
                  <a:srgbClr val="514689"/>
                </a:solidFill>
              </a:rPr>
              <a:t>the overall </a:t>
            </a:r>
            <a:r>
              <a:rPr lang="en-US" b="1" dirty="0">
                <a:solidFill>
                  <a:srgbClr val="514689"/>
                </a:solidFill>
              </a:rPr>
              <a:t>pooled (or global!) </a:t>
            </a:r>
            <a:r>
              <a:rPr lang="en-US" dirty="0">
                <a:solidFill>
                  <a:srgbClr val="514689"/>
                </a:solidFill>
              </a:rPr>
              <a:t>effect size</a:t>
            </a:r>
          </a:p>
          <a:p>
            <a:endParaRPr lang="en-US" dirty="0">
              <a:solidFill>
                <a:srgbClr val="514689"/>
              </a:solidFill>
            </a:endParaRPr>
          </a:p>
          <a:p>
            <a:r>
              <a:rPr lang="en-US" b="1" dirty="0">
                <a:solidFill>
                  <a:srgbClr val="514689"/>
                </a:solidFill>
              </a:rPr>
              <a:t>Random-effects meta-analysis </a:t>
            </a:r>
            <a:r>
              <a:rPr lang="en-US" dirty="0">
                <a:solidFill>
                  <a:srgbClr val="514689"/>
                </a:solidFill>
              </a:rPr>
              <a:t>allows us to control for the effect of heterogeneity between each healthcare system </a:t>
            </a:r>
          </a:p>
          <a:p>
            <a:pPr lvl="1"/>
            <a:r>
              <a:rPr lang="en-US" dirty="0">
                <a:solidFill>
                  <a:srgbClr val="514689"/>
                </a:solidFill>
              </a:rPr>
              <a:t>Population differences (i.e., demographics – race, ethnicity, socioeconomic factors)</a:t>
            </a:r>
          </a:p>
          <a:p>
            <a:pPr lvl="1"/>
            <a:r>
              <a:rPr lang="en-US" dirty="0">
                <a:solidFill>
                  <a:srgbClr val="514689"/>
                </a:solidFill>
              </a:rPr>
              <a:t>Practice differences </a:t>
            </a:r>
          </a:p>
          <a:p>
            <a:pPr lvl="1"/>
            <a:r>
              <a:rPr lang="en-US" dirty="0">
                <a:solidFill>
                  <a:srgbClr val="514689"/>
                </a:solidFill>
              </a:rPr>
              <a:t>Vaccination availability </a:t>
            </a:r>
          </a:p>
          <a:p>
            <a:pPr lvl="1"/>
            <a:endParaRPr lang="en-US" dirty="0">
              <a:solidFill>
                <a:srgbClr val="514689"/>
              </a:solidFill>
            </a:endParaRPr>
          </a:p>
          <a:p>
            <a:r>
              <a:rPr lang="en-US" dirty="0">
                <a:solidFill>
                  <a:srgbClr val="514689"/>
                </a:solidFill>
              </a:rPr>
              <a:t>Inverse of the variance is used to weight each study – this allows us to calculate the </a:t>
            </a:r>
            <a:r>
              <a:rPr lang="en-US" b="1" dirty="0">
                <a:solidFill>
                  <a:srgbClr val="514689"/>
                </a:solidFill>
              </a:rPr>
              <a:t>pooled effect size</a:t>
            </a:r>
            <a:r>
              <a:rPr lang="en-US" dirty="0">
                <a:solidFill>
                  <a:srgbClr val="514689"/>
                </a:solidFill>
              </a:rPr>
              <a:t> while accounting for heterogeneity between healthcare systems</a:t>
            </a:r>
          </a:p>
          <a:p>
            <a:endParaRPr lang="en-US" sz="1850" spc="-50" dirty="0">
              <a:solidFill>
                <a:srgbClr val="514689"/>
              </a:solidFill>
            </a:endParaRPr>
          </a:p>
          <a:p>
            <a:endParaRPr lang="en-US" dirty="0">
              <a:solidFill>
                <a:srgbClr val="514689"/>
              </a:solidFill>
            </a:endParaRPr>
          </a:p>
          <a:p>
            <a:endParaRPr lang="en-US" dirty="0"/>
          </a:p>
        </p:txBody>
      </p:sp>
    </p:spTree>
    <p:extLst>
      <p:ext uri="{BB962C8B-B14F-4D97-AF65-F5344CB8AC3E}">
        <p14:creationId xmlns:p14="http://schemas.microsoft.com/office/powerpoint/2010/main" val="358826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Lecture Outline</a:t>
            </a:r>
          </a:p>
        </p:txBody>
      </p:sp>
      <p:sp>
        <p:nvSpPr>
          <p:cNvPr id="6" name="Content Placeholder 5"/>
          <p:cNvSpPr>
            <a:spLocks noGrp="1"/>
          </p:cNvSpPr>
          <p:nvPr>
            <p:ph idx="1"/>
          </p:nvPr>
        </p:nvSpPr>
        <p:spPr>
          <a:xfrm>
            <a:off x="838200" y="1600200"/>
            <a:ext cx="7049689" cy="4093029"/>
          </a:xfrm>
        </p:spPr>
        <p:txBody>
          <a:bodyPr/>
          <a:lstStyle/>
          <a:p>
            <a:pPr marL="0" indent="0">
              <a:buNone/>
            </a:pPr>
            <a:r>
              <a:rPr lang="en-US" b="1" dirty="0">
                <a:solidFill>
                  <a:srgbClr val="514689"/>
                </a:solidFill>
              </a:rPr>
              <a:t>Part I</a:t>
            </a:r>
          </a:p>
          <a:p>
            <a:r>
              <a:rPr lang="en-US" dirty="0">
                <a:solidFill>
                  <a:srgbClr val="514689"/>
                </a:solidFill>
              </a:rPr>
              <a:t>Federated Learning</a:t>
            </a:r>
          </a:p>
          <a:p>
            <a:r>
              <a:rPr lang="en-US" dirty="0">
                <a:solidFill>
                  <a:srgbClr val="514689"/>
                </a:solidFill>
              </a:rPr>
              <a:t>4CE COVID-19 Consortium</a:t>
            </a:r>
          </a:p>
          <a:p>
            <a:endParaRPr lang="en-US" b="1" dirty="0">
              <a:solidFill>
                <a:srgbClr val="514689"/>
              </a:solidFill>
            </a:endParaRPr>
          </a:p>
          <a:p>
            <a:endParaRPr lang="en-US" b="1" dirty="0">
              <a:solidFill>
                <a:srgbClr val="514689"/>
              </a:solidFill>
            </a:endParaRPr>
          </a:p>
          <a:p>
            <a:pPr marL="0" indent="0">
              <a:buNone/>
            </a:pPr>
            <a:r>
              <a:rPr lang="en-US" b="1" dirty="0">
                <a:solidFill>
                  <a:srgbClr val="514689"/>
                </a:solidFill>
              </a:rPr>
              <a:t>Part II</a:t>
            </a:r>
          </a:p>
          <a:p>
            <a:r>
              <a:rPr lang="en-US" dirty="0">
                <a:solidFill>
                  <a:srgbClr val="514689"/>
                </a:solidFill>
              </a:rPr>
              <a:t>4CE federated study to evaluate COVID-19 and neurological manifestations</a:t>
            </a:r>
          </a:p>
          <a:p>
            <a:pPr marL="0" indent="0">
              <a:buNone/>
            </a:pPr>
            <a:endParaRPr lang="en-US" dirty="0">
              <a:solidFill>
                <a:srgbClr val="514689"/>
              </a:solidFill>
            </a:endParaRPr>
          </a:p>
          <a:p>
            <a:endParaRPr lang="en-US" dirty="0">
              <a:solidFill>
                <a:srgbClr val="514689"/>
              </a:solidFill>
            </a:endParaRPr>
          </a:p>
          <a:p>
            <a:endParaRPr lang="en-US" b="1" dirty="0">
              <a:solidFill>
                <a:srgbClr val="514689"/>
              </a:solidFill>
            </a:endParaRPr>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0D558541-60C9-42A2-8392-FF12533A6B7A}" type="slidenum">
              <a:rPr lang="en-US" smtClean="0"/>
              <a:pPr/>
              <a:t>3</a:t>
            </a:fld>
            <a:endParaRPr lang="en-US" dirty="0"/>
          </a:p>
        </p:txBody>
      </p:sp>
    </p:spTree>
    <p:extLst>
      <p:ext uri="{BB962C8B-B14F-4D97-AF65-F5344CB8AC3E}">
        <p14:creationId xmlns:p14="http://schemas.microsoft.com/office/powerpoint/2010/main" val="1507929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F4B9-3CD0-B1F3-B494-4A5C7170DBEB}"/>
              </a:ext>
            </a:extLst>
          </p:cNvPr>
          <p:cNvSpPr>
            <a:spLocks noGrp="1"/>
          </p:cNvSpPr>
          <p:nvPr>
            <p:ph type="ctrTitle"/>
          </p:nvPr>
        </p:nvSpPr>
        <p:spPr/>
        <p:txBody>
          <a:bodyPr/>
          <a:lstStyle/>
          <a:p>
            <a:r>
              <a:rPr lang="en-US" dirty="0"/>
              <a:t>Results</a:t>
            </a:r>
          </a:p>
        </p:txBody>
      </p:sp>
    </p:spTree>
    <p:extLst>
      <p:ext uri="{BB962C8B-B14F-4D97-AF65-F5344CB8AC3E}">
        <p14:creationId xmlns:p14="http://schemas.microsoft.com/office/powerpoint/2010/main" val="1565608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09DB-6B65-C71B-B646-17DDA20B81D2}"/>
              </a:ext>
            </a:extLst>
          </p:cNvPr>
          <p:cNvSpPr>
            <a:spLocks noGrp="1"/>
          </p:cNvSpPr>
          <p:nvPr>
            <p:ph type="title"/>
          </p:nvPr>
        </p:nvSpPr>
        <p:spPr/>
        <p:txBody>
          <a:bodyPr/>
          <a:lstStyle/>
          <a:p>
            <a:r>
              <a:rPr lang="en-US" b="1" dirty="0"/>
              <a:t>Demographics and clinical characteristics</a:t>
            </a:r>
            <a:endParaRPr lang="en-US" dirty="0"/>
          </a:p>
        </p:txBody>
      </p:sp>
      <p:graphicFrame>
        <p:nvGraphicFramePr>
          <p:cNvPr id="4" name="Table 3">
            <a:extLst>
              <a:ext uri="{FF2B5EF4-FFF2-40B4-BE49-F238E27FC236}">
                <a16:creationId xmlns:a16="http://schemas.microsoft.com/office/drawing/2014/main" id="{8330C201-C5C9-CD4A-4ACF-9701E8C74495}"/>
              </a:ext>
            </a:extLst>
          </p:cNvPr>
          <p:cNvGraphicFramePr>
            <a:graphicFrameLocks noGrp="1"/>
          </p:cNvGraphicFramePr>
          <p:nvPr>
            <p:extLst>
              <p:ext uri="{D42A27DB-BD31-4B8C-83A1-F6EECF244321}">
                <p14:modId xmlns:p14="http://schemas.microsoft.com/office/powerpoint/2010/main" val="178332624"/>
              </p:ext>
            </p:extLst>
          </p:nvPr>
        </p:nvGraphicFramePr>
        <p:xfrm>
          <a:off x="774032" y="2330116"/>
          <a:ext cx="7790170" cy="1828799"/>
        </p:xfrm>
        <a:graphic>
          <a:graphicData uri="http://schemas.openxmlformats.org/drawingml/2006/table">
            <a:tbl>
              <a:tblPr firstRow="1" bandRow="1">
                <a:tableStyleId>{5C22544A-7EE6-4342-B048-85BDC9FD1C3A}</a:tableStyleId>
              </a:tblPr>
              <a:tblGrid>
                <a:gridCol w="1558034">
                  <a:extLst>
                    <a:ext uri="{9D8B030D-6E8A-4147-A177-3AD203B41FA5}">
                      <a16:colId xmlns:a16="http://schemas.microsoft.com/office/drawing/2014/main" val="271577026"/>
                    </a:ext>
                  </a:extLst>
                </a:gridCol>
                <a:gridCol w="1558034">
                  <a:extLst>
                    <a:ext uri="{9D8B030D-6E8A-4147-A177-3AD203B41FA5}">
                      <a16:colId xmlns:a16="http://schemas.microsoft.com/office/drawing/2014/main" val="492404062"/>
                    </a:ext>
                  </a:extLst>
                </a:gridCol>
                <a:gridCol w="1558034">
                  <a:extLst>
                    <a:ext uri="{9D8B030D-6E8A-4147-A177-3AD203B41FA5}">
                      <a16:colId xmlns:a16="http://schemas.microsoft.com/office/drawing/2014/main" val="3632842221"/>
                    </a:ext>
                  </a:extLst>
                </a:gridCol>
                <a:gridCol w="1558034">
                  <a:extLst>
                    <a:ext uri="{9D8B030D-6E8A-4147-A177-3AD203B41FA5}">
                      <a16:colId xmlns:a16="http://schemas.microsoft.com/office/drawing/2014/main" val="802072357"/>
                    </a:ext>
                  </a:extLst>
                </a:gridCol>
                <a:gridCol w="1558034">
                  <a:extLst>
                    <a:ext uri="{9D8B030D-6E8A-4147-A177-3AD203B41FA5}">
                      <a16:colId xmlns:a16="http://schemas.microsoft.com/office/drawing/2014/main" val="2863460072"/>
                    </a:ext>
                  </a:extLst>
                </a:gridCol>
              </a:tblGrid>
              <a:tr h="386963">
                <a:tc>
                  <a:txBody>
                    <a:bodyPr/>
                    <a:lstStyle/>
                    <a:p>
                      <a:pPr algn="ctr"/>
                      <a:r>
                        <a:rPr lang="en-US" dirty="0"/>
                        <a:t>Population</a:t>
                      </a:r>
                    </a:p>
                  </a:txBody>
                  <a:tcPr/>
                </a:tc>
                <a:tc>
                  <a:txBody>
                    <a:bodyPr/>
                    <a:lstStyle/>
                    <a:p>
                      <a:pPr algn="ctr"/>
                      <a:r>
                        <a:rPr lang="en-US" dirty="0"/>
                        <a:t>Total N</a:t>
                      </a:r>
                    </a:p>
                  </a:txBody>
                  <a:tcPr/>
                </a:tc>
                <a:tc>
                  <a:txBody>
                    <a:bodyPr/>
                    <a:lstStyle/>
                    <a:p>
                      <a:pPr algn="ctr"/>
                      <a:r>
                        <a:rPr lang="en-US" dirty="0"/>
                        <a:t>NNC</a:t>
                      </a:r>
                    </a:p>
                  </a:txBody>
                  <a:tcPr/>
                </a:tc>
                <a:tc>
                  <a:txBody>
                    <a:bodyPr/>
                    <a:lstStyle/>
                    <a:p>
                      <a:pPr algn="ctr"/>
                      <a:r>
                        <a:rPr lang="en-US" dirty="0"/>
                        <a:t>CNS</a:t>
                      </a:r>
                    </a:p>
                  </a:txBody>
                  <a:tcPr/>
                </a:tc>
                <a:tc>
                  <a:txBody>
                    <a:bodyPr/>
                    <a:lstStyle/>
                    <a:p>
                      <a:pPr algn="ctr"/>
                      <a:r>
                        <a:rPr lang="en-US" dirty="0"/>
                        <a:t>PNS</a:t>
                      </a:r>
                    </a:p>
                  </a:txBody>
                  <a:tcPr/>
                </a:tc>
                <a:extLst>
                  <a:ext uri="{0D108BD9-81ED-4DB2-BD59-A6C34878D82A}">
                    <a16:rowId xmlns:a16="http://schemas.microsoft.com/office/drawing/2014/main" val="187690424"/>
                  </a:ext>
                </a:extLst>
              </a:tr>
              <a:tr h="667910">
                <a:tc>
                  <a:txBody>
                    <a:bodyPr/>
                    <a:lstStyle/>
                    <a:p>
                      <a:pPr algn="ctr"/>
                      <a:r>
                        <a:rPr lang="en-US" b="1" dirty="0"/>
                        <a:t>Adult</a:t>
                      </a:r>
                    </a:p>
                  </a:txBody>
                  <a:tcPr anchor="ctr"/>
                </a:tc>
                <a:tc>
                  <a:txBody>
                    <a:bodyPr/>
                    <a:lstStyle/>
                    <a:p>
                      <a:pPr algn="ctr"/>
                      <a:r>
                        <a:rPr lang="en-US" dirty="0"/>
                        <a:t>104,031</a:t>
                      </a:r>
                    </a:p>
                  </a:txBody>
                  <a:tcPr anchor="ctr"/>
                </a:tc>
                <a:tc>
                  <a:txBody>
                    <a:bodyPr/>
                    <a:lstStyle/>
                    <a:p>
                      <a:pPr algn="ctr"/>
                      <a:r>
                        <a:rPr lang="en-US" dirty="0"/>
                        <a:t>86,321 (83%)</a:t>
                      </a:r>
                    </a:p>
                  </a:txBody>
                  <a:tcPr anchor="ctr"/>
                </a:tc>
                <a:tc>
                  <a:txBody>
                    <a:bodyPr/>
                    <a:lstStyle/>
                    <a:p>
                      <a:pPr algn="ctr"/>
                      <a:r>
                        <a:rPr lang="en-US" dirty="0"/>
                        <a:t>14,938 (14%) </a:t>
                      </a:r>
                    </a:p>
                  </a:txBody>
                  <a:tcPr anchor="ctr"/>
                </a:tc>
                <a:tc>
                  <a:txBody>
                    <a:bodyPr/>
                    <a:lstStyle/>
                    <a:p>
                      <a:pPr algn="ctr"/>
                      <a:r>
                        <a:rPr lang="en-US" dirty="0"/>
                        <a:t>2,772 (3%)</a:t>
                      </a:r>
                    </a:p>
                  </a:txBody>
                  <a:tcPr anchor="ctr"/>
                </a:tc>
                <a:extLst>
                  <a:ext uri="{0D108BD9-81ED-4DB2-BD59-A6C34878D82A}">
                    <a16:rowId xmlns:a16="http://schemas.microsoft.com/office/drawing/2014/main" val="3105647565"/>
                  </a:ext>
                </a:extLst>
              </a:tr>
              <a:tr h="386963">
                <a:tc>
                  <a:txBody>
                    <a:bodyPr/>
                    <a:lstStyle/>
                    <a:p>
                      <a:pPr algn="ctr"/>
                      <a:r>
                        <a:rPr lang="en-US" b="1" dirty="0"/>
                        <a:t>Pediatric</a:t>
                      </a:r>
                    </a:p>
                  </a:txBody>
                  <a:tcPr anchor="ctr"/>
                </a:tc>
                <a:tc>
                  <a:txBody>
                    <a:bodyPr/>
                    <a:lstStyle/>
                    <a:p>
                      <a:pPr algn="ctr"/>
                      <a:r>
                        <a:rPr lang="en-US" dirty="0"/>
                        <a:t>2,198 </a:t>
                      </a:r>
                    </a:p>
                  </a:txBody>
                  <a:tcPr anchor="ctr"/>
                </a:tc>
                <a:tc>
                  <a:txBody>
                    <a:bodyPr/>
                    <a:lstStyle/>
                    <a:p>
                      <a:pPr algn="ctr"/>
                      <a:r>
                        <a:rPr lang="en-US" dirty="0"/>
                        <a:t>2,019 (92%)</a:t>
                      </a:r>
                    </a:p>
                  </a:txBody>
                  <a:tcPr anchor="ctr"/>
                </a:tc>
                <a:tc>
                  <a:txBody>
                    <a:bodyPr/>
                    <a:lstStyle/>
                    <a:p>
                      <a:pPr algn="ctr"/>
                      <a:r>
                        <a:rPr lang="en-US" dirty="0"/>
                        <a:t>163 (7%)</a:t>
                      </a:r>
                    </a:p>
                  </a:txBody>
                  <a:tcPr anchor="ctr"/>
                </a:tc>
                <a:tc>
                  <a:txBody>
                    <a:bodyPr/>
                    <a:lstStyle/>
                    <a:p>
                      <a:pPr algn="ctr"/>
                      <a:r>
                        <a:rPr lang="en-US" dirty="0"/>
                        <a:t>16 (0.7%)</a:t>
                      </a:r>
                    </a:p>
                  </a:txBody>
                  <a:tcPr anchor="ctr"/>
                </a:tc>
                <a:extLst>
                  <a:ext uri="{0D108BD9-81ED-4DB2-BD59-A6C34878D82A}">
                    <a16:rowId xmlns:a16="http://schemas.microsoft.com/office/drawing/2014/main" val="1190268536"/>
                  </a:ext>
                </a:extLst>
              </a:tr>
              <a:tr h="386963">
                <a:tc>
                  <a:txBody>
                    <a:bodyPr/>
                    <a:lstStyle/>
                    <a:p>
                      <a:pPr algn="ctr"/>
                      <a:r>
                        <a:rPr lang="en-US" b="1" dirty="0"/>
                        <a:t>All</a:t>
                      </a:r>
                    </a:p>
                  </a:txBody>
                  <a:tcPr anchor="ctr"/>
                </a:tc>
                <a:tc>
                  <a:txBody>
                    <a:bodyPr/>
                    <a:lstStyle/>
                    <a:p>
                      <a:pPr algn="ctr"/>
                      <a:r>
                        <a:rPr lang="en-US" dirty="0"/>
                        <a:t>106,229</a:t>
                      </a:r>
                    </a:p>
                  </a:txBody>
                  <a:tcPr anchor="ctr"/>
                </a:tc>
                <a:tc>
                  <a:txBody>
                    <a:bodyPr/>
                    <a:lstStyle/>
                    <a:p>
                      <a:pPr algn="ctr"/>
                      <a:r>
                        <a:rPr lang="en-US" dirty="0"/>
                        <a:t>88,340</a:t>
                      </a:r>
                    </a:p>
                  </a:txBody>
                  <a:tcPr anchor="ctr"/>
                </a:tc>
                <a:tc>
                  <a:txBody>
                    <a:bodyPr/>
                    <a:lstStyle/>
                    <a:p>
                      <a:pPr algn="ctr"/>
                      <a:r>
                        <a:rPr lang="en-US" dirty="0"/>
                        <a:t>15,101</a:t>
                      </a:r>
                    </a:p>
                  </a:txBody>
                  <a:tcPr anchor="ctr"/>
                </a:tc>
                <a:tc>
                  <a:txBody>
                    <a:bodyPr/>
                    <a:lstStyle/>
                    <a:p>
                      <a:pPr algn="ctr"/>
                      <a:r>
                        <a:rPr lang="en-US" dirty="0"/>
                        <a:t>2,788</a:t>
                      </a:r>
                    </a:p>
                  </a:txBody>
                  <a:tcPr anchor="ctr"/>
                </a:tc>
                <a:extLst>
                  <a:ext uri="{0D108BD9-81ED-4DB2-BD59-A6C34878D82A}">
                    <a16:rowId xmlns:a16="http://schemas.microsoft.com/office/drawing/2014/main" val="2924321424"/>
                  </a:ext>
                </a:extLst>
              </a:tr>
            </a:tbl>
          </a:graphicData>
        </a:graphic>
      </p:graphicFrame>
      <p:sp>
        <p:nvSpPr>
          <p:cNvPr id="3" name="TextBox 2">
            <a:extLst>
              <a:ext uri="{FF2B5EF4-FFF2-40B4-BE49-F238E27FC236}">
                <a16:creationId xmlns:a16="http://schemas.microsoft.com/office/drawing/2014/main" id="{B321AE50-E6A3-3412-4CDE-9EFB5EDD9B94}"/>
              </a:ext>
            </a:extLst>
          </p:cNvPr>
          <p:cNvSpPr txBox="1"/>
          <p:nvPr/>
        </p:nvSpPr>
        <p:spPr>
          <a:xfrm>
            <a:off x="715015" y="4953000"/>
            <a:ext cx="7713970" cy="762000"/>
          </a:xfrm>
          <a:prstGeom prst="rect">
            <a:avLst/>
          </a:prstGeom>
          <a:noFill/>
        </p:spPr>
        <p:txBody>
          <a:bodyPr wrap="square" lIns="0" tIns="0" rIns="0" bIns="0" rtlCol="0">
            <a:noAutofit/>
          </a:bodyPr>
          <a:lstStyle/>
          <a:p>
            <a:pPr algn="just">
              <a:lnSpc>
                <a:spcPct val="90000"/>
              </a:lnSpc>
              <a:spcBef>
                <a:spcPts val="600"/>
              </a:spcBef>
            </a:pPr>
            <a:r>
              <a:rPr lang="en-US" sz="1850" i="1" spc="-50" dirty="0"/>
              <a:t>*Note: Due to low frequency of neurological disease and incidence in pediatric patients, only adult patients were evaluated in our main analyses</a:t>
            </a:r>
          </a:p>
        </p:txBody>
      </p:sp>
    </p:spTree>
    <p:extLst>
      <p:ext uri="{BB962C8B-B14F-4D97-AF65-F5344CB8AC3E}">
        <p14:creationId xmlns:p14="http://schemas.microsoft.com/office/powerpoint/2010/main" val="3868082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D95C-153F-1B00-F729-1A3C10C59755}"/>
              </a:ext>
            </a:extLst>
          </p:cNvPr>
          <p:cNvSpPr>
            <a:spLocks noGrp="1"/>
          </p:cNvSpPr>
          <p:nvPr>
            <p:ph type="title"/>
          </p:nvPr>
        </p:nvSpPr>
        <p:spPr/>
        <p:txBody>
          <a:bodyPr/>
          <a:lstStyle/>
          <a:p>
            <a:r>
              <a:rPr lang="en-US" b="1" dirty="0"/>
              <a:t>Frequency of neurological diagnosis by age group</a:t>
            </a:r>
          </a:p>
        </p:txBody>
      </p:sp>
      <p:pic>
        <p:nvPicPr>
          <p:cNvPr id="6" name="Picture 5" descr="Chart, bar chart&#10;&#10;Description automatically generated">
            <a:extLst>
              <a:ext uri="{FF2B5EF4-FFF2-40B4-BE49-F238E27FC236}">
                <a16:creationId xmlns:a16="http://schemas.microsoft.com/office/drawing/2014/main" id="{20932855-124F-5B64-B7F9-5EBE187F37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257300"/>
            <a:ext cx="9144000" cy="4343400"/>
          </a:xfrm>
          <a:prstGeom prst="rect">
            <a:avLst/>
          </a:prstGeom>
        </p:spPr>
      </p:pic>
    </p:spTree>
    <p:extLst>
      <p:ext uri="{BB962C8B-B14F-4D97-AF65-F5344CB8AC3E}">
        <p14:creationId xmlns:p14="http://schemas.microsoft.com/office/powerpoint/2010/main" val="2601194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2AAD-8ABB-5994-9661-2644DA09E494}"/>
              </a:ext>
            </a:extLst>
          </p:cNvPr>
          <p:cNvSpPr>
            <a:spLocks noGrp="1"/>
          </p:cNvSpPr>
          <p:nvPr>
            <p:ph type="title"/>
          </p:nvPr>
        </p:nvSpPr>
        <p:spPr/>
        <p:txBody>
          <a:bodyPr/>
          <a:lstStyle/>
          <a:p>
            <a:r>
              <a:rPr lang="en-US" b="1" dirty="0"/>
              <a:t>Relative risk of neurological diagnosis in Adults</a:t>
            </a:r>
          </a:p>
        </p:txBody>
      </p:sp>
      <p:pic>
        <p:nvPicPr>
          <p:cNvPr id="6" name="Picture 5" descr="Chart&#10;&#10;Description automatically generated">
            <a:extLst>
              <a:ext uri="{FF2B5EF4-FFF2-40B4-BE49-F238E27FC236}">
                <a16:creationId xmlns:a16="http://schemas.microsoft.com/office/drawing/2014/main" id="{3DCB791B-FAF7-9942-BF88-C935AB740C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90600"/>
            <a:ext cx="9144000" cy="4876800"/>
          </a:xfrm>
          <a:prstGeom prst="rect">
            <a:avLst/>
          </a:prstGeom>
        </p:spPr>
      </p:pic>
    </p:spTree>
    <p:extLst>
      <p:ext uri="{BB962C8B-B14F-4D97-AF65-F5344CB8AC3E}">
        <p14:creationId xmlns:p14="http://schemas.microsoft.com/office/powerpoint/2010/main" val="2892015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FC28-0B18-2E7B-6CAE-1B32650935CD}"/>
              </a:ext>
            </a:extLst>
          </p:cNvPr>
          <p:cNvSpPr>
            <a:spLocks noGrp="1"/>
          </p:cNvSpPr>
          <p:nvPr>
            <p:ph type="title"/>
          </p:nvPr>
        </p:nvSpPr>
        <p:spPr/>
        <p:txBody>
          <a:bodyPr/>
          <a:lstStyle/>
          <a:p>
            <a:r>
              <a:rPr lang="en-US" b="1" dirty="0"/>
              <a:t>Covariate-Adjusted Survival Analysis in Adult Patients</a:t>
            </a:r>
          </a:p>
        </p:txBody>
      </p:sp>
      <p:pic>
        <p:nvPicPr>
          <p:cNvPr id="6" name="Content Placeholder 5" descr="Diagram&#10;&#10;Description automatically generated with low confidence">
            <a:extLst>
              <a:ext uri="{FF2B5EF4-FFF2-40B4-BE49-F238E27FC236}">
                <a16:creationId xmlns:a16="http://schemas.microsoft.com/office/drawing/2014/main" id="{1009D9AB-32FF-76BA-F87D-D6C857658D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914400"/>
            <a:ext cx="5943600" cy="5308352"/>
          </a:xfrm>
        </p:spPr>
      </p:pic>
    </p:spTree>
    <p:extLst>
      <p:ext uri="{BB962C8B-B14F-4D97-AF65-F5344CB8AC3E}">
        <p14:creationId xmlns:p14="http://schemas.microsoft.com/office/powerpoint/2010/main" val="3266074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9714-A866-1A4E-9F4D-7DA1F69C54E2}"/>
              </a:ext>
            </a:extLst>
          </p:cNvPr>
          <p:cNvSpPr>
            <a:spLocks noGrp="1"/>
          </p:cNvSpPr>
          <p:nvPr>
            <p:ph type="title"/>
          </p:nvPr>
        </p:nvSpPr>
        <p:spPr>
          <a:xfrm>
            <a:off x="914400" y="152400"/>
            <a:ext cx="7713969" cy="762000"/>
          </a:xfrm>
        </p:spPr>
        <p:txBody>
          <a:bodyPr/>
          <a:lstStyle/>
          <a:p>
            <a:r>
              <a:rPr lang="en-US" b="1" dirty="0"/>
              <a:t>Meta-Analysis: Cox-Proportional Hazards Model</a:t>
            </a:r>
          </a:p>
        </p:txBody>
      </p:sp>
      <p:graphicFrame>
        <p:nvGraphicFramePr>
          <p:cNvPr id="5" name="Table 4">
            <a:extLst>
              <a:ext uri="{FF2B5EF4-FFF2-40B4-BE49-F238E27FC236}">
                <a16:creationId xmlns:a16="http://schemas.microsoft.com/office/drawing/2014/main" id="{5B15F097-0C0C-ACB2-06CA-FA62765F961E}"/>
              </a:ext>
            </a:extLst>
          </p:cNvPr>
          <p:cNvGraphicFramePr>
            <a:graphicFrameLocks noGrp="1"/>
          </p:cNvGraphicFramePr>
          <p:nvPr>
            <p:extLst>
              <p:ext uri="{D42A27DB-BD31-4B8C-83A1-F6EECF244321}">
                <p14:modId xmlns:p14="http://schemas.microsoft.com/office/powerpoint/2010/main" val="132843278"/>
              </p:ext>
            </p:extLst>
          </p:nvPr>
        </p:nvGraphicFramePr>
        <p:xfrm>
          <a:off x="914400" y="1981200"/>
          <a:ext cx="7467599" cy="1946590"/>
        </p:xfrm>
        <a:graphic>
          <a:graphicData uri="http://schemas.openxmlformats.org/drawingml/2006/table">
            <a:tbl>
              <a:tblPr firstRow="1" firstCol="1" bandRow="1">
                <a:tableStyleId>{5C22544A-7EE6-4342-B048-85BDC9FD1C3A}</a:tableStyleId>
              </a:tblPr>
              <a:tblGrid>
                <a:gridCol w="1754468">
                  <a:extLst>
                    <a:ext uri="{9D8B030D-6E8A-4147-A177-3AD203B41FA5}">
                      <a16:colId xmlns:a16="http://schemas.microsoft.com/office/drawing/2014/main" val="547849646"/>
                    </a:ext>
                  </a:extLst>
                </a:gridCol>
                <a:gridCol w="2447096">
                  <a:extLst>
                    <a:ext uri="{9D8B030D-6E8A-4147-A177-3AD203B41FA5}">
                      <a16:colId xmlns:a16="http://schemas.microsoft.com/office/drawing/2014/main" val="1440993882"/>
                    </a:ext>
                  </a:extLst>
                </a:gridCol>
                <a:gridCol w="2275436">
                  <a:extLst>
                    <a:ext uri="{9D8B030D-6E8A-4147-A177-3AD203B41FA5}">
                      <a16:colId xmlns:a16="http://schemas.microsoft.com/office/drawing/2014/main" val="1101633937"/>
                    </a:ext>
                  </a:extLst>
                </a:gridCol>
                <a:gridCol w="990599">
                  <a:extLst>
                    <a:ext uri="{9D8B030D-6E8A-4147-A177-3AD203B41FA5}">
                      <a16:colId xmlns:a16="http://schemas.microsoft.com/office/drawing/2014/main" val="2537085033"/>
                    </a:ext>
                  </a:extLst>
                </a:gridCol>
              </a:tblGrid>
              <a:tr h="389318">
                <a:tc>
                  <a:txBody>
                    <a:bodyPr/>
                    <a:lstStyle/>
                    <a:p>
                      <a:pPr marL="0" marR="0" algn="ctr">
                        <a:spcBef>
                          <a:spcPts val="0"/>
                        </a:spcBef>
                        <a:spcAft>
                          <a:spcPts val="0"/>
                        </a:spcAft>
                      </a:pPr>
                      <a:r>
                        <a:rPr lang="en-US" sz="2000" dirty="0">
                          <a:effectLst/>
                        </a:rPr>
                        <a:t>Analysis</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Neuro Status</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Hazard Ratio 95% CI</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P-value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3116793"/>
                  </a:ext>
                </a:extLst>
              </a:tr>
              <a:tr h="389318">
                <a:tc rowSpan="2">
                  <a:txBody>
                    <a:bodyPr/>
                    <a:lstStyle/>
                    <a:p>
                      <a:pPr marL="0" marR="0" algn="ctr">
                        <a:spcBef>
                          <a:spcPts val="0"/>
                        </a:spcBef>
                        <a:spcAft>
                          <a:spcPts val="0"/>
                        </a:spcAft>
                      </a:pPr>
                      <a:r>
                        <a:rPr lang="en-US" sz="2000" dirty="0">
                          <a:effectLst/>
                        </a:rPr>
                        <a:t>Discharge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b="1" dirty="0">
                          <a:effectLst/>
                        </a:rPr>
                        <a:t>CNS</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0.54 (0.48, 0.6)</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&lt; .001*</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518524"/>
                  </a:ext>
                </a:extLst>
              </a:tr>
              <a:tr h="389318">
                <a:tc vMerge="1">
                  <a:txBody>
                    <a:bodyPr/>
                    <a:lstStyle/>
                    <a:p>
                      <a:endParaRPr lang="en-US"/>
                    </a:p>
                  </a:txBody>
                  <a:tcPr/>
                </a:tc>
                <a:tc>
                  <a:txBody>
                    <a:bodyPr/>
                    <a:lstStyle/>
                    <a:p>
                      <a:pPr marL="0" marR="0" algn="ctr">
                        <a:spcBef>
                          <a:spcPts val="0"/>
                        </a:spcBef>
                        <a:spcAft>
                          <a:spcPts val="0"/>
                        </a:spcAft>
                      </a:pPr>
                      <a:r>
                        <a:rPr lang="en-US" sz="1800" b="1" dirty="0">
                          <a:effectLst/>
                        </a:rPr>
                        <a:t>PNS</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0.7 (0.6, 0.82)</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&lt; .001*</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0401170"/>
                  </a:ext>
                </a:extLst>
              </a:tr>
              <a:tr h="389318">
                <a:tc rowSpan="2">
                  <a:txBody>
                    <a:bodyPr/>
                    <a:lstStyle/>
                    <a:p>
                      <a:pPr marL="0" marR="0" algn="ctr">
                        <a:spcBef>
                          <a:spcPts val="0"/>
                        </a:spcBef>
                        <a:spcAft>
                          <a:spcPts val="0"/>
                        </a:spcAft>
                      </a:pPr>
                      <a:r>
                        <a:rPr lang="en-US" sz="2000" dirty="0">
                          <a:effectLst/>
                        </a:rPr>
                        <a:t>Mortality</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b="1" dirty="0">
                          <a:effectLst/>
                        </a:rPr>
                        <a:t>CNS</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1.78 (1.5, 2.11)</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&lt; .001*</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5482787"/>
                  </a:ext>
                </a:extLst>
              </a:tr>
              <a:tr h="389318">
                <a:tc vMerge="1">
                  <a:txBody>
                    <a:bodyPr/>
                    <a:lstStyle/>
                    <a:p>
                      <a:endParaRPr lang="en-US"/>
                    </a:p>
                  </a:txBody>
                  <a:tcPr/>
                </a:tc>
                <a:tc>
                  <a:txBody>
                    <a:bodyPr/>
                    <a:lstStyle/>
                    <a:p>
                      <a:pPr marL="0" marR="0" algn="ctr">
                        <a:spcBef>
                          <a:spcPts val="0"/>
                        </a:spcBef>
                        <a:spcAft>
                          <a:spcPts val="0"/>
                        </a:spcAft>
                      </a:pPr>
                      <a:r>
                        <a:rPr lang="en-US" sz="1800" b="1" dirty="0">
                          <a:effectLst/>
                        </a:rPr>
                        <a:t>PNS</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0.46 (0.38, 0.56)</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&lt; .001*</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4846324"/>
                  </a:ext>
                </a:extLst>
              </a:tr>
            </a:tbl>
          </a:graphicData>
        </a:graphic>
      </p:graphicFrame>
      <p:sp>
        <p:nvSpPr>
          <p:cNvPr id="7" name="TextBox 6">
            <a:extLst>
              <a:ext uri="{FF2B5EF4-FFF2-40B4-BE49-F238E27FC236}">
                <a16:creationId xmlns:a16="http://schemas.microsoft.com/office/drawing/2014/main" id="{16AF1C0A-40FB-5A78-F58F-001ACB86CC03}"/>
              </a:ext>
            </a:extLst>
          </p:cNvPr>
          <p:cNvSpPr txBox="1"/>
          <p:nvPr/>
        </p:nvSpPr>
        <p:spPr>
          <a:xfrm>
            <a:off x="914400" y="4267200"/>
            <a:ext cx="7772400" cy="1066800"/>
          </a:xfrm>
          <a:prstGeom prst="rect">
            <a:avLst/>
          </a:prstGeom>
          <a:noFill/>
        </p:spPr>
        <p:txBody>
          <a:bodyPr wrap="square" lIns="0" tIns="0" rIns="0" bIns="0" rtlCol="0">
            <a:noAutofit/>
          </a:bodyPr>
          <a:lstStyle/>
          <a:p>
            <a:pPr marL="342900" indent="-342900">
              <a:lnSpc>
                <a:spcPct val="90000"/>
              </a:lnSpc>
              <a:spcBef>
                <a:spcPts val="600"/>
              </a:spcBef>
              <a:buFont typeface="Arial" panose="020B0604020202020204" pitchFamily="34" charset="0"/>
              <a:buChar char="•"/>
            </a:pPr>
            <a:r>
              <a:rPr lang="en-US" sz="1850" spc="-50" dirty="0">
                <a:solidFill>
                  <a:srgbClr val="514689"/>
                </a:solidFill>
              </a:rPr>
              <a:t>Adult patients with CNS and PNS conditions had a decreased risk of discharge (i.e. longer hospital stay)</a:t>
            </a:r>
          </a:p>
          <a:p>
            <a:pPr marL="342900" indent="-342900">
              <a:lnSpc>
                <a:spcPct val="90000"/>
              </a:lnSpc>
              <a:spcBef>
                <a:spcPts val="600"/>
              </a:spcBef>
              <a:buFont typeface="Arial" panose="020B0604020202020204" pitchFamily="34" charset="0"/>
              <a:buChar char="•"/>
            </a:pPr>
            <a:endParaRPr lang="en-US" sz="1850" spc="-50" dirty="0">
              <a:solidFill>
                <a:srgbClr val="514689"/>
              </a:solidFill>
            </a:endParaRPr>
          </a:p>
          <a:p>
            <a:pPr marL="342900" indent="-342900">
              <a:lnSpc>
                <a:spcPct val="90000"/>
              </a:lnSpc>
              <a:spcBef>
                <a:spcPts val="600"/>
              </a:spcBef>
              <a:buFont typeface="Arial" panose="020B0604020202020204" pitchFamily="34" charset="0"/>
              <a:buChar char="•"/>
            </a:pPr>
            <a:r>
              <a:rPr lang="en-US" sz="1850" spc="-50" dirty="0">
                <a:solidFill>
                  <a:srgbClr val="514689"/>
                </a:solidFill>
              </a:rPr>
              <a:t>Patients with CNS conditions had an increased risk of mortality</a:t>
            </a:r>
          </a:p>
          <a:p>
            <a:pPr marL="342900" indent="-342900">
              <a:lnSpc>
                <a:spcPct val="90000"/>
              </a:lnSpc>
              <a:spcBef>
                <a:spcPts val="600"/>
              </a:spcBef>
              <a:buFont typeface="Arial" panose="020B0604020202020204" pitchFamily="34" charset="0"/>
              <a:buChar char="•"/>
            </a:pPr>
            <a:endParaRPr lang="en-US" sz="1850" spc="-50" dirty="0">
              <a:solidFill>
                <a:srgbClr val="514689"/>
              </a:solidFill>
            </a:endParaRPr>
          </a:p>
          <a:p>
            <a:pPr marL="342900" indent="-342900">
              <a:lnSpc>
                <a:spcPct val="90000"/>
              </a:lnSpc>
              <a:spcBef>
                <a:spcPts val="600"/>
              </a:spcBef>
              <a:buFont typeface="Arial" panose="020B0604020202020204" pitchFamily="34" charset="0"/>
              <a:buChar char="•"/>
            </a:pPr>
            <a:r>
              <a:rPr lang="en-US" sz="1850" spc="-50" dirty="0">
                <a:solidFill>
                  <a:srgbClr val="514689"/>
                </a:solidFill>
              </a:rPr>
              <a:t>Patients with PNS conditions had a decreased risk of mortality</a:t>
            </a:r>
          </a:p>
        </p:txBody>
      </p:sp>
    </p:spTree>
    <p:extLst>
      <p:ext uri="{BB962C8B-B14F-4D97-AF65-F5344CB8AC3E}">
        <p14:creationId xmlns:p14="http://schemas.microsoft.com/office/powerpoint/2010/main" val="3579041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A759-F59E-3DDD-2887-F48A06E7E62A}"/>
              </a:ext>
            </a:extLst>
          </p:cNvPr>
          <p:cNvSpPr>
            <a:spLocks noGrp="1"/>
          </p:cNvSpPr>
          <p:nvPr>
            <p:ph type="title"/>
          </p:nvPr>
        </p:nvSpPr>
        <p:spPr/>
        <p:txBody>
          <a:bodyPr/>
          <a:lstStyle/>
          <a:p>
            <a:r>
              <a:rPr lang="en-US" b="1" dirty="0"/>
              <a:t>Results by Healthcare System</a:t>
            </a:r>
          </a:p>
        </p:txBody>
      </p:sp>
      <p:pic>
        <p:nvPicPr>
          <p:cNvPr id="6" name="Picture 5" descr="Table&#10;&#10;Description automatically generated">
            <a:extLst>
              <a:ext uri="{FF2B5EF4-FFF2-40B4-BE49-F238E27FC236}">
                <a16:creationId xmlns:a16="http://schemas.microsoft.com/office/drawing/2014/main" id="{3231A085-7FB7-BA7F-5097-FB7E611AB47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000"/>
          <a:stretch/>
        </p:blipFill>
        <p:spPr>
          <a:xfrm>
            <a:off x="1295400" y="990600"/>
            <a:ext cx="6583680" cy="5486400"/>
          </a:xfrm>
          <a:prstGeom prst="rect">
            <a:avLst/>
          </a:prstGeom>
        </p:spPr>
      </p:pic>
    </p:spTree>
    <p:extLst>
      <p:ext uri="{BB962C8B-B14F-4D97-AF65-F5344CB8AC3E}">
        <p14:creationId xmlns:p14="http://schemas.microsoft.com/office/powerpoint/2010/main" val="1089633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F4B9-3CD0-B1F3-B494-4A5C7170DBEB}"/>
              </a:ext>
            </a:extLst>
          </p:cNvPr>
          <p:cNvSpPr>
            <a:spLocks noGrp="1"/>
          </p:cNvSpPr>
          <p:nvPr>
            <p:ph type="ctrTitle"/>
          </p:nvPr>
        </p:nvSpPr>
        <p:spPr/>
        <p:txBody>
          <a:bodyPr/>
          <a:lstStyle/>
          <a:p>
            <a:r>
              <a:rPr lang="en-US" dirty="0"/>
              <a:t>Conclusions</a:t>
            </a:r>
          </a:p>
        </p:txBody>
      </p:sp>
    </p:spTree>
    <p:extLst>
      <p:ext uri="{BB962C8B-B14F-4D97-AF65-F5344CB8AC3E}">
        <p14:creationId xmlns:p14="http://schemas.microsoft.com/office/powerpoint/2010/main" val="227963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C245-6860-65BA-B2FD-935B6A0BE9F2}"/>
              </a:ext>
            </a:extLst>
          </p:cNvPr>
          <p:cNvSpPr>
            <a:spLocks noGrp="1"/>
          </p:cNvSpPr>
          <p:nvPr>
            <p:ph type="title"/>
          </p:nvPr>
        </p:nvSpPr>
        <p:spPr/>
        <p:txBody>
          <a:bodyPr/>
          <a:lstStyle/>
          <a:p>
            <a:r>
              <a:rPr lang="en-US" b="1" dirty="0"/>
              <a:t>Findings</a:t>
            </a:r>
          </a:p>
        </p:txBody>
      </p:sp>
      <p:sp>
        <p:nvSpPr>
          <p:cNvPr id="3" name="Content Placeholder 2">
            <a:extLst>
              <a:ext uri="{FF2B5EF4-FFF2-40B4-BE49-F238E27FC236}">
                <a16:creationId xmlns:a16="http://schemas.microsoft.com/office/drawing/2014/main" id="{08B8313E-A729-95BA-CBAE-A699316013AD}"/>
              </a:ext>
            </a:extLst>
          </p:cNvPr>
          <p:cNvSpPr>
            <a:spLocks noGrp="1"/>
          </p:cNvSpPr>
          <p:nvPr>
            <p:ph idx="1"/>
          </p:nvPr>
        </p:nvSpPr>
        <p:spPr>
          <a:xfrm>
            <a:off x="838200" y="1524000"/>
            <a:ext cx="7049689" cy="4093029"/>
          </a:xfrm>
        </p:spPr>
        <p:txBody>
          <a:bodyPr/>
          <a:lstStyle/>
          <a:p>
            <a:r>
              <a:rPr lang="en-US" sz="1800" dirty="0">
                <a:solidFill>
                  <a:srgbClr val="514689"/>
                </a:solidFill>
              </a:rPr>
              <a:t>Demonstrated an approach for using federated learning on a large, multinational, and geographically diverse dataset to more definitively evaluate the association between COVID-19 infection and neurological illnesses</a:t>
            </a:r>
          </a:p>
          <a:p>
            <a:endParaRPr lang="en-US" sz="1800" dirty="0">
              <a:solidFill>
                <a:srgbClr val="514689"/>
              </a:solidFill>
            </a:endParaRPr>
          </a:p>
          <a:p>
            <a:r>
              <a:rPr lang="en-US" sz="1800" dirty="0">
                <a:solidFill>
                  <a:srgbClr val="514689"/>
                </a:solidFill>
              </a:rPr>
              <a:t>Our approach allowed us to evaluate the risk of poor disease outcomes in COVID-19 patients at the local healthcare system level, and globally</a:t>
            </a:r>
          </a:p>
          <a:p>
            <a:endParaRPr lang="en-US" sz="1800" dirty="0">
              <a:solidFill>
                <a:srgbClr val="514689"/>
              </a:solidFill>
            </a:endParaRPr>
          </a:p>
          <a:p>
            <a:r>
              <a:rPr lang="en-US" sz="1800" dirty="0">
                <a:solidFill>
                  <a:srgbClr val="514689"/>
                </a:solidFill>
              </a:rPr>
              <a:t>Our multinational study allows us to better generalize the risk of poor health outcomes in patients with COVID-19 and concurrent neurological manifestations</a:t>
            </a:r>
          </a:p>
        </p:txBody>
      </p:sp>
    </p:spTree>
    <p:extLst>
      <p:ext uri="{BB962C8B-B14F-4D97-AF65-F5344CB8AC3E}">
        <p14:creationId xmlns:p14="http://schemas.microsoft.com/office/powerpoint/2010/main" val="1445878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FEF7-FA66-89D8-FAA4-4C6E7AD0F83F}"/>
              </a:ext>
            </a:extLst>
          </p:cNvPr>
          <p:cNvSpPr>
            <a:spLocks noGrp="1"/>
          </p:cNvSpPr>
          <p:nvPr>
            <p:ph type="title"/>
          </p:nvPr>
        </p:nvSpPr>
        <p:spPr/>
        <p:txBody>
          <a:bodyPr/>
          <a:lstStyle/>
          <a:p>
            <a:r>
              <a:rPr lang="en-US" b="1" dirty="0"/>
              <a:t>Acknowledgements and many thanks to:</a:t>
            </a:r>
          </a:p>
        </p:txBody>
      </p:sp>
      <p:sp>
        <p:nvSpPr>
          <p:cNvPr id="3" name="Content Placeholder 2">
            <a:extLst>
              <a:ext uri="{FF2B5EF4-FFF2-40B4-BE49-F238E27FC236}">
                <a16:creationId xmlns:a16="http://schemas.microsoft.com/office/drawing/2014/main" id="{A4EFEAAA-C51C-AD86-FDA7-B74A5292E31E}"/>
              </a:ext>
            </a:extLst>
          </p:cNvPr>
          <p:cNvSpPr>
            <a:spLocks noGrp="1"/>
          </p:cNvSpPr>
          <p:nvPr>
            <p:ph idx="1"/>
          </p:nvPr>
        </p:nvSpPr>
        <p:spPr>
          <a:xfrm>
            <a:off x="762001" y="1066801"/>
            <a:ext cx="3581400" cy="2362200"/>
          </a:xfrm>
        </p:spPr>
        <p:txBody>
          <a:bodyPr/>
          <a:lstStyle/>
          <a:p>
            <a:pPr marL="0" indent="0">
              <a:buNone/>
            </a:pPr>
            <a:r>
              <a:rPr lang="en-US" sz="1800" b="1" dirty="0">
                <a:latin typeface="Arial" panose="020B0604020202020204" pitchFamily="34" charset="0"/>
                <a:ea typeface="Arial" panose="020B0604020202020204" pitchFamily="34" charset="0"/>
              </a:rPr>
              <a:t>Co-first authors:</a:t>
            </a:r>
            <a:endParaRPr lang="en-US" sz="1800" b="1" dirty="0">
              <a:effectLst/>
              <a:latin typeface="Arial" panose="020B0604020202020204" pitchFamily="34" charset="0"/>
              <a:ea typeface="Arial" panose="020B0604020202020204" pitchFamily="34" charset="0"/>
            </a:endParaRPr>
          </a:p>
          <a:p>
            <a:pPr>
              <a:buFont typeface="Wingdings" panose="05000000000000000000" pitchFamily="2" charset="2"/>
              <a:buChar char="v"/>
            </a:pPr>
            <a:r>
              <a:rPr lang="en-US" sz="1800" dirty="0">
                <a:effectLst/>
                <a:latin typeface="Arial" panose="020B0604020202020204" pitchFamily="34" charset="0"/>
                <a:ea typeface="Arial" panose="020B0604020202020204" pitchFamily="34" charset="0"/>
              </a:rPr>
              <a:t>Meghan R Hutch BS</a:t>
            </a:r>
          </a:p>
          <a:p>
            <a:pPr>
              <a:buFont typeface="Wingdings" panose="05000000000000000000" pitchFamily="2" charset="2"/>
              <a:buChar char="v"/>
            </a:pPr>
            <a:r>
              <a:rPr lang="en-US" sz="1800" dirty="0" err="1">
                <a:effectLst/>
                <a:latin typeface="Arial" panose="020B0604020202020204" pitchFamily="34" charset="0"/>
                <a:ea typeface="Arial" panose="020B0604020202020204" pitchFamily="34" charset="0"/>
              </a:rPr>
              <a:t>Jiyeon</a:t>
            </a:r>
            <a:r>
              <a:rPr lang="en-US" sz="1800" dirty="0">
                <a:effectLst/>
                <a:latin typeface="Arial" panose="020B0604020202020204" pitchFamily="34" charset="0"/>
                <a:ea typeface="Arial" panose="020B0604020202020204" pitchFamily="34" charset="0"/>
              </a:rPr>
              <a:t> Son MD</a:t>
            </a:r>
            <a:endParaRPr lang="en-US" sz="1800" baseline="30000" dirty="0">
              <a:latin typeface="Arial" panose="020B0604020202020204" pitchFamily="34" charset="0"/>
              <a:ea typeface="Arial" panose="020B0604020202020204" pitchFamily="34" charset="0"/>
            </a:endParaRPr>
          </a:p>
          <a:p>
            <a:pPr>
              <a:buFont typeface="Wingdings" panose="05000000000000000000" pitchFamily="2" charset="2"/>
              <a:buChar char="v"/>
            </a:pPr>
            <a:r>
              <a:rPr lang="en-US" sz="1800" dirty="0">
                <a:effectLst/>
                <a:latin typeface="Arial" panose="020B0604020202020204" pitchFamily="34" charset="0"/>
                <a:ea typeface="Arial" panose="020B0604020202020204" pitchFamily="34" charset="0"/>
              </a:rPr>
              <a:t>Trang T Le PhD</a:t>
            </a:r>
            <a:endParaRPr lang="en-US" sz="1800" baseline="30000" dirty="0">
              <a:latin typeface="Arial" panose="020B0604020202020204" pitchFamily="34" charset="0"/>
              <a:ea typeface="Arial" panose="020B0604020202020204" pitchFamily="34" charset="0"/>
            </a:endParaRPr>
          </a:p>
          <a:p>
            <a:pPr>
              <a:buFont typeface="Wingdings" panose="05000000000000000000" pitchFamily="2" charset="2"/>
              <a:buChar char="v"/>
            </a:pPr>
            <a:r>
              <a:rPr lang="en-US" sz="1800" dirty="0" err="1">
                <a:effectLst/>
                <a:latin typeface="Arial" panose="020B0604020202020204" pitchFamily="34" charset="0"/>
                <a:ea typeface="Arial" panose="020B0604020202020204" pitchFamily="34" charset="0"/>
              </a:rPr>
              <a:t>Chuan</a:t>
            </a:r>
            <a:r>
              <a:rPr lang="en-US" sz="1800" dirty="0">
                <a:effectLst/>
                <a:latin typeface="Arial" panose="020B0604020202020204" pitchFamily="34" charset="0"/>
                <a:ea typeface="Arial" panose="020B0604020202020204" pitchFamily="34" charset="0"/>
              </a:rPr>
              <a:t> Hong PhD</a:t>
            </a:r>
            <a:endParaRPr lang="en-US" sz="1800" baseline="30000" dirty="0">
              <a:latin typeface="Arial" panose="020B0604020202020204" pitchFamily="34" charset="0"/>
              <a:ea typeface="Arial" panose="020B0604020202020204" pitchFamily="34" charset="0"/>
            </a:endParaRPr>
          </a:p>
          <a:p>
            <a:pPr>
              <a:buFont typeface="Wingdings" panose="05000000000000000000" pitchFamily="2" charset="2"/>
              <a:buChar char="v"/>
            </a:pPr>
            <a:r>
              <a:rPr lang="en-US" sz="1800" dirty="0">
                <a:effectLst/>
                <a:latin typeface="Arial" panose="020B0604020202020204" pitchFamily="34" charset="0"/>
                <a:ea typeface="Arial" panose="020B0604020202020204" pitchFamily="34" charset="0"/>
              </a:rPr>
              <a:t>Xuan Wang PhD</a:t>
            </a:r>
            <a:endParaRPr lang="en-US" sz="1800" baseline="30000" dirty="0">
              <a:effectLst/>
              <a:latin typeface="Arial" panose="020B0604020202020204" pitchFamily="34" charset="0"/>
              <a:ea typeface="Arial" panose="020B0604020202020204" pitchFamily="34" charset="0"/>
            </a:endParaRPr>
          </a:p>
          <a:p>
            <a:pPr>
              <a:buFont typeface="Wingdings" panose="05000000000000000000" pitchFamily="2" charset="2"/>
              <a:buChar char="v"/>
            </a:pPr>
            <a:r>
              <a:rPr lang="en-US" sz="1800" dirty="0">
                <a:effectLst/>
                <a:latin typeface="Arial" panose="020B0604020202020204" pitchFamily="34" charset="0"/>
                <a:ea typeface="Arial" panose="020B0604020202020204" pitchFamily="34" charset="0"/>
              </a:rPr>
              <a:t>Zahra </a:t>
            </a:r>
            <a:r>
              <a:rPr lang="en-US" sz="1800" dirty="0" err="1">
                <a:effectLst/>
                <a:latin typeface="Arial" panose="020B0604020202020204" pitchFamily="34" charset="0"/>
                <a:ea typeface="Arial" panose="020B0604020202020204" pitchFamily="34" charset="0"/>
              </a:rPr>
              <a:t>Shakeri</a:t>
            </a:r>
            <a:r>
              <a:rPr lang="en-US" sz="1800" dirty="0">
                <a:effectLst/>
                <a:latin typeface="Arial" panose="020B0604020202020204" pitchFamily="34" charset="0"/>
                <a:ea typeface="Arial" panose="020B0604020202020204" pitchFamily="34" charset="0"/>
              </a:rPr>
              <a:t> Hossein Abad PhD</a:t>
            </a:r>
            <a:endParaRPr lang="en-US" sz="1800" baseline="30000" dirty="0">
              <a:latin typeface="Arial" panose="020B0604020202020204" pitchFamily="34" charset="0"/>
              <a:ea typeface="Arial" panose="020B0604020202020204" pitchFamily="34" charset="0"/>
            </a:endParaRPr>
          </a:p>
          <a:p>
            <a:endParaRPr lang="en-US" sz="1800" baseline="30000" dirty="0">
              <a:effectLst/>
              <a:latin typeface="Arial" panose="020B0604020202020204" pitchFamily="34" charset="0"/>
              <a:ea typeface="Arial" panose="020B0604020202020204" pitchFamily="34" charset="0"/>
            </a:endParaRPr>
          </a:p>
          <a:p>
            <a:pPr>
              <a:buFont typeface="Wingdings" panose="05000000000000000000" pitchFamily="2" charset="2"/>
              <a:buChar char="v"/>
            </a:pPr>
            <a:endParaRPr lang="en-US" sz="1800" baseline="30000" dirty="0">
              <a:latin typeface="Arial" panose="020B0604020202020204" pitchFamily="34" charset="0"/>
              <a:ea typeface="Arial" panose="020B0604020202020204" pitchFamily="34" charset="0"/>
            </a:endParaRPr>
          </a:p>
          <a:p>
            <a:pPr marL="0" indent="0">
              <a:buNone/>
            </a:pPr>
            <a:endParaRPr lang="en-US" sz="1800" baseline="300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0A21DD8C-D5C8-ED02-08ED-C8E69B72FF39}"/>
              </a:ext>
            </a:extLst>
          </p:cNvPr>
          <p:cNvSpPr txBox="1"/>
          <p:nvPr/>
        </p:nvSpPr>
        <p:spPr>
          <a:xfrm>
            <a:off x="5257800" y="1066801"/>
            <a:ext cx="4572000" cy="1477328"/>
          </a:xfrm>
          <a:prstGeom prst="rect">
            <a:avLst/>
          </a:prstGeom>
          <a:noFill/>
        </p:spPr>
        <p:txBody>
          <a:bodyPr wrap="square">
            <a:spAutoFit/>
          </a:bodyPr>
          <a:lstStyle/>
          <a:p>
            <a:pPr marL="0" indent="0">
              <a:buNone/>
            </a:pPr>
            <a:r>
              <a:rPr lang="en-US" sz="1800" b="1" dirty="0">
                <a:latin typeface="Arial" panose="020B0604020202020204" pitchFamily="34" charset="0"/>
                <a:ea typeface="Arial" panose="020B0604020202020204" pitchFamily="34" charset="0"/>
              </a:rPr>
              <a:t>Co-senior authors:</a:t>
            </a:r>
            <a:endParaRPr lang="en-US" sz="1800" b="1" dirty="0">
              <a:effectLst/>
              <a:latin typeface="Arial" panose="020B0604020202020204" pitchFamily="34" charset="0"/>
              <a:ea typeface="Arial" panose="020B0604020202020204" pitchFamily="34" charset="0"/>
            </a:endParaRPr>
          </a:p>
          <a:p>
            <a:pPr>
              <a:buFont typeface="Wingdings" panose="05000000000000000000" pitchFamily="2" charset="2"/>
              <a:buChar char="v"/>
            </a:pPr>
            <a:r>
              <a:rPr lang="en-US" sz="1800" dirty="0" err="1">
                <a:effectLst/>
                <a:latin typeface="Arial" panose="020B0604020202020204" pitchFamily="34" charset="0"/>
                <a:ea typeface="Arial" panose="020B0604020202020204" pitchFamily="34" charset="0"/>
              </a:rPr>
              <a:t>Shyam</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Visweswaran</a:t>
            </a:r>
            <a:r>
              <a:rPr lang="en-US" sz="1800" dirty="0">
                <a:effectLst/>
                <a:latin typeface="Arial" panose="020B0604020202020204" pitchFamily="34" charset="0"/>
                <a:ea typeface="Arial" panose="020B0604020202020204" pitchFamily="34" charset="0"/>
              </a:rPr>
              <a:t> MD, PhD</a:t>
            </a:r>
          </a:p>
          <a:p>
            <a:pPr>
              <a:buFont typeface="Wingdings" panose="05000000000000000000" pitchFamily="2" charset="2"/>
              <a:buChar char="v"/>
            </a:pPr>
            <a:r>
              <a:rPr lang="en-US" sz="1800" dirty="0" err="1">
                <a:effectLst/>
                <a:latin typeface="Arial" panose="020B0604020202020204" pitchFamily="34" charset="0"/>
                <a:ea typeface="Arial" panose="020B0604020202020204" pitchFamily="34" charset="0"/>
              </a:rPr>
              <a:t>Tianxi</a:t>
            </a:r>
            <a:r>
              <a:rPr lang="en-US" sz="1800" dirty="0">
                <a:effectLst/>
                <a:latin typeface="Arial" panose="020B0604020202020204" pitchFamily="34" charset="0"/>
                <a:ea typeface="Arial" panose="020B0604020202020204" pitchFamily="34" charset="0"/>
              </a:rPr>
              <a:t> Cai ScD</a:t>
            </a:r>
          </a:p>
          <a:p>
            <a:pPr>
              <a:buFont typeface="Wingdings" panose="05000000000000000000" pitchFamily="2" charset="2"/>
              <a:buChar char="v"/>
            </a:pPr>
            <a:r>
              <a:rPr lang="en-US" sz="1800" dirty="0">
                <a:effectLst/>
                <a:latin typeface="Arial" panose="020B0604020202020204" pitchFamily="34" charset="0"/>
                <a:ea typeface="Arial" panose="020B0604020202020204" pitchFamily="34" charset="0"/>
              </a:rPr>
              <a:t>Yuan Luo PhD</a:t>
            </a:r>
            <a:endParaRPr lang="en-US" sz="1800" dirty="0">
              <a:latin typeface="Arial" panose="020B0604020202020204" pitchFamily="34" charset="0"/>
              <a:ea typeface="Arial" panose="020B0604020202020204" pitchFamily="34" charset="0"/>
            </a:endParaRPr>
          </a:p>
          <a:p>
            <a:pPr>
              <a:buFont typeface="Wingdings" panose="05000000000000000000" pitchFamily="2" charset="2"/>
              <a:buChar char="v"/>
            </a:pPr>
            <a:r>
              <a:rPr lang="en-US" sz="1800" dirty="0" err="1">
                <a:effectLst/>
                <a:latin typeface="Arial" panose="020B0604020202020204" pitchFamily="34" charset="0"/>
                <a:ea typeface="Arial" panose="020B0604020202020204" pitchFamily="34" charset="0"/>
              </a:rPr>
              <a:t>Zongqi</a:t>
            </a:r>
            <a:r>
              <a:rPr lang="en-US" sz="1800" dirty="0">
                <a:effectLst/>
                <a:latin typeface="Arial" panose="020B0604020202020204" pitchFamily="34" charset="0"/>
                <a:ea typeface="Arial" panose="020B0604020202020204" pitchFamily="34" charset="0"/>
              </a:rPr>
              <a:t> Xia MD, PhD</a:t>
            </a:r>
          </a:p>
        </p:txBody>
      </p:sp>
      <p:sp>
        <p:nvSpPr>
          <p:cNvPr id="6" name="TextBox 5">
            <a:extLst>
              <a:ext uri="{FF2B5EF4-FFF2-40B4-BE49-F238E27FC236}">
                <a16:creationId xmlns:a16="http://schemas.microsoft.com/office/drawing/2014/main" id="{66903CCD-9E1E-DBFF-7E07-22A03FBCC079}"/>
              </a:ext>
            </a:extLst>
          </p:cNvPr>
          <p:cNvSpPr txBox="1"/>
          <p:nvPr/>
        </p:nvSpPr>
        <p:spPr>
          <a:xfrm>
            <a:off x="152401" y="3653963"/>
            <a:ext cx="3276600" cy="2667000"/>
          </a:xfrm>
          <a:prstGeom prst="rect">
            <a:avLst/>
          </a:prstGeom>
          <a:noFill/>
        </p:spPr>
        <p:txBody>
          <a:bodyPr wrap="square" lIns="0" tIns="0" rIns="0" bIns="0" rtlCol="0">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Michele Morris BA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Alba Gutiérrez-</a:t>
            </a:r>
            <a:r>
              <a:rPr lang="en-US" sz="1400" dirty="0" err="1">
                <a:effectLst/>
                <a:latin typeface="Arial" panose="020B0604020202020204" pitchFamily="34" charset="0"/>
                <a:ea typeface="Arial" panose="020B0604020202020204" pitchFamily="34" charset="0"/>
              </a:rPr>
              <a:t>Sacristán</a:t>
            </a:r>
            <a:r>
              <a:rPr lang="en-US" sz="1400" dirty="0">
                <a:effectLst/>
                <a:latin typeface="Arial" panose="020B0604020202020204" pitchFamily="34" charset="0"/>
                <a:ea typeface="Arial" panose="020B0604020202020204" pitchFamily="34" charset="0"/>
              </a:rPr>
              <a:t> PhD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Jeffrey G </a:t>
            </a:r>
            <a:r>
              <a:rPr lang="en-US" sz="1400" dirty="0" err="1">
                <a:effectLst/>
                <a:latin typeface="Arial" panose="020B0604020202020204" pitchFamily="34" charset="0"/>
                <a:ea typeface="Arial" panose="020B0604020202020204" pitchFamily="34" charset="0"/>
              </a:rPr>
              <a:t>Klann</a:t>
            </a:r>
            <a:r>
              <a:rPr lang="en-US" sz="1400" dirty="0">
                <a:effectLst/>
                <a:latin typeface="Arial" panose="020B0604020202020204" pitchFamily="34" charset="0"/>
                <a:ea typeface="Arial" panose="020B0604020202020204" pitchFamily="34" charset="0"/>
              </a:rPr>
              <a:t> MEng, PhD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Anastasia </a:t>
            </a:r>
            <a:r>
              <a:rPr lang="en-US" sz="1400" dirty="0" err="1">
                <a:effectLst/>
                <a:latin typeface="Arial" panose="020B0604020202020204" pitchFamily="34" charset="0"/>
                <a:ea typeface="Arial" panose="020B0604020202020204" pitchFamily="34" charset="0"/>
              </a:rPr>
              <a:t>Spiridou</a:t>
            </a:r>
            <a:r>
              <a:rPr lang="en-US" sz="1400" dirty="0">
                <a:effectLst/>
                <a:latin typeface="Arial" panose="020B0604020202020204" pitchFamily="34" charset="0"/>
                <a:ea typeface="Arial" panose="020B0604020202020204" pitchFamily="34" charset="0"/>
              </a:rPr>
              <a:t> PhD</a:t>
            </a:r>
            <a:endParaRPr lang="en-US" sz="1400" baseline="30000" dirty="0">
              <a:latin typeface="Arial" panose="020B0604020202020204" pitchFamily="34" charset="0"/>
              <a:ea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Riccardo </a:t>
            </a:r>
            <a:r>
              <a:rPr lang="en-US" sz="1400" dirty="0" err="1">
                <a:effectLst/>
                <a:latin typeface="Arial" panose="020B0604020202020204" pitchFamily="34" charset="0"/>
                <a:ea typeface="Arial" panose="020B0604020202020204" pitchFamily="34" charset="0"/>
              </a:rPr>
              <a:t>Bellazzi</a:t>
            </a:r>
            <a:r>
              <a:rPr lang="en-US" sz="1400" dirty="0">
                <a:effectLst/>
                <a:latin typeface="Arial" panose="020B0604020202020204" pitchFamily="34" charset="0"/>
                <a:ea typeface="Arial" panose="020B0604020202020204" pitchFamily="34" charset="0"/>
              </a:rPr>
              <a:t> MS, PhD</a:t>
            </a:r>
            <a:endParaRPr lang="en-US" sz="1400" baseline="30000" dirty="0">
              <a:latin typeface="Arial" panose="020B0604020202020204" pitchFamily="34" charset="0"/>
              <a:ea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Vincent Benoit PhD</a:t>
            </a:r>
            <a:endParaRPr lang="en-US" sz="1400" baseline="30000" dirty="0">
              <a:latin typeface="Arial" panose="020B0604020202020204" pitchFamily="34" charset="0"/>
              <a:ea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Clara-Lea </a:t>
            </a:r>
            <a:r>
              <a:rPr lang="en-US" sz="1400" dirty="0" err="1">
                <a:effectLst/>
                <a:latin typeface="Arial" panose="020B0604020202020204" pitchFamily="34" charset="0"/>
                <a:ea typeface="Arial" panose="020B0604020202020204" pitchFamily="34" charset="0"/>
              </a:rPr>
              <a:t>Bonzel</a:t>
            </a:r>
            <a:r>
              <a:rPr lang="en-US" sz="1400" dirty="0">
                <a:effectLst/>
                <a:latin typeface="Arial" panose="020B0604020202020204" pitchFamily="34" charset="0"/>
                <a:ea typeface="Arial" panose="020B0604020202020204" pitchFamily="34" charset="0"/>
              </a:rPr>
              <a:t> MSc</a:t>
            </a:r>
            <a:endParaRPr lang="en-US" sz="1400" baseline="30000" dirty="0">
              <a:latin typeface="Arial" panose="020B0604020202020204" pitchFamily="34" charset="0"/>
              <a:ea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William A Bryant PhD</a:t>
            </a:r>
            <a:endParaRPr lang="en-US" sz="1400" baseline="30000" dirty="0">
              <a:latin typeface="Arial" panose="020B0604020202020204" pitchFamily="34" charset="0"/>
              <a:ea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Kelly Cho PhD, MPH</a:t>
            </a:r>
            <a:endParaRPr lang="en-US" sz="1400" baseline="30000" dirty="0">
              <a:latin typeface="Arial" panose="020B0604020202020204" pitchFamily="34" charset="0"/>
              <a:ea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effectLst/>
                <a:latin typeface="Arial" panose="020B0604020202020204" pitchFamily="34" charset="0"/>
                <a:ea typeface="Arial" panose="020B0604020202020204" pitchFamily="34" charset="0"/>
              </a:rPr>
              <a:t>Priyam</a:t>
            </a:r>
            <a:r>
              <a:rPr lang="en-US" sz="1400" dirty="0">
                <a:effectLst/>
                <a:latin typeface="Arial" panose="020B0604020202020204" pitchFamily="34" charset="0"/>
                <a:ea typeface="Arial" panose="020B0604020202020204" pitchFamily="34" charset="0"/>
              </a:rPr>
              <a:t> Das PhD</a:t>
            </a:r>
            <a:endParaRPr lang="en-US" sz="1400" baseline="30000" dirty="0">
              <a:latin typeface="Arial" panose="020B0604020202020204" pitchFamily="34" charset="0"/>
              <a:ea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David A </a:t>
            </a:r>
            <a:r>
              <a:rPr lang="en-US" sz="1400" dirty="0" err="1">
                <a:effectLst/>
                <a:latin typeface="Arial" panose="020B0604020202020204" pitchFamily="34" charset="0"/>
                <a:ea typeface="Arial" panose="020B0604020202020204" pitchFamily="34" charset="0"/>
              </a:rPr>
              <a:t>Hanauer</a:t>
            </a:r>
            <a:r>
              <a:rPr lang="en-US" sz="1400" dirty="0">
                <a:effectLst/>
                <a:latin typeface="Arial" panose="020B0604020202020204" pitchFamily="34" charset="0"/>
                <a:ea typeface="Arial" panose="020B0604020202020204" pitchFamily="34" charset="0"/>
              </a:rPr>
              <a:t> MD, 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Darren W Henderson BS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Arial" panose="020B0604020202020204" pitchFamily="34" charset="0"/>
                <a:ea typeface="Arial" panose="020B0604020202020204" pitchFamily="34" charset="0"/>
              </a:rPr>
              <a:t>Yuk-Lam Ho MPH</a:t>
            </a:r>
            <a:endParaRPr lang="en-US" sz="1400" dirty="0"/>
          </a:p>
        </p:txBody>
      </p:sp>
      <p:sp>
        <p:nvSpPr>
          <p:cNvPr id="8" name="TextBox 7">
            <a:extLst>
              <a:ext uri="{FF2B5EF4-FFF2-40B4-BE49-F238E27FC236}">
                <a16:creationId xmlns:a16="http://schemas.microsoft.com/office/drawing/2014/main" id="{FB1F3E0C-5AD3-0714-19AF-1472055FBD4D}"/>
              </a:ext>
            </a:extLst>
          </p:cNvPr>
          <p:cNvSpPr txBox="1"/>
          <p:nvPr/>
        </p:nvSpPr>
        <p:spPr>
          <a:xfrm>
            <a:off x="2833049" y="3581402"/>
            <a:ext cx="2958151" cy="2893100"/>
          </a:xfrm>
          <a:prstGeom prst="rect">
            <a:avLst/>
          </a:prstGeom>
          <a:noFill/>
        </p:spPr>
        <p:txBody>
          <a:bodyPr wrap="square">
            <a:spAutoFit/>
          </a:bodyPr>
          <a:lstStyle/>
          <a:p>
            <a:pPr marL="285750" indent="-28575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Ne </a:t>
            </a:r>
            <a:r>
              <a:rPr lang="en-US" sz="1400" dirty="0" err="1">
                <a:effectLst/>
                <a:latin typeface="Arial" panose="020B0604020202020204" pitchFamily="34" charset="0"/>
                <a:ea typeface="Arial" panose="020B0604020202020204" pitchFamily="34" charset="0"/>
              </a:rPr>
              <a:t>Hooi</a:t>
            </a:r>
            <a:r>
              <a:rPr lang="en-US" sz="1400" dirty="0">
                <a:effectLst/>
                <a:latin typeface="Arial" panose="020B0604020202020204" pitchFamily="34" charset="0"/>
                <a:ea typeface="Arial" panose="020B0604020202020204" pitchFamily="34" charset="0"/>
              </a:rPr>
              <a:t> Will </a:t>
            </a:r>
            <a:r>
              <a:rPr lang="en-US" sz="1400" dirty="0" err="1">
                <a:effectLst/>
                <a:latin typeface="Arial" panose="020B0604020202020204" pitchFamily="34" charset="0"/>
                <a:ea typeface="Arial" panose="020B0604020202020204" pitchFamily="34" charset="0"/>
              </a:rPr>
              <a:t>Loh</a:t>
            </a:r>
            <a:r>
              <a:rPr lang="en-US" sz="1400" dirty="0">
                <a:effectLst/>
                <a:latin typeface="Arial" panose="020B0604020202020204" pitchFamily="34" charset="0"/>
                <a:ea typeface="Arial" panose="020B0604020202020204" pitchFamily="34" charset="0"/>
              </a:rPr>
              <a:t> MBBS</a:t>
            </a:r>
            <a:endParaRPr lang="en-US" sz="14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Adeline </a:t>
            </a:r>
            <a:r>
              <a:rPr lang="en-US" sz="1400" dirty="0" err="1">
                <a:effectLst/>
                <a:latin typeface="Arial" panose="020B0604020202020204" pitchFamily="34" charset="0"/>
                <a:ea typeface="Arial" panose="020B0604020202020204" pitchFamily="34" charset="0"/>
              </a:rPr>
              <a:t>Makoudjou</a:t>
            </a:r>
            <a:r>
              <a:rPr lang="en-US" sz="1400" dirty="0">
                <a:effectLst/>
                <a:latin typeface="Arial" panose="020B0604020202020204" pitchFamily="34" charset="0"/>
                <a:ea typeface="Arial" panose="020B0604020202020204" pitchFamily="34" charset="0"/>
              </a:rPr>
              <a:t> MD</a:t>
            </a:r>
            <a:endParaRPr lang="en-US" sz="14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Alberto </a:t>
            </a:r>
            <a:r>
              <a:rPr lang="en-US" sz="1400" dirty="0" err="1">
                <a:effectLst/>
                <a:latin typeface="Arial" panose="020B0604020202020204" pitchFamily="34" charset="0"/>
                <a:ea typeface="Arial" panose="020B0604020202020204" pitchFamily="34" charset="0"/>
              </a:rPr>
              <a:t>Malovini</a:t>
            </a:r>
            <a:r>
              <a:rPr lang="en-US" sz="1400" dirty="0">
                <a:effectLst/>
                <a:latin typeface="Arial" panose="020B0604020202020204" pitchFamily="34" charset="0"/>
                <a:ea typeface="Arial" panose="020B0604020202020204" pitchFamily="34" charset="0"/>
              </a:rPr>
              <a:t> PhD</a:t>
            </a:r>
            <a:endParaRPr lang="en-US" sz="14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Bertrand </a:t>
            </a:r>
            <a:r>
              <a:rPr lang="en-US" sz="1400" dirty="0" err="1">
                <a:effectLst/>
                <a:latin typeface="Arial" panose="020B0604020202020204" pitchFamily="34" charset="0"/>
                <a:ea typeface="Arial" panose="020B0604020202020204" pitchFamily="34" charset="0"/>
              </a:rPr>
              <a:t>Moal</a:t>
            </a:r>
            <a:r>
              <a:rPr lang="en-US" sz="1400" dirty="0">
                <a:effectLst/>
                <a:latin typeface="Arial" panose="020B0604020202020204" pitchFamily="34" charset="0"/>
                <a:ea typeface="Arial" panose="020B0604020202020204" pitchFamily="34" charset="0"/>
              </a:rPr>
              <a:t> MD, PhD</a:t>
            </a:r>
            <a:endParaRPr lang="en-US" sz="14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Danielle L Mowery PhD</a:t>
            </a:r>
            <a:endParaRPr lang="en-US" sz="14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400" dirty="0" err="1">
                <a:effectLst/>
                <a:latin typeface="Arial" panose="020B0604020202020204" pitchFamily="34" charset="0"/>
                <a:ea typeface="Arial" panose="020B0604020202020204" pitchFamily="34" charset="0"/>
              </a:rPr>
              <a:t>Malarkodi</a:t>
            </a:r>
            <a:r>
              <a:rPr lang="en-US" sz="1400" dirty="0">
                <a:effectLst/>
                <a:latin typeface="Arial" panose="020B0604020202020204" pitchFamily="34" charset="0"/>
                <a:ea typeface="Arial" panose="020B0604020202020204" pitchFamily="34" charset="0"/>
              </a:rPr>
              <a:t> </a:t>
            </a:r>
            <a:r>
              <a:rPr lang="en-US" sz="1400" dirty="0" err="1">
                <a:effectLst/>
                <a:latin typeface="Arial" panose="020B0604020202020204" pitchFamily="34" charset="0"/>
                <a:ea typeface="Arial" panose="020B0604020202020204" pitchFamily="34" charset="0"/>
              </a:rPr>
              <a:t>Jebathilagam</a:t>
            </a:r>
            <a:r>
              <a:rPr lang="en-US" sz="1400" dirty="0">
                <a:effectLst/>
                <a:latin typeface="Arial" panose="020B0604020202020204" pitchFamily="34" charset="0"/>
                <a:ea typeface="Arial" panose="020B0604020202020204" pitchFamily="34" charset="0"/>
              </a:rPr>
              <a:t> </a:t>
            </a:r>
            <a:r>
              <a:rPr lang="en-US" sz="1400" dirty="0" err="1">
                <a:effectLst/>
                <a:latin typeface="Arial" panose="020B0604020202020204" pitchFamily="34" charset="0"/>
                <a:ea typeface="Arial" panose="020B0604020202020204" pitchFamily="34" charset="0"/>
              </a:rPr>
              <a:t>Samayamuthu</a:t>
            </a:r>
            <a:r>
              <a:rPr lang="en-US" sz="1400" dirty="0">
                <a:effectLst/>
                <a:latin typeface="Arial" panose="020B0604020202020204" pitchFamily="34" charset="0"/>
                <a:ea typeface="Arial" panose="020B0604020202020204" pitchFamily="34" charset="0"/>
              </a:rPr>
              <a:t> MD</a:t>
            </a:r>
            <a:endParaRPr lang="en-US" sz="14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Fernando J Sanz </a:t>
            </a:r>
            <a:r>
              <a:rPr lang="en-US" sz="1400" dirty="0" err="1">
                <a:effectLst/>
                <a:latin typeface="Arial" panose="020B0604020202020204" pitchFamily="34" charset="0"/>
                <a:ea typeface="Arial" panose="020B0604020202020204" pitchFamily="34" charset="0"/>
              </a:rPr>
              <a:t>Vidorreta</a:t>
            </a:r>
            <a:r>
              <a:rPr lang="en-US" sz="1400" dirty="0">
                <a:effectLst/>
                <a:latin typeface="Arial" panose="020B0604020202020204" pitchFamily="34" charset="0"/>
                <a:ea typeface="Arial" panose="020B0604020202020204" pitchFamily="34" charset="0"/>
              </a:rPr>
              <a:t> BS</a:t>
            </a:r>
          </a:p>
          <a:p>
            <a:pPr marL="285750" indent="-28575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Emily R </a:t>
            </a:r>
            <a:r>
              <a:rPr lang="en-US" sz="1400" dirty="0" err="1">
                <a:effectLst/>
                <a:latin typeface="Arial" panose="020B0604020202020204" pitchFamily="34" charset="0"/>
                <a:ea typeface="Arial" panose="020B0604020202020204" pitchFamily="34" charset="0"/>
              </a:rPr>
              <a:t>Schriver</a:t>
            </a:r>
            <a:r>
              <a:rPr lang="en-US" sz="1400" dirty="0">
                <a:effectLst/>
                <a:latin typeface="Arial" panose="020B0604020202020204" pitchFamily="34" charset="0"/>
                <a:ea typeface="Arial" panose="020B0604020202020204" pitchFamily="34" charset="0"/>
              </a:rPr>
              <a:t> MS</a:t>
            </a:r>
            <a:endParaRPr lang="en-US" sz="14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Petra Schubert MPH</a:t>
            </a:r>
            <a:endParaRPr lang="en-US" sz="14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Jeffery Talbert PhD</a:t>
            </a:r>
            <a:endParaRPr lang="en-US" sz="14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Amelia LM Tan BSc, PhD</a:t>
            </a:r>
          </a:p>
          <a:p>
            <a:pPr marL="285750" indent="-285750">
              <a:buFont typeface="Arial" panose="020B0604020202020204" pitchFamily="34" charset="0"/>
              <a:buChar char="•"/>
            </a:pPr>
            <a:r>
              <a:rPr lang="en-US" sz="1400" dirty="0" err="1">
                <a:effectLst/>
                <a:latin typeface="Arial" panose="020B0604020202020204" pitchFamily="34" charset="0"/>
                <a:ea typeface="Arial" panose="020B0604020202020204" pitchFamily="34" charset="0"/>
              </a:rPr>
              <a:t>Byorn</a:t>
            </a:r>
            <a:r>
              <a:rPr lang="en-US" sz="1400" dirty="0">
                <a:effectLst/>
                <a:latin typeface="Arial" panose="020B0604020202020204" pitchFamily="34" charset="0"/>
                <a:ea typeface="Arial" panose="020B0604020202020204" pitchFamily="34" charset="0"/>
              </a:rPr>
              <a:t> W.L. Tan MBBS</a:t>
            </a:r>
            <a:endParaRPr lang="en-US" sz="1400" baseline="30000" dirty="0">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B6030034-B429-8FD7-77DC-CA42E50B4745}"/>
              </a:ext>
            </a:extLst>
          </p:cNvPr>
          <p:cNvSpPr txBox="1"/>
          <p:nvPr/>
        </p:nvSpPr>
        <p:spPr>
          <a:xfrm>
            <a:off x="5791200" y="3581402"/>
            <a:ext cx="3352800" cy="2631490"/>
          </a:xfrm>
          <a:prstGeom prst="rect">
            <a:avLst/>
          </a:prstGeom>
          <a:noFill/>
        </p:spPr>
        <p:txBody>
          <a:bodyPr wrap="square">
            <a:spAutoFit/>
          </a:bodyPr>
          <a:lstStyle/>
          <a:p>
            <a:pPr marL="285750" indent="-285750">
              <a:buFont typeface="Arial" panose="020B0604020202020204" pitchFamily="34" charset="0"/>
              <a:buChar char="•"/>
            </a:pPr>
            <a:r>
              <a:rPr lang="en-US" sz="1500" dirty="0">
                <a:effectLst/>
                <a:latin typeface="Arial" panose="020B0604020202020204" pitchFamily="34" charset="0"/>
                <a:ea typeface="Arial" panose="020B0604020202020204" pitchFamily="34" charset="0"/>
              </a:rPr>
              <a:t>Bryce W.Q. Tan MBBS</a:t>
            </a:r>
            <a:endParaRPr lang="en-US" sz="15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500" dirty="0">
                <a:effectLst/>
                <a:latin typeface="Arial" panose="020B0604020202020204" pitchFamily="34" charset="0"/>
                <a:ea typeface="Arial" panose="020B0604020202020204" pitchFamily="34" charset="0"/>
              </a:rPr>
              <a:t>Valentina </a:t>
            </a:r>
            <a:r>
              <a:rPr lang="en-US" sz="1500" dirty="0" err="1">
                <a:effectLst/>
                <a:latin typeface="Arial" panose="020B0604020202020204" pitchFamily="34" charset="0"/>
                <a:ea typeface="Arial" panose="020B0604020202020204" pitchFamily="34" charset="0"/>
              </a:rPr>
              <a:t>Tibollo</a:t>
            </a:r>
            <a:r>
              <a:rPr lang="en-US" sz="1500" dirty="0">
                <a:effectLst/>
                <a:latin typeface="Arial" panose="020B0604020202020204" pitchFamily="34" charset="0"/>
                <a:ea typeface="Arial" panose="020B0604020202020204" pitchFamily="34" charset="0"/>
              </a:rPr>
              <a:t> MS</a:t>
            </a:r>
            <a:endParaRPr lang="en-US" sz="15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500" dirty="0">
                <a:effectLst/>
                <a:latin typeface="Arial" panose="020B0604020202020204" pitchFamily="34" charset="0"/>
                <a:ea typeface="Arial" panose="020B0604020202020204" pitchFamily="34" charset="0"/>
              </a:rPr>
              <a:t>William Yuan PhD</a:t>
            </a:r>
            <a:endParaRPr lang="en-US" sz="15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500" dirty="0">
                <a:effectLst/>
                <a:latin typeface="Arial" panose="020B0604020202020204" pitchFamily="34" charset="0"/>
                <a:ea typeface="Arial" panose="020B0604020202020204" pitchFamily="34" charset="0"/>
              </a:rPr>
              <a:t>Paul </a:t>
            </a:r>
            <a:r>
              <a:rPr lang="en-US" sz="1500" dirty="0" err="1">
                <a:effectLst/>
                <a:latin typeface="Arial" panose="020B0604020202020204" pitchFamily="34" charset="0"/>
                <a:ea typeface="Arial" panose="020B0604020202020204" pitchFamily="34" charset="0"/>
              </a:rPr>
              <a:t>Avillach</a:t>
            </a:r>
            <a:r>
              <a:rPr lang="en-US" sz="1500" dirty="0">
                <a:effectLst/>
                <a:latin typeface="Arial" panose="020B0604020202020204" pitchFamily="34" charset="0"/>
                <a:ea typeface="Arial" panose="020B0604020202020204" pitchFamily="34" charset="0"/>
              </a:rPr>
              <a:t> MD, PhD</a:t>
            </a:r>
            <a:endParaRPr lang="en-US" sz="15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500" dirty="0">
                <a:effectLst/>
                <a:latin typeface="Arial" panose="020B0604020202020204" pitchFamily="34" charset="0"/>
                <a:ea typeface="Arial" panose="020B0604020202020204" pitchFamily="34" charset="0"/>
              </a:rPr>
              <a:t>Nils </a:t>
            </a:r>
            <a:r>
              <a:rPr lang="en-US" sz="1500" dirty="0" err="1">
                <a:effectLst/>
                <a:latin typeface="Arial" panose="020B0604020202020204" pitchFamily="34" charset="0"/>
                <a:ea typeface="Arial" panose="020B0604020202020204" pitchFamily="34" charset="0"/>
              </a:rPr>
              <a:t>Gehlenborg</a:t>
            </a:r>
            <a:r>
              <a:rPr lang="en-US" sz="1500" dirty="0">
                <a:effectLst/>
                <a:latin typeface="Arial" panose="020B0604020202020204" pitchFamily="34" charset="0"/>
                <a:ea typeface="Arial" panose="020B0604020202020204" pitchFamily="34" charset="0"/>
              </a:rPr>
              <a:t> PhD</a:t>
            </a:r>
            <a:endParaRPr lang="en-US" sz="1500" baseline="300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500" dirty="0">
                <a:effectLst/>
                <a:latin typeface="Arial" panose="020B0604020202020204" pitchFamily="34" charset="0"/>
                <a:ea typeface="Arial" panose="020B0604020202020204" pitchFamily="34" charset="0"/>
              </a:rPr>
              <a:t>Gilbert S Omenn MD, PhD</a:t>
            </a:r>
          </a:p>
          <a:p>
            <a:pPr marL="285750" indent="-285750">
              <a:buFont typeface="Arial" panose="020B0604020202020204" pitchFamily="34" charset="0"/>
              <a:buChar char="•"/>
            </a:pPr>
            <a:r>
              <a:rPr lang="en-US" sz="1500" dirty="0">
                <a:latin typeface="Arial" panose="020B0604020202020204" pitchFamily="34" charset="0"/>
                <a:ea typeface="Arial" panose="020B0604020202020204" pitchFamily="34" charset="0"/>
              </a:rPr>
              <a:t>Margaret Vella, BS</a:t>
            </a:r>
            <a:endParaRPr lang="en-US" sz="1500" baseline="30000" dirty="0">
              <a:latin typeface="Arial" panose="020B0604020202020204" pitchFamily="34" charset="0"/>
              <a:ea typeface="Arial" panose="020B0604020202020204" pitchFamily="34" charset="0"/>
            </a:endParaRPr>
          </a:p>
          <a:p>
            <a:endParaRPr lang="en-US" sz="1500" b="1" dirty="0">
              <a:latin typeface="Arial" panose="020B0604020202020204" pitchFamily="34" charset="0"/>
              <a:ea typeface="Arial" panose="020B0604020202020204" pitchFamily="34" charset="0"/>
            </a:endParaRPr>
          </a:p>
          <a:p>
            <a:r>
              <a:rPr lang="en-US" sz="1500" b="1" dirty="0">
                <a:effectLst/>
                <a:latin typeface="Arial" panose="020B0604020202020204" pitchFamily="34" charset="0"/>
                <a:ea typeface="Arial" panose="020B0604020202020204" pitchFamily="34" charset="0"/>
              </a:rPr>
              <a:t>The Consortium for Clinical Characterization of COVID-19 by EHR (4CE)</a:t>
            </a:r>
            <a:endParaRPr lang="en-US" sz="1500" b="1" dirty="0"/>
          </a:p>
        </p:txBody>
      </p:sp>
      <p:pic>
        <p:nvPicPr>
          <p:cNvPr id="11" name="Picture 10">
            <a:extLst>
              <a:ext uri="{FF2B5EF4-FFF2-40B4-BE49-F238E27FC236}">
                <a16:creationId xmlns:a16="http://schemas.microsoft.com/office/drawing/2014/main" id="{75A0EC3A-7D18-8B97-F368-B72942304E32}"/>
              </a:ext>
            </a:extLst>
          </p:cNvPr>
          <p:cNvPicPr>
            <a:picLocks noChangeAspect="1"/>
          </p:cNvPicPr>
          <p:nvPr/>
        </p:nvPicPr>
        <p:blipFill rotWithShape="1">
          <a:blip r:embed="rId3"/>
          <a:srcRect l="9286" t="16349" r="79196" b="72222"/>
          <a:stretch/>
        </p:blipFill>
        <p:spPr>
          <a:xfrm>
            <a:off x="7391400" y="119390"/>
            <a:ext cx="1609724" cy="89845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20" name="Straight Connector 19">
            <a:extLst>
              <a:ext uri="{FF2B5EF4-FFF2-40B4-BE49-F238E27FC236}">
                <a16:creationId xmlns:a16="http://schemas.microsoft.com/office/drawing/2014/main" id="{0F041930-1399-8623-37A7-3DE43E1A4FEB}"/>
              </a:ext>
            </a:extLst>
          </p:cNvPr>
          <p:cNvCxnSpPr/>
          <p:nvPr/>
        </p:nvCxnSpPr>
        <p:spPr>
          <a:xfrm>
            <a:off x="304800" y="3429000"/>
            <a:ext cx="7924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2B261C1-814C-4324-9B26-813074D1E7F6}"/>
              </a:ext>
            </a:extLst>
          </p:cNvPr>
          <p:cNvSpPr txBox="1"/>
          <p:nvPr/>
        </p:nvSpPr>
        <p:spPr>
          <a:xfrm>
            <a:off x="5638800" y="6553944"/>
            <a:ext cx="4914358" cy="369332"/>
          </a:xfrm>
          <a:prstGeom prst="rect">
            <a:avLst/>
          </a:prstGeom>
          <a:noFill/>
        </p:spPr>
        <p:txBody>
          <a:bodyPr wrap="square">
            <a:spAutoFit/>
          </a:bodyPr>
          <a:lstStyle/>
          <a:p>
            <a:r>
              <a:rPr lang="en-US" dirty="0"/>
              <a:t>Figures created with BioRender.com</a:t>
            </a:r>
          </a:p>
        </p:txBody>
      </p:sp>
    </p:spTree>
    <p:extLst>
      <p:ext uri="{BB962C8B-B14F-4D97-AF65-F5344CB8AC3E}">
        <p14:creationId xmlns:p14="http://schemas.microsoft.com/office/powerpoint/2010/main" val="93788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6909-A5CE-E313-3021-424C44483677}"/>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34335590-A63B-E460-56AD-8F32D0701204}"/>
              </a:ext>
            </a:extLst>
          </p:cNvPr>
          <p:cNvSpPr>
            <a:spLocks noGrp="1"/>
          </p:cNvSpPr>
          <p:nvPr>
            <p:ph idx="1"/>
          </p:nvPr>
        </p:nvSpPr>
        <p:spPr/>
        <p:txBody>
          <a:bodyPr/>
          <a:lstStyle/>
          <a:p>
            <a:pPr marL="457200" indent="-457200">
              <a:buFont typeface="+mj-lt"/>
              <a:buAutoNum type="arabicPeriod"/>
            </a:pPr>
            <a:r>
              <a:rPr lang="en-US" b="1" dirty="0">
                <a:solidFill>
                  <a:srgbClr val="514689"/>
                </a:solidFill>
              </a:rPr>
              <a:t>Recognize</a:t>
            </a:r>
            <a:r>
              <a:rPr lang="en-US" dirty="0">
                <a:solidFill>
                  <a:srgbClr val="514689"/>
                </a:solidFill>
              </a:rPr>
              <a:t> the utility of federated learning for EHR research</a:t>
            </a:r>
          </a:p>
          <a:p>
            <a:pPr marL="457200" indent="-457200">
              <a:buFont typeface="+mj-lt"/>
              <a:buAutoNum type="arabicPeriod"/>
            </a:pPr>
            <a:endParaRPr lang="en-US" b="1" dirty="0">
              <a:solidFill>
                <a:srgbClr val="514689"/>
              </a:solidFill>
            </a:endParaRPr>
          </a:p>
          <a:p>
            <a:pPr marL="457200" indent="-457200">
              <a:buFont typeface="+mj-lt"/>
              <a:buAutoNum type="arabicPeriod"/>
            </a:pPr>
            <a:r>
              <a:rPr lang="en-US" b="1" dirty="0">
                <a:solidFill>
                  <a:srgbClr val="514689"/>
                </a:solidFill>
              </a:rPr>
              <a:t>Review</a:t>
            </a:r>
            <a:r>
              <a:rPr lang="en-US" dirty="0">
                <a:solidFill>
                  <a:srgbClr val="514689"/>
                </a:solidFill>
              </a:rPr>
              <a:t> a federated learning pipeline for analyzing data from the 4CE multinational COVID-19 consortium </a:t>
            </a:r>
          </a:p>
          <a:p>
            <a:pPr marL="457200" indent="-457200">
              <a:buFont typeface="+mj-lt"/>
              <a:buAutoNum type="arabicPeriod"/>
            </a:pPr>
            <a:endParaRPr lang="en-US" dirty="0">
              <a:solidFill>
                <a:srgbClr val="514689"/>
              </a:solidFill>
            </a:endParaRPr>
          </a:p>
          <a:p>
            <a:pPr marL="457200" indent="-457200">
              <a:buFont typeface="+mj-lt"/>
              <a:buAutoNum type="arabicPeriod"/>
            </a:pPr>
            <a:r>
              <a:rPr lang="en-US" b="1" dirty="0">
                <a:solidFill>
                  <a:srgbClr val="514689"/>
                </a:solidFill>
              </a:rPr>
              <a:t>Introduce </a:t>
            </a:r>
            <a:r>
              <a:rPr lang="en-US" dirty="0">
                <a:solidFill>
                  <a:srgbClr val="514689"/>
                </a:solidFill>
              </a:rPr>
              <a:t>the use of a random-effects meta-analysis for a federated learning study</a:t>
            </a:r>
          </a:p>
          <a:p>
            <a:pPr marL="457200" indent="-457200">
              <a:buFont typeface="+mj-lt"/>
              <a:buAutoNum type="arabicPeriod"/>
            </a:pPr>
            <a:endParaRPr lang="en-US" dirty="0">
              <a:solidFill>
                <a:srgbClr val="514689"/>
              </a:solidFill>
            </a:endParaRPr>
          </a:p>
          <a:p>
            <a:pPr marL="457200" indent="-457200">
              <a:buFont typeface="+mj-lt"/>
              <a:buAutoNum type="arabicPeriod"/>
            </a:pPr>
            <a:endParaRPr lang="en-US" dirty="0">
              <a:solidFill>
                <a:srgbClr val="514689"/>
              </a:solidFill>
            </a:endParaRPr>
          </a:p>
          <a:p>
            <a:pPr marL="457200" indent="-457200">
              <a:buFont typeface="+mj-lt"/>
              <a:buAutoNum type="arabicPeriod"/>
            </a:pPr>
            <a:endParaRPr lang="en-US" dirty="0">
              <a:solidFill>
                <a:srgbClr val="514689"/>
              </a:solidFill>
            </a:endParaRPr>
          </a:p>
          <a:p>
            <a:pPr marL="457200" indent="-457200">
              <a:buFont typeface="+mj-lt"/>
              <a:buAutoNum type="arabicPeriod"/>
            </a:pPr>
            <a:endParaRPr lang="en-US" dirty="0">
              <a:solidFill>
                <a:srgbClr val="514689"/>
              </a:solidFill>
            </a:endParaRPr>
          </a:p>
        </p:txBody>
      </p:sp>
    </p:spTree>
    <p:extLst>
      <p:ext uri="{BB962C8B-B14F-4D97-AF65-F5344CB8AC3E}">
        <p14:creationId xmlns:p14="http://schemas.microsoft.com/office/powerpoint/2010/main" val="2455106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F4B9-3CD0-B1F3-B494-4A5C7170DBEB}"/>
              </a:ext>
            </a:extLst>
          </p:cNvPr>
          <p:cNvSpPr>
            <a:spLocks noGrp="1"/>
          </p:cNvSpPr>
          <p:nvPr>
            <p:ph type="ctrTitle"/>
          </p:nvPr>
        </p:nvSpPr>
        <p:spPr/>
        <p:txBody>
          <a:bodyPr/>
          <a:lstStyle/>
          <a:p>
            <a:r>
              <a:rPr lang="en-US" dirty="0"/>
              <a:t>Conclusions</a:t>
            </a:r>
          </a:p>
        </p:txBody>
      </p:sp>
    </p:spTree>
    <p:extLst>
      <p:ext uri="{BB962C8B-B14F-4D97-AF65-F5344CB8AC3E}">
        <p14:creationId xmlns:p14="http://schemas.microsoft.com/office/powerpoint/2010/main" val="847102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FEF7-FA66-89D8-FAA4-4C6E7AD0F83F}"/>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A4EFEAAA-C51C-AD86-FDA7-B74A5292E31E}"/>
              </a:ext>
            </a:extLst>
          </p:cNvPr>
          <p:cNvSpPr>
            <a:spLocks noGrp="1"/>
          </p:cNvSpPr>
          <p:nvPr>
            <p:ph idx="1"/>
          </p:nvPr>
        </p:nvSpPr>
        <p:spPr>
          <a:xfrm>
            <a:off x="764971" y="1600200"/>
            <a:ext cx="7049689" cy="4093029"/>
          </a:xfrm>
        </p:spPr>
        <p:txBody>
          <a:bodyPr/>
          <a:lstStyle/>
          <a:p>
            <a:pPr marL="457200" indent="-457200">
              <a:buFont typeface="+mj-lt"/>
              <a:buAutoNum type="arabicPeriod"/>
            </a:pPr>
            <a:r>
              <a:rPr lang="en-US" dirty="0">
                <a:solidFill>
                  <a:srgbClr val="514689"/>
                </a:solidFill>
              </a:rPr>
              <a:t>Provide overview of federated learning and its advantages for studying EHR data </a:t>
            </a:r>
          </a:p>
          <a:p>
            <a:pPr marL="457200" indent="-457200">
              <a:buFont typeface="+mj-lt"/>
              <a:buAutoNum type="arabicPeriod"/>
            </a:pPr>
            <a:endParaRPr lang="en-US" dirty="0">
              <a:solidFill>
                <a:srgbClr val="514689"/>
              </a:solidFill>
            </a:endParaRPr>
          </a:p>
          <a:p>
            <a:pPr marL="457200" indent="-457200">
              <a:buFont typeface="+mj-lt"/>
              <a:buAutoNum type="arabicPeriod"/>
            </a:pPr>
            <a:r>
              <a:rPr lang="en-US" dirty="0">
                <a:solidFill>
                  <a:srgbClr val="514689"/>
                </a:solidFill>
              </a:rPr>
              <a:t>Reviewed an example of a 4CE COVID-19 Consortium study that leveraged a federated approach for evaluating neurological manifestations during hospitalization</a:t>
            </a:r>
          </a:p>
          <a:p>
            <a:pPr marL="457200" indent="-457200">
              <a:buFont typeface="+mj-lt"/>
              <a:buAutoNum type="arabicPeriod"/>
            </a:pPr>
            <a:endParaRPr lang="en-US" dirty="0">
              <a:solidFill>
                <a:srgbClr val="514689"/>
              </a:solidFill>
            </a:endParaRPr>
          </a:p>
          <a:p>
            <a:pPr marL="457200" indent="-457200">
              <a:buFont typeface="+mj-lt"/>
              <a:buAutoNum type="arabicPeriod"/>
            </a:pPr>
            <a:r>
              <a:rPr lang="en-US" dirty="0">
                <a:solidFill>
                  <a:srgbClr val="514689"/>
                </a:solidFill>
              </a:rPr>
              <a:t>Provided brief introduction to random-effects meta-analysis</a:t>
            </a:r>
          </a:p>
          <a:p>
            <a:pPr marL="685800" lvl="1" indent="-457200">
              <a:buFont typeface="Wingdings" panose="05000000000000000000" pitchFamily="2" charset="2"/>
              <a:buChar char="Ø"/>
            </a:pPr>
            <a:r>
              <a:rPr lang="en-US" dirty="0">
                <a:solidFill>
                  <a:srgbClr val="514689"/>
                </a:solidFill>
              </a:rPr>
              <a:t>https://bookdown.org/MathiasHarrer/Doing_Meta_Analysis_in_R/</a:t>
            </a:r>
          </a:p>
          <a:p>
            <a:pPr marL="457200" indent="-457200">
              <a:buFont typeface="+mj-lt"/>
              <a:buAutoNum type="arabicPeriod"/>
            </a:pPr>
            <a:endParaRPr lang="en-US" dirty="0">
              <a:solidFill>
                <a:srgbClr val="514689"/>
              </a:solidFill>
            </a:endParaRPr>
          </a:p>
          <a:p>
            <a:pPr marL="457200" indent="-457200">
              <a:buFont typeface="+mj-lt"/>
              <a:buAutoNum type="arabicPeriod"/>
            </a:pPr>
            <a:r>
              <a:rPr lang="en-US" dirty="0">
                <a:solidFill>
                  <a:srgbClr val="514689"/>
                </a:solidFill>
              </a:rPr>
              <a:t>Happy to provide extra resources regarding 4CE Consortium, literature/sample code for random-effects meta-analyses, or anything else </a:t>
            </a:r>
            <a:r>
              <a:rPr lang="en-US" dirty="0">
                <a:solidFill>
                  <a:srgbClr val="514689"/>
                </a:solidFill>
                <a:sym typeface="Wingdings" panose="05000000000000000000" pitchFamily="2" charset="2"/>
              </a:rPr>
              <a:t> </a:t>
            </a:r>
            <a:r>
              <a:rPr lang="en-US" b="1" dirty="0">
                <a:solidFill>
                  <a:srgbClr val="514689"/>
                </a:solidFill>
                <a:sym typeface="Wingdings" panose="05000000000000000000" pitchFamily="2" charset="2"/>
              </a:rPr>
              <a:t>meghan.hutch@northwestern.edu</a:t>
            </a:r>
            <a:endParaRPr lang="en-US" b="1" dirty="0">
              <a:solidFill>
                <a:srgbClr val="514689"/>
              </a:solidFill>
            </a:endParaRPr>
          </a:p>
        </p:txBody>
      </p:sp>
    </p:spTree>
    <p:extLst>
      <p:ext uri="{BB962C8B-B14F-4D97-AF65-F5344CB8AC3E}">
        <p14:creationId xmlns:p14="http://schemas.microsoft.com/office/powerpoint/2010/main" val="2144941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F4B9-3CD0-B1F3-B494-4A5C7170DBEB}"/>
              </a:ext>
            </a:extLst>
          </p:cNvPr>
          <p:cNvSpPr>
            <a:spLocks noGrp="1"/>
          </p:cNvSpPr>
          <p:nvPr>
            <p:ph type="ctrTitle"/>
          </p:nvPr>
        </p:nvSpPr>
        <p:spPr>
          <a:xfrm>
            <a:off x="685800" y="3048000"/>
            <a:ext cx="3505200" cy="2327311"/>
          </a:xfrm>
        </p:spPr>
        <p:txBody>
          <a:bodyPr/>
          <a:lstStyle/>
          <a:p>
            <a:r>
              <a:rPr lang="en-US" dirty="0"/>
              <a:t>Discussion – thoughts, comments, questions?</a:t>
            </a:r>
            <a:br>
              <a:rPr lang="en-US" dirty="0"/>
            </a:br>
            <a:br>
              <a:rPr lang="en-US" dirty="0"/>
            </a:br>
            <a:r>
              <a:rPr lang="en-US" dirty="0"/>
              <a:t>- Could you apply Federated Learning to your own research?</a:t>
            </a:r>
          </a:p>
        </p:txBody>
      </p:sp>
    </p:spTree>
    <p:extLst>
      <p:ext uri="{BB962C8B-B14F-4D97-AF65-F5344CB8AC3E}">
        <p14:creationId xmlns:p14="http://schemas.microsoft.com/office/powerpoint/2010/main" val="228124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Part I</a:t>
            </a:r>
          </a:p>
        </p:txBody>
      </p:sp>
      <p:sp>
        <p:nvSpPr>
          <p:cNvPr id="4" name="Subtitle 3">
            <a:extLst>
              <a:ext uri="{FF2B5EF4-FFF2-40B4-BE49-F238E27FC236}">
                <a16:creationId xmlns:a16="http://schemas.microsoft.com/office/drawing/2014/main" id="{AB9C603B-849D-8D43-81B6-7DA8EB61E482}"/>
              </a:ext>
            </a:extLst>
          </p:cNvPr>
          <p:cNvSpPr>
            <a:spLocks noGrp="1"/>
          </p:cNvSpPr>
          <p:nvPr>
            <p:ph type="subTitle" idx="1"/>
          </p:nvPr>
        </p:nvSpPr>
        <p:spPr/>
        <p:txBody>
          <a:bodyPr/>
          <a:lstStyle/>
          <a:p>
            <a:pPr algn="ctr"/>
            <a:r>
              <a:rPr lang="en-US" sz="2400" b="1" dirty="0"/>
              <a:t>Introduction to Federated Learning &amp; the 4CE COVID-19 Consortium </a:t>
            </a:r>
          </a:p>
        </p:txBody>
      </p:sp>
    </p:spTree>
    <p:extLst>
      <p:ext uri="{BB962C8B-B14F-4D97-AF65-F5344CB8AC3E}">
        <p14:creationId xmlns:p14="http://schemas.microsoft.com/office/powerpoint/2010/main" val="4053514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4128-AF87-E6BE-E9AC-1DBA850CB827}"/>
              </a:ext>
            </a:extLst>
          </p:cNvPr>
          <p:cNvSpPr>
            <a:spLocks noGrp="1"/>
          </p:cNvSpPr>
          <p:nvPr>
            <p:ph type="title"/>
          </p:nvPr>
        </p:nvSpPr>
        <p:spPr/>
        <p:txBody>
          <a:bodyPr/>
          <a:lstStyle/>
          <a:p>
            <a:r>
              <a:rPr lang="en-US" b="1" dirty="0"/>
              <a:t>Federated Learning </a:t>
            </a:r>
          </a:p>
        </p:txBody>
      </p:sp>
      <p:sp>
        <p:nvSpPr>
          <p:cNvPr id="3" name="Content Placeholder 2">
            <a:extLst>
              <a:ext uri="{FF2B5EF4-FFF2-40B4-BE49-F238E27FC236}">
                <a16:creationId xmlns:a16="http://schemas.microsoft.com/office/drawing/2014/main" id="{42DA4144-AB81-55B4-FF9D-38F09FEB27A7}"/>
              </a:ext>
            </a:extLst>
          </p:cNvPr>
          <p:cNvSpPr>
            <a:spLocks noGrp="1"/>
          </p:cNvSpPr>
          <p:nvPr>
            <p:ph idx="1"/>
          </p:nvPr>
        </p:nvSpPr>
        <p:spPr/>
        <p:txBody>
          <a:bodyPr/>
          <a:lstStyle/>
          <a:p>
            <a:r>
              <a:rPr lang="en-US" dirty="0">
                <a:solidFill>
                  <a:srgbClr val="514689"/>
                </a:solidFill>
              </a:rPr>
              <a:t>Federated learning is a research methodology that develops a model through a </a:t>
            </a:r>
            <a:r>
              <a:rPr lang="en-US" b="1" dirty="0">
                <a:solidFill>
                  <a:srgbClr val="514689"/>
                </a:solidFill>
              </a:rPr>
              <a:t>decentralized</a:t>
            </a:r>
            <a:r>
              <a:rPr lang="en-US" dirty="0">
                <a:solidFill>
                  <a:srgbClr val="514689"/>
                </a:solidFill>
              </a:rPr>
              <a:t> approach</a:t>
            </a:r>
          </a:p>
          <a:p>
            <a:endParaRPr lang="en-US" dirty="0">
              <a:solidFill>
                <a:srgbClr val="514689"/>
              </a:solidFill>
            </a:endParaRPr>
          </a:p>
          <a:p>
            <a:r>
              <a:rPr lang="en-US" dirty="0">
                <a:solidFill>
                  <a:srgbClr val="514689"/>
                </a:solidFill>
              </a:rPr>
              <a:t>In a federated learning approach, </a:t>
            </a:r>
            <a:r>
              <a:rPr lang="en-US" b="1" dirty="0">
                <a:solidFill>
                  <a:srgbClr val="514689"/>
                </a:solidFill>
              </a:rPr>
              <a:t>data is not shared </a:t>
            </a:r>
            <a:r>
              <a:rPr lang="en-US" dirty="0">
                <a:solidFill>
                  <a:srgbClr val="514689"/>
                </a:solidFill>
              </a:rPr>
              <a:t>between institutions</a:t>
            </a:r>
          </a:p>
          <a:p>
            <a:endParaRPr lang="en-US" dirty="0">
              <a:solidFill>
                <a:srgbClr val="514689"/>
              </a:solidFill>
            </a:endParaRPr>
          </a:p>
          <a:p>
            <a:r>
              <a:rPr lang="en-US" dirty="0">
                <a:solidFill>
                  <a:srgbClr val="514689"/>
                </a:solidFill>
              </a:rPr>
              <a:t>Rather, individual models are trained </a:t>
            </a:r>
            <a:r>
              <a:rPr lang="en-US" b="1" dirty="0">
                <a:solidFill>
                  <a:srgbClr val="514689"/>
                </a:solidFill>
              </a:rPr>
              <a:t>locally</a:t>
            </a:r>
            <a:r>
              <a:rPr lang="en-US" dirty="0">
                <a:solidFill>
                  <a:srgbClr val="514689"/>
                </a:solidFill>
              </a:rPr>
              <a:t> at each institution </a:t>
            </a:r>
          </a:p>
          <a:p>
            <a:endParaRPr lang="en-US" dirty="0">
              <a:solidFill>
                <a:srgbClr val="514689"/>
              </a:solidFill>
            </a:endParaRPr>
          </a:p>
          <a:p>
            <a:r>
              <a:rPr lang="en-US" dirty="0">
                <a:solidFill>
                  <a:srgbClr val="514689"/>
                </a:solidFill>
              </a:rPr>
              <a:t>During &amp; post training, model parameters and results are </a:t>
            </a:r>
            <a:r>
              <a:rPr lang="en-US" b="1" dirty="0">
                <a:solidFill>
                  <a:srgbClr val="514689"/>
                </a:solidFill>
              </a:rPr>
              <a:t>aggregated (parameters averaged) into a central model – </a:t>
            </a:r>
            <a:r>
              <a:rPr lang="en-US" dirty="0">
                <a:solidFill>
                  <a:srgbClr val="514689"/>
                </a:solidFill>
              </a:rPr>
              <a:t>this can be an </a:t>
            </a:r>
            <a:r>
              <a:rPr lang="en-US" b="1" dirty="0">
                <a:solidFill>
                  <a:srgbClr val="514689"/>
                </a:solidFill>
              </a:rPr>
              <a:t>iterative </a:t>
            </a:r>
            <a:r>
              <a:rPr lang="en-US" dirty="0">
                <a:solidFill>
                  <a:srgbClr val="514689"/>
                </a:solidFill>
              </a:rPr>
              <a:t>process</a:t>
            </a:r>
            <a:endParaRPr lang="en-US" b="1" dirty="0">
              <a:solidFill>
                <a:srgbClr val="514689"/>
              </a:solidFill>
            </a:endParaRPr>
          </a:p>
          <a:p>
            <a:endParaRPr lang="en-US" b="1" dirty="0">
              <a:solidFill>
                <a:srgbClr val="514689"/>
              </a:solidFill>
            </a:endParaRPr>
          </a:p>
          <a:p>
            <a:r>
              <a:rPr lang="en-US" dirty="0">
                <a:solidFill>
                  <a:srgbClr val="514689"/>
                </a:solidFill>
              </a:rPr>
              <a:t>Many ways to conducted federated learning</a:t>
            </a:r>
          </a:p>
          <a:p>
            <a:endParaRPr lang="en-US" dirty="0">
              <a:solidFill>
                <a:srgbClr val="514689"/>
              </a:solidFill>
            </a:endParaRPr>
          </a:p>
        </p:txBody>
      </p:sp>
    </p:spTree>
    <p:extLst>
      <p:ext uri="{BB962C8B-B14F-4D97-AF65-F5344CB8AC3E}">
        <p14:creationId xmlns:p14="http://schemas.microsoft.com/office/powerpoint/2010/main" val="51896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4128-AF87-E6BE-E9AC-1DBA850CB827}"/>
              </a:ext>
            </a:extLst>
          </p:cNvPr>
          <p:cNvSpPr>
            <a:spLocks noGrp="1"/>
          </p:cNvSpPr>
          <p:nvPr>
            <p:ph type="title"/>
          </p:nvPr>
        </p:nvSpPr>
        <p:spPr/>
        <p:txBody>
          <a:bodyPr/>
          <a:lstStyle/>
          <a:p>
            <a:r>
              <a:rPr lang="en-US" b="1" dirty="0"/>
              <a:t>Federated Learning (</a:t>
            </a:r>
            <a:r>
              <a:rPr lang="en-US" b="1" dirty="0" err="1"/>
              <a:t>Vaid</a:t>
            </a:r>
            <a:r>
              <a:rPr lang="en-US" b="1" dirty="0"/>
              <a:t> et al.)</a:t>
            </a:r>
          </a:p>
        </p:txBody>
      </p:sp>
      <p:pic>
        <p:nvPicPr>
          <p:cNvPr id="5" name="Picture 4">
            <a:extLst>
              <a:ext uri="{FF2B5EF4-FFF2-40B4-BE49-F238E27FC236}">
                <a16:creationId xmlns:a16="http://schemas.microsoft.com/office/drawing/2014/main" id="{B7114225-9808-48CA-03D5-5D4E39CD12C1}"/>
              </a:ext>
            </a:extLst>
          </p:cNvPr>
          <p:cNvPicPr>
            <a:picLocks noChangeAspect="1"/>
          </p:cNvPicPr>
          <p:nvPr/>
        </p:nvPicPr>
        <p:blipFill>
          <a:blip r:embed="rId2"/>
          <a:stretch>
            <a:fillRect/>
          </a:stretch>
        </p:blipFill>
        <p:spPr>
          <a:xfrm>
            <a:off x="0" y="1326931"/>
            <a:ext cx="9144000" cy="4204138"/>
          </a:xfrm>
          <a:prstGeom prst="rect">
            <a:avLst/>
          </a:prstGeom>
        </p:spPr>
      </p:pic>
    </p:spTree>
    <p:extLst>
      <p:ext uri="{BB962C8B-B14F-4D97-AF65-F5344CB8AC3E}">
        <p14:creationId xmlns:p14="http://schemas.microsoft.com/office/powerpoint/2010/main" val="289015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4128-AF87-E6BE-E9AC-1DBA850CB827}"/>
              </a:ext>
            </a:extLst>
          </p:cNvPr>
          <p:cNvSpPr>
            <a:spLocks noGrp="1"/>
          </p:cNvSpPr>
          <p:nvPr>
            <p:ph type="title"/>
          </p:nvPr>
        </p:nvSpPr>
        <p:spPr/>
        <p:txBody>
          <a:bodyPr/>
          <a:lstStyle/>
          <a:p>
            <a:r>
              <a:rPr lang="en-US" b="1" dirty="0"/>
              <a:t>Federated Learning (</a:t>
            </a:r>
            <a:r>
              <a:rPr lang="en-US" b="1" dirty="0" err="1"/>
              <a:t>Vaid</a:t>
            </a:r>
            <a:r>
              <a:rPr lang="en-US" b="1" dirty="0"/>
              <a:t> et al.) </a:t>
            </a:r>
          </a:p>
        </p:txBody>
      </p:sp>
      <p:pic>
        <p:nvPicPr>
          <p:cNvPr id="4" name="Picture 3">
            <a:extLst>
              <a:ext uri="{FF2B5EF4-FFF2-40B4-BE49-F238E27FC236}">
                <a16:creationId xmlns:a16="http://schemas.microsoft.com/office/drawing/2014/main" id="{AD70E046-5A1C-2AFB-55F5-24DDB7EFFB73}"/>
              </a:ext>
            </a:extLst>
          </p:cNvPr>
          <p:cNvPicPr>
            <a:picLocks noChangeAspect="1"/>
          </p:cNvPicPr>
          <p:nvPr/>
        </p:nvPicPr>
        <p:blipFill>
          <a:blip r:embed="rId3"/>
          <a:stretch>
            <a:fillRect/>
          </a:stretch>
        </p:blipFill>
        <p:spPr>
          <a:xfrm>
            <a:off x="0" y="932878"/>
            <a:ext cx="9144000" cy="4992244"/>
          </a:xfrm>
          <a:prstGeom prst="rect">
            <a:avLst/>
          </a:prstGeom>
        </p:spPr>
      </p:pic>
    </p:spTree>
    <p:extLst>
      <p:ext uri="{BB962C8B-B14F-4D97-AF65-F5344CB8AC3E}">
        <p14:creationId xmlns:p14="http://schemas.microsoft.com/office/powerpoint/2010/main" val="3668300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620B-A36B-A30F-0935-2B9CC45EBB88}"/>
              </a:ext>
            </a:extLst>
          </p:cNvPr>
          <p:cNvSpPr>
            <a:spLocks noGrp="1"/>
          </p:cNvSpPr>
          <p:nvPr>
            <p:ph type="title"/>
          </p:nvPr>
        </p:nvSpPr>
        <p:spPr/>
        <p:txBody>
          <a:bodyPr/>
          <a:lstStyle/>
          <a:p>
            <a:r>
              <a:rPr lang="en-US" b="1" dirty="0"/>
              <a:t>Federated Learning (</a:t>
            </a:r>
            <a:r>
              <a:rPr lang="en-US" b="1" dirty="0" err="1"/>
              <a:t>Vaid</a:t>
            </a:r>
            <a:r>
              <a:rPr lang="en-US" b="1" dirty="0"/>
              <a:t> et al.) </a:t>
            </a:r>
            <a:endParaRPr lang="en-US" dirty="0"/>
          </a:p>
        </p:txBody>
      </p:sp>
      <p:pic>
        <p:nvPicPr>
          <p:cNvPr id="5" name="Picture 4">
            <a:extLst>
              <a:ext uri="{FF2B5EF4-FFF2-40B4-BE49-F238E27FC236}">
                <a16:creationId xmlns:a16="http://schemas.microsoft.com/office/drawing/2014/main" id="{94C233A8-C154-F309-CA3A-723C880646AA}"/>
              </a:ext>
            </a:extLst>
          </p:cNvPr>
          <p:cNvPicPr>
            <a:picLocks noChangeAspect="1"/>
          </p:cNvPicPr>
          <p:nvPr/>
        </p:nvPicPr>
        <p:blipFill>
          <a:blip r:embed="rId3"/>
          <a:stretch>
            <a:fillRect/>
          </a:stretch>
        </p:blipFill>
        <p:spPr>
          <a:xfrm>
            <a:off x="0" y="1219200"/>
            <a:ext cx="9144000" cy="4626820"/>
          </a:xfrm>
          <a:prstGeom prst="rect">
            <a:avLst/>
          </a:prstGeom>
        </p:spPr>
      </p:pic>
    </p:spTree>
    <p:extLst>
      <p:ext uri="{BB962C8B-B14F-4D97-AF65-F5344CB8AC3E}">
        <p14:creationId xmlns:p14="http://schemas.microsoft.com/office/powerpoint/2010/main" val="3204150203"/>
      </p:ext>
    </p:extLst>
  </p:cSld>
  <p:clrMapOvr>
    <a:masterClrMapping/>
  </p:clrMapOvr>
</p:sld>
</file>

<file path=ppt/theme/theme1.xml><?xml version="1.0" encoding="utf-8"?>
<a:theme xmlns:a="http://schemas.openxmlformats.org/drawingml/2006/main" name="Northwestern Medicine High Brand">
  <a:themeElements>
    <a:clrScheme name="NM Colors">
      <a:dk1>
        <a:srgbClr val="54585A"/>
      </a:dk1>
      <a:lt1>
        <a:sysClr val="window" lastClr="FFFFFF"/>
      </a:lt1>
      <a:dk2>
        <a:srgbClr val="61468B"/>
      </a:dk2>
      <a:lt2>
        <a:srgbClr val="CFC7DC"/>
      </a:lt2>
      <a:accent1>
        <a:srgbClr val="917EAE"/>
      </a:accent1>
      <a:accent2>
        <a:srgbClr val="B0A2C5"/>
      </a:accent2>
      <a:accent3>
        <a:srgbClr val="00A144"/>
      </a:accent3>
      <a:accent4>
        <a:srgbClr val="CFD641"/>
      </a:accent4>
      <a:accent5>
        <a:srgbClr val="EDAC1A"/>
      </a:accent5>
      <a:accent6>
        <a:srgbClr val="DF6426"/>
      </a:accent6>
      <a:hlink>
        <a:srgbClr val="B1ACCE"/>
      </a:hlink>
      <a:folHlink>
        <a:srgbClr val="D4D5D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lnSpc>
            <a:spcPct val="90000"/>
          </a:lnSpc>
          <a:spcBef>
            <a:spcPts val="600"/>
          </a:spcBef>
          <a:defRPr sz="1850" spc="-5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5BCF0AB621FE42858B881BB0CCCD26" ma:contentTypeVersion="6" ma:contentTypeDescription="Create a new document." ma:contentTypeScope="" ma:versionID="608645d00acb561389384c5e01b8fb57">
  <xsd:schema xmlns:xsd="http://www.w3.org/2001/XMLSchema" xmlns:xs="http://www.w3.org/2001/XMLSchema" xmlns:p="http://schemas.microsoft.com/office/2006/metadata/properties" xmlns:ns2="d1d9f2ba-58c9-4146-961e-cda7e07134e0" xmlns:ns3="cecc1f43-ded7-4fe9-98f5-877cfddaa59b" targetNamespace="http://schemas.microsoft.com/office/2006/metadata/properties" ma:root="true" ma:fieldsID="6a9bc746106146e0dc76c01674c6ff7f" ns2:_="" ns3:_="">
    <xsd:import namespace="d1d9f2ba-58c9-4146-961e-cda7e07134e0"/>
    <xsd:import namespace="cecc1f43-ded7-4fe9-98f5-877cfddaa59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d9f2ba-58c9-4146-961e-cda7e07134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ecc1f43-ded7-4fe9-98f5-877cfddaa59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1DFED5-FBFE-4D6D-941E-2C4A5CA370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d9f2ba-58c9-4146-961e-cda7e07134e0"/>
    <ds:schemaRef ds:uri="cecc1f43-ded7-4fe9-98f5-877cfddaa5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BD9A0A-7B65-450E-B0EA-BEB760183CF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6161778-3846-4C3A-B667-FD05793C0E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6013</TotalTime>
  <Words>1985</Words>
  <Application>Microsoft Office PowerPoint</Application>
  <PresentationFormat>On-screen Show (4:3)</PresentationFormat>
  <Paragraphs>301</Paragraphs>
  <Slides>42</Slides>
  <Notes>14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Lucida Grande</vt:lpstr>
      <vt:lpstr>Source Sans Pro</vt:lpstr>
      <vt:lpstr>Symbol</vt:lpstr>
      <vt:lpstr>Times New Roman</vt:lpstr>
      <vt:lpstr>Wingdings</vt:lpstr>
      <vt:lpstr>Northwestern Medicine High Brand</vt:lpstr>
      <vt:lpstr>A Federated Learning Approach for Investigating the Relationship between COVID-19 and Neurological Manifestations</vt:lpstr>
      <vt:lpstr>Introductions</vt:lpstr>
      <vt:lpstr>Lecture Outline</vt:lpstr>
      <vt:lpstr>Objectives</vt:lpstr>
      <vt:lpstr>Part I</vt:lpstr>
      <vt:lpstr>Federated Learning </vt:lpstr>
      <vt:lpstr>Federated Learning (Vaid et al.)</vt:lpstr>
      <vt:lpstr>Federated Learning (Vaid et al.) </vt:lpstr>
      <vt:lpstr>Federated Learning (Vaid et al.) </vt:lpstr>
      <vt:lpstr>4CE Approach to Federated Learning</vt:lpstr>
      <vt:lpstr>4CE: Consortium for Clinical Characterization of COVID-19 by EHR</vt:lpstr>
      <vt:lpstr> What kind of data and how do we get it?</vt:lpstr>
      <vt:lpstr>Data Pre-Processing Pipeline: Common Data Model</vt:lpstr>
      <vt:lpstr> How do we analyze this data across healthcare systems?</vt:lpstr>
      <vt:lpstr>Pipeline for Federated COVID-19 Research</vt:lpstr>
      <vt:lpstr> What do you think are some benefits of 4CE / federated learning approaches?</vt:lpstr>
      <vt:lpstr>Benefits of 4CE / Federated Learning</vt:lpstr>
      <vt:lpstr>Part II</vt:lpstr>
      <vt:lpstr>Introduction</vt:lpstr>
      <vt:lpstr>Objective</vt:lpstr>
      <vt:lpstr>Methods</vt:lpstr>
      <vt:lpstr>Data Collection</vt:lpstr>
      <vt:lpstr>Data Collection – ICD Codes</vt:lpstr>
      <vt:lpstr>Data Collection</vt:lpstr>
      <vt:lpstr>Study Design: Federated Network Approach </vt:lpstr>
      <vt:lpstr>Federated Learning Approach: Random-Effects Meta-Analysis</vt:lpstr>
      <vt:lpstr>Federated Learning Approach: Random-Effects Meta-Analysis</vt:lpstr>
      <vt:lpstr>Introduction to Meta-analysis</vt:lpstr>
      <vt:lpstr>Federated Learning Approach: Random-Effects Meta-Analysis</vt:lpstr>
      <vt:lpstr>Results</vt:lpstr>
      <vt:lpstr>Demographics and clinical characteristics</vt:lpstr>
      <vt:lpstr>Frequency of neurological diagnosis by age group</vt:lpstr>
      <vt:lpstr>Relative risk of neurological diagnosis in Adults</vt:lpstr>
      <vt:lpstr>Covariate-Adjusted Survival Analysis in Adult Patients</vt:lpstr>
      <vt:lpstr>Meta-Analysis: Cox-Proportional Hazards Model</vt:lpstr>
      <vt:lpstr>Results by Healthcare System</vt:lpstr>
      <vt:lpstr>Conclusions</vt:lpstr>
      <vt:lpstr>Findings</vt:lpstr>
      <vt:lpstr>Acknowledgements and many thanks to:</vt:lpstr>
      <vt:lpstr>Conclusions</vt:lpstr>
      <vt:lpstr>Conclusion</vt:lpstr>
      <vt:lpstr>Discussion – thoughts, comments, questions?  - Could you apply Federated Learning to your own research?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Northwestern Medicine</dc:title>
  <dc:creator>Landor Associates Chicago</dc:creator>
  <cp:lastModifiedBy>Meghan Rose Hutch</cp:lastModifiedBy>
  <cp:revision>448</cp:revision>
  <cp:lastPrinted>2013-09-27T20:14:21Z</cp:lastPrinted>
  <dcterms:created xsi:type="dcterms:W3CDTF">2013-10-23T14:57:36Z</dcterms:created>
  <dcterms:modified xsi:type="dcterms:W3CDTF">2024-01-14T20:49:17Z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0x010100C05BCF0AB621FE42858B881BB0CCCD26</vt:lpwstr>
  </property>
</Properties>
</file>