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67" r:id="rId5"/>
    <p:sldId id="268" r:id="rId6"/>
    <p:sldId id="282" r:id="rId7"/>
    <p:sldId id="260" r:id="rId8"/>
    <p:sldId id="259" r:id="rId9"/>
    <p:sldId id="262" r:id="rId10"/>
    <p:sldId id="290" r:id="rId11"/>
    <p:sldId id="284" r:id="rId12"/>
    <p:sldId id="289" r:id="rId13"/>
    <p:sldId id="263" r:id="rId14"/>
    <p:sldId id="285" r:id="rId15"/>
    <p:sldId id="286" r:id="rId16"/>
    <p:sldId id="287" r:id="rId17"/>
    <p:sldId id="264" r:id="rId18"/>
    <p:sldId id="288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9" autoAdjust="0"/>
    <p:restoredTop sz="97474" autoAdjust="0"/>
  </p:normalViewPr>
  <p:slideViewPr>
    <p:cSldViewPr snapToGrid="0">
      <p:cViewPr varScale="1">
        <p:scale>
          <a:sx n="161" d="100"/>
          <a:sy n="161" d="100"/>
        </p:scale>
        <p:origin x="6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5B4F-01D1-4CF7-A555-9469787A1D3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6981A-5303-4E29-A0DC-91DFE8E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https://towardsdatascience.com/nlp-preprocessing-and-latent-dirichlet-allocation-lda-topic-modeling-with-gensim-713d516c6c7d</a:t>
            </a:r>
          </a:p>
          <a:p>
            <a:endParaRPr lang="en-US" dirty="0"/>
          </a:p>
          <a:p>
            <a:r>
              <a:rPr lang="en-US" dirty="0"/>
              <a:t>Source: https://towardsdatascience.com/nlp-preprocessing-and-latent-dirichlet-allocation-lda-topic-modeling-with-gensim-713d516c6c7d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981A-5303-4E29-A0DC-91DFE8EF9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7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https://www.researchgate.net/figure/Topic-modeling-with-LDA_fig3_345881590</a:t>
            </a:r>
          </a:p>
          <a:p>
            <a:endParaRPr lang="en-US" dirty="0"/>
          </a:p>
          <a:p>
            <a:r>
              <a:rPr lang="en-US" dirty="0"/>
              <a:t>https://medium.com/analytics-vidhya</a:t>
            </a:r>
            <a:r>
              <a:rPr lang="en-US"/>
              <a:t>/topic-modeling-using-lda-and-gibbs-sampling-explained-49d49b3d1045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8906-92DD-442E-A186-34F74E7001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(</a:t>
            </a:r>
            <a:r>
              <a:rPr lang="en-US" dirty="0" err="1"/>
              <a:t>Purva</a:t>
            </a:r>
            <a:r>
              <a:rPr lang="en-US" dirty="0"/>
              <a:t> </a:t>
            </a:r>
            <a:r>
              <a:rPr lang="en-US" dirty="0" err="1"/>
              <a:t>Huilgol</a:t>
            </a:r>
            <a:r>
              <a:rPr lang="en-US" dirty="0"/>
              <a:t>): https://www.analyticsvidhya.com/blog/2020/02/quick-introduction-bag-of-words-bow-tf-idf/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981A-5303-4E29-A0DC-91DFE8EF9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981A-5303-4E29-A0DC-91DFE8EF9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https://stackoverflow.com/questions/72545744/how-to-convert-small-dataset-into-word-embeddings-instead-of-one-hot-encoding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981A-5303-4E29-A0DC-91DFE8EF91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https://towardsdatascience.com/evaluate-topic-model-in-python-latent-dirichlet-allocation-lda-7d57484bb5d0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981A-5303-4E29-A0DC-91DFE8EF9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EC2-6387-A3EE-B18C-C39E58AF4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26699-F0F0-8B62-8AE7-26FDF8BD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FAB0-64D9-6FBE-4192-667E9AB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EA98-8F28-EE64-87F8-2364B832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7CA0-3FCD-83CE-7FB6-E765E1CC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52E-38D8-EBF4-93CD-B6D6569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82E53-A5EC-4AC7-BFB8-E5FF8A3B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1338-56C9-3835-A536-2A563EB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03B8-B2FE-B3BF-A6B2-30E532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9E4A-4336-339E-7260-EBD07B4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4DBF-BF41-DF06-7EAB-75D5BF32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38BF-9BDA-04B6-CF7F-A135FE9A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2562-1ABF-E3F0-FEDD-00E35684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5B6-4CA0-4F55-C505-5B23D97F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0992-26A4-23AB-EF6B-540D5E62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18F-161D-5D62-8067-46C2C95D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9A69-926B-2DDE-1691-C56A34E5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2689-F27C-F9C8-8BD6-206E6D36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D536-FD11-70BE-D913-3BF9D090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E64F-4AC1-E3CA-2398-54EC0B1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37AA-D754-7FE7-BEEB-7A90F43F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8884-E477-A04C-379C-4610599F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9E5F-CAAD-B9F3-02EC-BFD9BD7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12BF-0C5C-1D48-9C1B-A06C34EC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DC7E-7D06-11D2-D7EF-4868B1B6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58C4-BB2C-B5F0-6753-248546FA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0010-FC5B-D651-288D-E0914E7DF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AC419-9E7C-585F-926B-36053F9E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CDCB-C0D0-801F-328B-36775D2C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9CF4-FA1D-D5B7-71F3-73716C9A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03A8F-B066-61E9-E55A-36153E2C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B37C-A4F3-C07D-6D22-A99FC466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170A0-FA15-D40E-5C19-72E401CD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BDD7-EE9D-58EA-AECE-2797D845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E5C5-545E-4267-8C34-2643148A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6CEAC-C3BA-8E74-53AC-CA187D591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2B547-8B08-6D28-B4CB-D6CB48E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CC4D8-EBE2-AFD0-CB01-C1DF65D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A60E-E857-144C-AB08-56A1BFBF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ED70-6029-D55C-0EB1-79A420FE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3B339-BFA3-B8E3-AA35-FCCC114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1D240-AAEA-3DEE-8D15-8D2F7E78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09540-EB07-393A-F416-BF078CB3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080A9-4B5F-9121-E787-2DF672D0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20071-47F3-3DEA-01EC-B00DBAB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CD9F-8479-0D2C-B4B3-D724DAC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8810-7A67-88FB-31AC-2B368BE0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1747-CAF6-4BC9-D5E7-1B4BA1B7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0CEA-E8E0-CBEA-766D-887F3D91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541EC-5ECB-6491-340E-ED9E23B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4B1B-48BC-1D33-1554-6AEA50E8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12ED-84D8-017F-B080-AB684FC8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3997-6048-76AA-F379-2E662AA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94D87-8D68-2334-ADD2-72FADF74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4B1B6-7FA5-9556-EFFE-49B4B813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9AB27-1C82-D4B3-1848-CD79A100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C772-A9C4-9254-D7D7-3DE41C9E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9CEE-4FF5-1359-B783-0EE0D07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33045-AAE6-A670-A89A-4D52F577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A1246-6C5A-40F2-4622-FDB3AF85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847E-1221-9A32-0F39-58BDDAB3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3222-AC82-4515-A6F2-5B04DA614F8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5D72-59C1-1963-CAB5-85CC74B4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EEE-AFC6-6FF6-A549-8CA2F6EC3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C321-330A-4490-B445-BE7FBFCE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8999-B1C5-7AA3-95C0-AA9C47F6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57FB-2679-C5F7-034E-E515B833F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11, 2022</a:t>
            </a:r>
          </a:p>
        </p:txBody>
      </p:sp>
    </p:spTree>
    <p:extLst>
      <p:ext uri="{BB962C8B-B14F-4D97-AF65-F5344CB8AC3E}">
        <p14:creationId xmlns:p14="http://schemas.microsoft.com/office/powerpoint/2010/main" val="402483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50B-8A83-B060-E71B-1745E59C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FC63C-40D5-F128-B5D4-38F1E1B3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5" y="1329899"/>
            <a:ext cx="7360389" cy="54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91D-4528-B7A6-6CDB-0575889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 Word Embedding Method</a:t>
            </a:r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5F56E7BC-1C63-035A-C676-F172CCFF1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" r="4145"/>
          <a:stretch/>
        </p:blipFill>
        <p:spPr>
          <a:xfrm>
            <a:off x="553803" y="1534258"/>
            <a:ext cx="8087921" cy="52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91D-4528-B7A6-6CDB-0575889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 Word Embedding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E83CC-31C7-88C3-69F0-A68706740DF1}"/>
              </a:ext>
            </a:extLst>
          </p:cNvPr>
          <p:cNvSpPr txBox="1"/>
          <p:nvPr/>
        </p:nvSpPr>
        <p:spPr>
          <a:xfrm>
            <a:off x="931985" y="1648558"/>
            <a:ext cx="9908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 method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 two sentences/sequences of input and initiates bidirectional pre-training of word embeddings using Masked Language Model Technique – randomly masks 15% of words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trains “</a:t>
            </a:r>
            <a:r>
              <a:rPr lang="en-US" dirty="0" err="1"/>
              <a:t>bidrectionally</a:t>
            </a:r>
            <a:r>
              <a:rPr lang="en-US" dirty="0"/>
              <a:t>” by learning to predict the masked word using the words to the left and right of it in the sequence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standard BERT model also has 12 embedding layers. These apply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throughout to facilitate deeper identification of the most salient/associated words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Pre-training of the embedding is facilitated by a Next Sentence Prediction Task – where the second input sentence only has a 50% chance of actually being the next sentence</a:t>
            </a:r>
          </a:p>
        </p:txBody>
      </p:sp>
    </p:spTree>
    <p:extLst>
      <p:ext uri="{BB962C8B-B14F-4D97-AF65-F5344CB8AC3E}">
        <p14:creationId xmlns:p14="http://schemas.microsoft.com/office/powerpoint/2010/main" val="14089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2CBD-282E-9028-E140-4FFEC80E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Reduce Dimensionality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B491-6819-239E-D035-5C5B801E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UMAP is used to reduce the dimensionality of the embeddings before clustering</a:t>
            </a:r>
          </a:p>
          <a:p>
            <a:pPr lvl="1"/>
            <a:r>
              <a:rPr lang="en-US" dirty="0"/>
              <a:t>UMAP has been shown to preserve more of the local and global features of high-dimensional data in lower projected dimensions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870-2874-4486-ED29-162E47B2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Cluster the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B204-5009-7AD6-D38C-E7C6067B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HDBSCAN is used to cluster the UMAP reduced </a:t>
            </a:r>
            <a:r>
              <a:rPr lang="en-US" dirty="0" err="1"/>
              <a:t>embedings</a:t>
            </a:r>
            <a:endParaRPr lang="en-US" dirty="0"/>
          </a:p>
          <a:p>
            <a:pPr lvl="1"/>
            <a:r>
              <a:rPr lang="en-US" dirty="0"/>
              <a:t>Finds clusters of varying densities via a hierarchical clustering algorithm </a:t>
            </a:r>
          </a:p>
          <a:p>
            <a:pPr lvl="1"/>
            <a:r>
              <a:rPr lang="en-US" dirty="0"/>
              <a:t>Uses a soft-clustering approach which allows noise to be modeled as outliers</a:t>
            </a:r>
          </a:p>
          <a:p>
            <a:pPr lvl="1"/>
            <a:r>
              <a:rPr lang="en-US" dirty="0"/>
              <a:t>“This prevents unrelated documents to be assigned to any cluster and is expected to improve topic representations”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9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9407-3813-317A-BCA5-DD71256A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605" cy="1325563"/>
          </a:xfrm>
        </p:spPr>
        <p:txBody>
          <a:bodyPr/>
          <a:lstStyle/>
          <a:p>
            <a:r>
              <a:rPr lang="en-US" b="1" dirty="0"/>
              <a:t>4. Topic Representation with class-based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C9E0-790A-FCE3-6561-D10E8A9B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 frequency-inverse document frequency (TF-IDF) – a metric of a word’s importance to a document </a:t>
            </a:r>
          </a:p>
          <a:p>
            <a:pPr lvl="1"/>
            <a:r>
              <a:rPr lang="en-US" dirty="0"/>
              <a:t>Standard TF-IDF formula: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Multiply the frequency of term </a:t>
            </a:r>
            <a:r>
              <a:rPr lang="en-US" i="1" dirty="0"/>
              <a:t>t </a:t>
            </a:r>
            <a:r>
              <a:rPr lang="en-US" dirty="0"/>
              <a:t>in document </a:t>
            </a:r>
            <a:r>
              <a:rPr lang="en-US" i="1" dirty="0"/>
              <a:t>d </a:t>
            </a:r>
            <a:r>
              <a:rPr lang="en-US" dirty="0"/>
              <a:t>multiplied by the log(total number of docs in a corpus / total number of documents that contain term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Thus, very frequent words like “the” which likely appear in every documents, will have very little weight</a:t>
            </a:r>
            <a:r>
              <a:rPr lang="en-US" i="1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2630D-5853-CDF0-E062-83E65A16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3" y="3256505"/>
            <a:ext cx="6065702" cy="9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9407-3813-317A-BCA5-DD71256A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605" cy="1325563"/>
          </a:xfrm>
        </p:spPr>
        <p:txBody>
          <a:bodyPr/>
          <a:lstStyle/>
          <a:p>
            <a:r>
              <a:rPr lang="en-US" b="1" dirty="0"/>
              <a:t>4. Topic Representation with class-based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C9E0-790A-FCE3-6561-D10E8A9B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BERTopic</a:t>
            </a:r>
            <a:r>
              <a:rPr lang="en-US" dirty="0"/>
              <a:t>, we modify TF-IDF to work on our clusters of documents</a:t>
            </a:r>
          </a:p>
          <a:p>
            <a:r>
              <a:rPr lang="en-US" dirty="0"/>
              <a:t>Consider all documents in a cluster as a single document by concatenating all documents (tweets in our case)</a:t>
            </a:r>
          </a:p>
          <a:p>
            <a:r>
              <a:rPr lang="en-US" dirty="0"/>
              <a:t>New formula: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 the frequency of term </a:t>
            </a:r>
            <a:r>
              <a:rPr lang="en-US" i="1" dirty="0"/>
              <a:t>t </a:t>
            </a:r>
            <a:r>
              <a:rPr lang="en-US" dirty="0"/>
              <a:t>in class </a:t>
            </a:r>
            <a:r>
              <a:rPr lang="en-US" i="1" dirty="0"/>
              <a:t>c </a:t>
            </a:r>
            <a:r>
              <a:rPr lang="en-US" dirty="0"/>
              <a:t>(cluster) multiplied by the log(1 + total number of words per class/cluster </a:t>
            </a:r>
            <a:r>
              <a:rPr lang="en-US" i="1" dirty="0"/>
              <a:t>A</a:t>
            </a:r>
            <a:r>
              <a:rPr lang="en-US" dirty="0"/>
              <a:t> / frequency of term </a:t>
            </a:r>
            <a:r>
              <a:rPr lang="en-US" i="1" dirty="0"/>
              <a:t>t </a:t>
            </a:r>
            <a:r>
              <a:rPr lang="en-US" dirty="0"/>
              <a:t>across all classes/clusters</a:t>
            </a:r>
            <a:endParaRPr lang="en-US" i="1" dirty="0"/>
          </a:p>
          <a:p>
            <a:r>
              <a:rPr lang="en-US" dirty="0"/>
              <a:t>This TF-IDF algorithm identifies the importance of words in clusters and thus generate topic-word distributions for each cluster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071DA-3D49-BD0D-1826-2D95BDC7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7" y="3184021"/>
            <a:ext cx="6177079" cy="12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3990-1090-7FA5-15DB-9B93FF18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Dynamic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1ACD-35C4-C6A6-A652-BCE115F2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BERTopic</a:t>
            </a:r>
            <a:r>
              <a:rPr lang="en-US" dirty="0"/>
              <a:t>, we create global topic representations which do not consider time</a:t>
            </a:r>
          </a:p>
          <a:p>
            <a:r>
              <a:rPr lang="en-US" dirty="0"/>
              <a:t>Then we can consider time in order to create a local topic representation</a:t>
            </a:r>
          </a:p>
          <a:p>
            <a:pPr lvl="1"/>
            <a:r>
              <a:rPr lang="en-US" dirty="0"/>
              <a:t>Local representations of each topic are created by multiplying the term frequency of documents (or clusters?) at timestep </a:t>
            </a:r>
            <a:r>
              <a:rPr lang="en-US" i="1" dirty="0"/>
              <a:t>I</a:t>
            </a:r>
            <a:r>
              <a:rPr lang="en-US" dirty="0"/>
              <a:t> with the pre-calculated global IDF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25C5C-93F2-91D4-0447-D5793D60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5" y="4749800"/>
            <a:ext cx="10067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8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3990-1090-7FA5-15DB-9B93FF18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Dynamic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1ACD-35C4-C6A6-A652-BCE115F2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When we assume that timestep </a:t>
            </a:r>
            <a:r>
              <a:rPr lang="en-US" i="1" dirty="0"/>
              <a:t>t </a:t>
            </a:r>
            <a:r>
              <a:rPr lang="en-US" dirty="0"/>
              <a:t>depends on topic at timestep </a:t>
            </a:r>
            <a:r>
              <a:rPr lang="en-US" i="1" dirty="0"/>
              <a:t>t-1, </a:t>
            </a:r>
            <a:r>
              <a:rPr lang="en-US" dirty="0"/>
              <a:t>we can leverage the c-TF-IDF matrices that were created at each timestep to incorporate the linear assumption that time </a:t>
            </a:r>
            <a:r>
              <a:rPr lang="en-US" i="1" dirty="0"/>
              <a:t>t </a:t>
            </a:r>
            <a:r>
              <a:rPr lang="en-US" dirty="0"/>
              <a:t>evolves from timestep </a:t>
            </a:r>
            <a:r>
              <a:rPr lang="en-US" i="1" dirty="0"/>
              <a:t>t-1</a:t>
            </a:r>
            <a:endParaRPr lang="en-US" dirty="0"/>
          </a:p>
          <a:p>
            <a:pPr lvl="2"/>
            <a:r>
              <a:rPr lang="en-US" dirty="0"/>
              <a:t>For each topic and timestep, the c-TF-IDF vector is normalized by dividing the vector with the L1-normal -&gt; this normalization procedure prevents topic representations from having disproportionate effects as a result of the size of the documents that make up a topic</a:t>
            </a:r>
          </a:p>
          <a:p>
            <a:pPr lvl="2"/>
            <a:r>
              <a:rPr lang="en-US" dirty="0"/>
              <a:t>For each topic and representation at timestep </a:t>
            </a:r>
            <a:r>
              <a:rPr lang="en-US" i="1" dirty="0"/>
              <a:t>t, </a:t>
            </a:r>
            <a:r>
              <a:rPr lang="en-US" dirty="0"/>
              <a:t>we simply take the average of the normalized c-TF-IDF vectors at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t-1</a:t>
            </a:r>
          </a:p>
          <a:p>
            <a:pPr lvl="2"/>
            <a:r>
              <a:rPr lang="en-US" dirty="0"/>
              <a:t>For each topic and representation at timestep t, we take the average of the normalized c-TF-IDF vectors at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t-1</a:t>
            </a:r>
          </a:p>
          <a:p>
            <a:pPr lvl="3"/>
            <a:r>
              <a:rPr lang="en-US" dirty="0"/>
              <a:t>this allows us to influence the topic representation at time t by incoproating the representation at t-1</a:t>
            </a:r>
          </a:p>
        </p:txBody>
      </p:sp>
    </p:spTree>
    <p:extLst>
      <p:ext uri="{BB962C8B-B14F-4D97-AF65-F5344CB8AC3E}">
        <p14:creationId xmlns:p14="http://schemas.microsoft.com/office/powerpoint/2010/main" val="167569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F8-C915-3AE6-663A-2235A88D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5410-BA6F-F08F-D3F0-158EF53B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coherence</a:t>
            </a:r>
          </a:p>
          <a:p>
            <a:pPr lvl="1"/>
            <a:r>
              <a:rPr lang="en-US" dirty="0"/>
              <a:t>Quantified the semantic similarity between top words in a topic</a:t>
            </a:r>
          </a:p>
          <a:p>
            <a:pPr lvl="1"/>
            <a:r>
              <a:rPr lang="en-US" dirty="0"/>
              <a:t>NPMI (Normalized pointwise mutual information) </a:t>
            </a:r>
          </a:p>
          <a:p>
            <a:pPr lvl="2"/>
            <a:r>
              <a:rPr lang="en-US" dirty="0"/>
              <a:t>Normalized to -1 to 1, where 1 is perfect association</a:t>
            </a:r>
          </a:p>
          <a:p>
            <a:r>
              <a:rPr lang="en-US" dirty="0"/>
              <a:t>Topic diversity </a:t>
            </a:r>
          </a:p>
          <a:p>
            <a:pPr lvl="1"/>
            <a:r>
              <a:rPr lang="en-US" dirty="0"/>
              <a:t>% of unique words for all topics</a:t>
            </a:r>
          </a:p>
          <a:p>
            <a:pPr lvl="1"/>
            <a:r>
              <a:rPr lang="en-US" dirty="0"/>
              <a:t>0 to 1, where 0 indicates redundant topics and 1 indicates more varied topics</a:t>
            </a:r>
          </a:p>
          <a:p>
            <a:r>
              <a:rPr lang="en-US" dirty="0">
                <a:solidFill>
                  <a:srgbClr val="0070C0"/>
                </a:solidFill>
              </a:rPr>
              <a:t>We will also need to qualitatively evaluate the topics – do these make sense to us</a:t>
            </a:r>
          </a:p>
        </p:txBody>
      </p:sp>
    </p:spTree>
    <p:extLst>
      <p:ext uri="{BB962C8B-B14F-4D97-AF65-F5344CB8AC3E}">
        <p14:creationId xmlns:p14="http://schemas.microsoft.com/office/powerpoint/2010/main" val="37499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D77D-29A3-28E5-FCF9-2BD632B3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9B61-7AB7-4624-BAF6-EE7480C4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</a:t>
            </a:r>
            <a:r>
              <a:rPr lang="en-US" dirty="0"/>
              <a:t> machine learning method to identify topics within documents</a:t>
            </a:r>
          </a:p>
          <a:p>
            <a:pPr lvl="1"/>
            <a:r>
              <a:rPr lang="en-US" dirty="0"/>
              <a:t>Not classifying anything</a:t>
            </a:r>
          </a:p>
          <a:p>
            <a:pPr lvl="1"/>
            <a:r>
              <a:rPr lang="en-US" dirty="0"/>
              <a:t>Qualitative/Quantitative method </a:t>
            </a:r>
          </a:p>
          <a:p>
            <a:pPr lvl="2"/>
            <a:r>
              <a:rPr lang="en-US" dirty="0"/>
              <a:t>We will need to label the topics at the end but we can still evaluate with a few quantitative metrics (topic coherence, topic diversity)</a:t>
            </a:r>
          </a:p>
          <a:p>
            <a:endParaRPr lang="en-US" dirty="0"/>
          </a:p>
          <a:p>
            <a:r>
              <a:rPr lang="en-US" dirty="0"/>
              <a:t>Common Method – Latent Dirichlet Allocation (LDA)</a:t>
            </a:r>
          </a:p>
          <a:p>
            <a:pPr lvl="1"/>
            <a:r>
              <a:rPr lang="en-US" dirty="0"/>
              <a:t>Matrix factorization technique – probabilities of probabilities</a:t>
            </a:r>
          </a:p>
          <a:p>
            <a:pPr lvl="2"/>
            <a:r>
              <a:rPr lang="en-US" dirty="0"/>
              <a:t>“Each document can be described by the probabilistic distribution of topics and each topic can be described by the probabilistic distribution of words”</a:t>
            </a:r>
          </a:p>
        </p:txBody>
      </p:sp>
    </p:spTree>
    <p:extLst>
      <p:ext uri="{BB962C8B-B14F-4D97-AF65-F5344CB8AC3E}">
        <p14:creationId xmlns:p14="http://schemas.microsoft.com/office/powerpoint/2010/main" val="158006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10AD-CCDA-0546-5820-45CD20B8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8498-B452-DA58-DBA8-9F7D9649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A354-8079-2C9B-64C6-5367F70C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9" y="1624806"/>
            <a:ext cx="11487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57E1-4763-4508-B638-DA7AD475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LDA Topic Modeling</a:t>
            </a:r>
          </a:p>
        </p:txBody>
      </p:sp>
      <p:sp>
        <p:nvSpPr>
          <p:cNvPr id="4" name="AutoShape 2" descr="Topic modeling with LDA">
            <a:extLst>
              <a:ext uri="{FF2B5EF4-FFF2-40B4-BE49-F238E27FC236}">
                <a16:creationId xmlns:a16="http://schemas.microsoft.com/office/drawing/2014/main" id="{14E48F6D-937A-4BAC-98F8-F6448595D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opic modeling with LDA">
            <a:extLst>
              <a:ext uri="{FF2B5EF4-FFF2-40B4-BE49-F238E27FC236}">
                <a16:creationId xmlns:a16="http://schemas.microsoft.com/office/drawing/2014/main" id="{18AE5276-A2FA-4E5D-941F-0D6019639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1C54D-4151-4530-B0E7-B09B6F7F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2" y="1544278"/>
            <a:ext cx="7094671" cy="4074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CE8C8-9B00-486E-BBCE-535E2776A7B1}"/>
              </a:ext>
            </a:extLst>
          </p:cNvPr>
          <p:cNvSpPr txBox="1"/>
          <p:nvPr/>
        </p:nvSpPr>
        <p:spPr>
          <a:xfrm>
            <a:off x="-77413" y="6523982"/>
            <a:ext cx="8268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https://www.researchgate.net/figure/Topic-modeling-with-LDA_fig3_345881590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8D0C2-412B-4660-866E-FF407E1773AD}"/>
              </a:ext>
            </a:extLst>
          </p:cNvPr>
          <p:cNvSpPr txBox="1"/>
          <p:nvPr/>
        </p:nvSpPr>
        <p:spPr>
          <a:xfrm>
            <a:off x="7919936" y="2011739"/>
            <a:ext cx="4066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“Distribution of distributions”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topics 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words in the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Allocation topics back to the documents and words of the document to the topic</a:t>
            </a:r>
          </a:p>
        </p:txBody>
      </p:sp>
    </p:spTree>
    <p:extLst>
      <p:ext uri="{BB962C8B-B14F-4D97-AF65-F5344CB8AC3E}">
        <p14:creationId xmlns:p14="http://schemas.microsoft.com/office/powerpoint/2010/main" val="396176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670-6DA7-DD47-FEA8-41961A53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LDA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FCD-9EE5-A84F-8A86-80C51DA6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172"/>
            <a:ext cx="10515600" cy="4351338"/>
          </a:xfrm>
        </p:spPr>
        <p:txBody>
          <a:bodyPr/>
          <a:lstStyle/>
          <a:p>
            <a:r>
              <a:rPr lang="en-US" dirty="0"/>
              <a:t>Bag-of-words (BOW) approach</a:t>
            </a:r>
          </a:p>
          <a:p>
            <a:pPr lvl="1"/>
            <a:r>
              <a:rPr lang="en-US" dirty="0"/>
              <a:t>How many times does each word appear in each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596D7-9DC3-EAF1-BF46-85A07004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43" y="3189514"/>
            <a:ext cx="42672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01625-CB98-BBF2-FC3F-A6A2EC13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91" y="4180114"/>
            <a:ext cx="8249196" cy="206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B5D53-C6A4-2A7B-6340-4933EC34D624}"/>
              </a:ext>
            </a:extLst>
          </p:cNvPr>
          <p:cNvSpPr txBox="1"/>
          <p:nvPr/>
        </p:nvSpPr>
        <p:spPr>
          <a:xfrm>
            <a:off x="2133600" y="6244994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https://www.analyticsvidhya.com/blog/2020/02/quick-introduction-bag-of-words-bow-tf-idf/</a:t>
            </a:r>
          </a:p>
        </p:txBody>
      </p:sp>
    </p:spTree>
    <p:extLst>
      <p:ext uri="{BB962C8B-B14F-4D97-AF65-F5344CB8AC3E}">
        <p14:creationId xmlns:p14="http://schemas.microsoft.com/office/powerpoint/2010/main" val="280822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D955-D416-CADA-C2E9-7372FCD1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BOW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DCFE-2605-B7B2-38A8-A4243968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capture order of words, grammar, semantics</a:t>
            </a:r>
          </a:p>
          <a:p>
            <a:r>
              <a:rPr lang="en-US" dirty="0"/>
              <a:t>Many 0s </a:t>
            </a:r>
            <a:r>
              <a:rPr lang="en-US" dirty="0">
                <a:sym typeface="Wingdings" panose="05000000000000000000" pitchFamily="2" charset="2"/>
              </a:rPr>
              <a:t> sparse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BC1-1F5E-91ED-82B1-7855B99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BERTopic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AC55-9049-0F9D-A296-D6382091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11" y="1367872"/>
            <a:ext cx="6571456" cy="53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B019-91A0-E89B-7196-E161575A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</a:t>
            </a:r>
            <a:r>
              <a:rPr lang="en-US" b="1" dirty="0" err="1"/>
              <a:t>BERTopic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BDDE-E493-471B-A82C-00330DD2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583"/>
            <a:ext cx="10515600" cy="4351338"/>
          </a:xfrm>
        </p:spPr>
        <p:txBody>
          <a:bodyPr/>
          <a:lstStyle/>
          <a:p>
            <a:r>
              <a:rPr lang="en-US" dirty="0"/>
              <a:t>Conventional models LDA and Non-Negative Matrix Factorization describe documents as bag-of-words (BOW) </a:t>
            </a:r>
          </a:p>
          <a:p>
            <a:pPr lvl="1"/>
            <a:r>
              <a:rPr lang="en-US" dirty="0"/>
              <a:t>This limits modeling/consideration of semantic relationship among words</a:t>
            </a:r>
          </a:p>
          <a:p>
            <a:pPr lvl="2"/>
            <a:r>
              <a:rPr lang="en-US" dirty="0"/>
              <a:t>Thus, may fail to accurately represent documents</a:t>
            </a:r>
          </a:p>
          <a:p>
            <a:pPr>
              <a:tabLst>
                <a:tab pos="4522788" algn="l"/>
              </a:tabLst>
            </a:pPr>
            <a:r>
              <a:rPr lang="en-US" dirty="0" err="1"/>
              <a:t>BERTopic</a:t>
            </a:r>
            <a:r>
              <a:rPr lang="en-US" dirty="0"/>
              <a:t> leverages embeddings</a:t>
            </a:r>
          </a:p>
          <a:p>
            <a:pPr lvl="1">
              <a:tabLst>
                <a:tab pos="4522788" algn="l"/>
              </a:tabLst>
            </a:pPr>
            <a:r>
              <a:rPr lang="en-US" dirty="0"/>
              <a:t>Embedding methods can capture semantic meaning of text </a:t>
            </a:r>
          </a:p>
          <a:p>
            <a:pPr>
              <a:tabLst>
                <a:tab pos="4522788" algn="l"/>
              </a:tabLst>
            </a:pPr>
            <a:r>
              <a:rPr lang="en-US" dirty="0"/>
              <a:t>Previous embedding topic modeling techniques rely on representing topics based on the words closest to a cluster’s centroid </a:t>
            </a:r>
          </a:p>
          <a:p>
            <a:pPr lvl="1">
              <a:tabLst>
                <a:tab pos="4522788" algn="l"/>
              </a:tabLst>
            </a:pPr>
            <a:r>
              <a:rPr lang="en-US" dirty="0"/>
              <a:t>Clusters do not always lie within a sphere around a cluster centroid – thus, these representation method may be limited</a:t>
            </a:r>
          </a:p>
        </p:txBody>
      </p:sp>
    </p:spTree>
    <p:extLst>
      <p:ext uri="{BB962C8B-B14F-4D97-AF65-F5344CB8AC3E}">
        <p14:creationId xmlns:p14="http://schemas.microsoft.com/office/powerpoint/2010/main" val="356021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60DE-2192-0A06-2E2E-D4C61469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BERTopic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F59E-E5F4-1FEE-3AEB-57706F30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topic modeling with a class-based TF-IDF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pre-trained transformer-based language models to </a:t>
            </a:r>
            <a:r>
              <a:rPr lang="en-US" dirty="0">
                <a:solidFill>
                  <a:srgbClr val="0070C0"/>
                </a:solidFill>
              </a:rPr>
              <a:t>generate document embeddings</a:t>
            </a:r>
            <a:r>
              <a:rPr lang="en-US" dirty="0"/>
              <a:t> to obtain document-level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Reduce dimensionality </a:t>
            </a:r>
            <a:r>
              <a:rPr lang="en-US" dirty="0"/>
              <a:t>of document embeddings with UMAP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Clustering</a:t>
            </a:r>
            <a:r>
              <a:rPr lang="en-US" dirty="0"/>
              <a:t> embeddings with HDBSCAN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Generate topic representations </a:t>
            </a:r>
            <a:r>
              <a:rPr lang="en-US" dirty="0"/>
              <a:t>with the class-based TF-IDF procedure </a:t>
            </a:r>
          </a:p>
          <a:p>
            <a:pPr lvl="1"/>
            <a:r>
              <a:rPr lang="en-US" dirty="0"/>
              <a:t>TF-IDF modified here to represent a term’s importance to a topic, rather than a document</a:t>
            </a:r>
          </a:p>
        </p:txBody>
      </p:sp>
    </p:spTree>
    <p:extLst>
      <p:ext uri="{BB962C8B-B14F-4D97-AF65-F5344CB8AC3E}">
        <p14:creationId xmlns:p14="http://schemas.microsoft.com/office/powerpoint/2010/main" val="30569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FBAE-B9B6-15EB-9E7E-1275188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Generate document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E97-AC8F-DA63-2DBB-45643486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BERTopic</a:t>
            </a:r>
            <a:r>
              <a:rPr lang="en-US" dirty="0"/>
              <a:t> assumes that documents containing the same topic are semantically similar</a:t>
            </a:r>
          </a:p>
          <a:p>
            <a:pPr lvl="1"/>
            <a:r>
              <a:rPr lang="en-US" dirty="0" err="1"/>
              <a:t>BERTopic</a:t>
            </a:r>
            <a:r>
              <a:rPr lang="en-US" dirty="0"/>
              <a:t> uses embeddings from Sentence-BERT (SBERT) to convert sentences and paragraphs to dense vector representations </a:t>
            </a:r>
          </a:p>
          <a:p>
            <a:pPr lvl="1"/>
            <a:r>
              <a:rPr lang="en-US" dirty="0"/>
              <a:t>We can choose our own pre-trained embeddings</a:t>
            </a:r>
          </a:p>
          <a:p>
            <a:pPr lvl="1"/>
            <a:r>
              <a:rPr lang="en-US" dirty="0"/>
              <a:t>These embeddings are used to cluster semantically similar documents and not for directly generating the topics</a:t>
            </a:r>
          </a:p>
        </p:txBody>
      </p:sp>
    </p:spTree>
    <p:extLst>
      <p:ext uri="{BB962C8B-B14F-4D97-AF65-F5344CB8AC3E}">
        <p14:creationId xmlns:p14="http://schemas.microsoft.com/office/powerpoint/2010/main" val="81878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1148</Words>
  <Application>Microsoft Office PowerPoint</Application>
  <PresentationFormat>Widescreen</PresentationFormat>
  <Paragraphs>119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Topic Modeling</vt:lpstr>
      <vt:lpstr>Topic Modeling</vt:lpstr>
      <vt:lpstr>LDA Topic Modeling</vt:lpstr>
      <vt:lpstr>LDA – Topic Modeling</vt:lpstr>
      <vt:lpstr>Limitations of BOW Approach?</vt:lpstr>
      <vt:lpstr>BERTopic</vt:lpstr>
      <vt:lpstr>Why use BERTopic</vt:lpstr>
      <vt:lpstr>BERTopic</vt:lpstr>
      <vt:lpstr>1. Generate document Embeddings</vt:lpstr>
      <vt:lpstr>Word Embeddings</vt:lpstr>
      <vt:lpstr>BERT Word Embedding Method</vt:lpstr>
      <vt:lpstr>BERT Word Embedding Method</vt:lpstr>
      <vt:lpstr>2. Reduce Dimensionality of embeddings</vt:lpstr>
      <vt:lpstr>3. Cluster the embeddings</vt:lpstr>
      <vt:lpstr>4. Topic Representation with class-based TF-IDF</vt:lpstr>
      <vt:lpstr>4. Topic Representation with class-based TF-IDF</vt:lpstr>
      <vt:lpstr>5. Dynamic Topic Modeling</vt:lpstr>
      <vt:lpstr>5. Dynamic Topic Modeling</vt:lpstr>
      <vt:lpstr>Evaluating topics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Meg Hutch</dc:creator>
  <cp:lastModifiedBy>Meg Hutch</cp:lastModifiedBy>
  <cp:revision>20</cp:revision>
  <dcterms:created xsi:type="dcterms:W3CDTF">2022-06-23T16:15:29Z</dcterms:created>
  <dcterms:modified xsi:type="dcterms:W3CDTF">2022-07-11T21:43:02Z</dcterms:modified>
</cp:coreProperties>
</file>