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  <a:srgbClr val="D9D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9" autoAdjust="0"/>
    <p:restoredTop sz="94660"/>
  </p:normalViewPr>
  <p:slideViewPr>
    <p:cSldViewPr snapToGrid="0">
      <p:cViewPr>
        <p:scale>
          <a:sx n="25" d="100"/>
          <a:sy n="25" d="100"/>
        </p:scale>
        <p:origin x="1856" y="-2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468BB-4337-4A10-B475-8B617C88990A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054751-F812-44AF-B9AF-CC9C759095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66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054751-F812-44AF-B9AF-CC9C7590954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6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791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97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19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3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703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0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37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181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79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3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820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913961-3FE7-4E3F-92F7-6CD01F47AC9D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AC093-1F02-414F-A74D-998B0B7E5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0.png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24" Type="http://schemas.openxmlformats.org/officeDocument/2006/relationships/image" Target="../media/image14.png"/><Relationship Id="rId5" Type="http://schemas.openxmlformats.org/officeDocument/2006/relationships/hyperlink" Target="https://bossa.pl/" TargetMode="External"/><Relationship Id="rId15" Type="http://schemas.openxmlformats.org/officeDocument/2006/relationships/image" Target="../media/image110.png"/><Relationship Id="rId23" Type="http://schemas.openxmlformats.org/officeDocument/2006/relationships/image" Target="../media/image1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2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with purple lines&#10;&#10;AI-generated content may be incorrect.">
            <a:extLst>
              <a:ext uri="{FF2B5EF4-FFF2-40B4-BE49-F238E27FC236}">
                <a16:creationId xmlns:a16="http://schemas.microsoft.com/office/drawing/2014/main" id="{75CCD004-C047-EF49-2ED5-ACE6FDDCC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4435" y="30472978"/>
            <a:ext cx="9570211" cy="6805362"/>
          </a:xfrm>
          <a:prstGeom prst="rect">
            <a:avLst/>
          </a:prstGeom>
        </p:spPr>
      </p:pic>
      <p:sp>
        <p:nvSpPr>
          <p:cNvPr id="88" name="Arrow: Curved Right 87">
            <a:extLst>
              <a:ext uri="{FF2B5EF4-FFF2-40B4-BE49-F238E27FC236}">
                <a16:creationId xmlns:a16="http://schemas.microsoft.com/office/drawing/2014/main" id="{3CE73296-E5AB-F0DF-9BBA-9E049CDAB1C4}"/>
              </a:ext>
            </a:extLst>
          </p:cNvPr>
          <p:cNvSpPr/>
          <p:nvPr/>
        </p:nvSpPr>
        <p:spPr>
          <a:xfrm rot="4928844">
            <a:off x="19064539" y="19926117"/>
            <a:ext cx="3203133" cy="18026170"/>
          </a:xfrm>
          <a:prstGeom prst="curvedRightArrow">
            <a:avLst>
              <a:gd name="adj1" fmla="val 23899"/>
              <a:gd name="adj2" fmla="val 50600"/>
              <a:gd name="adj3" fmla="val 11027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4AECE6C-9269-E87D-B228-C7AA0CD74583}"/>
              </a:ext>
            </a:extLst>
          </p:cNvPr>
          <p:cNvSpPr/>
          <p:nvPr/>
        </p:nvSpPr>
        <p:spPr>
          <a:xfrm>
            <a:off x="19009831" y="25511257"/>
            <a:ext cx="11265382" cy="50844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A4949DD-48D7-4B68-B421-BB71A01F0204}"/>
              </a:ext>
            </a:extLst>
          </p:cNvPr>
          <p:cNvSpPr/>
          <p:nvPr/>
        </p:nvSpPr>
        <p:spPr>
          <a:xfrm>
            <a:off x="0" y="0"/>
            <a:ext cx="30275213" cy="729443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5322A4A-7D4E-F68A-E8A5-FE084E035406}"/>
              </a:ext>
            </a:extLst>
          </p:cNvPr>
          <p:cNvSpPr/>
          <p:nvPr/>
        </p:nvSpPr>
        <p:spPr>
          <a:xfrm>
            <a:off x="24729874" y="2404802"/>
            <a:ext cx="4961652" cy="4385104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21AA42-9FBB-03BC-5C4F-D4B9593A5DCF}"/>
              </a:ext>
            </a:extLst>
          </p:cNvPr>
          <p:cNvSpPr txBox="1"/>
          <p:nvPr/>
        </p:nvSpPr>
        <p:spPr>
          <a:xfrm>
            <a:off x="687959" y="656974"/>
            <a:ext cx="28899293" cy="62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Century Schoolbook" panose="02040604050505020304" pitchFamily="18" charset="0"/>
              </a:rPr>
              <a:t>Investigating the Leverage Effect on the </a:t>
            </a:r>
            <a:r>
              <a:rPr lang="pl-PL" sz="80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Polish</a:t>
            </a:r>
            <a:r>
              <a:rPr lang="en-GB" sz="8000" dirty="0">
                <a:solidFill>
                  <a:schemeClr val="bg1"/>
                </a:solidFill>
                <a:latin typeface="Century Schoolbook" panose="02040604050505020304" pitchFamily="18" charset="0"/>
              </a:rPr>
              <a:t> Stock Market Using </a:t>
            </a:r>
            <a:br>
              <a:rPr lang="en-GB" sz="8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GB" sz="8000" dirty="0">
                <a:solidFill>
                  <a:schemeClr val="bg1"/>
                </a:solidFill>
                <a:latin typeface="Century Schoolbook" panose="02040604050505020304" pitchFamily="18" charset="0"/>
              </a:rPr>
              <a:t>Principal Regression Analysis</a:t>
            </a:r>
            <a:endParaRPr lang="pl-PL" sz="32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ctr"/>
            <a:endParaRPr lang="pl-PL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GB" sz="5500" dirty="0">
                <a:solidFill>
                  <a:schemeClr val="bg1"/>
                </a:solidFill>
                <a:latin typeface="Century Schoolbook" panose="02040604050505020304" pitchFamily="18" charset="0"/>
              </a:rPr>
              <a:t>M</a:t>
            </a:r>
            <a:r>
              <a:rPr lang="pl-PL" sz="55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agdalena</a:t>
            </a:r>
            <a:r>
              <a:rPr lang="en-GB" sz="5500" dirty="0">
                <a:solidFill>
                  <a:schemeClr val="bg1"/>
                </a:solidFill>
                <a:latin typeface="Century Schoolbook" panose="02040604050505020304" pitchFamily="18" charset="0"/>
              </a:rPr>
              <a:t> Latała</a:t>
            </a:r>
            <a:r>
              <a:rPr lang="en-GB" sz="55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GB" sz="5500" dirty="0">
                <a:solidFill>
                  <a:schemeClr val="bg1"/>
                </a:solidFill>
                <a:latin typeface="Century Schoolbook" panose="02040604050505020304" pitchFamily="18" charset="0"/>
              </a:rPr>
              <a:t>, T</a:t>
            </a:r>
            <a:r>
              <a:rPr lang="pl-PL" sz="55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omasz</a:t>
            </a:r>
            <a:r>
              <a:rPr lang="en-GB" sz="5500" dirty="0">
                <a:solidFill>
                  <a:schemeClr val="bg1"/>
                </a:solidFill>
                <a:latin typeface="Century Schoolbook" panose="02040604050505020304" pitchFamily="18" charset="0"/>
              </a:rPr>
              <a:t> Gubiec</a:t>
            </a:r>
            <a:r>
              <a:rPr lang="en-GB" sz="55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GB" sz="55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endParaRPr lang="pl-PL" sz="55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pl-PL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</a:t>
            </a:r>
            <a:br>
              <a:rPr lang="en-GB" sz="5000" dirty="0">
                <a:solidFill>
                  <a:schemeClr val="bg1"/>
                </a:solidFill>
                <a:latin typeface="Century Schoolbook" panose="02040604050505020304" pitchFamily="18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1</a:t>
            </a:r>
            <a:r>
              <a:rPr lang="en-GB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Faculty of Physics, University of Warsaw, Poland </a:t>
            </a:r>
            <a:endParaRPr lang="pl-PL" sz="28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algn="ctr"/>
            <a:r>
              <a:rPr lang="en-GB" sz="2800" baseline="30000" dirty="0">
                <a:solidFill>
                  <a:schemeClr val="bg1"/>
                </a:solidFill>
                <a:latin typeface="Century Schoolbook" panose="02040604050505020304" pitchFamily="18" charset="0"/>
              </a:rPr>
              <a:t>2</a:t>
            </a:r>
            <a:r>
              <a:rPr lang="en-GB" sz="2800" dirty="0">
                <a:solidFill>
                  <a:schemeClr val="bg1"/>
                </a:solidFill>
                <a:latin typeface="Century Schoolbook" panose="02040604050505020304" pitchFamily="18" charset="0"/>
              </a:rPr>
              <a:t>Institute of Experimental Physics, Faculty of Physics, University of Warsaw, Poland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25522D-C3CD-97CB-ABE9-FA6AB71EBEC3}"/>
              </a:ext>
            </a:extLst>
          </p:cNvPr>
          <p:cNvSpPr txBox="1"/>
          <p:nvPr/>
        </p:nvSpPr>
        <p:spPr>
          <a:xfrm>
            <a:off x="20625386" y="39810595"/>
            <a:ext cx="95678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4800" dirty="0" err="1">
                <a:latin typeface="Century Schoolbook" panose="02040604050505020304" pitchFamily="18" charset="0"/>
              </a:rPr>
              <a:t>References</a:t>
            </a:r>
            <a:endParaRPr lang="pl-PL" sz="5400" dirty="0">
              <a:latin typeface="Century Schoolbook" panose="02040604050505020304" pitchFamily="18" charset="0"/>
            </a:endParaRPr>
          </a:p>
          <a:p>
            <a:r>
              <a:rPr lang="en-GB" sz="2400" dirty="0">
                <a:latin typeface="Century Schoolbook" panose="02040604050505020304" pitchFamily="18" charset="0"/>
              </a:rPr>
              <a:t>[1] P.-A. </a:t>
            </a:r>
            <a:r>
              <a:rPr lang="en-GB" sz="2400" dirty="0" err="1">
                <a:latin typeface="Century Schoolbook" panose="02040604050505020304" pitchFamily="18" charset="0"/>
              </a:rPr>
              <a:t>Reigneron</a:t>
            </a:r>
            <a:r>
              <a:rPr lang="en-GB" sz="2400" dirty="0">
                <a:latin typeface="Century Schoolbook" panose="02040604050505020304" pitchFamily="18" charset="0"/>
              </a:rPr>
              <a:t>, R. </a:t>
            </a:r>
            <a:r>
              <a:rPr lang="en-GB" sz="2400" dirty="0" err="1">
                <a:latin typeface="Century Schoolbook" panose="02040604050505020304" pitchFamily="18" charset="0"/>
              </a:rPr>
              <a:t>Allez</a:t>
            </a:r>
            <a:r>
              <a:rPr lang="en-GB" sz="2400" dirty="0">
                <a:latin typeface="Century Schoolbook" panose="02040604050505020304" pitchFamily="18" charset="0"/>
              </a:rPr>
              <a:t>, and J.-P. </a:t>
            </a:r>
            <a:r>
              <a:rPr lang="en-GB" sz="2400" dirty="0" err="1">
                <a:latin typeface="Century Schoolbook" panose="02040604050505020304" pitchFamily="18" charset="0"/>
              </a:rPr>
              <a:t>Bouchaud</a:t>
            </a:r>
            <a:r>
              <a:rPr lang="en-GB" sz="2400" dirty="0">
                <a:latin typeface="Century Schoolbook" panose="02040604050505020304" pitchFamily="18" charset="0"/>
              </a:rPr>
              <a:t>, Physica A 390, 3026–3035 (2011). </a:t>
            </a:r>
            <a:br>
              <a:rPr lang="en-GB" sz="2400" dirty="0">
                <a:latin typeface="Century Schoolbook" panose="02040604050505020304" pitchFamily="18" charset="0"/>
              </a:rPr>
            </a:br>
            <a:r>
              <a:rPr lang="en-GB" sz="2400" dirty="0">
                <a:latin typeface="Century Schoolbook" panose="02040604050505020304" pitchFamily="18" charset="0"/>
              </a:rPr>
              <a:t>[2] A. Karami, R. </a:t>
            </a:r>
            <a:r>
              <a:rPr lang="en-GB" sz="2400" dirty="0" err="1">
                <a:latin typeface="Century Schoolbook" panose="02040604050505020304" pitchFamily="18" charset="0"/>
              </a:rPr>
              <a:t>Benichou</a:t>
            </a:r>
            <a:r>
              <a:rPr lang="en-GB" sz="2400" dirty="0">
                <a:latin typeface="Century Schoolbook" panose="02040604050505020304" pitchFamily="18" charset="0"/>
              </a:rPr>
              <a:t>, M. Benzaquen, and J.-P. </a:t>
            </a:r>
            <a:r>
              <a:rPr lang="en-GB" sz="2400" dirty="0" err="1">
                <a:latin typeface="Century Schoolbook" panose="02040604050505020304" pitchFamily="18" charset="0"/>
              </a:rPr>
              <a:t>Bouchaud</a:t>
            </a:r>
            <a:r>
              <a:rPr lang="en-GB" sz="2400" dirty="0">
                <a:latin typeface="Century Schoolbook" panose="02040604050505020304" pitchFamily="18" charset="0"/>
              </a:rPr>
              <a:t>, Wilmott 2021, 63–73 (2021).</a:t>
            </a:r>
            <a:endParaRPr lang="pl-PL" sz="24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C78FAA-F4AE-444F-589A-D218DAAEAF70}"/>
                  </a:ext>
                </a:extLst>
              </p:cNvPr>
              <p:cNvSpPr txBox="1"/>
              <p:nvPr/>
            </p:nvSpPr>
            <p:spPr>
              <a:xfrm>
                <a:off x="492697" y="37824289"/>
                <a:ext cx="19529325" cy="4542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sz="5000" dirty="0">
                    <a:latin typeface="Century Schoolbook" panose="02040604050505020304" pitchFamily="18" charset="0"/>
                  </a:rPr>
                  <a:t>Conclusions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pl-PL" sz="3400" dirty="0">
                    <a:latin typeface="Century Schoolbook" panose="02040604050505020304" pitchFamily="18" charset="0"/>
                  </a:rPr>
                  <a:t>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scalar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model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shows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typical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market dynamics [1],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though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magnitudes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of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regression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coefficients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are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smaller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than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on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larger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markets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pl-PL" sz="3400" dirty="0">
                    <a:latin typeface="Century Schoolbook" panose="02040604050505020304" pitchFamily="18" charset="0"/>
                  </a:rPr>
                  <a:t>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parameter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pl-PL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Sup>
                      <m:sSubSupPr>
                        <m:ctrlPr>
                          <a:rPr lang="pl-PL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l-PL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explains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around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50% of 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average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index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fluctuation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pl-PL" sz="3400" dirty="0">
                    <a:latin typeface="Century Schoolbook" panose="02040604050505020304" pitchFamily="18" charset="0"/>
                  </a:rPr>
                  <a:t>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time-lagged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matrices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b="1" dirty="0">
                    <a:latin typeface="Century Schoolbook" panose="02040604050505020304" pitchFamily="18" charset="0"/>
                  </a:rPr>
                  <a:t>D</a:t>
                </a:r>
                <a:r>
                  <a:rPr lang="pl-PL" sz="3400" b="1" i="1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reveal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stronger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and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more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persistent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nagative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correlations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pl-PL" sz="3400" dirty="0" err="1">
                    <a:latin typeface="Century Schoolbook" panose="02040604050505020304" pitchFamily="18" charset="0"/>
                  </a:rPr>
                  <a:t>This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model,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however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,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is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accurate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only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for small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shifts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pl-PL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3400" dirty="0">
                    <a:latin typeface="Century Schoolbook" panose="02040604050505020304" pitchFamily="18" charset="0"/>
                  </a:rPr>
                  <a:t>. In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such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scenarios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, a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unique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behaviour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is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observed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on the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Polish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Stock Market: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negative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returns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rotate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the market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mode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u="sng" dirty="0" err="1">
                    <a:latin typeface="Century Schoolbook" panose="02040604050505020304" pitchFamily="18" charset="0"/>
                  </a:rPr>
                  <a:t>away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 from the uniform </a:t>
                </a:r>
                <a:r>
                  <a:rPr lang="pl-PL" sz="3400" dirty="0" err="1">
                    <a:latin typeface="Century Schoolbook" panose="02040604050505020304" pitchFamily="18" charset="0"/>
                  </a:rPr>
                  <a:t>vector</a:t>
                </a:r>
                <a:r>
                  <a:rPr lang="pl-PL" sz="3400" dirty="0">
                    <a:latin typeface="Century Schoolbook" panose="02040604050505020304" pitchFamily="18" charset="0"/>
                  </a:rPr>
                  <a:t>.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C78FAA-F4AE-444F-589A-D218DAAEA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7" y="37824289"/>
                <a:ext cx="19529325" cy="4542334"/>
              </a:xfrm>
              <a:prstGeom prst="rect">
                <a:avLst/>
              </a:prstGeom>
              <a:blipFill>
                <a:blip r:embed="rId4"/>
                <a:stretch>
                  <a:fillRect l="-1499" t="-3221" r="-250" b="-37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1CB7960-A93F-5A87-F976-AD56EB1FB43D}"/>
              </a:ext>
            </a:extLst>
          </p:cNvPr>
          <p:cNvSpPr txBox="1"/>
          <p:nvPr/>
        </p:nvSpPr>
        <p:spPr>
          <a:xfrm>
            <a:off x="9724387" y="8613918"/>
            <a:ext cx="12704865" cy="44012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>
              <a:spcAft>
                <a:spcPts val="1200"/>
              </a:spcAft>
            </a:pPr>
            <a:r>
              <a:rPr lang="pl-PL" sz="3000" dirty="0">
                <a:latin typeface="Century Schoolbook" panose="02040604050505020304" pitchFamily="18" charset="0"/>
              </a:rPr>
              <a:t>Financial </a:t>
            </a:r>
            <a:r>
              <a:rPr lang="pl-PL" sz="3000" dirty="0" err="1">
                <a:latin typeface="Century Schoolbook" panose="02040604050505020304" pitchFamily="18" charset="0"/>
              </a:rPr>
              <a:t>markets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are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complex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systems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where</a:t>
            </a:r>
            <a:r>
              <a:rPr lang="pl-PL" sz="3000" dirty="0">
                <a:latin typeface="Century Schoolbook" panose="02040604050505020304" pitchFamily="18" charset="0"/>
              </a:rPr>
              <a:t>, </a:t>
            </a:r>
            <a:r>
              <a:rPr lang="pl-PL" sz="3000" dirty="0" err="1">
                <a:latin typeface="Century Schoolbook" panose="02040604050505020304" pitchFamily="18" charset="0"/>
              </a:rPr>
              <a:t>despite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significant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randomness</a:t>
            </a:r>
            <a:r>
              <a:rPr lang="pl-PL" sz="3000" dirty="0">
                <a:latin typeface="Century Schoolbook" panose="02040604050505020304" pitchFamily="18" charset="0"/>
              </a:rPr>
              <a:t>, </a:t>
            </a:r>
            <a:r>
              <a:rPr lang="pl-PL" sz="3000" dirty="0" err="1">
                <a:latin typeface="Century Schoolbook" panose="02040604050505020304" pitchFamily="18" charset="0"/>
              </a:rPr>
              <a:t>many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intriguing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mathematical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patterns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can</a:t>
            </a:r>
            <a:r>
              <a:rPr lang="pl-PL" sz="3000" dirty="0">
                <a:latin typeface="Century Schoolbook" panose="02040604050505020304" pitchFamily="18" charset="0"/>
              </a:rPr>
              <a:t> be </a:t>
            </a:r>
            <a:r>
              <a:rPr lang="pl-PL" sz="3000" dirty="0" err="1">
                <a:latin typeface="Century Schoolbook" panose="02040604050505020304" pitchFamily="18" charset="0"/>
              </a:rPr>
              <a:t>observed</a:t>
            </a:r>
            <a:r>
              <a:rPr lang="pl-PL" sz="3000" dirty="0">
                <a:latin typeface="Century Schoolbook" panose="02040604050505020304" pitchFamily="18" charset="0"/>
              </a:rPr>
              <a:t>. One </a:t>
            </a:r>
            <a:r>
              <a:rPr lang="pl-PL" sz="3000" dirty="0" err="1">
                <a:latin typeface="Century Schoolbook" panose="02040604050505020304" pitchFamily="18" charset="0"/>
              </a:rPr>
              <a:t>such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phenomenon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is</a:t>
            </a:r>
            <a:r>
              <a:rPr lang="pl-PL" sz="3000" dirty="0">
                <a:latin typeface="Century Schoolbook" panose="02040604050505020304" pitchFamily="18" charset="0"/>
              </a:rPr>
              <a:t> the </a:t>
            </a:r>
            <a:r>
              <a:rPr lang="pl-PL" sz="3000" b="1" dirty="0" err="1">
                <a:latin typeface="Century Schoolbook" panose="02040604050505020304" pitchFamily="18" charset="0"/>
              </a:rPr>
              <a:t>leverage</a:t>
            </a:r>
            <a:r>
              <a:rPr lang="pl-PL" sz="3000" b="1" dirty="0">
                <a:latin typeface="Century Schoolbook" panose="02040604050505020304" pitchFamily="18" charset="0"/>
              </a:rPr>
              <a:t> </a:t>
            </a:r>
            <a:r>
              <a:rPr lang="pl-PL" sz="3000" b="1" dirty="0" err="1">
                <a:latin typeface="Century Schoolbook" panose="02040604050505020304" pitchFamily="18" charset="0"/>
              </a:rPr>
              <a:t>effect</a:t>
            </a:r>
            <a:r>
              <a:rPr lang="pl-PL" sz="3000" dirty="0">
                <a:latin typeface="Century Schoolbook" panose="02040604050505020304" pitchFamily="18" charset="0"/>
              </a:rPr>
              <a:t>, i.e. the </a:t>
            </a:r>
            <a:r>
              <a:rPr lang="pl-PL" sz="3000" dirty="0" err="1">
                <a:latin typeface="Century Schoolbook" panose="02040604050505020304" pitchFamily="18" charset="0"/>
              </a:rPr>
              <a:t>tendency</a:t>
            </a:r>
            <a:r>
              <a:rPr lang="pl-PL" sz="3000" dirty="0">
                <a:latin typeface="Century Schoolbook" panose="02040604050505020304" pitchFamily="18" charset="0"/>
              </a:rPr>
              <a:t> for market </a:t>
            </a:r>
            <a:r>
              <a:rPr lang="pl-PL" sz="3000" dirty="0" err="1">
                <a:latin typeface="Century Schoolbook" panose="02040604050505020304" pitchFamily="18" charset="0"/>
              </a:rPr>
              <a:t>downturns</a:t>
            </a:r>
            <a:r>
              <a:rPr lang="pl-PL" sz="3000" dirty="0">
                <a:latin typeface="Century Schoolbook" panose="02040604050505020304" pitchFamily="18" charset="0"/>
              </a:rPr>
              <a:t> to be </a:t>
            </a:r>
            <a:r>
              <a:rPr lang="pl-PL" sz="3000" dirty="0" err="1">
                <a:latin typeface="Century Schoolbook" panose="02040604050505020304" pitchFamily="18" charset="0"/>
              </a:rPr>
              <a:t>associated</a:t>
            </a:r>
            <a:r>
              <a:rPr lang="pl-PL" sz="3000" dirty="0">
                <a:latin typeface="Century Schoolbook" panose="02040604050505020304" pitchFamily="18" charset="0"/>
              </a:rPr>
              <a:t> with </a:t>
            </a:r>
            <a:r>
              <a:rPr lang="pl-PL" sz="3000" dirty="0" err="1">
                <a:latin typeface="Century Schoolbook" panose="02040604050505020304" pitchFamily="18" charset="0"/>
              </a:rPr>
              <a:t>increased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fluctuations</a:t>
            </a:r>
            <a:r>
              <a:rPr lang="pl-PL" sz="3000" dirty="0">
                <a:latin typeface="Century Schoolbook" panose="02040604050505020304" pitchFamily="18" charset="0"/>
              </a:rPr>
              <a:t> and </a:t>
            </a:r>
            <a:r>
              <a:rPr lang="pl-PL" sz="3000" dirty="0" err="1">
                <a:latin typeface="Century Schoolbook" panose="02040604050505020304" pitchFamily="18" charset="0"/>
              </a:rPr>
              <a:t>instability</a:t>
            </a:r>
            <a:r>
              <a:rPr lang="pl-PL" sz="3000" dirty="0">
                <a:latin typeface="Century Schoolbook" panose="02040604050505020304" pitchFamily="18" charset="0"/>
              </a:rPr>
              <a:t>.</a:t>
            </a:r>
          </a:p>
          <a:p>
            <a:pPr algn="just">
              <a:spcAft>
                <a:spcPts val="1200"/>
              </a:spcAft>
            </a:pPr>
            <a:r>
              <a:rPr lang="pl-PL" sz="3000" dirty="0">
                <a:latin typeface="Century Schoolbook" panose="02040604050505020304" pitchFamily="18" charset="0"/>
              </a:rPr>
              <a:t>We </a:t>
            </a:r>
            <a:r>
              <a:rPr lang="pl-PL" sz="3000" dirty="0" err="1">
                <a:latin typeface="Century Schoolbook" panose="02040604050505020304" pitchFamily="18" charset="0"/>
              </a:rPr>
              <a:t>investigate</a:t>
            </a:r>
            <a:r>
              <a:rPr lang="pl-PL" sz="3000" dirty="0">
                <a:latin typeface="Century Schoolbook" panose="02040604050505020304" pitchFamily="18" charset="0"/>
              </a:rPr>
              <a:t> the </a:t>
            </a:r>
            <a:r>
              <a:rPr lang="pl-PL" sz="3000" dirty="0" err="1">
                <a:latin typeface="Century Schoolbook" panose="02040604050505020304" pitchFamily="18" charset="0"/>
              </a:rPr>
              <a:t>presence</a:t>
            </a:r>
            <a:r>
              <a:rPr lang="pl-PL" sz="3000" dirty="0">
                <a:latin typeface="Century Schoolbook" panose="02040604050505020304" pitchFamily="18" charset="0"/>
              </a:rPr>
              <a:t> of </a:t>
            </a:r>
            <a:r>
              <a:rPr lang="pl-PL" sz="3000" dirty="0" err="1">
                <a:latin typeface="Century Schoolbook" panose="02040604050505020304" pitchFamily="18" charset="0"/>
              </a:rPr>
              <a:t>this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effect</a:t>
            </a:r>
            <a:r>
              <a:rPr lang="pl-PL" sz="3000" dirty="0">
                <a:latin typeface="Century Schoolbook" panose="02040604050505020304" pitchFamily="18" charset="0"/>
              </a:rPr>
              <a:t> on the </a:t>
            </a:r>
            <a:r>
              <a:rPr lang="pl-PL" sz="3000" dirty="0" err="1">
                <a:latin typeface="Century Schoolbook" panose="02040604050505020304" pitchFamily="18" charset="0"/>
              </a:rPr>
              <a:t>Warsaw</a:t>
            </a:r>
            <a:r>
              <a:rPr lang="pl-PL" sz="3000" dirty="0">
                <a:latin typeface="Century Schoolbook" panose="02040604050505020304" pitchFamily="18" charset="0"/>
              </a:rPr>
              <a:t> Stock Exchange. </a:t>
            </a:r>
            <a:r>
              <a:rPr lang="en-GB" sz="3000" dirty="0">
                <a:latin typeface="Century Schoolbook" panose="02040604050505020304" pitchFamily="18" charset="0"/>
              </a:rPr>
              <a:t>Specifically, we explore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how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correlations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between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assets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contribute</a:t>
            </a:r>
            <a:r>
              <a:rPr lang="pl-PL" sz="3000" dirty="0">
                <a:latin typeface="Century Schoolbook" panose="02040604050505020304" pitchFamily="18" charset="0"/>
              </a:rPr>
              <a:t> to </a:t>
            </a:r>
            <a:r>
              <a:rPr lang="pl-PL" sz="3000" dirty="0" err="1">
                <a:latin typeface="Century Schoolbook" panose="02040604050505020304" pitchFamily="18" charset="0"/>
              </a:rPr>
              <a:t>its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magnitude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using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two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different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approaches</a:t>
            </a:r>
            <a:r>
              <a:rPr lang="pl-PL" sz="3000" dirty="0">
                <a:latin typeface="Century Schoolbook" panose="02040604050505020304" pitchFamily="18" charset="0"/>
              </a:rPr>
              <a:t>. </a:t>
            </a:r>
            <a:r>
              <a:rPr lang="pl-PL" sz="3000" dirty="0" err="1">
                <a:latin typeface="Century Schoolbook" panose="02040604050505020304" pitchFamily="18" charset="0"/>
              </a:rPr>
              <a:t>Lastly</a:t>
            </a:r>
            <a:r>
              <a:rPr lang="pl-PL" sz="3000" dirty="0">
                <a:latin typeface="Century Schoolbook" panose="02040604050505020304" pitchFamily="18" charset="0"/>
              </a:rPr>
              <a:t>, we </a:t>
            </a:r>
            <a:r>
              <a:rPr lang="pl-PL" sz="3000" dirty="0" err="1">
                <a:latin typeface="Century Schoolbook" panose="02040604050505020304" pitchFamily="18" charset="0"/>
              </a:rPr>
              <a:t>predict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how</a:t>
            </a:r>
            <a:r>
              <a:rPr lang="pl-PL" sz="3000" dirty="0">
                <a:latin typeface="Century Schoolbook" panose="02040604050505020304" pitchFamily="18" charset="0"/>
              </a:rPr>
              <a:t> the </a:t>
            </a:r>
            <a:r>
              <a:rPr lang="pl-PL" sz="3000" dirty="0" err="1">
                <a:latin typeface="Century Schoolbook" panose="02040604050505020304" pitchFamily="18" charset="0"/>
              </a:rPr>
              <a:t>correlations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may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evolve</a:t>
            </a:r>
            <a:r>
              <a:rPr lang="pl-PL" sz="3000" dirty="0">
                <a:latin typeface="Century Schoolbook" panose="02040604050505020304" pitchFamily="18" charset="0"/>
              </a:rPr>
              <a:t> </a:t>
            </a:r>
            <a:r>
              <a:rPr lang="pl-PL" sz="3000" dirty="0" err="1">
                <a:latin typeface="Century Schoolbook" panose="02040604050505020304" pitchFamily="18" charset="0"/>
              </a:rPr>
              <a:t>after</a:t>
            </a:r>
            <a:r>
              <a:rPr lang="pl-PL" sz="3000" dirty="0">
                <a:latin typeface="Century Schoolbook" panose="02040604050505020304" pitchFamily="18" charset="0"/>
              </a:rPr>
              <a:t> a one-</a:t>
            </a:r>
            <a:r>
              <a:rPr lang="pl-PL" sz="3000" dirty="0" err="1">
                <a:latin typeface="Century Schoolbook" panose="02040604050505020304" pitchFamily="18" charset="0"/>
              </a:rPr>
              <a:t>time</a:t>
            </a:r>
            <a:r>
              <a:rPr lang="pl-PL" sz="3000" dirty="0">
                <a:latin typeface="Century Schoolbook" panose="02040604050505020304" pitchFamily="18" charset="0"/>
              </a:rPr>
              <a:t> market drop.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30A0E0-A3F0-A08F-6ED0-5EF8C056CA45}"/>
              </a:ext>
            </a:extLst>
          </p:cNvPr>
          <p:cNvSpPr/>
          <p:nvPr/>
        </p:nvSpPr>
        <p:spPr>
          <a:xfrm>
            <a:off x="24983609" y="14272249"/>
            <a:ext cx="4879340" cy="10635028"/>
          </a:xfrm>
          <a:prstGeom prst="roundRect">
            <a:avLst>
              <a:gd name="adj" fmla="val 16004"/>
            </a:avLst>
          </a:prstGeom>
          <a:gradFill flip="none" rotWithShape="1">
            <a:gsLst>
              <a:gs pos="91400">
                <a:srgbClr val="2682DA">
                  <a:alpha val="94000"/>
                  <a:lumMod val="82000"/>
                </a:srgbClr>
              </a:gs>
              <a:gs pos="0">
                <a:schemeClr val="tx2">
                  <a:lumMod val="75000"/>
                  <a:lumOff val="25000"/>
                  <a:shade val="30000"/>
                  <a:satMod val="115000"/>
                  <a:alpha val="92000"/>
                </a:schemeClr>
              </a:gs>
              <a:gs pos="50000">
                <a:schemeClr val="tx2">
                  <a:shade val="67500"/>
                  <a:satMod val="115000"/>
                  <a:lumMod val="66000"/>
                  <a:lumOff val="34000"/>
                  <a:alpha val="98000"/>
                </a:schemeClr>
              </a:gs>
            </a:gsLst>
            <a:lin ang="5400000" scaled="1"/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B7533-9ED8-1863-0AA6-F1DD5D53B277}"/>
                  </a:ext>
                </a:extLst>
              </p:cNvPr>
              <p:cNvSpPr txBox="1"/>
              <p:nvPr/>
            </p:nvSpPr>
            <p:spPr>
              <a:xfrm>
                <a:off x="792232" y="14843858"/>
                <a:ext cx="10598991" cy="4934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pl-PL" sz="3200" b="1" dirty="0">
                    <a:latin typeface="Century Schoolbook" panose="02040604050505020304" pitchFamily="18" charset="0"/>
                  </a:rPr>
                  <a:t>Data:</a:t>
                </a:r>
                <a:endParaRPr lang="pl-PL" sz="3000" b="1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Daily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prices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from the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Warsaw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Stock Exchange (2010-2014). The data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used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to be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publicly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available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at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>
                    <a:latin typeface="Century Schoolbook" panose="02040604050505020304" pitchFamily="18" charset="0"/>
                    <a:hlinkClick r:id="rId5"/>
                  </a:rPr>
                  <a:t>https://bossa.pl/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. 349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and 3616 trading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days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were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selected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.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>
                    <a:latin typeface="Century Schoolbook" panose="02040604050505020304" pitchFamily="18" charset="0"/>
                  </a:rPr>
                  <a:t>Log return of a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 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l-PL" sz="3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l-PL" sz="3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pl-PL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pl-PL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pl-PL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3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l-PL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</m:e>
                      </m:func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>
                    <a:latin typeface="Century Schoolbook" panose="02040604050505020304" pitchFamily="18" charset="0"/>
                  </a:rPr>
                  <a:t>Normalization: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pl-PL" sz="3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3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l-PL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sz="3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pl-PL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l-PL" sz="3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l-PL" sz="3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3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  <m:sup>
                                <m:r>
                                  <a:rPr lang="pl-PL" sz="3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pl-PL" sz="3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l-PL" sz="3000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l-PL" sz="3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pl-PL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l-PL" sz="3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l-PL" sz="3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pl-PL" sz="3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pl-PL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pl-PL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l-PL" sz="30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5B7533-9ED8-1863-0AA6-F1DD5D53B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2" y="14843858"/>
                <a:ext cx="10598991" cy="4934684"/>
              </a:xfrm>
              <a:prstGeom prst="rect">
                <a:avLst/>
              </a:prstGeom>
              <a:blipFill>
                <a:blip r:embed="rId6"/>
                <a:stretch>
                  <a:fillRect l="-1495" t="-1728" r="-1323" b="-28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2FF88EF-B45C-3ACD-9764-79F3083B3F12}"/>
              </a:ext>
            </a:extLst>
          </p:cNvPr>
          <p:cNvSpPr/>
          <p:nvPr/>
        </p:nvSpPr>
        <p:spPr>
          <a:xfrm>
            <a:off x="343795" y="2933447"/>
            <a:ext cx="7237377" cy="5181950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Picture 25" descr="A graph of a function&#10;&#10;AI-generated content may be incorrect.">
            <a:extLst>
              <a:ext uri="{FF2B5EF4-FFF2-40B4-BE49-F238E27FC236}">
                <a16:creationId xmlns:a16="http://schemas.microsoft.com/office/drawing/2014/main" id="{E5BC971B-BCD4-0C25-C254-655788334A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7" y="30482387"/>
            <a:ext cx="9560579" cy="7137988"/>
          </a:xfrm>
          <a:prstGeom prst="rect">
            <a:avLst/>
          </a:prstGeom>
        </p:spPr>
      </p:pic>
      <p:pic>
        <p:nvPicPr>
          <p:cNvPr id="34" name="Picture 33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B5A8100B-DC5D-EBA4-10EA-F436FB91C2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7171" y="2486901"/>
            <a:ext cx="4666497" cy="4148336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C1720170-F0E7-F59E-7397-12F3E15C700E}"/>
              </a:ext>
            </a:extLst>
          </p:cNvPr>
          <p:cNvSpPr/>
          <p:nvPr/>
        </p:nvSpPr>
        <p:spPr>
          <a:xfrm>
            <a:off x="22963757" y="5586918"/>
            <a:ext cx="4891142" cy="4385104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6" name="Picture 35" descr="A grid with numbers and lines&#10;&#10;AI-generated content may be incorrect.">
            <a:extLst>
              <a:ext uri="{FF2B5EF4-FFF2-40B4-BE49-F238E27FC236}">
                <a16:creationId xmlns:a16="http://schemas.microsoft.com/office/drawing/2014/main" id="{A7278EC1-F165-AFB5-CAE5-FBD40AE372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7211" y="5679368"/>
            <a:ext cx="4666497" cy="4148336"/>
          </a:xfrm>
          <a:prstGeom prst="rect">
            <a:avLst/>
          </a:prstGeom>
        </p:spPr>
      </p:pic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86A3A82-3C30-4EFD-4AC3-5CBD0CD0184E}"/>
              </a:ext>
            </a:extLst>
          </p:cNvPr>
          <p:cNvSpPr/>
          <p:nvPr/>
        </p:nvSpPr>
        <p:spPr>
          <a:xfrm>
            <a:off x="24927171" y="9014396"/>
            <a:ext cx="4901991" cy="4485242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8" name="Picture 37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D538AFC1-CD8E-476C-4FF8-A9C447927B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991" y="9137105"/>
            <a:ext cx="4666497" cy="4148336"/>
          </a:xfrm>
          <a:prstGeom prst="rect">
            <a:avLst/>
          </a:prstGeom>
        </p:spPr>
      </p:pic>
      <p:pic>
        <p:nvPicPr>
          <p:cNvPr id="42" name="Picture 41" descr="A green line graph with numbers and a date&#10;&#10;AI-generated content may be incorrect.">
            <a:extLst>
              <a:ext uri="{FF2B5EF4-FFF2-40B4-BE49-F238E27FC236}">
                <a16:creationId xmlns:a16="http://schemas.microsoft.com/office/drawing/2014/main" id="{7EC1052C-FA38-556F-09DD-B6CD604F2F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37" y="3221202"/>
            <a:ext cx="6360174" cy="4789453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F3CE3BA1-93DF-8949-EC24-2122844491F8}"/>
              </a:ext>
            </a:extLst>
          </p:cNvPr>
          <p:cNvSpPr/>
          <p:nvPr/>
        </p:nvSpPr>
        <p:spPr>
          <a:xfrm>
            <a:off x="1654299" y="8010655"/>
            <a:ext cx="7237377" cy="5181950"/>
          </a:xfrm>
          <a:prstGeom prst="roundRect">
            <a:avLst>
              <a:gd name="adj" fmla="val 2400"/>
            </a:avLst>
          </a:prstGeom>
          <a:solidFill>
            <a:schemeClr val="bg1"/>
          </a:solidFill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0" name="Picture 39" descr="A purple line graph with date and time&#10;&#10;AI-generated content may be incorrect.">
            <a:extLst>
              <a:ext uri="{FF2B5EF4-FFF2-40B4-BE49-F238E27FC236}">
                <a16:creationId xmlns:a16="http://schemas.microsoft.com/office/drawing/2014/main" id="{437B2781-5E68-44F9-8F75-6FB1E18869D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170" y="8225424"/>
            <a:ext cx="6531634" cy="49185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566F36-AEBC-0F12-A51E-84EB1311313C}"/>
                  </a:ext>
                </a:extLst>
              </p:cNvPr>
              <p:cNvSpPr txBox="1"/>
              <p:nvPr/>
            </p:nvSpPr>
            <p:spPr>
              <a:xfrm>
                <a:off x="687952" y="20507257"/>
                <a:ext cx="10703271" cy="5084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pl-PL" sz="3200" b="1" dirty="0">
                    <a:latin typeface="Century Schoolbook" panose="02040604050505020304" pitchFamily="18" charset="0"/>
                  </a:rPr>
                  <a:t>Quantities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Describing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 the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State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 of the Market: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Mean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-return,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custom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index: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pl-PL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sz="3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pl-PL" sz="3000" b="0" i="0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Average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daily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fluctuations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of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returns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3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sz="3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l-PL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r>
                        <a:rPr lang="pl-PL" sz="3000" b="0" i="0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Average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pairwise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correlations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between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returns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pl-PL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pl-PL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b="0" dirty="0">
                  <a:latin typeface="Century Schoolbook" panose="02040604050505020304" pitchFamily="18" charset="0"/>
                  <a:ea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:endParaRPr lang="pl-PL" sz="3000" b="0" dirty="0">
                  <a:latin typeface="Century Schoolbook" panose="02040604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0566F36-AEBC-0F12-A51E-84EB13113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52" y="20507257"/>
                <a:ext cx="10703271" cy="5084469"/>
              </a:xfrm>
              <a:prstGeom prst="rect">
                <a:avLst/>
              </a:prstGeom>
              <a:blipFill>
                <a:blip r:embed="rId15"/>
                <a:stretch>
                  <a:fillRect l="-1481" t="-1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24FD71-3416-A37C-8E04-08BAE7F51EBC}"/>
                  </a:ext>
                </a:extLst>
              </p:cNvPr>
              <p:cNvSpPr txBox="1"/>
              <p:nvPr/>
            </p:nvSpPr>
            <p:spPr>
              <a:xfrm>
                <a:off x="12452963" y="14946351"/>
                <a:ext cx="11819845" cy="4526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pl-PL" sz="3200" b="1" dirty="0">
                    <a:latin typeface="Century Schoolbook" panose="02040604050505020304" pitchFamily="18" charset="0"/>
                  </a:rPr>
                  <a:t>Model 1: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Scalar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Regression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 of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Volatility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 Components: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Regress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l-PL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pl-PL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pl-PL" sz="3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l-PL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l-PL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pl-PL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 on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lagged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index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returns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>
                    <a:latin typeface="Century Schoolbook" panose="02040604050505020304" pitchFamily="18" charset="0"/>
                  </a:rPr>
                  <a:t>The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two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main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components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of index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volatility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3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sz="3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pl-PL" sz="3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l-PL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 </m:t>
                      </m:r>
                      <m:r>
                        <m:rPr>
                          <m:sty m:val="p"/>
                        </m:rPr>
                        <a:rPr lang="el-GR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Expected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relation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between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regression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coefficients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l-PL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sSub>
                            <m:sSubPr>
                              <m:ctrlPr>
                                <a:rPr lang="pl-PL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l-PL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  <m:d>
                        <m:dPr>
                          <m:ctrlPr>
                            <a:rPr lang="pl-PL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l-PL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pl-PL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sub>
                      </m:sSub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b="0" dirty="0">
                  <a:latin typeface="Century Schoolbook" panose="020406040505050203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C24FD71-3416-A37C-8E04-08BAE7F51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963" y="14946351"/>
                <a:ext cx="11819845" cy="4526624"/>
              </a:xfrm>
              <a:prstGeom prst="rect">
                <a:avLst/>
              </a:prstGeom>
              <a:blipFill>
                <a:blip r:embed="rId16"/>
                <a:stretch>
                  <a:fillRect l="-1341" t="-18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54FC60AE-0691-D53F-74F7-49B45AD65A17}"/>
              </a:ext>
            </a:extLst>
          </p:cNvPr>
          <p:cNvSpPr txBox="1"/>
          <p:nvPr/>
        </p:nvSpPr>
        <p:spPr>
          <a:xfrm>
            <a:off x="13850768" y="7697880"/>
            <a:ext cx="4498137" cy="8617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l-PL" sz="5000" dirty="0" err="1">
                <a:latin typeface="Century Schoolbook" panose="02040604050505020304" pitchFamily="18" charset="0"/>
              </a:rPr>
              <a:t>Introduction</a:t>
            </a:r>
            <a:endParaRPr lang="pl-PL" sz="5000" dirty="0">
              <a:latin typeface="Century Schoolbook" panose="020406040505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1C39BA6-2F23-709F-7EEB-26D361326CCF}"/>
              </a:ext>
            </a:extLst>
          </p:cNvPr>
          <p:cNvSpPr txBox="1"/>
          <p:nvPr/>
        </p:nvSpPr>
        <p:spPr>
          <a:xfrm>
            <a:off x="2628464" y="14048614"/>
            <a:ext cx="6633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 err="1">
                <a:latin typeface="Century Schoolbook" panose="02040604050505020304" pitchFamily="18" charset="0"/>
              </a:rPr>
              <a:t>Methods</a:t>
            </a:r>
            <a:endParaRPr lang="pl-PL" sz="5000" dirty="0">
              <a:latin typeface="Century Schoolbook" panose="020406040505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C85D58-03A0-05F2-41C6-F1713EF990D0}"/>
              </a:ext>
            </a:extLst>
          </p:cNvPr>
          <p:cNvSpPr txBox="1"/>
          <p:nvPr/>
        </p:nvSpPr>
        <p:spPr>
          <a:xfrm>
            <a:off x="16416229" y="13942026"/>
            <a:ext cx="3865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5000" dirty="0" err="1">
                <a:latin typeface="Century Schoolbook" panose="02040604050505020304" pitchFamily="18" charset="0"/>
              </a:rPr>
              <a:t>Results</a:t>
            </a:r>
            <a:endParaRPr lang="pl-PL" sz="5000" dirty="0">
              <a:latin typeface="Century Schoolbook" panose="020406040505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BBE369-1238-1A99-4D4D-00AFC481BC75}"/>
                  </a:ext>
                </a:extLst>
              </p:cNvPr>
              <p:cNvSpPr txBox="1"/>
              <p:nvPr/>
            </p:nvSpPr>
            <p:spPr>
              <a:xfrm>
                <a:off x="20818428" y="25985460"/>
                <a:ext cx="8775240" cy="2554545"/>
              </a:xfrm>
              <a:prstGeom prst="rect">
                <a:avLst/>
              </a:prstGeom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l-PL" sz="3200" b="1" dirty="0">
                    <a:latin typeface="Century Schoolbook" panose="02040604050505020304" pitchFamily="18" charset="0"/>
                  </a:rPr>
                  <a:t>Statistical </a:t>
                </a:r>
                <a:r>
                  <a:rPr lang="pl-PL" sz="3200" b="1" dirty="0" err="1">
                    <a:latin typeface="Century Schoolbook" panose="02040604050505020304" pitchFamily="18" charset="0"/>
                  </a:rPr>
                  <a:t>Significance</a:t>
                </a:r>
                <a:r>
                  <a:rPr lang="pl-PL" sz="3200" b="1" dirty="0">
                    <a:latin typeface="Century Schoolbook" panose="02040604050505020304" pitchFamily="18" charset="0"/>
                  </a:rPr>
                  <a:t>: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l-PL" sz="3200" dirty="0" err="1">
                    <a:latin typeface="Century Schoolbook" panose="02040604050505020304" pitchFamily="18" charset="0"/>
                  </a:rPr>
                  <a:t>Marchenko-Pastur</a:t>
                </a:r>
                <a:r>
                  <a:rPr lang="pl-PL" sz="32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200" dirty="0" err="1">
                    <a:latin typeface="Century Schoolbook" panose="02040604050505020304" pitchFamily="18" charset="0"/>
                  </a:rPr>
                  <a:t>distribution</a:t>
                </a:r>
                <a:r>
                  <a:rPr lang="pl-PL" sz="3200" dirty="0">
                    <a:latin typeface="Century Schoolbook" panose="02040604050505020304" pitchFamily="18" charset="0"/>
                  </a:rPr>
                  <a:t>: spectrum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sz="3200" b="1" i="0"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pl-PL" sz="3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pl-PL" sz="3200" dirty="0">
                    <a:latin typeface="Century Schoolbook" panose="02040604050505020304" pitchFamily="18" charset="0"/>
                  </a:rPr>
                  <a:t> .</a:t>
                </a:r>
              </a:p>
              <a:p>
                <a:pPr marL="457200" indent="-457200" algn="just">
                  <a:buFont typeface="Arial" panose="020B0604020202020204" pitchFamily="34" charset="0"/>
                  <a:buChar char="•"/>
                </a:pPr>
                <a:r>
                  <a:rPr lang="pl-PL" sz="3200" dirty="0" err="1">
                    <a:latin typeface="Century Schoolbook" panose="02040604050505020304" pitchFamily="18" charset="0"/>
                  </a:rPr>
                  <a:t>Random</a:t>
                </a:r>
                <a:r>
                  <a:rPr lang="pl-PL" sz="32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200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pl-PL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pl-PL" sz="32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200" dirty="0" err="1">
                    <a:latin typeface="Century Schoolbook" panose="02040604050505020304" pitchFamily="18" charset="0"/>
                  </a:rPr>
                  <a:t>simulations</a:t>
                </a:r>
                <a:r>
                  <a:rPr lang="pl-PL" sz="3200" dirty="0">
                    <a:latin typeface="Century Schoolbook" panose="02040604050505020304" pitchFamily="18" charset="0"/>
                  </a:rPr>
                  <a:t>: </a:t>
                </a:r>
                <a:r>
                  <a:rPr lang="pl-PL" sz="3200" dirty="0" err="1">
                    <a:latin typeface="Century Schoolbook" panose="02040604050505020304" pitchFamily="18" charset="0"/>
                  </a:rPr>
                  <a:t>significance</a:t>
                </a:r>
                <a:r>
                  <a:rPr lang="pl-PL" sz="3200" dirty="0">
                    <a:latin typeface="Century Schoolbook" panose="020406040505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pl-PL" sz="3200" b="1" i="0">
                        <a:latin typeface="Cambria Math" panose="02040503050406030204" pitchFamily="18" charset="0"/>
                      </a:rPr>
                      <m:t>𝐃</m:t>
                    </m:r>
                  </m:oMath>
                </a14:m>
                <a:r>
                  <a:rPr lang="pl-PL" sz="3200" dirty="0">
                    <a:latin typeface="Century Schoolbook" panose="02040604050505020304" pitchFamily="18" charset="0"/>
                  </a:rPr>
                  <a:t> eigenvalues.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0BBE369-1238-1A99-4D4D-00AFC481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428" y="25985460"/>
                <a:ext cx="8775240" cy="2554545"/>
              </a:xfrm>
              <a:prstGeom prst="rect">
                <a:avLst/>
              </a:prstGeom>
              <a:blipFill>
                <a:blip r:embed="rId17"/>
                <a:stretch>
                  <a:fillRect l="-1736" t="-3341" r="-1736" b="-6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91C6D808-156E-F695-C54A-B10D315EAA5C}"/>
              </a:ext>
            </a:extLst>
          </p:cNvPr>
          <p:cNvSpPr/>
          <p:nvPr/>
        </p:nvSpPr>
        <p:spPr>
          <a:xfrm>
            <a:off x="9508909" y="7599245"/>
            <a:ext cx="13170120" cy="5974049"/>
          </a:xfrm>
          <a:prstGeom prst="round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CA5AD9-3753-07C8-4DE5-4F5E87CBF660}"/>
              </a:ext>
            </a:extLst>
          </p:cNvPr>
          <p:cNvSpPr/>
          <p:nvPr/>
        </p:nvSpPr>
        <p:spPr>
          <a:xfrm>
            <a:off x="282798" y="13915168"/>
            <a:ext cx="11325001" cy="11398520"/>
          </a:xfrm>
          <a:prstGeom prst="roundRect">
            <a:avLst>
              <a:gd name="adj" fmla="val 6799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DC22DC94-8C82-73B9-0551-D7A0B65C4D8E}"/>
              </a:ext>
            </a:extLst>
          </p:cNvPr>
          <p:cNvSpPr/>
          <p:nvPr/>
        </p:nvSpPr>
        <p:spPr>
          <a:xfrm>
            <a:off x="282798" y="25752508"/>
            <a:ext cx="19868474" cy="11867868"/>
          </a:xfrm>
          <a:prstGeom prst="roundRect">
            <a:avLst>
              <a:gd name="adj" fmla="val 4045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987B8FA-7F15-0C11-7759-A8EC14AC0707}"/>
              </a:ext>
            </a:extLst>
          </p:cNvPr>
          <p:cNvSpPr/>
          <p:nvPr/>
        </p:nvSpPr>
        <p:spPr>
          <a:xfrm>
            <a:off x="11959818" y="13888857"/>
            <a:ext cx="18029141" cy="11424831"/>
          </a:xfrm>
          <a:prstGeom prst="roundRect">
            <a:avLst>
              <a:gd name="adj" fmla="val 6360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F4DA5FD-F338-78DA-3018-4C5C67CC3604}"/>
              </a:ext>
            </a:extLst>
          </p:cNvPr>
          <p:cNvSpPr/>
          <p:nvPr/>
        </p:nvSpPr>
        <p:spPr>
          <a:xfrm>
            <a:off x="20421075" y="25747540"/>
            <a:ext cx="9567884" cy="13536869"/>
          </a:xfrm>
          <a:prstGeom prst="roundRect">
            <a:avLst>
              <a:gd name="adj" fmla="val 6360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FAD97FB-7B31-1295-BBC7-B7276BB1658D}"/>
              </a:ext>
            </a:extLst>
          </p:cNvPr>
          <p:cNvSpPr/>
          <p:nvPr/>
        </p:nvSpPr>
        <p:spPr>
          <a:xfrm>
            <a:off x="20421075" y="39664481"/>
            <a:ext cx="9567883" cy="2731366"/>
          </a:xfrm>
          <a:prstGeom prst="roundRect">
            <a:avLst>
              <a:gd name="adj" fmla="val 14729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B1E04031-2916-A758-4650-1956D4486F9C}"/>
              </a:ext>
            </a:extLst>
          </p:cNvPr>
          <p:cNvSpPr/>
          <p:nvPr/>
        </p:nvSpPr>
        <p:spPr>
          <a:xfrm>
            <a:off x="345541" y="37861626"/>
            <a:ext cx="19805731" cy="4534222"/>
          </a:xfrm>
          <a:prstGeom prst="roundRect">
            <a:avLst>
              <a:gd name="adj" fmla="val 9292"/>
            </a:avLst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592559-150D-515D-EA17-337EE58DF24F}"/>
              </a:ext>
            </a:extLst>
          </p:cNvPr>
          <p:cNvSpPr txBox="1"/>
          <p:nvPr/>
        </p:nvSpPr>
        <p:spPr>
          <a:xfrm>
            <a:off x="25675087" y="14595925"/>
            <a:ext cx="378774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Beyond the </a:t>
            </a:r>
            <a:r>
              <a:rPr lang="pl-PL" sz="2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custom</a:t>
            </a:r>
            <a:r>
              <a:rPr lang="pl-PL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index: </a:t>
            </a:r>
            <a:r>
              <a:rPr lang="pl-PL" sz="2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results</a:t>
            </a:r>
            <a:r>
              <a:rPr lang="pl-PL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of the same </a:t>
            </a:r>
            <a:r>
              <a:rPr lang="pl-PL" sz="2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analysis</a:t>
            </a:r>
            <a:r>
              <a:rPr lang="pl-PL" sz="2400" dirty="0">
                <a:solidFill>
                  <a:schemeClr val="bg1"/>
                </a:solidFill>
                <a:latin typeface="Century Schoolbook" panose="02040604050505020304" pitchFamily="18" charset="0"/>
              </a:rPr>
              <a:t> for real index WIG.</a:t>
            </a:r>
            <a:endParaRPr lang="en-GB" sz="2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E80735-8DCE-80D3-5DA4-F7A648F1A827}"/>
                  </a:ext>
                </a:extLst>
              </p:cNvPr>
              <p:cNvSpPr txBox="1"/>
              <p:nvPr/>
            </p:nvSpPr>
            <p:spPr>
              <a:xfrm>
                <a:off x="792232" y="25993757"/>
                <a:ext cx="19050932" cy="4349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pl-PL" sz="3400" b="1" dirty="0">
                    <a:latin typeface="Century Schoolbook" panose="02040604050505020304" pitchFamily="18" charset="0"/>
                  </a:rPr>
                  <a:t>Model 2: Time-</a:t>
                </a:r>
                <a:r>
                  <a:rPr lang="pl-PL" sz="3400" b="1" dirty="0" err="1">
                    <a:latin typeface="Century Schoolbook" panose="02040604050505020304" pitchFamily="18" charset="0"/>
                  </a:rPr>
                  <a:t>Lagged</a:t>
                </a:r>
                <a:r>
                  <a:rPr lang="pl-PL" sz="3400" b="1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b="1" dirty="0" err="1">
                    <a:latin typeface="Century Schoolbook" panose="02040604050505020304" pitchFamily="18" charset="0"/>
                  </a:rPr>
                  <a:t>Correlation</a:t>
                </a:r>
                <a:r>
                  <a:rPr lang="pl-PL" sz="3400" b="1" dirty="0">
                    <a:latin typeface="Century Schoolbook" panose="02040604050505020304" pitchFamily="18" charset="0"/>
                  </a:rPr>
                  <a:t> </a:t>
                </a:r>
                <a:r>
                  <a:rPr lang="pl-PL" sz="3400" b="1" dirty="0" err="1">
                    <a:latin typeface="Century Schoolbook" panose="02040604050505020304" pitchFamily="18" charset="0"/>
                  </a:rPr>
                  <a:t>Matrices</a:t>
                </a:r>
                <a:r>
                  <a:rPr lang="pl-PL" sz="3400" b="1" dirty="0">
                    <a:latin typeface="Century Schoolbook" panose="02040604050505020304" pitchFamily="18" charset="0"/>
                  </a:rPr>
                  <a:t>: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Detailed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approach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to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stock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return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correlations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:</a:t>
                </a: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3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3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pl-PL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l-PL" sz="300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pl-PL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pl-PL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pl-PL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Dynamical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"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correlation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matrix" :</a:t>
                </a:r>
                <a:endParaRPr lang="pl-PL" sz="3000" b="1" i="1" dirty="0">
                  <a:latin typeface="Cambria Math" panose="02040503050406030204" pitchFamily="18" charset="0"/>
                </a:endParaRPr>
              </a:p>
              <a:p>
                <a:pPr algn="just"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3000" b="1" i="0">
                          <a:latin typeface="Cambria Math" panose="02040503050406030204" pitchFamily="18" charset="0"/>
                        </a:rPr>
                        <m:t>𝐂</m:t>
                      </m:r>
                      <m:d>
                        <m:dPr>
                          <m:ctrlPr>
                            <a:rPr lang="pl-PL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30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pl-PL" sz="3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3000" b="1" i="0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  <m:sub>
                          <m:r>
                            <a:rPr lang="pl-PL" sz="3000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pl-PL" sz="3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sz="30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pl-PL" sz="3000" b="1" i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pl-PL" sz="3000" b="1" i="1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pl-PL" sz="3000" dirty="0">
                  <a:latin typeface="Century Schoolbook" panose="02040604050505020304" pitchFamily="18" charset="0"/>
                </a:endParaRP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>
                    <a:latin typeface="Century Schoolbook" panose="02040604050505020304" pitchFamily="18" charset="0"/>
                  </a:rPr>
                  <a:t>Principal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Regression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Analysis:</a:t>
                </a:r>
              </a:p>
              <a:p>
                <a:pPr marL="914400" lvl="1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pl-PL" sz="3000" dirty="0" err="1">
                    <a:latin typeface="Century Schoolbook" panose="02040604050505020304" pitchFamily="18" charset="0"/>
                  </a:rPr>
                  <a:t>how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dominant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eigenvectors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pl-PL" sz="3000" b="1" i="0" smtClean="0">
                        <a:latin typeface="Cambria Math" panose="02040503050406030204" pitchFamily="18" charset="0"/>
                      </a:rPr>
                      <m:t>𝐂</m:t>
                    </m:r>
                    <m:d>
                      <m:dPr>
                        <m:ctrlPr>
                          <a:rPr lang="pl-PL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pl-PL" sz="3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3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sz="3000" dirty="0" err="1">
                    <a:latin typeface="Century Schoolbook" panose="02040604050505020304" pitchFamily="18" charset="0"/>
                  </a:rPr>
                  <a:t>rotate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w.r.t. uniform market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mode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l-PL" sz="30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"/>
                        <m:endChr m:val="⟩"/>
                        <m:ctrlPr>
                          <a:rPr lang="pl-PL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3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pl-PL" sz="3000" dirty="0">
                    <a:latin typeface="Century Schoolbook" panose="02040604050505020304" pitchFamily="18" charset="0"/>
                  </a:rPr>
                  <a:t> 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due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 to the "</a:t>
                </a:r>
                <a:r>
                  <a:rPr lang="pl-PL" sz="3000" dirty="0" err="1">
                    <a:latin typeface="Century Schoolbook" panose="02040604050505020304" pitchFamily="18" charset="0"/>
                  </a:rPr>
                  <a:t>leverage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" of </a:t>
                </a:r>
                <a:r>
                  <a:rPr lang="pl-PL" sz="3000" i="1" dirty="0">
                    <a:latin typeface="Century Schoolbook" panose="02040604050505020304" pitchFamily="18" charset="0"/>
                  </a:rPr>
                  <a:t>I</a:t>
                </a:r>
                <a:r>
                  <a:rPr lang="pl-PL" sz="3000" b="1" dirty="0">
                    <a:latin typeface="Century Schoolbook" panose="02040604050505020304" pitchFamily="18" charset="0"/>
                  </a:rPr>
                  <a:t>D</a:t>
                </a:r>
                <a:r>
                  <a:rPr lang="pl-PL" sz="3000" dirty="0">
                    <a:latin typeface="Century Schoolbook" panose="020406040505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E80735-8DCE-80D3-5DA4-F7A648F1A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32" y="25993757"/>
                <a:ext cx="19050932" cy="4349973"/>
              </a:xfrm>
              <a:prstGeom prst="rect">
                <a:avLst/>
              </a:prstGeom>
              <a:blipFill>
                <a:blip r:embed="rId20"/>
                <a:stretch>
                  <a:fillRect l="-896" t="-1961" b="-33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F04A0C8-FEC1-50E2-3458-15EA521A93F2}"/>
                  </a:ext>
                </a:extLst>
              </p:cNvPr>
              <p:cNvSpPr txBox="1"/>
              <p:nvPr/>
            </p:nvSpPr>
            <p:spPr>
              <a:xfrm rot="20649324">
                <a:off x="15285299" y="26866311"/>
                <a:ext cx="3650055" cy="1053494"/>
              </a:xfrm>
              <a:prstGeom prst="rect">
                <a:avLst/>
              </a:prstGeom>
              <a:solidFill>
                <a:schemeClr val="bg1"/>
              </a:solidFill>
              <a:ln w="6985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pl-PL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l-PL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−&amp;0.1</m:t>
                              </m:r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&amp;0 </m:t>
                              </m:r>
                              <m:r>
                                <a:rPr lang="pl-P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pl-PL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l-PL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F04A0C8-FEC1-50E2-3458-15EA521A9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9324">
                <a:off x="15285299" y="26866311"/>
                <a:ext cx="3650055" cy="105349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69850"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TextBox 90">
            <a:extLst>
              <a:ext uri="{FF2B5EF4-FFF2-40B4-BE49-F238E27FC236}">
                <a16:creationId xmlns:a16="http://schemas.microsoft.com/office/drawing/2014/main" id="{6993B1C3-949B-04A1-C966-6A0F10872527}"/>
              </a:ext>
            </a:extLst>
          </p:cNvPr>
          <p:cNvSpPr txBox="1"/>
          <p:nvPr/>
        </p:nvSpPr>
        <p:spPr>
          <a:xfrm>
            <a:off x="15621802" y="37127916"/>
            <a:ext cx="61804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i="1" dirty="0">
                <a:latin typeface="Century Schoolbook" panose="02040604050505020304" pitchFamily="18" charset="0"/>
              </a:rPr>
              <a:t>t</a:t>
            </a:r>
            <a:endParaRPr lang="en-GB" sz="2400" i="1" dirty="0">
              <a:latin typeface="Century Schoolbook" panose="02040604050505020304" pitchFamily="18" charset="0"/>
            </a:endParaRPr>
          </a:p>
        </p:txBody>
      </p:sp>
      <p:pic>
        <p:nvPicPr>
          <p:cNvPr id="3" name="Picture 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3F157240-A0E4-BA1D-D4D7-A0BDC7CDFD3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2024" y="19331832"/>
            <a:ext cx="12728641" cy="5653038"/>
          </a:xfrm>
          <a:prstGeom prst="rect">
            <a:avLst/>
          </a:prstGeom>
        </p:spPr>
      </p:pic>
      <p:pic>
        <p:nvPicPr>
          <p:cNvPr id="9" name="Picture 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C63EA0AD-7D11-4BDB-8251-4AAA7835648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6" r="48427" b="1"/>
          <a:stretch>
            <a:fillRect/>
          </a:stretch>
        </p:blipFill>
        <p:spPr>
          <a:xfrm>
            <a:off x="25234158" y="16019106"/>
            <a:ext cx="4425248" cy="4060982"/>
          </a:xfrm>
          <a:prstGeom prst="rect">
            <a:avLst/>
          </a:prstGeom>
        </p:spPr>
      </p:pic>
      <p:pic>
        <p:nvPicPr>
          <p:cNvPr id="12" name="Picture 11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D886F0BC-186E-3F35-A1EA-56DCBAD3578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35" t="-2005"/>
          <a:stretch>
            <a:fillRect/>
          </a:stretch>
        </p:blipFill>
        <p:spPr>
          <a:xfrm>
            <a:off x="25234158" y="20168092"/>
            <a:ext cx="4425248" cy="4035245"/>
          </a:xfrm>
          <a:prstGeom prst="rect">
            <a:avLst/>
          </a:prstGeom>
        </p:spPr>
      </p:pic>
      <p:pic>
        <p:nvPicPr>
          <p:cNvPr id="16" name="Picture 15" descr="A graph with blue and red bars&#10;&#10;AI-generated content may be incorrect.">
            <a:extLst>
              <a:ext uri="{FF2B5EF4-FFF2-40B4-BE49-F238E27FC236}">
                <a16:creationId xmlns:a16="http://schemas.microsoft.com/office/drawing/2014/main" id="{6A9689EC-0CD0-D8B4-9CCD-372E83FEE38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"/>
          <a:stretch>
            <a:fillRect/>
          </a:stretch>
        </p:blipFill>
        <p:spPr>
          <a:xfrm>
            <a:off x="21433906" y="33929131"/>
            <a:ext cx="7519375" cy="5176074"/>
          </a:xfrm>
          <a:prstGeom prst="rect">
            <a:avLst/>
          </a:prstGeom>
        </p:spPr>
      </p:pic>
      <p:pic>
        <p:nvPicPr>
          <p:cNvPr id="19" name="Picture 18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472D3F3B-3B27-276E-F082-EDC70B26751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3266" y="28599296"/>
            <a:ext cx="7486127" cy="52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60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7296</TotalTime>
  <Words>568</Words>
  <Application>Microsoft Office PowerPoint</Application>
  <PresentationFormat>Custom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Century Schoolbook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Magdalena Latała</dc:creator>
  <cp:lastModifiedBy>Magdalena Latała</cp:lastModifiedBy>
  <cp:revision>34</cp:revision>
  <dcterms:created xsi:type="dcterms:W3CDTF">2025-06-20T18:48:20Z</dcterms:created>
  <dcterms:modified xsi:type="dcterms:W3CDTF">2025-06-26T12:09:25Z</dcterms:modified>
</cp:coreProperties>
</file>