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1475" r:id="rId2"/>
    <p:sldId id="1502" r:id="rId3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9"/>
    <a:srgbClr val="FBB62B"/>
    <a:srgbClr val="364D65"/>
    <a:srgbClr val="19232E"/>
    <a:srgbClr val="2F2F2F"/>
    <a:srgbClr val="FBC81F"/>
    <a:srgbClr val="2C4054"/>
    <a:srgbClr val="FADF35"/>
    <a:srgbClr val="666666"/>
    <a:srgbClr val="B78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99" autoAdjust="0"/>
    <p:restoredTop sz="99409" autoAdjust="0"/>
  </p:normalViewPr>
  <p:slideViewPr>
    <p:cSldViewPr snapToGrid="0" snapToObjects="1">
      <p:cViewPr varScale="1">
        <p:scale>
          <a:sx n="60" d="100"/>
          <a:sy n="60" d="100"/>
        </p:scale>
        <p:origin x="162" y="3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28992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21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vi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675648" cy="1371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1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ership sk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2" y="3945706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9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764079" y="0"/>
            <a:ext cx="10613571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6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5820937" y="12623180"/>
            <a:ext cx="12690088" cy="6913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3936717" y="3247697"/>
            <a:ext cx="7241628" cy="1287517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7352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5820937" y="12623180"/>
            <a:ext cx="12690088" cy="6913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253205" y="6230198"/>
            <a:ext cx="5756336" cy="102067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3604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730082" y="4665515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3403702" y="4665515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008742" y="4665515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2" y="4665515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98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elcome mess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-9015" y="0"/>
            <a:ext cx="15018554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8675649" y="12578576"/>
            <a:ext cx="6958361" cy="7359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3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13375695"/>
            <a:ext cx="24377650" cy="339992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98"/>
          </a:p>
        </p:txBody>
      </p:sp>
      <p:sp>
        <p:nvSpPr>
          <p:cNvPr id="18" name="TextBox 17"/>
          <p:cNvSpPr txBox="1"/>
          <p:nvPr/>
        </p:nvSpPr>
        <p:spPr>
          <a:xfrm>
            <a:off x="-61328" y="13235619"/>
            <a:ext cx="4936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itchFamily="34" charset="0"/>
              </a:rPr>
              <a:t>www.netspective.com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247209" y="13255611"/>
            <a:ext cx="2234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itchFamily="34" charset="0"/>
              </a:rPr>
              <a:pPr algn="r"/>
              <a:t>‹#›</a:t>
            </a:fld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Segoe UI Light" pitchFamily="34" charset="0"/>
            </a:endParaRPr>
          </a:p>
        </p:txBody>
      </p:sp>
      <p:pic>
        <p:nvPicPr>
          <p:cNvPr id="20" name="Picture 19" descr="netspective-logo-ico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7" y="152400"/>
            <a:ext cx="742921" cy="92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2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675649" y="12533971"/>
            <a:ext cx="7069873" cy="10036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6148104" y="3612994"/>
            <a:ext cx="5819852" cy="279518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2409748" y="3612994"/>
            <a:ext cx="5819852" cy="279518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9278926" y="3612994"/>
            <a:ext cx="5819852" cy="279518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32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5291434" y="3411210"/>
            <a:ext cx="7434751" cy="801688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Mis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4091685"/>
            <a:ext cx="12105684" cy="676960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8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77649" cy="1371599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8675649" y="12511668"/>
            <a:ext cx="7225990" cy="93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209415" y="0"/>
            <a:ext cx="12168235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9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675649" y="12511668"/>
            <a:ext cx="7225990" cy="93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68235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56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675649" y="12511668"/>
            <a:ext cx="7225990" cy="93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9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9"/>
            <a:ext cx="8227457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791465" y="12512739"/>
            <a:ext cx="8807512" cy="861738"/>
          </a:xfrm>
          <a:prstGeom prst="rect">
            <a:avLst/>
          </a:prstGeom>
        </p:spPr>
        <p:txBody>
          <a:bodyPr wrap="square" lIns="182807" tIns="91404" rIns="182807" bIns="91404">
            <a:spAutoFit/>
          </a:bodyPr>
          <a:lstStyle/>
          <a:p>
            <a:pPr algn="ctr"/>
            <a:r>
              <a:rPr lang="id-ID" sz="2400" dirty="0">
                <a:solidFill>
                  <a:schemeClr val="accent1"/>
                </a:solidFill>
                <a:latin typeface="Lato Light"/>
                <a:cs typeface="Lato Light"/>
              </a:rPr>
              <a:t>www.</a:t>
            </a:r>
            <a:r>
              <a:rPr lang="en-US" sz="2400" dirty="0" err="1">
                <a:solidFill>
                  <a:schemeClr val="accent1"/>
                </a:solidFill>
                <a:latin typeface="Lato Light"/>
                <a:cs typeface="Lato Light"/>
              </a:rPr>
              <a:t>netspective</a:t>
            </a:r>
            <a:r>
              <a:rPr lang="id-ID" sz="2400" dirty="0">
                <a:solidFill>
                  <a:schemeClr val="accent1"/>
                </a:solidFill>
                <a:latin typeface="Lato Light"/>
                <a:cs typeface="Lato Light"/>
              </a:rPr>
              <a:t>.com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  <a:latin typeface="Lato Light"/>
                <a:cs typeface="Lato Light"/>
              </a:rPr>
              <a:t>© 2017 Netspective. All Rights Reserved. </a:t>
            </a:r>
            <a:endParaRPr lang="id-ID" sz="200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23069390" y="523001"/>
            <a:ext cx="859750" cy="85975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3109785" y="607069"/>
            <a:ext cx="807966" cy="615480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1" i="0" smtClean="0">
                <a:solidFill>
                  <a:schemeClr val="bg1"/>
                </a:solidFill>
                <a:latin typeface="Lato Bold" charset="0"/>
                <a:cs typeface="Lato Bold" charset="0"/>
              </a:rPr>
              <a:pPr algn="ctr"/>
              <a:t>‹#›</a:t>
            </a:fld>
            <a:endParaRPr lang="id-ID" sz="2800" b="1" i="0" dirty="0">
              <a:solidFill>
                <a:schemeClr val="bg1"/>
              </a:solidFill>
              <a:latin typeface="Lato Bold" charset="0"/>
              <a:cs typeface="La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845" r:id="rId2"/>
    <p:sldLayoutId id="2147483822" r:id="rId3"/>
    <p:sldLayoutId id="2147483823" r:id="rId4"/>
    <p:sldLayoutId id="2147483811" r:id="rId5"/>
    <p:sldLayoutId id="2147483812" r:id="rId6"/>
    <p:sldLayoutId id="2147483806" r:id="rId7"/>
    <p:sldLayoutId id="2147483808" r:id="rId8"/>
    <p:sldLayoutId id="2147483882" r:id="rId9"/>
    <p:sldLayoutId id="2147483844" r:id="rId10"/>
    <p:sldLayoutId id="2147483834" r:id="rId11"/>
    <p:sldLayoutId id="2147483840" r:id="rId12"/>
    <p:sldLayoutId id="2147483893" r:id="rId13"/>
    <p:sldLayoutId id="2147483894" r:id="rId14"/>
    <p:sldLayoutId id="2147483902" r:id="rId15"/>
    <p:sldLayoutId id="2147483914" r:id="rId16"/>
    <p:sldLayoutId id="2147483915" r:id="rId17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hyperlink" Target="http://mises.ca/posts/articles/does-privacy-matter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603F6FC6-8A66-46C5-89AC-A9474CA48035}"/>
              </a:ext>
            </a:extLst>
          </p:cNvPr>
          <p:cNvPicPr>
            <a:picLocks noGrp="1" noChangeAspect="1"/>
          </p:cNvPicPr>
          <p:nvPr>
            <p:ph type="pic" sz="quarter" idx="6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0" y="-1"/>
            <a:ext cx="15941232" cy="13716001"/>
          </a:xfrm>
        </p:spPr>
      </p:pic>
      <p:sp>
        <p:nvSpPr>
          <p:cNvPr id="23" name="Rectangle 22"/>
          <p:cNvSpPr/>
          <p:nvPr/>
        </p:nvSpPr>
        <p:spPr>
          <a:xfrm>
            <a:off x="0" y="15991"/>
            <a:ext cx="15961142" cy="13667925"/>
          </a:xfrm>
          <a:prstGeom prst="rect">
            <a:avLst/>
          </a:prstGeom>
          <a:solidFill>
            <a:schemeClr val="accent6">
              <a:lumMod val="5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8217967" y="8716692"/>
            <a:ext cx="5430926" cy="109164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440"/>
              </a:lnSpc>
            </a:pPr>
            <a:r>
              <a:rPr lang="en-US" sz="2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As suppliers and vendors enter and submit data, auto score their risks.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362389" y="8349114"/>
            <a:ext cx="4929555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COLLECT DATA &amp; AUTO SCORE</a:t>
            </a: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18217967" y="2954741"/>
            <a:ext cx="5430927" cy="109164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440"/>
              </a:lnSpc>
            </a:pPr>
            <a:r>
              <a:rPr lang="en-US" sz="2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Use our library of existing assessment forms or create your own.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362389" y="2582654"/>
            <a:ext cx="356219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CREATE ASSESSMENTS</a:t>
            </a:r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18217967" y="5813380"/>
            <a:ext cx="5430926" cy="152766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440"/>
              </a:lnSpc>
            </a:pPr>
            <a:r>
              <a:rPr lang="en-US" sz="2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Use e-mail invitations to distribute assessments to dozens or hundreds of suppliers.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362389" y="5441290"/>
            <a:ext cx="414889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DISTRIBUTE TO SUPPLIERS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6362304" y="4931615"/>
            <a:ext cx="14254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dirty="0">
                <a:solidFill>
                  <a:schemeClr val="bg1">
                    <a:lumMod val="95000"/>
                  </a:schemeClr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6362304" y="7738033"/>
            <a:ext cx="14254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dirty="0">
                <a:solidFill>
                  <a:schemeClr val="bg1">
                    <a:lumMod val="95000"/>
                  </a:schemeClr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6362304" y="2125197"/>
            <a:ext cx="14254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dirty="0">
                <a:solidFill>
                  <a:schemeClr val="bg1">
                    <a:lumMod val="95000"/>
                  </a:schemeClr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54735" y="2451616"/>
            <a:ext cx="5149940" cy="289822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ts val="7060"/>
              </a:lnSpc>
            </a:pPr>
            <a:r>
              <a:rPr lang="en-US" sz="6000" b="1" spc="200" dirty="0">
                <a:solidFill>
                  <a:srgbClr val="FFC000"/>
                </a:solidFill>
                <a:latin typeface="Lato Black" charset="0"/>
                <a:ea typeface="Lato Black" charset="0"/>
                <a:cs typeface="Lato Black" charset="0"/>
              </a:rPr>
              <a:t>Opsfolio Attest</a:t>
            </a:r>
          </a:p>
          <a:p>
            <a:r>
              <a:rPr lang="en-US" sz="3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Automated third party risk management system.</a:t>
            </a:r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9320923" y="7230737"/>
            <a:ext cx="3854446" cy="621510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840"/>
              </a:lnSpc>
            </a:pPr>
            <a:r>
              <a:rPr lang="en-US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 and your staff need to find out which third parties are increasing your cybersecurity or other business risks. </a:t>
            </a:r>
          </a:p>
          <a:p>
            <a:pPr algn="l">
              <a:lnSpc>
                <a:spcPts val="3840"/>
              </a:lnSpc>
            </a:pPr>
            <a:endParaRPr lang="en-US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l">
              <a:lnSpc>
                <a:spcPts val="3840"/>
              </a:lnSpc>
            </a:pPr>
            <a:r>
              <a:rPr lang="en-US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Opsfolio Attest is the easiest way to create risk assessments, share them with your supply chain, score them, and track your third party risks.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509F7C-1D05-4A5B-B13A-AA31847F7C5E}"/>
              </a:ext>
            </a:extLst>
          </p:cNvPr>
          <p:cNvSpPr txBox="1"/>
          <p:nvPr/>
        </p:nvSpPr>
        <p:spPr>
          <a:xfrm>
            <a:off x="16362304" y="10544450"/>
            <a:ext cx="14254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dirty="0">
                <a:solidFill>
                  <a:schemeClr val="bg1">
                    <a:lumMod val="95000"/>
                  </a:schemeClr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D76CCF04-6DB7-4A6A-9CCA-74717853F228}"/>
              </a:ext>
            </a:extLst>
          </p:cNvPr>
          <p:cNvSpPr txBox="1">
            <a:spLocks/>
          </p:cNvSpPr>
          <p:nvPr/>
        </p:nvSpPr>
        <p:spPr>
          <a:xfrm>
            <a:off x="18217967" y="11427104"/>
            <a:ext cx="5430926" cy="109164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440"/>
              </a:lnSpc>
            </a:pPr>
            <a:r>
              <a:rPr lang="en-US" sz="2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Track who’s in compliance and send regular compliance requests.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AC5C2D-C11B-477D-A8C8-0EBB9AAA5E78}"/>
              </a:ext>
            </a:extLst>
          </p:cNvPr>
          <p:cNvSpPr txBox="1"/>
          <p:nvPr/>
        </p:nvSpPr>
        <p:spPr>
          <a:xfrm>
            <a:off x="18362389" y="11055014"/>
            <a:ext cx="438774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CONTINUOUS COMPLIANCE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D840552-C036-4E8C-B550-C8271A3524F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61" y="-208512"/>
            <a:ext cx="2413719" cy="194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89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891266" y="4992664"/>
            <a:ext cx="3047206" cy="1199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>
                <a:latin typeface="Segoe UI Light" pitchFamily="34" charset="0"/>
                <a:cs typeface="Segoe UI Light" pitchFamily="34" charset="0"/>
              </a:rPr>
              <a:t>Assessor share contact information of vendor to Analysts</a:t>
            </a:r>
          </a:p>
        </p:txBody>
      </p:sp>
      <p:sp>
        <p:nvSpPr>
          <p:cNvPr id="13" name="Right Arrow 12"/>
          <p:cNvSpPr>
            <a:spLocks/>
          </p:cNvSpPr>
          <p:nvPr/>
        </p:nvSpPr>
        <p:spPr>
          <a:xfrm>
            <a:off x="1422030" y="6715763"/>
            <a:ext cx="1950212" cy="487553"/>
          </a:xfrm>
          <a:prstGeom prst="rightArrow">
            <a:avLst>
              <a:gd name="adj1" fmla="val 50000"/>
              <a:gd name="adj2" fmla="val 60714"/>
            </a:avLst>
          </a:prstGeom>
          <a:solidFill>
            <a:srgbClr val="A3B6F5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933" dirty="0"/>
          </a:p>
        </p:txBody>
      </p:sp>
      <p:sp>
        <p:nvSpPr>
          <p:cNvPr id="14" name="TextBox 13"/>
          <p:cNvSpPr txBox="1"/>
          <p:nvPr/>
        </p:nvSpPr>
        <p:spPr>
          <a:xfrm>
            <a:off x="1218883" y="5195811"/>
            <a:ext cx="2844059" cy="1569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>
                <a:latin typeface="Segoe UI Light" pitchFamily="34" charset="0"/>
                <a:cs typeface="Segoe UI Light" pitchFamily="34" charset="0"/>
              </a:rPr>
              <a:t>Assessor Organization needs to assess risks from vendors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60501" y="4992664"/>
            <a:ext cx="2844059" cy="1569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>
                <a:latin typeface="Segoe UI Light" pitchFamily="34" charset="0"/>
                <a:cs typeface="Segoe UI Light" pitchFamily="34" charset="0"/>
              </a:rPr>
              <a:t>Analyst logs into Opsfolio Attest and creates an assessment</a:t>
            </a:r>
          </a:p>
        </p:txBody>
      </p:sp>
      <p:sp>
        <p:nvSpPr>
          <p:cNvPr id="17" name="Right Arrow 16"/>
          <p:cNvSpPr>
            <a:spLocks/>
          </p:cNvSpPr>
          <p:nvPr/>
        </p:nvSpPr>
        <p:spPr>
          <a:xfrm>
            <a:off x="6094413" y="6715763"/>
            <a:ext cx="1950212" cy="487553"/>
          </a:xfrm>
          <a:prstGeom prst="rightArrow">
            <a:avLst>
              <a:gd name="adj1" fmla="val 50000"/>
              <a:gd name="adj2" fmla="val 60714"/>
            </a:avLst>
          </a:prstGeom>
          <a:solidFill>
            <a:srgbClr val="A3B6F5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933" dirty="0"/>
          </a:p>
        </p:txBody>
      </p:sp>
      <p:sp>
        <p:nvSpPr>
          <p:cNvPr id="18" name="TextBox 17"/>
          <p:cNvSpPr txBox="1"/>
          <p:nvPr/>
        </p:nvSpPr>
        <p:spPr>
          <a:xfrm>
            <a:off x="14626590" y="4525504"/>
            <a:ext cx="3656648" cy="1569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 err="1">
                <a:latin typeface="Segoe UI Light" pitchFamily="34" charset="0"/>
                <a:cs typeface="Segoe UI Light" pitchFamily="34" charset="0"/>
              </a:rPr>
              <a:t>Assessee</a:t>
            </a:r>
            <a:r>
              <a:rPr lang="en-US" sz="2399" dirty="0">
                <a:latin typeface="Segoe UI Light" pitchFamily="34" charset="0"/>
                <a:cs typeface="Segoe UI Light" pitchFamily="34" charset="0"/>
              </a:rPr>
              <a:t> Point of Contact receives an email containing the links to the assessment questionnaire.</a:t>
            </a:r>
          </a:p>
        </p:txBody>
      </p:sp>
      <p:sp>
        <p:nvSpPr>
          <p:cNvPr id="19" name="Right Arrow 18"/>
          <p:cNvSpPr>
            <a:spLocks/>
          </p:cNvSpPr>
          <p:nvPr/>
        </p:nvSpPr>
        <p:spPr>
          <a:xfrm>
            <a:off x="14789107" y="6715763"/>
            <a:ext cx="2681542" cy="487553"/>
          </a:xfrm>
          <a:prstGeom prst="rightArrow">
            <a:avLst>
              <a:gd name="adj1" fmla="val 50000"/>
              <a:gd name="adj2" fmla="val 60714"/>
            </a:avLst>
          </a:prstGeom>
          <a:solidFill>
            <a:srgbClr val="A3B6F5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933" dirty="0"/>
          </a:p>
        </p:txBody>
      </p:sp>
      <p:sp>
        <p:nvSpPr>
          <p:cNvPr id="22" name="TextBox 21"/>
          <p:cNvSpPr txBox="1"/>
          <p:nvPr/>
        </p:nvSpPr>
        <p:spPr>
          <a:xfrm>
            <a:off x="19298973" y="5046227"/>
            <a:ext cx="3656648" cy="1569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 err="1">
                <a:latin typeface="Segoe UI Light" pitchFamily="34" charset="0"/>
                <a:cs typeface="Segoe UI Light" pitchFamily="34" charset="0"/>
              </a:rPr>
              <a:t>Assessee</a:t>
            </a:r>
            <a:r>
              <a:rPr lang="en-US" sz="2399" dirty="0">
                <a:latin typeface="Segoe UI Light" pitchFamily="34" charset="0"/>
                <a:cs typeface="Segoe UI Light" pitchFamily="34" charset="0"/>
              </a:rPr>
              <a:t> Point of Contact can share with other members to work on the assessment collaboratively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298973" y="9356675"/>
            <a:ext cx="2437765" cy="1199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>
                <a:latin typeface="Segoe UI Light" pitchFamily="34" charset="0"/>
                <a:cs typeface="Segoe UI Light" pitchFamily="34" charset="0"/>
              </a:rPr>
              <a:t>Submit the assessment for review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829737" y="10237431"/>
            <a:ext cx="3656648" cy="1199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>
                <a:latin typeface="Segoe UI Light" pitchFamily="34" charset="0"/>
                <a:cs typeface="Segoe UI Light" pitchFamily="34" charset="0"/>
              </a:rPr>
              <a:t>Analyst gets notification from Opsfolio Attest about the submission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954207" y="10169265"/>
            <a:ext cx="3656648" cy="1569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>
                <a:latin typeface="Segoe UI Light" pitchFamily="34" charset="0"/>
                <a:cs typeface="Segoe UI Light" pitchFamily="34" charset="0"/>
              </a:rPr>
              <a:t>Analyst logs in and evaluates the response by adding scores and comments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88118" y="10274488"/>
            <a:ext cx="3047206" cy="1569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>
                <a:latin typeface="Segoe UI Light" pitchFamily="34" charset="0"/>
                <a:cs typeface="Segoe UI Light" pitchFamily="34" charset="0"/>
              </a:rPr>
              <a:t>Risk assessment report is generated based on the  review scores</a:t>
            </a:r>
          </a:p>
        </p:txBody>
      </p:sp>
      <p:pic>
        <p:nvPicPr>
          <p:cNvPr id="50" name="Picture 49" descr="AttestIcon-V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840" y="5903175"/>
            <a:ext cx="1320456" cy="1320456"/>
          </a:xfrm>
          <a:prstGeom prst="rect">
            <a:avLst/>
          </a:prstGeom>
        </p:spPr>
      </p:pic>
      <p:sp>
        <p:nvSpPr>
          <p:cNvPr id="51" name="Right Arrow 50"/>
          <p:cNvSpPr>
            <a:spLocks/>
          </p:cNvSpPr>
          <p:nvPr/>
        </p:nvSpPr>
        <p:spPr>
          <a:xfrm>
            <a:off x="10563648" y="6715763"/>
            <a:ext cx="1950212" cy="487553"/>
          </a:xfrm>
          <a:prstGeom prst="rightArrow">
            <a:avLst>
              <a:gd name="adj1" fmla="val 50000"/>
              <a:gd name="adj2" fmla="val 60714"/>
            </a:avLst>
          </a:prstGeom>
          <a:solidFill>
            <a:srgbClr val="A3B6F5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933" dirty="0"/>
          </a:p>
        </p:txBody>
      </p:sp>
      <p:pic>
        <p:nvPicPr>
          <p:cNvPr id="52" name="Picture 51" descr="email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0090" y="5700027"/>
            <a:ext cx="1218883" cy="1218883"/>
          </a:xfrm>
          <a:prstGeom prst="rect">
            <a:avLst/>
          </a:prstGeom>
        </p:spPr>
      </p:pic>
      <p:pic>
        <p:nvPicPr>
          <p:cNvPr id="53" name="Picture 52" descr="people-1085695_960_720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6965" y="7612996"/>
            <a:ext cx="1670048" cy="1134238"/>
          </a:xfrm>
          <a:prstGeom prst="rect">
            <a:avLst/>
          </a:prstGeom>
        </p:spPr>
      </p:pic>
      <p:pic>
        <p:nvPicPr>
          <p:cNvPr id="54" name="Picture 53" descr="List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878" y="5903174"/>
            <a:ext cx="1090329" cy="1218883"/>
          </a:xfrm>
          <a:prstGeom prst="rect">
            <a:avLst/>
          </a:prstGeom>
        </p:spPr>
      </p:pic>
      <p:grpSp>
        <p:nvGrpSpPr>
          <p:cNvPr id="3" name="Group 55"/>
          <p:cNvGrpSpPr/>
          <p:nvPr/>
        </p:nvGrpSpPr>
        <p:grpSpPr>
          <a:xfrm>
            <a:off x="20721002" y="8747234"/>
            <a:ext cx="2031471" cy="2640912"/>
            <a:chOff x="8001000" y="2190750"/>
            <a:chExt cx="762000" cy="990600"/>
          </a:xfrm>
        </p:grpSpPr>
        <p:sp>
          <p:nvSpPr>
            <p:cNvPr id="20" name="U-Turn Arrow 19"/>
            <p:cNvSpPr/>
            <p:nvPr/>
          </p:nvSpPr>
          <p:spPr>
            <a:xfrm rot="5400000">
              <a:off x="7818120" y="2449830"/>
              <a:ext cx="990600" cy="472440"/>
            </a:xfrm>
            <a:prstGeom prst="uturnArrow">
              <a:avLst>
                <a:gd name="adj1" fmla="val 16257"/>
                <a:gd name="adj2" fmla="val 20628"/>
                <a:gd name="adj3" fmla="val 23907"/>
                <a:gd name="adj4" fmla="val 43750"/>
                <a:gd name="adj5" fmla="val 95799"/>
              </a:avLst>
            </a:prstGeom>
            <a:solidFill>
              <a:srgbClr val="A3B6F5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 sz="2933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001000" y="2190750"/>
              <a:ext cx="7620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598"/>
            </a:p>
          </p:txBody>
        </p:sp>
      </p:grpSp>
      <p:pic>
        <p:nvPicPr>
          <p:cNvPr id="57" name="Picture 56" descr="AttestIcon-V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1664" y="10677131"/>
            <a:ext cx="1320456" cy="1320456"/>
          </a:xfrm>
          <a:prstGeom prst="rect">
            <a:avLst/>
          </a:prstGeom>
        </p:spPr>
      </p:pic>
      <p:sp>
        <p:nvSpPr>
          <p:cNvPr id="58" name="Right Arrow 57"/>
          <p:cNvSpPr>
            <a:spLocks/>
          </p:cNvSpPr>
          <p:nvPr/>
        </p:nvSpPr>
        <p:spPr>
          <a:xfrm rot="10800000">
            <a:off x="15642325" y="11713181"/>
            <a:ext cx="1950212" cy="487553"/>
          </a:xfrm>
          <a:prstGeom prst="rightArrow">
            <a:avLst>
              <a:gd name="adj1" fmla="val 50000"/>
              <a:gd name="adj2" fmla="val 60714"/>
            </a:avLst>
          </a:prstGeom>
          <a:solidFill>
            <a:srgbClr val="A3B6F5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933" dirty="0"/>
          </a:p>
        </p:txBody>
      </p:sp>
      <p:pic>
        <p:nvPicPr>
          <p:cNvPr id="59" name="Picture 58" descr="ReviewIEP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177" y="10575557"/>
            <a:ext cx="1422030" cy="1422030"/>
          </a:xfrm>
          <a:prstGeom prst="rect">
            <a:avLst/>
          </a:prstGeom>
        </p:spPr>
      </p:pic>
      <p:pic>
        <p:nvPicPr>
          <p:cNvPr id="60" name="Picture 59" descr="energielabel-auto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237" y="10680781"/>
            <a:ext cx="1309843" cy="1371243"/>
          </a:xfrm>
          <a:prstGeom prst="rect">
            <a:avLst/>
          </a:prstGeom>
        </p:spPr>
      </p:pic>
      <p:sp>
        <p:nvSpPr>
          <p:cNvPr id="61" name="Right Arrow 60"/>
          <p:cNvSpPr>
            <a:spLocks/>
          </p:cNvSpPr>
          <p:nvPr/>
        </p:nvSpPr>
        <p:spPr>
          <a:xfrm rot="10800000">
            <a:off x="10441760" y="11916326"/>
            <a:ext cx="1950212" cy="487553"/>
          </a:xfrm>
          <a:prstGeom prst="rightArrow">
            <a:avLst>
              <a:gd name="adj1" fmla="val 50000"/>
              <a:gd name="adj2" fmla="val 60714"/>
            </a:avLst>
          </a:prstGeom>
          <a:solidFill>
            <a:srgbClr val="A3B6F5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933" dirty="0"/>
          </a:p>
        </p:txBody>
      </p:sp>
      <p:grpSp>
        <p:nvGrpSpPr>
          <p:cNvPr id="4" name="Group 64"/>
          <p:cNvGrpSpPr/>
          <p:nvPr/>
        </p:nvGrpSpPr>
        <p:grpSpPr>
          <a:xfrm>
            <a:off x="13349202" y="10575557"/>
            <a:ext cx="1218883" cy="1422030"/>
            <a:chOff x="5007255" y="2724150"/>
            <a:chExt cx="457200" cy="533400"/>
          </a:xfrm>
        </p:grpSpPr>
        <p:pic>
          <p:nvPicPr>
            <p:cNvPr id="62" name="Picture 61" descr="email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7255" y="2724150"/>
              <a:ext cx="457200" cy="457200"/>
            </a:xfrm>
            <a:prstGeom prst="rect">
              <a:avLst/>
            </a:prstGeom>
          </p:spPr>
        </p:pic>
        <p:pic>
          <p:nvPicPr>
            <p:cNvPr id="63" name="Picture 62" descr="bell-1096280_960_720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21555" y="3028950"/>
              <a:ext cx="228600" cy="228600"/>
            </a:xfrm>
            <a:prstGeom prst="rect">
              <a:avLst/>
            </a:prstGeom>
          </p:spPr>
        </p:pic>
      </p:grpSp>
      <p:pic>
        <p:nvPicPr>
          <p:cNvPr id="66" name="Picture 2" descr="C:\Program Files (x86)\Microsoft Office\MEDIA\CAGCAT10\j0205462.wmf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323" y="3773780"/>
            <a:ext cx="1422032" cy="1414586"/>
          </a:xfrm>
          <a:prstGeom prst="rect">
            <a:avLst/>
          </a:prstGeom>
          <a:noFill/>
        </p:spPr>
      </p:pic>
      <p:pic>
        <p:nvPicPr>
          <p:cNvPr id="67" name="Picture 66" descr="person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346" y="3773780"/>
            <a:ext cx="1371243" cy="1371243"/>
          </a:xfrm>
          <a:prstGeom prst="rect">
            <a:avLst/>
          </a:prstGeom>
        </p:spPr>
      </p:pic>
      <p:pic>
        <p:nvPicPr>
          <p:cNvPr id="68" name="Picture 67" descr="analyst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795" y="3773780"/>
            <a:ext cx="1568152" cy="1117309"/>
          </a:xfrm>
          <a:prstGeom prst="rect">
            <a:avLst/>
          </a:prstGeom>
        </p:spPr>
      </p:pic>
      <p:pic>
        <p:nvPicPr>
          <p:cNvPr id="69" name="Picture 68" descr="man-1351761_960_720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032" y="3570633"/>
            <a:ext cx="1350366" cy="964949"/>
          </a:xfrm>
          <a:prstGeom prst="rect">
            <a:avLst/>
          </a:prstGeom>
        </p:spPr>
      </p:pic>
      <p:pic>
        <p:nvPicPr>
          <p:cNvPr id="70" name="Picture 69" descr="analyst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2325" y="9055604"/>
            <a:ext cx="1568152" cy="1117309"/>
          </a:xfrm>
          <a:prstGeom prst="rect">
            <a:avLst/>
          </a:prstGeom>
        </p:spPr>
      </p:pic>
      <p:pic>
        <p:nvPicPr>
          <p:cNvPr id="71" name="Picture 70" descr="analyst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9055604"/>
            <a:ext cx="1568152" cy="1117309"/>
          </a:xfrm>
          <a:prstGeom prst="rect">
            <a:avLst/>
          </a:prstGeom>
        </p:spPr>
      </p:pic>
      <p:pic>
        <p:nvPicPr>
          <p:cNvPr id="72" name="Picture 71" descr="man-1351761_960_720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225" y="9258751"/>
            <a:ext cx="1350366" cy="964949"/>
          </a:xfrm>
          <a:prstGeom prst="rect">
            <a:avLst/>
          </a:prstGeom>
        </p:spPr>
      </p:pic>
      <p:pic>
        <p:nvPicPr>
          <p:cNvPr id="73" name="Picture 72" descr="person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258" y="9258751"/>
            <a:ext cx="1371243" cy="1371243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1625177" y="10477635"/>
            <a:ext cx="2844059" cy="1569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>
                <a:latin typeface="Segoe UI Light" pitchFamily="34" charset="0"/>
                <a:cs typeface="Segoe UI Light" pitchFamily="34" charset="0"/>
              </a:rPr>
              <a:t>Assessor receives Risk assessment reports with heat maps</a:t>
            </a:r>
          </a:p>
        </p:txBody>
      </p:sp>
      <p:pic>
        <p:nvPicPr>
          <p:cNvPr id="76" name="Picture 75" descr="man-1351761_960_720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8415" y="3824567"/>
            <a:ext cx="1350366" cy="964949"/>
          </a:xfrm>
          <a:prstGeom prst="rect">
            <a:avLst/>
          </a:prstGeom>
        </p:spPr>
      </p:pic>
      <p:sp>
        <p:nvSpPr>
          <p:cNvPr id="79" name="Right Arrow 78"/>
          <p:cNvSpPr>
            <a:spLocks/>
          </p:cNvSpPr>
          <p:nvPr/>
        </p:nvSpPr>
        <p:spPr>
          <a:xfrm rot="10800000">
            <a:off x="6175671" y="11919165"/>
            <a:ext cx="1950212" cy="487553"/>
          </a:xfrm>
          <a:prstGeom prst="rightArrow">
            <a:avLst>
              <a:gd name="adj1" fmla="val 50000"/>
              <a:gd name="adj2" fmla="val 60714"/>
            </a:avLst>
          </a:prstGeom>
          <a:solidFill>
            <a:srgbClr val="A3B6F5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933" dirty="0"/>
          </a:p>
        </p:txBody>
      </p:sp>
      <p:pic>
        <p:nvPicPr>
          <p:cNvPr id="44" name="Picture 43" descr="contract-1481587_960_720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941" y="5348170"/>
            <a:ext cx="1625177" cy="162517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A19D78A-DB51-4BE4-AD90-5EF719763F16}"/>
              </a:ext>
            </a:extLst>
          </p:cNvPr>
          <p:cNvSpPr txBox="1"/>
          <p:nvPr/>
        </p:nvSpPr>
        <p:spPr>
          <a:xfrm>
            <a:off x="2078594" y="483017"/>
            <a:ext cx="20220564" cy="144653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Automated and Continuous Compliance</a:t>
            </a:r>
            <a:endParaRPr lang="id-ID" sz="88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32137C0-D180-4332-BD9E-65809394E451}"/>
              </a:ext>
            </a:extLst>
          </p:cNvPr>
          <p:cNvSpPr/>
          <p:nvPr/>
        </p:nvSpPr>
        <p:spPr>
          <a:xfrm>
            <a:off x="11432898" y="2470667"/>
            <a:ext cx="1553038" cy="914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7D196DB2-A0E0-44BA-B10C-B902769DE0CD}"/>
              </a:ext>
            </a:extLst>
          </p:cNvPr>
          <p:cNvSpPr txBox="1">
            <a:spLocks/>
          </p:cNvSpPr>
          <p:nvPr/>
        </p:nvSpPr>
        <p:spPr>
          <a:xfrm>
            <a:off x="2546569" y="1634834"/>
            <a:ext cx="19325808" cy="792078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00" dirty="0">
                <a:latin typeface="Lato Light"/>
                <a:cs typeface="Lato Light"/>
              </a:rPr>
              <a:t>Opsfolio Attest leaves nothing to chance, your suppliers (“</a:t>
            </a:r>
            <a:r>
              <a:rPr lang="en-US" sz="3100" dirty="0" err="1">
                <a:latin typeface="Lato Light"/>
                <a:cs typeface="Lato Light"/>
              </a:rPr>
              <a:t>assessees</a:t>
            </a:r>
            <a:r>
              <a:rPr lang="en-US" sz="3100" dirty="0">
                <a:latin typeface="Lato Light"/>
                <a:cs typeface="Lato Light"/>
              </a:rPr>
              <a:t>”) do all the work and you’ll see the reports.</a:t>
            </a:r>
          </a:p>
        </p:txBody>
      </p:sp>
    </p:spTree>
    <p:extLst>
      <p:ext uri="{BB962C8B-B14F-4D97-AF65-F5344CB8AC3E}">
        <p14:creationId xmlns:p14="http://schemas.microsoft.com/office/powerpoint/2010/main" val="365422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Default Theme">
  <a:themeElements>
    <a:clrScheme name="Motagua - Red Flat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BB0B30"/>
      </a:accent1>
      <a:accent2>
        <a:srgbClr val="BC0A30"/>
      </a:accent2>
      <a:accent3>
        <a:srgbClr val="BA0B2F"/>
      </a:accent3>
      <a:accent4>
        <a:srgbClr val="BB0A31"/>
      </a:accent4>
      <a:accent5>
        <a:srgbClr val="BB0B30"/>
      </a:accent5>
      <a:accent6>
        <a:srgbClr val="BA0B31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20852</TotalTime>
  <Words>248</Words>
  <Application>Microsoft Office PowerPoint</Application>
  <PresentationFormat>Custom</PresentationFormat>
  <Paragraphs>30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Lato</vt:lpstr>
      <vt:lpstr>Lato Black</vt:lpstr>
      <vt:lpstr>Lato Bold</vt:lpstr>
      <vt:lpstr>Lato Heavy</vt:lpstr>
      <vt:lpstr>Lato Light</vt:lpstr>
      <vt:lpstr>Segoe UI Light</vt:lpstr>
      <vt:lpstr>Default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Netspective Opsfolio Attest</dc:subject>
  <dc:creator>Shahid N. Shah</dc:creator>
  <cp:keywords/>
  <dc:description/>
  <cp:lastModifiedBy>Shahid Shah</cp:lastModifiedBy>
  <cp:revision>3105</cp:revision>
  <dcterms:created xsi:type="dcterms:W3CDTF">2014-11-12T21:47:38Z</dcterms:created>
  <dcterms:modified xsi:type="dcterms:W3CDTF">2017-10-24T15:30:44Z</dcterms:modified>
  <cp:category/>
</cp:coreProperties>
</file>