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handoutMasterIdLst>
    <p:handoutMasterId r:id="rId25"/>
  </p:handoutMasterIdLst>
  <p:sldIdLst>
    <p:sldId id="256" r:id="rId2"/>
    <p:sldId id="263" r:id="rId3"/>
    <p:sldId id="308" r:id="rId4"/>
    <p:sldId id="288" r:id="rId5"/>
    <p:sldId id="305" r:id="rId6"/>
    <p:sldId id="306" r:id="rId7"/>
    <p:sldId id="307" r:id="rId8"/>
    <p:sldId id="309" r:id="rId9"/>
    <p:sldId id="310" r:id="rId10"/>
    <p:sldId id="292" r:id="rId11"/>
    <p:sldId id="312" r:id="rId12"/>
    <p:sldId id="314" r:id="rId13"/>
    <p:sldId id="315" r:id="rId14"/>
    <p:sldId id="316" r:id="rId15"/>
    <p:sldId id="317" r:id="rId16"/>
    <p:sldId id="318" r:id="rId17"/>
    <p:sldId id="319" r:id="rId18"/>
    <p:sldId id="320" r:id="rId19"/>
    <p:sldId id="321" r:id="rId20"/>
    <p:sldId id="322" r:id="rId21"/>
    <p:sldId id="32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initials="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0365" autoAdjust="0"/>
  </p:normalViewPr>
  <p:slideViewPr>
    <p:cSldViewPr>
      <p:cViewPr>
        <p:scale>
          <a:sx n="80" d="100"/>
          <a:sy n="80" d="100"/>
        </p:scale>
        <p:origin x="-72" y="564"/>
      </p:cViewPr>
      <p:guideLst>
        <p:guide orient="horz" pos="2160"/>
        <p:guide pos="2880"/>
      </p:guideLst>
    </p:cSldViewPr>
  </p:slideViewPr>
  <p:outlineViewPr>
    <p:cViewPr>
      <p:scale>
        <a:sx n="33" d="100"/>
        <a:sy n="33" d="100"/>
      </p:scale>
      <p:origin x="0" y="30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65A8CE-B14A-465C-8E09-D2CE0CFB4BD0}" type="datetime6">
              <a:rPr lang="en-US" smtClean="0"/>
              <a:t>July 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A448A9-9394-45E1-A269-E841BD8DF499}" type="slidenum">
              <a:rPr lang="en-US" smtClean="0"/>
              <a:t>‹#›</a:t>
            </a:fld>
            <a:endParaRPr lang="en-US"/>
          </a:p>
        </p:txBody>
      </p:sp>
    </p:spTree>
    <p:extLst>
      <p:ext uri="{BB962C8B-B14F-4D97-AF65-F5344CB8AC3E}">
        <p14:creationId xmlns:p14="http://schemas.microsoft.com/office/powerpoint/2010/main" val="14488337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76D42-9133-487C-908A-96286394BB70}" type="datetime6">
              <a:rPr lang="en-US" smtClean="0"/>
              <a:t>July 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3AFDB-3DBE-4C17-B3D7-ED42A0367E1A}" type="slidenum">
              <a:rPr lang="en-US" smtClean="0"/>
              <a:t>‹#›</a:t>
            </a:fld>
            <a:endParaRPr lang="en-US"/>
          </a:p>
        </p:txBody>
      </p:sp>
    </p:spTree>
    <p:extLst>
      <p:ext uri="{BB962C8B-B14F-4D97-AF65-F5344CB8AC3E}">
        <p14:creationId xmlns:p14="http://schemas.microsoft.com/office/powerpoint/2010/main" val="42817114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el/generated/statsmodels.tsa.arima_model.ARIMA.fi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localhost:8888/notebooks/Documents/Python/Springboard/CourseCurriculum/FirstCapstoneProject/Project1_Part1.ipynb#Section3" TargetMode="External"/><Relationship Id="rId3" Type="http://schemas.openxmlformats.org/officeDocument/2006/relationships/hyperlink" Target="http://localhost:8888/notebooks/Documents/Python/Springboard/CourseCurriculum/FirstCapstoneProject/Project1_Part1.ipynb#Data-Acquisition-and-Data-Wrangling:" TargetMode="External"/><Relationship Id="rId7" Type="http://schemas.openxmlformats.org/officeDocument/2006/relationships/hyperlink" Target="http://localhost:8888/notebooks/Documents/Python/Springboard/CourseCurriculum/FirstCapstoneProject/Project1_Part1.ipynb#Sample_Section2"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localhost:8888/notebooks/Documents/Python/Springboard/CourseCurriculum/FirstCapstoneProject/Project1_Part1.ipynb#Section2" TargetMode="External"/><Relationship Id="rId11" Type="http://schemas.openxmlformats.org/officeDocument/2006/relationships/hyperlink" Target="http://localhost:8888/notebooks/Documents/Python/Springboard/CourseCurriculum/FirstCapstoneProject/Project1_Part1.ipynb#Section5_1" TargetMode="External"/><Relationship Id="rId5" Type="http://schemas.openxmlformats.org/officeDocument/2006/relationships/hyperlink" Target="http://localhost:8888/notebooks/Documents/Python/Springboard/CourseCurriculum/FirstCapstoneProject/Project1_Part1.ipynb#Sample_Section1" TargetMode="External"/><Relationship Id="rId10" Type="http://schemas.openxmlformats.org/officeDocument/2006/relationships/hyperlink" Target="http://localhost:8888/notebooks/Documents/Python/Springboard/CourseCurriculum/FirstCapstoneProject/Project1_Part1.ipynb#Section5" TargetMode="External"/><Relationship Id="rId4" Type="http://schemas.openxmlformats.org/officeDocument/2006/relationships/hyperlink" Target="http://localhost:8888/notebooks/Documents/Python/Springboard/CourseCurriculum/FirstCapstoneProject/Project1_Part1.ipynb#Section1_1" TargetMode="External"/><Relationship Id="rId9" Type="http://schemas.openxmlformats.org/officeDocument/2006/relationships/hyperlink" Target="http://localhost:8888/notebooks/Documents/Python/Springboard/CourseCurriculum/FirstCapstoneProject/Project1_Part1.ipynb#Section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acebook.github.io/prophet/docs/seasonality,_holiday_effects,_and_regressor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a:t>
            </a:fld>
            <a:endParaRPr lang="en-US"/>
          </a:p>
        </p:txBody>
      </p:sp>
    </p:spTree>
    <p:extLst>
      <p:ext uri="{BB962C8B-B14F-4D97-AF65-F5344CB8AC3E}">
        <p14:creationId xmlns:p14="http://schemas.microsoft.com/office/powerpoint/2010/main" val="116983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err="1" smtClean="0">
                <a:effectLst/>
              </a:rPr>
              <a:t>Refrence</a:t>
            </a:r>
            <a:r>
              <a:rPr lang="en-US" dirty="0" smtClean="0">
                <a:effectLst/>
              </a:rPr>
              <a:t>: </a:t>
            </a:r>
            <a:r>
              <a:rPr lang="en-US" dirty="0" smtClean="0">
                <a:effectLst/>
                <a:hlinkClick r:id="rId3"/>
              </a:rPr>
              <a:t>http://www.statsmodels.org/devel/generated/statsmodels.tsa.arima_model.ARIMA.fit.html</a:t>
            </a:r>
            <a:endParaRPr lang="en-US" dirty="0" smtClean="0">
              <a:effectLst/>
            </a:endParaRPr>
          </a:p>
          <a:p>
            <a:pPr rtl="0"/>
            <a:r>
              <a:rPr lang="en-US" dirty="0" err="1" smtClean="0">
                <a:effectLst/>
              </a:rPr>
              <a:t>GridSearch</a:t>
            </a:r>
            <a:r>
              <a:rPr lang="en-US" dirty="0" smtClean="0">
                <a:effectLst/>
              </a:rPr>
              <a:t> from </a:t>
            </a:r>
            <a:r>
              <a:rPr lang="en-US" dirty="0" err="1" smtClean="0">
                <a:effectLst/>
              </a:rPr>
              <a:t>scikit</a:t>
            </a:r>
            <a:r>
              <a:rPr lang="en-US" dirty="0" smtClean="0">
                <a:effectLst/>
              </a:rPr>
              <a:t>-learn could not be used with ARIMA estimator as it does not implement a '</a:t>
            </a:r>
            <a:r>
              <a:rPr lang="en-US" dirty="0" err="1" smtClean="0">
                <a:effectLst/>
              </a:rPr>
              <a:t>get_params</a:t>
            </a:r>
            <a:r>
              <a:rPr lang="en-US" dirty="0" smtClean="0">
                <a:effectLst/>
              </a:rPr>
              <a:t>' methods. Thus, a custom </a:t>
            </a:r>
            <a:r>
              <a:rPr lang="en-US" dirty="0" err="1" smtClean="0">
                <a:effectLst/>
              </a:rPr>
              <a:t>Gridsearch</a:t>
            </a:r>
            <a:r>
              <a:rPr lang="en-US" dirty="0" smtClean="0">
                <a:effectLst/>
              </a:rPr>
              <a:t> with cross validation was performed. It was found that the best ARIMA model </a:t>
            </a:r>
            <a:r>
              <a:rPr lang="en-US" dirty="0" err="1" smtClean="0">
                <a:effectLst/>
              </a:rPr>
              <a:t>hyperparameters</a:t>
            </a:r>
            <a:r>
              <a:rPr lang="en-US" dirty="0" smtClean="0">
                <a:effectLst/>
              </a:rPr>
              <a:t> are: order (12,1,0), </a:t>
            </a:r>
            <a:r>
              <a:rPr lang="en-US" dirty="0" err="1" smtClean="0">
                <a:effectLst/>
              </a:rPr>
              <a:t>typ</a:t>
            </a:r>
            <a:r>
              <a:rPr lang="en-US" dirty="0" smtClean="0">
                <a:effectLst/>
              </a:rPr>
              <a:t>=Levels, Trend=constant, </a:t>
            </a:r>
            <a:r>
              <a:rPr lang="en-US" dirty="0" err="1" smtClean="0">
                <a:effectLst/>
              </a:rPr>
              <a:t>Dinamic</a:t>
            </a:r>
            <a:r>
              <a:rPr lang="en-US" dirty="0" smtClean="0">
                <a:effectLst/>
              </a:rPr>
              <a:t>=False.</a:t>
            </a:r>
          </a:p>
          <a:p>
            <a:pPr rtl="0"/>
            <a:r>
              <a:rPr lang="en-US" dirty="0" smtClean="0">
                <a:effectLst/>
              </a:rPr>
              <a:t>Due to the date dependency, the data split (done by </a:t>
            </a:r>
            <a:r>
              <a:rPr lang="en-US" dirty="0" err="1" smtClean="0">
                <a:effectLst/>
              </a:rPr>
              <a:t>TimeSeriesDataSplit</a:t>
            </a:r>
            <a:r>
              <a:rPr lang="en-US" dirty="0" smtClean="0">
                <a:effectLst/>
              </a:rPr>
              <a:t> of </a:t>
            </a:r>
            <a:r>
              <a:rPr lang="en-US" dirty="0" err="1" smtClean="0">
                <a:effectLst/>
              </a:rPr>
              <a:t>ScikitLearn</a:t>
            </a:r>
            <a:r>
              <a:rPr lang="en-US" dirty="0" smtClean="0">
                <a:effectLst/>
              </a:rPr>
              <a:t>) is performed sequentially taking different chunk sizes of sequential data. Bigger the number of splits, smaller the initial training sets. Therefore, there are additional convergence problems when the training data set is too small. </a:t>
            </a:r>
          </a:p>
          <a:p>
            <a:pPr rtl="0"/>
            <a:r>
              <a:rPr lang="en-US" dirty="0" smtClean="0">
                <a:effectLst/>
              </a:rPr>
              <a:t>A manual cross-validation, in order to find the best tuned model, was done by splitting the data with </a:t>
            </a:r>
            <a:r>
              <a:rPr lang="en-US" dirty="0" err="1" smtClean="0">
                <a:effectLst/>
              </a:rPr>
              <a:t>TimeSeriesDataSplit</a:t>
            </a:r>
            <a:r>
              <a:rPr lang="en-US" dirty="0" smtClean="0">
                <a:effectLst/>
              </a:rPr>
              <a:t> of </a:t>
            </a:r>
            <a:r>
              <a:rPr lang="en-US" dirty="0" err="1" smtClean="0">
                <a:effectLst/>
              </a:rPr>
              <a:t>ScikitLearn</a:t>
            </a:r>
            <a:r>
              <a:rPr lang="en-US" dirty="0" smtClean="0">
                <a:effectLst/>
              </a:rPr>
              <a:t>. At most of the cases, the performance metrics (</a:t>
            </a:r>
            <a:r>
              <a:rPr lang="en-US" dirty="0" err="1" smtClean="0">
                <a:effectLst/>
              </a:rPr>
              <a:t>rmse</a:t>
            </a:r>
            <a:r>
              <a:rPr lang="en-US" dirty="0" smtClean="0">
                <a:effectLst/>
              </a:rPr>
              <a:t> and </a:t>
            </a:r>
            <a:r>
              <a:rPr lang="en-US" dirty="0" err="1" smtClean="0">
                <a:effectLst/>
              </a:rPr>
              <a:t>rmsloge</a:t>
            </a:r>
            <a:r>
              <a:rPr lang="en-US" dirty="0" smtClean="0">
                <a:effectLst/>
              </a:rPr>
              <a:t>) seems to be consistent with exception of the cv_0 which might be due to the short size of the training set.</a:t>
            </a:r>
          </a:p>
          <a:p>
            <a:pPr rtl="0"/>
            <a:r>
              <a:rPr lang="en-US" dirty="0" smtClean="0">
                <a:effectLst/>
              </a:rPr>
              <a:t> </a:t>
            </a:r>
          </a:p>
          <a:p>
            <a:pPr rtl="0"/>
            <a:r>
              <a:rPr lang="en-US" dirty="0" smtClean="0">
                <a:effectLst/>
              </a:rPr>
              <a:t>&lt;</a:t>
            </a:r>
            <a:r>
              <a:rPr lang="en-US" dirty="0" err="1" smtClean="0">
                <a:effectLst/>
              </a:rPr>
              <a:t>img</a:t>
            </a:r>
            <a:r>
              <a:rPr lang="en-US" dirty="0" smtClean="0">
                <a:effectLst/>
              </a:rPr>
              <a:t> </a:t>
            </a:r>
            <a:r>
              <a:rPr lang="en-US" dirty="0" err="1" smtClean="0">
                <a:effectLst/>
              </a:rPr>
              <a:t>src</a:t>
            </a:r>
            <a:r>
              <a:rPr lang="en-US" dirty="0" smtClean="0">
                <a:effectLst/>
              </a:rPr>
              <a:t>="img_part4/</a:t>
            </a:r>
            <a:r>
              <a:rPr lang="en-US" dirty="0" err="1" smtClean="0">
                <a:effectLst/>
              </a:rPr>
              <a:t>arima_model</a:t>
            </a:r>
            <a:r>
              <a:rPr lang="en-US" dirty="0" smtClean="0">
                <a:effectLst/>
              </a:rPr>
              <a:t>_(12, 1, 0)_levels_False_c.png"&gt;</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13</a:t>
            </a:fld>
            <a:endParaRPr lang="en-US"/>
          </a:p>
        </p:txBody>
      </p:sp>
    </p:spTree>
    <p:extLst>
      <p:ext uri="{BB962C8B-B14F-4D97-AF65-F5344CB8AC3E}">
        <p14:creationId xmlns:p14="http://schemas.microsoft.com/office/powerpoint/2010/main" val="125172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In this part, the moving average is calculated to estimate the trend and </a:t>
            </a:r>
            <a:r>
              <a:rPr lang="en-US" dirty="0" err="1" smtClean="0">
                <a:effectLst/>
              </a:rPr>
              <a:t>substract</a:t>
            </a:r>
            <a:r>
              <a:rPr lang="en-US" dirty="0" smtClean="0">
                <a:effectLst/>
              </a:rPr>
              <a:t> it from the outcome/response variable 𝑌 in order to eliminate the growing trend. The differentiated outcome/response variable diff_𝑌 without trend is then considered an </a:t>
            </a:r>
            <a:r>
              <a:rPr lang="en-US" dirty="0" err="1" smtClean="0">
                <a:effectLst/>
              </a:rPr>
              <a:t>atemporal</a:t>
            </a:r>
            <a:r>
              <a:rPr lang="en-US" dirty="0" smtClean="0">
                <a:effectLst/>
              </a:rPr>
              <a:t> data set. The </a:t>
            </a:r>
            <a:r>
              <a:rPr lang="en-US" dirty="0" err="1" smtClean="0">
                <a:effectLst/>
              </a:rPr>
              <a:t>atemporability</a:t>
            </a:r>
            <a:r>
              <a:rPr lang="en-US" dirty="0" smtClean="0">
                <a:effectLst/>
              </a:rPr>
              <a:t> is giving by the fact that the "seasonality" changes can be predicted by using the features that affect such changes others than date/time.</a:t>
            </a:r>
          </a:p>
          <a:p>
            <a:pPr rtl="0"/>
            <a:r>
              <a:rPr lang="en-US" dirty="0" smtClean="0">
                <a:effectLst/>
              </a:rPr>
              <a:t>Also, due to the scale difference between different features, pipeline consistent of a Scaler and a model from </a:t>
            </a:r>
            <a:r>
              <a:rPr lang="en-US" dirty="0" err="1" smtClean="0">
                <a:effectLst/>
              </a:rPr>
              <a:t>ScikitLearn</a:t>
            </a:r>
            <a:r>
              <a:rPr lang="en-US" dirty="0" smtClean="0">
                <a:effectLst/>
              </a:rPr>
              <a:t> had to be applied. </a:t>
            </a:r>
          </a:p>
          <a:p>
            <a:pPr rtl="0"/>
            <a:r>
              <a:rPr lang="en-US" dirty="0" smtClean="0">
                <a:effectLst/>
              </a:rPr>
              <a:t>The standard cross-validation of the </a:t>
            </a:r>
            <a:r>
              <a:rPr lang="en-US" dirty="0" err="1" smtClean="0">
                <a:effectLst/>
              </a:rPr>
              <a:t>GridSearch</a:t>
            </a:r>
            <a:r>
              <a:rPr lang="en-US" dirty="0" smtClean="0">
                <a:effectLst/>
              </a:rPr>
              <a:t> from </a:t>
            </a:r>
            <a:r>
              <a:rPr lang="en-US" dirty="0" err="1" smtClean="0">
                <a:effectLst/>
              </a:rPr>
              <a:t>ScikitLearn</a:t>
            </a:r>
            <a:r>
              <a:rPr lang="en-US" dirty="0" smtClean="0">
                <a:effectLst/>
              </a:rPr>
              <a:t> was applied in this section of model tuning since the differentiated data is considered at this point </a:t>
            </a:r>
            <a:r>
              <a:rPr lang="en-US" dirty="0" err="1" smtClean="0">
                <a:effectLst/>
              </a:rPr>
              <a:t>atemporal</a:t>
            </a:r>
            <a:r>
              <a:rPr lang="en-US" dirty="0" smtClean="0">
                <a:effectLst/>
              </a:rPr>
              <a:t>.</a:t>
            </a:r>
          </a:p>
          <a:p>
            <a:pPr rtl="0"/>
            <a:r>
              <a:rPr lang="en-US" dirty="0" smtClean="0">
                <a:effectLst/>
              </a:rPr>
              <a:t>Once, the best fit-parameters were found for the model of the differentiated data (See model Tuning diagram), It was found that passing just the best parameters to the 'differentiated' model to train it with smaller training data set was not as good as when the model is re-</a:t>
            </a:r>
            <a:r>
              <a:rPr lang="en-US" dirty="0" err="1" smtClean="0">
                <a:effectLst/>
              </a:rPr>
              <a:t>trainned</a:t>
            </a:r>
            <a:r>
              <a:rPr lang="en-US" dirty="0" smtClean="0">
                <a:effectLst/>
              </a:rPr>
              <a:t> with a small data set. Therefore, the model is saved to be re-trained for later predictions (See Cross-validation model assessment).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14</a:t>
            </a:fld>
            <a:endParaRPr lang="en-US"/>
          </a:p>
        </p:txBody>
      </p:sp>
    </p:spTree>
    <p:extLst>
      <p:ext uri="{BB962C8B-B14F-4D97-AF65-F5344CB8AC3E}">
        <p14:creationId xmlns:p14="http://schemas.microsoft.com/office/powerpoint/2010/main" val="189822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15</a:t>
            </a:fld>
            <a:endParaRPr lang="en-US"/>
          </a:p>
        </p:txBody>
      </p:sp>
    </p:spTree>
    <p:extLst>
      <p:ext uri="{BB962C8B-B14F-4D97-AF65-F5344CB8AC3E}">
        <p14:creationId xmlns:p14="http://schemas.microsoft.com/office/powerpoint/2010/main" val="103961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22</a:t>
            </a:fld>
            <a:endParaRPr lang="en-US"/>
          </a:p>
        </p:txBody>
      </p:sp>
    </p:spTree>
    <p:extLst>
      <p:ext uri="{BB962C8B-B14F-4D97-AF65-F5344CB8AC3E}">
        <p14:creationId xmlns:p14="http://schemas.microsoft.com/office/powerpoint/2010/main" val="288826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a:t>
            </a:fld>
            <a:endParaRPr lang="en-US"/>
          </a:p>
        </p:txBody>
      </p:sp>
    </p:spTree>
    <p:extLst>
      <p:ext uri="{BB962C8B-B14F-4D97-AF65-F5344CB8AC3E}">
        <p14:creationId xmlns:p14="http://schemas.microsoft.com/office/powerpoint/2010/main" val="321734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            ​                     ​</a:t>
            </a:r>
          </a:p>
          <a:p>
            <a:pPr rtl="0"/>
            <a:r>
              <a:rPr lang="en-US" b="1" dirty="0" smtClean="0">
                <a:effectLst/>
              </a:rPr>
              <a:t>Data Acquisition and Data Wrangling:</a:t>
            </a:r>
            <a:r>
              <a:rPr lang="en-US" b="1" dirty="0" smtClean="0">
                <a:effectLst/>
                <a:hlinkClick r:id="rId3"/>
              </a:rPr>
              <a:t>¶</a:t>
            </a:r>
            <a:endParaRPr lang="en-US" b="1" dirty="0" smtClean="0">
              <a:effectLst/>
            </a:endParaRPr>
          </a:p>
          <a:p>
            <a:pPr rtl="0"/>
            <a:r>
              <a:rPr lang="en-US" dirty="0" smtClean="0">
                <a:effectLst/>
              </a:rPr>
              <a:t>The data has to be gotten from different web sources. Each source provides APIs which have to be explored to get the required data for the project.</a:t>
            </a:r>
          </a:p>
          <a:p>
            <a:pPr rtl="0"/>
            <a:r>
              <a:rPr lang="en-US" dirty="0" smtClean="0">
                <a:effectLst/>
              </a:rPr>
              <a:t>The data acquisition and data wrangling was divided in the following parts:</a:t>
            </a:r>
          </a:p>
          <a:p>
            <a:pPr rtl="0"/>
            <a:endParaRPr lang="en-US" dirty="0" smtClean="0">
              <a:effectLst/>
            </a:endParaRPr>
          </a:p>
          <a:p>
            <a:pPr rtl="0"/>
            <a:r>
              <a:rPr lang="en-US" b="1" dirty="0" smtClean="0">
                <a:effectLst/>
              </a:rPr>
              <a:t>U.S. Energy Information Administration (EIA): </a:t>
            </a:r>
            <a:r>
              <a:rPr lang="en-US" dirty="0" smtClean="0">
                <a:effectLst/>
              </a:rPr>
              <a:t>API Exploration, data acquisition and data wrangling in order to get a single view data set of electricity prices, demand, </a:t>
            </a:r>
            <a:r>
              <a:rPr lang="en-US" dirty="0" err="1" smtClean="0">
                <a:effectLst/>
              </a:rPr>
              <a:t>etc</a:t>
            </a:r>
            <a:r>
              <a:rPr lang="en-US" dirty="0" smtClean="0">
                <a:effectLst/>
              </a:rPr>
              <a:t> by state per month in a year </a:t>
            </a:r>
          </a:p>
          <a:p>
            <a:pPr rtl="0"/>
            <a:r>
              <a:rPr lang="en-US" dirty="0" smtClean="0">
                <a:effectLst/>
              </a:rPr>
              <a:t>Findings: Each variable series has to be independently fetched per State through APIs. Approach: All the data by state corresponding to the same variable was fetched in a loop and concatenated while adding the state information. It was nested in a loop corresponding to all the variables of interest where after fetching each variable, merged them in a single view. The rows that do not </a:t>
            </a:r>
            <a:r>
              <a:rPr lang="en-US" dirty="0" err="1" smtClean="0">
                <a:effectLst/>
              </a:rPr>
              <a:t>correspont</a:t>
            </a:r>
            <a:r>
              <a:rPr lang="en-US" dirty="0" smtClean="0">
                <a:effectLst/>
              </a:rPr>
              <a:t> to one State were deleted. Sample Result: </a:t>
            </a:r>
            <a:r>
              <a:rPr lang="en-US" dirty="0" smtClean="0">
                <a:effectLst/>
                <a:hlinkClick r:id="rId4"/>
              </a:rPr>
              <a:t>[Link to Getting Sample Code] </a:t>
            </a:r>
            <a:r>
              <a:rPr lang="en-US" dirty="0" smtClean="0">
                <a:effectLst/>
              </a:rPr>
              <a:t/>
            </a:r>
            <a:br>
              <a:rPr lang="en-US" dirty="0" smtClean="0">
                <a:effectLst/>
              </a:rPr>
            </a:br>
            <a:r>
              <a:rPr lang="en-US" dirty="0" smtClean="0">
                <a:effectLst/>
                <a:hlinkClick r:id="rId5"/>
              </a:rPr>
              <a:t>[Link to Sample Result]</a:t>
            </a:r>
            <a:endParaRPr lang="en-US" dirty="0" smtClean="0">
              <a:effectLst/>
            </a:endParaRPr>
          </a:p>
          <a:p>
            <a:pPr rtl="0"/>
            <a:r>
              <a:rPr lang="en-US" b="1" dirty="0" smtClean="0">
                <a:effectLst/>
              </a:rPr>
              <a:t>National Oceanic and Atmospheric </a:t>
            </a:r>
            <a:r>
              <a:rPr lang="en-US" b="1" dirty="0" err="1" smtClean="0">
                <a:effectLst/>
              </a:rPr>
              <a:t>Adminostration</a:t>
            </a:r>
            <a:r>
              <a:rPr lang="en-US" b="1" dirty="0" smtClean="0">
                <a:effectLst/>
              </a:rPr>
              <a:t> (NOAA): </a:t>
            </a:r>
            <a:r>
              <a:rPr lang="en-US" dirty="0" smtClean="0">
                <a:effectLst/>
              </a:rPr>
              <a:t>API Exploration, data acquisition and data wrangling of data in order to get a single view data set of temperatures by state per month in a year </a:t>
            </a:r>
            <a:r>
              <a:rPr lang="en-US" dirty="0" smtClean="0">
                <a:effectLst/>
                <a:hlinkClick r:id="rId6"/>
              </a:rPr>
              <a:t>Link to Section 2 Code</a:t>
            </a:r>
            <a:endParaRPr lang="en-US" dirty="0" smtClean="0">
              <a:effectLst/>
            </a:endParaRPr>
          </a:p>
          <a:p>
            <a:pPr rtl="0"/>
            <a:r>
              <a:rPr lang="en-US" dirty="0" smtClean="0">
                <a:effectLst/>
              </a:rPr>
              <a:t>Findings: Global Monthly Summary series can be fetched per state through APIs. It provides summary data from each station at a State into a time range. Some States have around 350 stations. Nevertheless, the API maximum limit is 1000 records per fetch. Approach: A couple of loops where nested to fetch data per state per month to cope with the fetching limit. The first loop was used to get the data from all the stations in a State in a month. It was then grouped by date and variables to get the mean of all the stations in the state during that month. The group was unstacked to be able to concatenate with the information of the following month while adding the corresponding State information. This was nested in a per-state loop. Sample Result:</a:t>
            </a:r>
            <a:r>
              <a:rPr lang="en-US" dirty="0" smtClean="0">
                <a:effectLst/>
                <a:hlinkClick r:id="rId7"/>
              </a:rPr>
              <a:t>[Link to Getting Sample Code]</a:t>
            </a:r>
            <a:endParaRPr lang="en-US" dirty="0" smtClean="0">
              <a:effectLst/>
            </a:endParaRPr>
          </a:p>
          <a:p>
            <a:pPr rtl="0"/>
            <a:r>
              <a:rPr lang="en-US" b="1" dirty="0" smtClean="0">
                <a:effectLst/>
              </a:rPr>
              <a:t>Merging EIA and NOAA Datasets of one year data</a:t>
            </a:r>
            <a:r>
              <a:rPr lang="en-US" dirty="0" smtClean="0">
                <a:effectLst/>
              </a:rPr>
              <a:t> </a:t>
            </a:r>
            <a:r>
              <a:rPr lang="en-US" dirty="0" smtClean="0">
                <a:effectLst/>
                <a:hlinkClick r:id="rId8"/>
              </a:rPr>
              <a:t>Link to Section 3 Code</a:t>
            </a:r>
            <a:endParaRPr lang="en-US" dirty="0" smtClean="0">
              <a:effectLst/>
            </a:endParaRPr>
          </a:p>
          <a:p>
            <a:pPr rtl="0"/>
            <a:r>
              <a:rPr lang="en-US" dirty="0" smtClean="0">
                <a:effectLst/>
              </a:rPr>
              <a:t>Findings: The columns ('date' and 'iso3166'/'State') to be used to merge in a single view both data sets had different formats. Approach: - The ISO3166 acronyms for US states with its correspondent states where searched and placed in a csv file. - On the NOAA temperature data set, a column with the corresponding ISO3166 codes was added, as well as, 'date' was formatted to “YYYY-MM-DD’. - On the EIA data set, the date was formatted to “YYYY-MM-DD’' - Cleaning functions were defined for both EIA and NOAA data sets. - Merging of both data sets was done to get a single view of all the data of interest.</a:t>
            </a:r>
          </a:p>
          <a:p>
            <a:pPr rtl="0"/>
            <a:r>
              <a:rPr lang="en-US" b="1" dirty="0" smtClean="0">
                <a:effectLst/>
              </a:rPr>
              <a:t>Retrieving Data from 2001 to 2018</a:t>
            </a:r>
            <a:r>
              <a:rPr lang="en-US" dirty="0" smtClean="0">
                <a:effectLst/>
              </a:rPr>
              <a:t>: </a:t>
            </a:r>
            <a:r>
              <a:rPr lang="en-US" dirty="0" smtClean="0">
                <a:effectLst/>
                <a:hlinkClick r:id="rId9"/>
              </a:rPr>
              <a:t>Link to Section 4 Code</a:t>
            </a:r>
            <a:endParaRPr lang="en-US" dirty="0" smtClean="0">
              <a:effectLst/>
            </a:endParaRPr>
          </a:p>
          <a:p>
            <a:pPr rtl="0"/>
            <a:r>
              <a:rPr lang="en-US" dirty="0" smtClean="0">
                <a:effectLst/>
              </a:rPr>
              <a:t>Findings: - NOAA server disconnect after </a:t>
            </a:r>
            <a:r>
              <a:rPr lang="en-US" dirty="0" err="1" smtClean="0">
                <a:effectLst/>
              </a:rPr>
              <a:t>cretain</a:t>
            </a:r>
            <a:r>
              <a:rPr lang="en-US" dirty="0" smtClean="0">
                <a:effectLst/>
              </a:rPr>
              <a:t> time. - EIA doe snot have data available through API previous to 2001 Approach: - Getting the data Year by Year (From 2001 to 2018): The three previous steps (1.- EIA data set acquisition per month by state in a year, 2.- NOAA data set Acquisition per month by state in a year, and 3.- Merging of EIA and NOAA data sets) were nested in a loop to get 18 years of data and save them in individuals .csv files per year. See cell In[30] in order to cope with server disconnections. - Getting all years of data in a single view: All the yearly .csv file were appended to get all the data in a single view and saved into a file. Files generated: eia_YYYY_YYYY.csv - one file per EIA year fetched noaa_YYYY_YYY.csv - one file per NOAA year fetched data_all_YYYY_YYYY.csv - one file per year fetched with EIA and NOAA data merged AllData_1.csv - File with all the data_all_YYYY_YYYY.csv files combined</a:t>
            </a:r>
          </a:p>
          <a:p>
            <a:pPr rtl="0"/>
            <a:r>
              <a:rPr lang="en-US" b="1" dirty="0" smtClean="0">
                <a:effectLst/>
              </a:rPr>
              <a:t>Data Processing </a:t>
            </a:r>
            <a:r>
              <a:rPr lang="en-US" dirty="0" smtClean="0">
                <a:effectLst/>
                <a:hlinkClick r:id="rId10"/>
              </a:rPr>
              <a:t>Link to Section 5 Code</a:t>
            </a:r>
            <a:endParaRPr lang="en-US" dirty="0" smtClean="0">
              <a:effectLst/>
            </a:endParaRPr>
          </a:p>
          <a:p>
            <a:pPr rtl="0"/>
            <a:r>
              <a:rPr lang="en-US" dirty="0" smtClean="0">
                <a:effectLst/>
              </a:rPr>
              <a:t>5.1. Checking for missing information: </a:t>
            </a:r>
            <a:r>
              <a:rPr lang="en-US" dirty="0" smtClean="0">
                <a:effectLst/>
                <a:hlinkClick r:id="rId11"/>
              </a:rPr>
              <a:t>Link to Section 5.1 Code</a:t>
            </a:r>
            <a:r>
              <a:rPr lang="en-US" dirty="0" smtClean="0">
                <a:effectLst/>
              </a:rPr>
              <a:t> </a:t>
            </a:r>
          </a:p>
          <a:p>
            <a:pPr rtl="0"/>
            <a:r>
              <a:rPr lang="en-US" dirty="0" smtClean="0">
                <a:effectLst/>
              </a:rPr>
              <a:t>Findings: - All States were missing "number of accounts' per month for years early to 2008. In addition the state of Alaska also missed the 'monthly customer accounts' in the year 2016.</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3</a:t>
            </a:fld>
            <a:endParaRPr lang="en-US"/>
          </a:p>
        </p:txBody>
      </p:sp>
    </p:spTree>
    <p:extLst>
      <p:ext uri="{BB962C8B-B14F-4D97-AF65-F5344CB8AC3E}">
        <p14:creationId xmlns:p14="http://schemas.microsoft.com/office/powerpoint/2010/main" val="4264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4</a:t>
            </a:fld>
            <a:endParaRPr lang="en-US"/>
          </a:p>
        </p:txBody>
      </p:sp>
    </p:spTree>
    <p:extLst>
      <p:ext uri="{BB962C8B-B14F-4D97-AF65-F5344CB8AC3E}">
        <p14:creationId xmlns:p14="http://schemas.microsoft.com/office/powerpoint/2010/main" val="34218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Revenue is higher when demand is higher.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Appropriate demand prediction lead to lower prices and higher revenue.</a:t>
            </a:r>
          </a:p>
          <a:p>
            <a:endParaRPr lang="en-US" dirty="0" smtClean="0"/>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6</a:t>
            </a:fld>
            <a:endParaRPr lang="en-US"/>
          </a:p>
        </p:txBody>
      </p:sp>
    </p:spTree>
    <p:extLst>
      <p:ext uri="{BB962C8B-B14F-4D97-AF65-F5344CB8AC3E}">
        <p14:creationId xmlns:p14="http://schemas.microsoft.com/office/powerpoint/2010/main" val="229350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8</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9</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From Project1_Part2 can be visualized that the Data is Time Series and non-stationary due to:</a:t>
            </a:r>
          </a:p>
          <a:p>
            <a:pPr rtl="0"/>
            <a:r>
              <a:rPr lang="en-US" dirty="0" smtClean="0">
                <a:effectLst/>
              </a:rPr>
              <a:t>1.Trend - the Retail price of Electricity grows over time. The trend component of our predicted variable might be due to inflation or some other macro-economic factors that are not reflected in the collected features into the data. </a:t>
            </a:r>
          </a:p>
          <a:p>
            <a:pPr rtl="0"/>
            <a:r>
              <a:rPr lang="en-US" dirty="0" smtClean="0">
                <a:effectLst/>
              </a:rPr>
              <a:t>2.- Seasonality - there is a periodic change of the price which might be considered in some models as </a:t>
            </a:r>
            <a:r>
              <a:rPr lang="en-US" dirty="0" err="1" smtClean="0">
                <a:effectLst/>
              </a:rPr>
              <a:t>sesonality</a:t>
            </a:r>
            <a:r>
              <a:rPr lang="en-US" dirty="0" smtClean="0">
                <a:effectLst/>
              </a:rPr>
              <a:t>. Nevertheless, It was studied that the Retail price of </a:t>
            </a:r>
            <a:r>
              <a:rPr lang="en-US" dirty="0" err="1" smtClean="0">
                <a:effectLst/>
              </a:rPr>
              <a:t>Electricy</a:t>
            </a:r>
            <a:r>
              <a:rPr lang="en-US" dirty="0" smtClean="0">
                <a:effectLst/>
              </a:rPr>
              <a:t> tend to be higher in months with higher temperature. Thus, depending on the model these changes can be considered as a </a:t>
            </a:r>
            <a:r>
              <a:rPr lang="en-US" dirty="0" err="1" smtClean="0">
                <a:effectLst/>
              </a:rPr>
              <a:t>consequece</a:t>
            </a:r>
            <a:r>
              <a:rPr lang="en-US" dirty="0" smtClean="0">
                <a:effectLst/>
              </a:rPr>
              <a:t> of the correlation with temperature and/or other features.</a:t>
            </a:r>
          </a:p>
          <a:p>
            <a:pPr rtl="0"/>
            <a:endParaRPr lang="en-US" dirty="0" smtClean="0">
              <a:effectLst/>
            </a:endParaRPr>
          </a:p>
          <a:p>
            <a:pPr rtl="0"/>
            <a:r>
              <a:rPr lang="en-US" dirty="0" smtClean="0">
                <a:effectLst/>
              </a:rPr>
              <a:t>time series </a:t>
            </a:r>
            <a:r>
              <a:rPr lang="en-US" dirty="0" err="1" smtClean="0">
                <a:effectLst/>
              </a:rPr>
              <a:t>uni</a:t>
            </a:r>
            <a:r>
              <a:rPr lang="en-US" dirty="0" smtClean="0">
                <a:effectLst/>
              </a:rPr>
              <a:t>-variable models base their predictions only on the date-time information. The above considered models are traditionally used for time-series predictions.</a:t>
            </a:r>
          </a:p>
          <a:p>
            <a:pPr rtl="0"/>
            <a:r>
              <a:rPr lang="en-US" dirty="0" smtClean="0">
                <a:effectLst/>
              </a:rPr>
              <a:t>Combined models - Time-series </a:t>
            </a:r>
            <a:r>
              <a:rPr lang="en-US" dirty="0" err="1" smtClean="0">
                <a:effectLst/>
              </a:rPr>
              <a:t>univariable</a:t>
            </a:r>
            <a:r>
              <a:rPr lang="en-US" dirty="0" smtClean="0">
                <a:effectLst/>
              </a:rPr>
              <a:t> model + </a:t>
            </a:r>
            <a:r>
              <a:rPr lang="en-US" dirty="0" err="1" smtClean="0">
                <a:effectLst/>
              </a:rPr>
              <a:t>atemporal</a:t>
            </a:r>
            <a:r>
              <a:rPr lang="en-US" dirty="0" smtClean="0">
                <a:effectLst/>
              </a:rPr>
              <a:t> multivariable model: it considers a Time-series </a:t>
            </a:r>
            <a:r>
              <a:rPr lang="en-US" dirty="0" err="1" smtClean="0">
                <a:effectLst/>
              </a:rPr>
              <a:t>univariable</a:t>
            </a:r>
            <a:r>
              <a:rPr lang="en-US" dirty="0" smtClean="0">
                <a:effectLst/>
              </a:rPr>
              <a:t> model to forecast the trend + an </a:t>
            </a:r>
            <a:r>
              <a:rPr lang="en-US" dirty="0" err="1" smtClean="0">
                <a:effectLst/>
              </a:rPr>
              <a:t>atemporal</a:t>
            </a:r>
            <a:r>
              <a:rPr lang="en-US" dirty="0" smtClean="0">
                <a:effectLst/>
              </a:rPr>
              <a:t> multivariable model to forecast the differentiated data. The intention is to remove the trend part (inflation and other macro-</a:t>
            </a:r>
            <a:r>
              <a:rPr lang="en-US" dirty="0" err="1" smtClean="0">
                <a:effectLst/>
              </a:rPr>
              <a:t>ecomic</a:t>
            </a:r>
            <a:r>
              <a:rPr lang="en-US" dirty="0" smtClean="0">
                <a:effectLst/>
              </a:rPr>
              <a:t> factors) by using moving average and predict the remaining part (which depends on temperature, net generation, consumption, </a:t>
            </a:r>
            <a:r>
              <a:rPr lang="en-US" dirty="0" err="1" smtClean="0">
                <a:effectLst/>
              </a:rPr>
              <a:t>etc</a:t>
            </a:r>
            <a:r>
              <a:rPr lang="en-US" dirty="0" smtClean="0">
                <a:effectLst/>
              </a:rPr>
              <a:t>) by using different </a:t>
            </a:r>
            <a:r>
              <a:rPr lang="en-US" dirty="0" err="1" smtClean="0">
                <a:effectLst/>
              </a:rPr>
              <a:t>regressors</a:t>
            </a:r>
            <a:r>
              <a:rPr lang="en-US" dirty="0" smtClean="0">
                <a:effectLst/>
              </a:rPr>
              <a:t>. Thus, the predicted value would be the addition of both predictions.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10</a:t>
            </a:fld>
            <a:endParaRPr lang="en-US"/>
          </a:p>
        </p:txBody>
      </p:sp>
    </p:spTree>
    <p:extLst>
      <p:ext uri="{BB962C8B-B14F-4D97-AF65-F5344CB8AC3E}">
        <p14:creationId xmlns:p14="http://schemas.microsoft.com/office/powerpoint/2010/main" val="277842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Time-series </a:t>
            </a:r>
            <a:r>
              <a:rPr lang="en-US" dirty="0" err="1" smtClean="0">
                <a:effectLst/>
              </a:rPr>
              <a:t>univariable</a:t>
            </a:r>
            <a:r>
              <a:rPr lang="en-US" dirty="0" smtClean="0">
                <a:effectLst/>
              </a:rPr>
              <a:t> model</a:t>
            </a:r>
          </a:p>
          <a:p>
            <a:pPr rtl="0"/>
            <a:r>
              <a:rPr lang="en-US" dirty="0" smtClean="0">
                <a:effectLst/>
              </a:rPr>
              <a:t>Reference: </a:t>
            </a:r>
            <a:r>
              <a:rPr lang="en-US" dirty="0" smtClean="0">
                <a:effectLst/>
                <a:hlinkClick r:id="rId3"/>
              </a:rPr>
              <a:t>https://facebook.github.io/prophet/docs/seasonality,_holiday_effects,_and_regressors.html</a:t>
            </a:r>
            <a:endParaRPr lang="en-US" dirty="0" smtClean="0">
              <a:effectLst/>
            </a:endParaRPr>
          </a:p>
          <a:p>
            <a:pPr rtl="0"/>
            <a:r>
              <a:rPr lang="en-US" dirty="0" smtClean="0">
                <a:effectLst/>
              </a:rPr>
              <a:t>Prophet is a univariate model. It could be considered a naive model since it intends to predict the outcome based just on the dates (time series). The model </a:t>
            </a:r>
            <a:r>
              <a:rPr lang="en-US" dirty="0" err="1" smtClean="0">
                <a:effectLst/>
              </a:rPr>
              <a:t>descompount</a:t>
            </a:r>
            <a:r>
              <a:rPr lang="en-US" dirty="0" smtClean="0">
                <a:effectLst/>
              </a:rPr>
              <a:t> the outcome/response variable 𝑌 behavior into trend and seasonality parts. </a:t>
            </a:r>
          </a:p>
          <a:p>
            <a:pPr rtl="0"/>
            <a:r>
              <a:rPr lang="en-US" dirty="0" smtClean="0">
                <a:effectLst/>
              </a:rPr>
              <a:t>Y =Xi(1) Trend + Xi(2) Seasonality</a:t>
            </a:r>
          </a:p>
          <a:p>
            <a:pPr rtl="0"/>
            <a:r>
              <a:rPr lang="en-US" dirty="0" smtClean="0">
                <a:effectLst/>
              </a:rPr>
              <a:t>The trend estimator uses linear regression with changing points as </a:t>
            </a:r>
            <a:r>
              <a:rPr lang="en-US" dirty="0" err="1" smtClean="0">
                <a:effectLst/>
              </a:rPr>
              <a:t>hyperparameter</a:t>
            </a:r>
            <a:r>
              <a:rPr lang="en-US" dirty="0" smtClean="0">
                <a:effectLst/>
              </a:rPr>
              <a:t>. It was used '</a:t>
            </a:r>
            <a:r>
              <a:rPr lang="en-US" dirty="0" err="1" smtClean="0">
                <a:effectLst/>
              </a:rPr>
              <a:t>autoscale</a:t>
            </a:r>
            <a:r>
              <a:rPr lang="en-US" dirty="0" smtClean="0">
                <a:effectLst/>
              </a:rPr>
              <a:t>' which is the default </a:t>
            </a:r>
            <a:r>
              <a:rPr lang="en-US" dirty="0" err="1" smtClean="0">
                <a:effectLst/>
              </a:rPr>
              <a:t>hyperparameter</a:t>
            </a:r>
            <a:r>
              <a:rPr lang="en-US" dirty="0" smtClean="0">
                <a:effectLst/>
              </a:rPr>
              <a:t> was used.</a:t>
            </a:r>
          </a:p>
          <a:p>
            <a:pPr rtl="0"/>
            <a:r>
              <a:rPr lang="en-US" dirty="0" err="1" smtClean="0">
                <a:effectLst/>
              </a:rPr>
              <a:t>Seasonalities</a:t>
            </a:r>
            <a:r>
              <a:rPr lang="en-US" dirty="0" smtClean="0">
                <a:effectLst/>
              </a:rPr>
              <a:t> are estimated using a partial Fourier sum, which is a well known mathematic method traditionally used to model periodic electrical signals. The parameter </a:t>
            </a:r>
            <a:r>
              <a:rPr lang="en-US" dirty="0" err="1" smtClean="0">
                <a:effectLst/>
              </a:rPr>
              <a:t>fourier_order</a:t>
            </a:r>
            <a:r>
              <a:rPr lang="en-US" dirty="0" smtClean="0">
                <a:effectLst/>
              </a:rPr>
              <a:t>=5 was used. This values was selected by inspection of the graphs of the components since in Project 1_part2 was visualized the dependency of variation of price with respect month of the year due to temperatures. Also, an additive annual seasonality of 365 days was added based on the data analysis done in previous parts.</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12</a:t>
            </a:fld>
            <a:endParaRPr lang="en-US"/>
          </a:p>
        </p:txBody>
      </p:sp>
    </p:spTree>
    <p:extLst>
      <p:ext uri="{BB962C8B-B14F-4D97-AF65-F5344CB8AC3E}">
        <p14:creationId xmlns:p14="http://schemas.microsoft.com/office/powerpoint/2010/main" val="31651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9AD698-EE6C-4595-A6AD-F6B328E628A1}"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extLst>
      <p:ext uri="{BB962C8B-B14F-4D97-AF65-F5344CB8AC3E}">
        <p14:creationId xmlns:p14="http://schemas.microsoft.com/office/powerpoint/2010/main" val="1040849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dirty="0"/>
          </a:p>
        </p:txBody>
      </p:sp>
      <p:sp>
        <p:nvSpPr>
          <p:cNvPr id="10" name="AutoShape 4"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10" name="TextBox 9"/>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pic>
        <p:nvPicPr>
          <p:cNvPr id="9" name="Picture 9" descr="Image result for paper tear powerpoi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312680"/>
            <a:ext cx="6901953" cy="406481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4376" y="381000"/>
            <a:ext cx="670560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Box 10"/>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1709152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9AD698-EE6C-4595-A6AD-F6B328E628A1}"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EC865-E26C-47CB-A6FF-0C51994B33F2}"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9AD698-EE6C-4595-A6AD-F6B328E628A1}"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D698-EE6C-4595-A6AD-F6B328E628A1}"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A9AD698-EE6C-4595-A6AD-F6B328E628A1}" type="datetimeFigureOut">
              <a:rPr lang="en-US" smtClean="0"/>
              <a:t>7/11/2019</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44EC865-E26C-47CB-A6FF-0C51994B33F2}"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806"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timing>
    <p:tnLst>
      <p:par>
        <p:cTn id="1" dur="indefinite" restart="never" nodeType="tmRoot"/>
      </p:par>
    </p:tnLst>
  </p:timing>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Image result for electri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65" y="1371600"/>
            <a:ext cx="6651069" cy="14803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35025" y="2286000"/>
            <a:ext cx="7543800" cy="2438400"/>
          </a:xfrm>
        </p:spPr>
        <p:txBody>
          <a:bodyPr>
            <a:normAutofit/>
          </a:bodyPr>
          <a:lstStyle/>
          <a:p>
            <a:pPr algn="ctr"/>
            <a:r>
              <a:rPr lang="en-US" sz="5400" dirty="0" smtClean="0"/>
              <a:t>Electricity Price Forecast</a:t>
            </a:r>
            <a:endParaRPr lang="en-US" sz="5400" dirty="0"/>
          </a:p>
        </p:txBody>
      </p:sp>
      <p:sp>
        <p:nvSpPr>
          <p:cNvPr id="12" name="Content Placeholder 2"/>
          <p:cNvSpPr txBox="1">
            <a:spLocks/>
          </p:cNvSpPr>
          <p:nvPr/>
        </p:nvSpPr>
        <p:spPr>
          <a:xfrm>
            <a:off x="762000" y="48006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1600" dirty="0" smtClean="0"/>
          </a:p>
          <a:p>
            <a:endParaRPr lang="en-US" sz="2000" dirty="0"/>
          </a:p>
        </p:txBody>
      </p:sp>
      <p:sp>
        <p:nvSpPr>
          <p:cNvPr id="4" name="Content Placeholder 2"/>
          <p:cNvSpPr txBox="1">
            <a:spLocks/>
          </p:cNvSpPr>
          <p:nvPr/>
        </p:nvSpPr>
        <p:spPr>
          <a:xfrm>
            <a:off x="914400" y="49530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2000" dirty="0" smtClean="0"/>
          </a:p>
          <a:p>
            <a:endParaRPr lang="en-US" sz="2000" dirty="0"/>
          </a:p>
          <a:p>
            <a:endParaRPr lang="en-US" sz="1600" dirty="0" smtClean="0"/>
          </a:p>
          <a:p>
            <a:endParaRPr lang="en-US" sz="2000" dirty="0"/>
          </a:p>
        </p:txBody>
      </p:sp>
      <p:sp>
        <p:nvSpPr>
          <p:cNvPr id="3" name="TextBox 2"/>
          <p:cNvSpPr txBox="1"/>
          <p:nvPr/>
        </p:nvSpPr>
        <p:spPr>
          <a:xfrm>
            <a:off x="761999" y="6256149"/>
            <a:ext cx="1088760" cy="369332"/>
          </a:xfrm>
          <a:prstGeom prst="rect">
            <a:avLst/>
          </a:prstGeom>
          <a:noFill/>
        </p:spPr>
        <p:txBody>
          <a:bodyPr wrap="none" rtlCol="0">
            <a:spAutoFit/>
          </a:bodyPr>
          <a:lstStyle/>
          <a:p>
            <a:r>
              <a:rPr lang="en-US" dirty="0" smtClean="0">
                <a:solidFill>
                  <a:schemeClr val="tx2"/>
                </a:solidFill>
              </a:rPr>
              <a:t>July 2019</a:t>
            </a:r>
            <a:endParaRPr lang="en-US" dirty="0">
              <a:solidFill>
                <a:schemeClr val="tx2"/>
              </a:solidFill>
            </a:endParaRPr>
          </a:p>
        </p:txBody>
      </p:sp>
      <p:sp>
        <p:nvSpPr>
          <p:cNvPr id="5" name="AutoShape 2"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177" t="5286" r="3599" b="48301"/>
          <a:stretch/>
        </p:blipFill>
        <p:spPr>
          <a:xfrm>
            <a:off x="761999" y="152400"/>
            <a:ext cx="7543801" cy="1385388"/>
          </a:xfrm>
          <a:prstGeom prst="rect">
            <a:avLst/>
          </a:prstGeom>
          <a:noFill/>
          <a:ln>
            <a:noFill/>
          </a:ln>
        </p:spPr>
      </p:pic>
    </p:spTree>
    <p:extLst>
      <p:ext uri="{BB962C8B-B14F-4D97-AF65-F5344CB8AC3E}">
        <p14:creationId xmlns:p14="http://schemas.microsoft.com/office/powerpoint/2010/main" val="1386382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391400" cy="1600200"/>
          </a:xfrm>
        </p:spPr>
        <p:txBody>
          <a:bodyPr>
            <a:normAutofit/>
          </a:bodyPr>
          <a:lstStyle/>
          <a:p>
            <a:r>
              <a:rPr lang="en-US" dirty="0" smtClean="0"/>
              <a:t>Models under consideration</a:t>
            </a:r>
            <a:endParaRPr lang="en-US" dirty="0"/>
          </a:p>
        </p:txBody>
      </p:sp>
      <p:sp>
        <p:nvSpPr>
          <p:cNvPr id="11" name="Content Placeholder 2"/>
          <p:cNvSpPr>
            <a:spLocks noGrp="1"/>
          </p:cNvSpPr>
          <p:nvPr>
            <p:ph idx="1"/>
          </p:nvPr>
        </p:nvSpPr>
        <p:spPr>
          <a:xfrm>
            <a:off x="6705600" y="694706"/>
            <a:ext cx="2590800" cy="2743200"/>
          </a:xfrm>
        </p:spPr>
        <p:txBody>
          <a:bodyPr>
            <a:normAutofit/>
          </a:bodyPr>
          <a:lstStyle/>
          <a:p>
            <a:pPr marL="0" indent="0">
              <a:buNone/>
            </a:pPr>
            <a:r>
              <a:rPr lang="en-US" sz="2000" b="1" dirty="0" smtClean="0"/>
              <a:t>Time-series </a:t>
            </a:r>
            <a:r>
              <a:rPr lang="en-US" sz="2000" b="1" dirty="0" err="1" smtClean="0"/>
              <a:t>uni</a:t>
            </a:r>
            <a:r>
              <a:rPr lang="en-US" sz="2000" b="1" dirty="0" smtClean="0"/>
              <a:t>-variable models:</a:t>
            </a:r>
            <a:endParaRPr lang="en-US" sz="2000" dirty="0" smtClean="0"/>
          </a:p>
          <a:p>
            <a:r>
              <a:rPr lang="en-US" sz="2000" dirty="0" smtClean="0"/>
              <a:t>Moving Average</a:t>
            </a:r>
          </a:p>
          <a:p>
            <a:r>
              <a:rPr lang="en-US" sz="2000" dirty="0" smtClean="0"/>
              <a:t>Facebook </a:t>
            </a:r>
            <a:r>
              <a:rPr lang="en-US" sz="2000" dirty="0" err="1" smtClean="0"/>
              <a:t>profet</a:t>
            </a:r>
            <a:endParaRPr lang="en-US" sz="2000" dirty="0" smtClean="0"/>
          </a:p>
          <a:p>
            <a:r>
              <a:rPr lang="en-US" sz="2000" dirty="0" smtClean="0"/>
              <a:t>ARIMA</a:t>
            </a:r>
          </a:p>
          <a:p>
            <a:pPr marL="0" indent="0">
              <a:buNone/>
            </a:pPr>
            <a:endParaRPr lang="en-US" sz="2000" dirty="0" smtClean="0"/>
          </a:p>
          <a:p>
            <a:endParaRPr lang="en-US" sz="2000" dirty="0"/>
          </a:p>
        </p:txBody>
      </p:sp>
      <p:sp>
        <p:nvSpPr>
          <p:cNvPr id="13" name="TextBox 12"/>
          <p:cNvSpPr txBox="1"/>
          <p:nvPr/>
        </p:nvSpPr>
        <p:spPr>
          <a:xfrm>
            <a:off x="1143000" y="3127546"/>
            <a:ext cx="7807522" cy="3120854"/>
          </a:xfrm>
          <a:prstGeom prst="rect">
            <a:avLst/>
          </a:prstGeom>
        </p:spPr>
        <p:txBody>
          <a:bodyPr vert="horz" lIns="91440" tIns="45720" rIns="91440" bIns="45720" rtlCol="0" anchor="ctr" anchorCtr="0">
            <a:normAutofit/>
          </a:bodyPr>
          <a:lstStyle>
            <a:lvl1pPr indent="0">
              <a:spcBef>
                <a:spcPct val="20000"/>
              </a:spcBef>
              <a:buClr>
                <a:schemeClr val="accent1"/>
              </a:buClr>
              <a:buFont typeface="Arial" pitchFamily="34" charset="0"/>
              <a:buNone/>
              <a:defRPr sz="2400" b="1">
                <a:solidFill>
                  <a:schemeClr val="tx2"/>
                </a:solidFill>
              </a:defRPr>
            </a:lvl1pPr>
            <a:lvl2pPr marL="594360" indent="-274320">
              <a:spcBef>
                <a:spcPct val="20000"/>
              </a:spcBef>
              <a:buClr>
                <a:schemeClr val="accent1"/>
              </a:buClr>
              <a:buFont typeface="Arial" pitchFamily="34" charset="0"/>
              <a:buChar char="•"/>
              <a:defRPr sz="2200">
                <a:solidFill>
                  <a:schemeClr val="tx2"/>
                </a:solidFill>
              </a:defRPr>
            </a:lvl2pPr>
            <a:lvl3pPr marL="868680" indent="-228600">
              <a:spcBef>
                <a:spcPct val="20000"/>
              </a:spcBef>
              <a:buClr>
                <a:schemeClr val="accent1"/>
              </a:buClr>
              <a:buFont typeface="Arial" pitchFamily="34" charset="0"/>
              <a:buChar char="•"/>
              <a:defRPr sz="2000">
                <a:solidFill>
                  <a:schemeClr val="tx2"/>
                </a:solidFill>
              </a:defRPr>
            </a:lvl3pPr>
            <a:lvl4pPr marL="1143000" indent="-228600">
              <a:spcBef>
                <a:spcPct val="20000"/>
              </a:spcBef>
              <a:buClr>
                <a:schemeClr val="accent1"/>
              </a:buClr>
              <a:buFont typeface="Arial" pitchFamily="34" charset="0"/>
              <a:buChar char="•"/>
              <a:defRPr>
                <a:solidFill>
                  <a:schemeClr val="tx2"/>
                </a:solidFill>
              </a:defRPr>
            </a:lvl4pPr>
            <a:lvl5pPr marL="1371600" indent="-228600">
              <a:spcBef>
                <a:spcPct val="20000"/>
              </a:spcBef>
              <a:buClr>
                <a:schemeClr val="accent1"/>
              </a:buClr>
              <a:buFont typeface="Arial" pitchFamily="34" charset="0"/>
              <a:buChar char="•"/>
              <a:defRPr baseline="0">
                <a:solidFill>
                  <a:schemeClr val="tx2"/>
                </a:solidFill>
              </a:defRPr>
            </a:lvl5pPr>
            <a:lvl6pPr marL="1645920" indent="-228600">
              <a:spcBef>
                <a:spcPct val="20000"/>
              </a:spcBef>
              <a:buClr>
                <a:schemeClr val="accent1"/>
              </a:buClr>
              <a:buFont typeface="Arial" pitchFamily="34" charset="0"/>
              <a:buChar char="•"/>
              <a:defRPr sz="1600">
                <a:solidFill>
                  <a:schemeClr val="tx2"/>
                </a:solidFill>
              </a:defRPr>
            </a:lvl6pPr>
            <a:lvl7pPr marL="1901952" indent="-228600">
              <a:spcBef>
                <a:spcPct val="20000"/>
              </a:spcBef>
              <a:buClr>
                <a:schemeClr val="accent1"/>
              </a:buClr>
              <a:buFont typeface="Arial" pitchFamily="34" charset="0"/>
              <a:buChar char="•"/>
              <a:defRPr sz="1600">
                <a:solidFill>
                  <a:schemeClr val="tx2"/>
                </a:solidFill>
              </a:defRPr>
            </a:lvl7pPr>
            <a:lvl8pPr marL="2194560" indent="-228600">
              <a:spcBef>
                <a:spcPct val="20000"/>
              </a:spcBef>
              <a:buClr>
                <a:schemeClr val="accent1"/>
              </a:buClr>
              <a:buFont typeface="Arial" pitchFamily="34" charset="0"/>
              <a:buChar char="•"/>
              <a:defRPr sz="1600">
                <a:solidFill>
                  <a:schemeClr val="tx2"/>
                </a:solidFill>
              </a:defRPr>
            </a:lvl8pPr>
            <a:lvl9pPr marL="2468880" indent="-228600">
              <a:spcBef>
                <a:spcPct val="20000"/>
              </a:spcBef>
              <a:buClr>
                <a:schemeClr val="accent1"/>
              </a:buClr>
              <a:buFont typeface="Arial" pitchFamily="34" charset="0"/>
              <a:buChar char="•"/>
              <a:defRPr sz="1600">
                <a:solidFill>
                  <a:schemeClr val="tx2"/>
                </a:solidFill>
              </a:defRPr>
            </a:lvl9pPr>
          </a:lstStyle>
          <a:p>
            <a:pPr algn="r"/>
            <a:r>
              <a:rPr lang="en-US" sz="2000" dirty="0" smtClean="0"/>
              <a:t>Multi-variable </a:t>
            </a:r>
            <a:r>
              <a:rPr lang="en-US" sz="2000" dirty="0"/>
              <a:t>models:</a:t>
            </a:r>
          </a:p>
          <a:p>
            <a:pPr marL="342900" indent="-342900" algn="r">
              <a:buFont typeface="Arial" panose="020B0604020202020204" pitchFamily="34" charset="0"/>
              <a:buChar char="•"/>
            </a:pPr>
            <a:r>
              <a:rPr lang="en-US" sz="2000" b="0" dirty="0"/>
              <a:t>Moving Average + Linear Regression (Combined model)</a:t>
            </a:r>
          </a:p>
          <a:p>
            <a:pPr marL="342900" indent="-342900" algn="r">
              <a:buFont typeface="Arial" panose="020B0604020202020204" pitchFamily="34" charset="0"/>
              <a:buChar char="•"/>
            </a:pPr>
            <a:r>
              <a:rPr lang="en-US" sz="2000" b="0" dirty="0"/>
              <a:t>Moving Average + Lasso (Combined model)</a:t>
            </a:r>
          </a:p>
          <a:p>
            <a:pPr marL="342900" indent="-342900" algn="r">
              <a:buFont typeface="Arial" panose="020B0604020202020204" pitchFamily="34" charset="0"/>
              <a:buChar char="•"/>
            </a:pPr>
            <a:r>
              <a:rPr lang="en-US" sz="2000" b="0" dirty="0"/>
              <a:t>Moving Average + Ridge (Combined model)</a:t>
            </a:r>
          </a:p>
          <a:p>
            <a:pPr marL="342900" indent="-342900" algn="r">
              <a:buFont typeface="Arial" panose="020B0604020202020204" pitchFamily="34" charset="0"/>
              <a:buChar char="•"/>
            </a:pPr>
            <a:r>
              <a:rPr lang="en-US" sz="2000" b="0" dirty="0"/>
              <a:t>Moving Average + </a:t>
            </a:r>
            <a:r>
              <a:rPr lang="en-US" sz="2000" b="0" dirty="0" err="1"/>
              <a:t>ElasticNet</a:t>
            </a:r>
            <a:r>
              <a:rPr lang="en-US" sz="2000" b="0" dirty="0"/>
              <a:t> (Combined model)</a:t>
            </a:r>
          </a:p>
          <a:p>
            <a:pPr marL="342900" indent="-342900" algn="r">
              <a:buFont typeface="Arial" panose="020B0604020202020204" pitchFamily="34" charset="0"/>
              <a:buChar char="•"/>
            </a:pPr>
            <a:r>
              <a:rPr lang="en-US" sz="2000" b="0" dirty="0"/>
              <a:t>Long Short-Term Memory (LSTM) (Unsupervised model)</a:t>
            </a:r>
          </a:p>
          <a:p>
            <a:pPr marL="342900" indent="-342900" algn="r">
              <a:buFont typeface="Arial" panose="020B0604020202020204" pitchFamily="34" charset="0"/>
              <a:buChar char="•"/>
            </a:pPr>
            <a:endParaRPr lang="en-US" sz="2000" b="0" dirty="0"/>
          </a:p>
        </p:txBody>
      </p:sp>
      <p:sp>
        <p:nvSpPr>
          <p:cNvPr id="3" name="TextBox 2"/>
          <p:cNvSpPr txBox="1"/>
          <p:nvPr/>
        </p:nvSpPr>
        <p:spPr>
          <a:xfrm>
            <a:off x="404962" y="729734"/>
            <a:ext cx="4308102" cy="369332"/>
          </a:xfrm>
          <a:prstGeom prst="rect">
            <a:avLst/>
          </a:prstGeom>
          <a:noFill/>
        </p:spPr>
        <p:txBody>
          <a:bodyPr wrap="none" rtlCol="0">
            <a:spAutoFit/>
          </a:bodyPr>
          <a:lstStyle/>
          <a:p>
            <a:r>
              <a:rPr lang="en-US" dirty="0" smtClean="0"/>
              <a:t>The </a:t>
            </a:r>
            <a:r>
              <a:rPr lang="en-US" dirty="0"/>
              <a:t>Data is Time Series and </a:t>
            </a:r>
            <a:r>
              <a:rPr lang="en-US" dirty="0" smtClean="0"/>
              <a:t>non-stationary: </a:t>
            </a:r>
            <a:endParaRPr lang="en-US" dirty="0"/>
          </a:p>
        </p:txBody>
      </p:sp>
      <p:sp>
        <p:nvSpPr>
          <p:cNvPr id="4" name="TextBox 3"/>
          <p:cNvSpPr txBox="1"/>
          <p:nvPr/>
        </p:nvSpPr>
        <p:spPr>
          <a:xfrm>
            <a:off x="516378" y="1307068"/>
            <a:ext cx="727956" cy="369332"/>
          </a:xfrm>
          <a:prstGeom prst="rect">
            <a:avLst/>
          </a:prstGeom>
          <a:noFill/>
        </p:spPr>
        <p:txBody>
          <a:bodyPr wrap="none" rtlCol="0">
            <a:spAutoFit/>
          </a:bodyPr>
          <a:lstStyle/>
          <a:p>
            <a:r>
              <a:rPr lang="en-US" dirty="0" smtClean="0"/>
              <a:t>Trend</a:t>
            </a:r>
            <a:endParaRPr lang="en-US" dirty="0"/>
          </a:p>
        </p:txBody>
      </p:sp>
      <p:cxnSp>
        <p:nvCxnSpPr>
          <p:cNvPr id="6" name="Straight Arrow Connector 5"/>
          <p:cNvCxnSpPr>
            <a:stCxn id="4" idx="3"/>
          </p:cNvCxnSpPr>
          <p:nvPr/>
        </p:nvCxnSpPr>
        <p:spPr>
          <a:xfrm>
            <a:off x="1244334" y="1491734"/>
            <a:ext cx="10416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0" y="1168568"/>
            <a:ext cx="4267200" cy="646331"/>
          </a:xfrm>
          <a:prstGeom prst="rect">
            <a:avLst/>
          </a:prstGeom>
          <a:noFill/>
        </p:spPr>
        <p:txBody>
          <a:bodyPr wrap="square" rtlCol="0">
            <a:spAutoFit/>
          </a:bodyPr>
          <a:lstStyle/>
          <a:p>
            <a:r>
              <a:rPr lang="en-US" dirty="0" smtClean="0"/>
              <a:t>- Grows </a:t>
            </a:r>
            <a:r>
              <a:rPr lang="en-US" dirty="0"/>
              <a:t>over </a:t>
            </a:r>
            <a:r>
              <a:rPr lang="en-US" dirty="0" smtClean="0"/>
              <a:t>time</a:t>
            </a:r>
          </a:p>
          <a:p>
            <a:r>
              <a:rPr lang="en-US" dirty="0" smtClean="0"/>
              <a:t>- Inflation or other macro-economic factors</a:t>
            </a:r>
            <a:endParaRPr lang="en-US" dirty="0"/>
          </a:p>
        </p:txBody>
      </p:sp>
      <p:sp>
        <p:nvSpPr>
          <p:cNvPr id="19" name="TextBox 18"/>
          <p:cNvSpPr txBox="1"/>
          <p:nvPr/>
        </p:nvSpPr>
        <p:spPr>
          <a:xfrm>
            <a:off x="526274" y="2373868"/>
            <a:ext cx="1249060" cy="369332"/>
          </a:xfrm>
          <a:prstGeom prst="rect">
            <a:avLst/>
          </a:prstGeom>
          <a:noFill/>
        </p:spPr>
        <p:txBody>
          <a:bodyPr wrap="none" rtlCol="0">
            <a:spAutoFit/>
          </a:bodyPr>
          <a:lstStyle/>
          <a:p>
            <a:r>
              <a:rPr lang="en-US" dirty="0" smtClean="0"/>
              <a:t>Seasonality</a:t>
            </a:r>
            <a:endParaRPr lang="en-US" dirty="0"/>
          </a:p>
        </p:txBody>
      </p:sp>
      <p:cxnSp>
        <p:nvCxnSpPr>
          <p:cNvPr id="20" name="Straight Arrow Connector 19"/>
          <p:cNvCxnSpPr>
            <a:stCxn id="19" idx="3"/>
          </p:cNvCxnSpPr>
          <p:nvPr/>
        </p:nvCxnSpPr>
        <p:spPr>
          <a:xfrm>
            <a:off x="1775334" y="2558534"/>
            <a:ext cx="5205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2200" y="2095973"/>
            <a:ext cx="3052617" cy="923330"/>
          </a:xfrm>
          <a:prstGeom prst="rect">
            <a:avLst/>
          </a:prstGeom>
          <a:noFill/>
        </p:spPr>
        <p:txBody>
          <a:bodyPr wrap="square" rtlCol="0">
            <a:spAutoFit/>
          </a:bodyPr>
          <a:lstStyle/>
          <a:p>
            <a:r>
              <a:rPr lang="en-US" dirty="0" smtClean="0"/>
              <a:t>- Periodic </a:t>
            </a:r>
            <a:r>
              <a:rPr lang="en-US" dirty="0"/>
              <a:t>change of the price </a:t>
            </a:r>
          </a:p>
          <a:p>
            <a:r>
              <a:rPr lang="en-US" dirty="0" smtClean="0"/>
              <a:t>- Correlation with temperature and/or other features</a:t>
            </a:r>
            <a:endParaRPr lang="en-US" dirty="0"/>
          </a:p>
        </p:txBody>
      </p:sp>
    </p:spTree>
    <p:extLst>
      <p:ext uri="{BB962C8B-B14F-4D97-AF65-F5344CB8AC3E}">
        <p14:creationId xmlns:p14="http://schemas.microsoft.com/office/powerpoint/2010/main" val="3215727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05600" cy="1600200"/>
          </a:xfrm>
        </p:spPr>
        <p:txBody>
          <a:bodyPr/>
          <a:lstStyle/>
          <a:p>
            <a:r>
              <a:rPr lang="en-US" dirty="0" smtClean="0"/>
              <a:t>Moving</a:t>
            </a:r>
            <a:br>
              <a:rPr lang="en-US" dirty="0" smtClean="0"/>
            </a:br>
            <a:r>
              <a:rPr lang="en-US" dirty="0" smtClean="0"/>
              <a:t>Average</a:t>
            </a:r>
            <a:endParaRPr lang="en-US" dirty="0"/>
          </a:p>
        </p:txBody>
      </p:sp>
      <p:sp>
        <p:nvSpPr>
          <p:cNvPr id="3" name="Content Placeholder 2"/>
          <p:cNvSpPr>
            <a:spLocks noGrp="1"/>
          </p:cNvSpPr>
          <p:nvPr>
            <p:ph idx="1"/>
          </p:nvPr>
        </p:nvSpPr>
        <p:spPr>
          <a:xfrm>
            <a:off x="533400" y="685800"/>
            <a:ext cx="2032660" cy="3886200"/>
          </a:xfrm>
        </p:spPr>
        <p:txBody>
          <a:bodyPr>
            <a:normAutofit fontScale="85000" lnSpcReduction="20000"/>
          </a:bodyPr>
          <a:lstStyle/>
          <a:p>
            <a:r>
              <a:rPr lang="en-US" dirty="0" smtClean="0"/>
              <a:t>Smooth </a:t>
            </a:r>
            <a:r>
              <a:rPr lang="en-US" dirty="0"/>
              <a:t>out short-term fluctuations and highlight longer-term trends or cycles. </a:t>
            </a:r>
            <a:endParaRPr lang="en-US" dirty="0" smtClean="0"/>
          </a:p>
          <a:p>
            <a:r>
              <a:rPr lang="en-US" dirty="0" smtClean="0"/>
              <a:t>A </a:t>
            </a:r>
            <a:r>
              <a:rPr lang="en-US" dirty="0"/>
              <a:t>decent option for trend </a:t>
            </a:r>
            <a:r>
              <a:rPr lang="en-US" dirty="0" smtClean="0"/>
              <a:t>forecast but not for price </a:t>
            </a:r>
            <a:r>
              <a:rPr lang="en-US" dirty="0"/>
              <a:t>fluctuations in short </a:t>
            </a:r>
            <a:r>
              <a:rPr lang="en-US" dirty="0" smtClean="0"/>
              <a:t>term.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660" y="166687"/>
            <a:ext cx="6172200"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pPr algn="r"/>
            <a:r>
              <a:rPr lang="en-US" dirty="0" smtClean="0"/>
              <a:t>Facebook-Prophet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381000"/>
            <a:ext cx="4556346" cy="27918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5" y="3194298"/>
            <a:ext cx="4672975" cy="3511302"/>
          </a:xfrm>
          <a:prstGeom prst="rect">
            <a:avLst/>
          </a:prstGeom>
        </p:spPr>
      </p:pic>
      <p:sp>
        <p:nvSpPr>
          <p:cNvPr id="6" name="TextBox 5"/>
          <p:cNvSpPr txBox="1"/>
          <p:nvPr/>
        </p:nvSpPr>
        <p:spPr>
          <a:xfrm>
            <a:off x="5114306" y="543042"/>
            <a:ext cx="3733799" cy="3139321"/>
          </a:xfrm>
          <a:prstGeom prst="rect">
            <a:avLst/>
          </a:prstGeom>
          <a:noFill/>
        </p:spPr>
        <p:txBody>
          <a:bodyPr wrap="square" rtlCol="0">
            <a:spAutoFit/>
          </a:bodyPr>
          <a:lstStyle/>
          <a:p>
            <a:r>
              <a:rPr lang="en-US" dirty="0">
                <a:solidFill>
                  <a:schemeClr val="tx2"/>
                </a:solidFill>
              </a:rPr>
              <a:t>Y =Xi(1) Trend + Xi(2) Seasonality</a:t>
            </a:r>
          </a:p>
          <a:p>
            <a:endParaRPr lang="en-US" dirty="0" smtClean="0">
              <a:solidFill>
                <a:schemeClr val="tx2"/>
              </a:solidFill>
            </a:endParaRPr>
          </a:p>
          <a:p>
            <a:r>
              <a:rPr lang="en-US" b="1" dirty="0" smtClean="0">
                <a:solidFill>
                  <a:schemeClr val="tx2"/>
                </a:solidFill>
              </a:rPr>
              <a:t>Trend: </a:t>
            </a:r>
            <a:r>
              <a:rPr lang="en-US" dirty="0" smtClean="0">
                <a:solidFill>
                  <a:schemeClr val="tx2"/>
                </a:solidFill>
              </a:rPr>
              <a:t>linear </a:t>
            </a:r>
            <a:r>
              <a:rPr lang="en-US" dirty="0">
                <a:solidFill>
                  <a:schemeClr val="tx2"/>
                </a:solidFill>
              </a:rPr>
              <a:t>regression with changing points as </a:t>
            </a:r>
            <a:r>
              <a:rPr lang="en-US" dirty="0" err="1">
                <a:solidFill>
                  <a:schemeClr val="tx2"/>
                </a:solidFill>
              </a:rPr>
              <a:t>hyperparameter</a:t>
            </a:r>
            <a:r>
              <a:rPr lang="en-US" dirty="0" smtClean="0">
                <a:solidFill>
                  <a:schemeClr val="tx2"/>
                </a:solidFill>
              </a:rPr>
              <a:t>.</a:t>
            </a:r>
          </a:p>
          <a:p>
            <a:r>
              <a:rPr lang="en-US" b="1" dirty="0" err="1" smtClean="0">
                <a:solidFill>
                  <a:schemeClr val="tx2"/>
                </a:solidFill>
              </a:rPr>
              <a:t>Hyperparameter</a:t>
            </a:r>
            <a:r>
              <a:rPr lang="en-US" b="1" dirty="0" smtClean="0">
                <a:solidFill>
                  <a:schemeClr val="tx2"/>
                </a:solidFill>
              </a:rPr>
              <a:t>: </a:t>
            </a:r>
            <a:r>
              <a:rPr lang="en-US" dirty="0" smtClean="0">
                <a:solidFill>
                  <a:schemeClr val="tx2"/>
                </a:solidFill>
              </a:rPr>
              <a:t>Default '</a:t>
            </a:r>
            <a:r>
              <a:rPr lang="en-US" dirty="0" err="1" smtClean="0">
                <a:solidFill>
                  <a:schemeClr val="tx2"/>
                </a:solidFill>
              </a:rPr>
              <a:t>autoscale</a:t>
            </a:r>
            <a:r>
              <a:rPr lang="en-US" dirty="0" smtClean="0">
                <a:solidFill>
                  <a:schemeClr val="tx2"/>
                </a:solidFill>
              </a:rPr>
              <a:t>‘</a:t>
            </a:r>
          </a:p>
          <a:p>
            <a:endParaRPr lang="en-US" dirty="0">
              <a:solidFill>
                <a:schemeClr val="tx2"/>
              </a:solidFill>
            </a:endParaRPr>
          </a:p>
          <a:p>
            <a:r>
              <a:rPr lang="en-US" b="1" dirty="0" err="1" smtClean="0">
                <a:solidFill>
                  <a:schemeClr val="tx2"/>
                </a:solidFill>
              </a:rPr>
              <a:t>Seasonalities</a:t>
            </a:r>
            <a:r>
              <a:rPr lang="en-US" b="1" dirty="0" smtClean="0">
                <a:solidFill>
                  <a:schemeClr val="tx2"/>
                </a:solidFill>
              </a:rPr>
              <a:t>:</a:t>
            </a:r>
            <a:r>
              <a:rPr lang="en-US" dirty="0" smtClean="0">
                <a:solidFill>
                  <a:schemeClr val="tx2"/>
                </a:solidFill>
              </a:rPr>
              <a:t> partial </a:t>
            </a:r>
            <a:r>
              <a:rPr lang="en-US" dirty="0">
                <a:solidFill>
                  <a:schemeClr val="tx2"/>
                </a:solidFill>
              </a:rPr>
              <a:t>Fourier </a:t>
            </a:r>
            <a:r>
              <a:rPr lang="en-US" dirty="0" smtClean="0">
                <a:solidFill>
                  <a:schemeClr val="tx2"/>
                </a:solidFill>
              </a:rPr>
              <a:t>sum. </a:t>
            </a:r>
          </a:p>
          <a:p>
            <a:r>
              <a:rPr lang="en-US" b="1" dirty="0" err="1" smtClean="0">
                <a:solidFill>
                  <a:schemeClr val="tx2"/>
                </a:solidFill>
              </a:rPr>
              <a:t>Hyperparameter</a:t>
            </a:r>
            <a:r>
              <a:rPr lang="en-US" b="1" dirty="0" smtClean="0">
                <a:solidFill>
                  <a:schemeClr val="tx2"/>
                </a:solidFill>
              </a:rPr>
              <a:t>: </a:t>
            </a:r>
            <a:r>
              <a:rPr lang="en-US" dirty="0" err="1">
                <a:solidFill>
                  <a:schemeClr val="tx2"/>
                </a:solidFill>
              </a:rPr>
              <a:t>fourier_order</a:t>
            </a:r>
            <a:r>
              <a:rPr lang="en-US" dirty="0">
                <a:solidFill>
                  <a:schemeClr val="tx2"/>
                </a:solidFill>
              </a:rPr>
              <a:t>=5 </a:t>
            </a:r>
            <a:r>
              <a:rPr lang="en-US" dirty="0" smtClean="0">
                <a:solidFill>
                  <a:schemeClr val="tx2"/>
                </a:solidFill>
              </a:rPr>
              <a:t>selected by inspection (comparison of seasonality graph with previous price Vs temperature graph)</a:t>
            </a:r>
            <a:endParaRPr lang="en-US" dirty="0">
              <a:solidFill>
                <a:schemeClr val="tx2"/>
              </a:solidFill>
            </a:endParaRPr>
          </a:p>
        </p:txBody>
      </p:sp>
    </p:spTree>
    <p:extLst>
      <p:ext uri="{BB962C8B-B14F-4D97-AF65-F5344CB8AC3E}">
        <p14:creationId xmlns:p14="http://schemas.microsoft.com/office/powerpoint/2010/main" val="3044990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457200"/>
            <a:ext cx="5795022" cy="298323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884" y="3124200"/>
            <a:ext cx="5795022" cy="2983236"/>
          </a:xfrm>
          <a:prstGeom prst="rect">
            <a:avLst/>
          </a:prstGeom>
        </p:spPr>
      </p:pic>
    </p:spTree>
    <p:extLst>
      <p:ext uri="{BB962C8B-B14F-4D97-AF65-F5344CB8AC3E}">
        <p14:creationId xmlns:p14="http://schemas.microsoft.com/office/powerpoint/2010/main" val="293431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a:t>Moving Average + Other </a:t>
            </a:r>
            <a:r>
              <a:rPr lang="en-US" dirty="0" err="1"/>
              <a:t>regressors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9200" y="634340"/>
            <a:ext cx="3741495" cy="35814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06" y="609600"/>
            <a:ext cx="4632850" cy="4254924"/>
          </a:xfrm>
          <a:prstGeom prst="rect">
            <a:avLst/>
          </a:prstGeom>
        </p:spPr>
      </p:pic>
    </p:spTree>
    <p:extLst>
      <p:ext uri="{BB962C8B-B14F-4D97-AF65-F5344CB8AC3E}">
        <p14:creationId xmlns:p14="http://schemas.microsoft.com/office/powerpoint/2010/main" val="1176298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467981" cy="1600200"/>
          </a:xfrm>
        </p:spPr>
        <p:txBody>
          <a:bodyPr/>
          <a:lstStyle/>
          <a:p>
            <a:r>
              <a:rPr lang="en-US" dirty="0" err="1" smtClean="0"/>
              <a:t>Mov</a:t>
            </a:r>
            <a:r>
              <a:rPr lang="en-US" dirty="0" smtClean="0"/>
              <a:t> </a:t>
            </a:r>
            <a:r>
              <a:rPr lang="en-US" dirty="0" err="1" smtClean="0"/>
              <a:t>Avg</a:t>
            </a:r>
            <a:r>
              <a:rPr lang="en-US" dirty="0" smtClean="0"/>
              <a:t> + Linear Regression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2778" y="3135636"/>
            <a:ext cx="5795022" cy="298323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778" y="152400"/>
            <a:ext cx="5795022" cy="298323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307275"/>
            <a:ext cx="2848981" cy="2192047"/>
          </a:xfrm>
          <a:prstGeom prst="rect">
            <a:avLst/>
          </a:prstGeom>
        </p:spPr>
      </p:pic>
    </p:spTree>
    <p:extLst>
      <p:ext uri="{BB962C8B-B14F-4D97-AF65-F5344CB8AC3E}">
        <p14:creationId xmlns:p14="http://schemas.microsoft.com/office/powerpoint/2010/main" val="2057387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Ridge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3135636"/>
            <a:ext cx="5795022" cy="298323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2400"/>
            <a:ext cx="5795022" cy="298323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828800"/>
            <a:ext cx="2681941" cy="2061062"/>
          </a:xfrm>
          <a:prstGeom prst="rect">
            <a:avLst/>
          </a:prstGeom>
        </p:spPr>
      </p:pic>
    </p:spTree>
    <p:extLst>
      <p:ext uri="{BB962C8B-B14F-4D97-AF65-F5344CB8AC3E}">
        <p14:creationId xmlns:p14="http://schemas.microsoft.com/office/powerpoint/2010/main" val="3357087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Lasso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622" y="2978168"/>
            <a:ext cx="5795022" cy="29832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76200"/>
            <a:ext cx="5795022" cy="2983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71" y="1713850"/>
            <a:ext cx="3026229" cy="2292813"/>
          </a:xfrm>
          <a:prstGeom prst="rect">
            <a:avLst/>
          </a:prstGeom>
        </p:spPr>
      </p:pic>
    </p:spTree>
    <p:extLst>
      <p:ext uri="{BB962C8B-B14F-4D97-AF65-F5344CB8AC3E}">
        <p14:creationId xmlns:p14="http://schemas.microsoft.com/office/powerpoint/2010/main" val="256094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Lasso</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3124200"/>
            <a:ext cx="5795022" cy="298323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52400"/>
            <a:ext cx="5795022" cy="298323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752600"/>
            <a:ext cx="2720346" cy="2061062"/>
          </a:xfrm>
          <a:prstGeom prst="rect">
            <a:avLst/>
          </a:prstGeom>
        </p:spPr>
      </p:pic>
    </p:spTree>
    <p:extLst>
      <p:ext uri="{BB962C8B-B14F-4D97-AF65-F5344CB8AC3E}">
        <p14:creationId xmlns:p14="http://schemas.microsoft.com/office/powerpoint/2010/main" val="24518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55375198"/>
              </p:ext>
            </p:extLst>
          </p:nvPr>
        </p:nvGraphicFramePr>
        <p:xfrm>
          <a:off x="1219200" y="1524000"/>
          <a:ext cx="6705600" cy="1897988"/>
        </p:xfrm>
        <a:graphic>
          <a:graphicData uri="http://schemas.openxmlformats.org/drawingml/2006/table">
            <a:tbl>
              <a:tblPr/>
              <a:tblGrid>
                <a:gridCol w="2235201"/>
                <a:gridCol w="1117599"/>
                <a:gridCol w="1583266"/>
                <a:gridCol w="745067"/>
                <a:gridCol w="1024467"/>
              </a:tblGrid>
              <a:tr h="405308">
                <a:tc>
                  <a:txBody>
                    <a:bodyPr/>
                    <a:lstStyle/>
                    <a:p>
                      <a:pPr algn="l" fontAlgn="b"/>
                      <a:endParaRPr lang="en-US" sz="1200" b="0" i="0" u="none" strike="noStrike" dirty="0">
                        <a:solidFill>
                          <a:schemeClr val="tx2"/>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cv_rmsloge_mean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rmsloge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Moving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0.5618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fbprophet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 </a:t>
                      </a:r>
                      <a:r>
                        <a:rPr lang="en-US" sz="1200" b="0" i="0" u="none" strike="noStrike" dirty="0" smtClean="0">
                          <a:solidFill>
                            <a:schemeClr val="tx2"/>
                          </a:solidFill>
                          <a:effectLst/>
                          <a:latin typeface="Arial"/>
                        </a:rPr>
                        <a:t>-</a:t>
                      </a:r>
                      <a:endParaRPr lang="en-US" sz="1200" b="0" i="0" u="none" strike="noStrike" dirty="0">
                        <a:solidFill>
                          <a:schemeClr val="tx2"/>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898">
                <a:tc>
                  <a:txBody>
                    <a:bodyPr/>
                    <a:lstStyle/>
                    <a:p>
                      <a:pPr algn="l" fontAlgn="b"/>
                      <a:r>
                        <a:rPr lang="en-US" sz="1200" b="1" i="0" u="none" strike="noStrike">
                          <a:solidFill>
                            <a:schemeClr val="tx2"/>
                          </a:solidFill>
                          <a:effectLst/>
                          <a:latin typeface="Arial"/>
                        </a:rPr>
                        <a:t>Mov_Avg+Linear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Mov_Avg+Lasso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0.3144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Mov_Avg+Ridge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Mov_Avg+ElasticNet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0.1962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ARIMA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30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Problem Overview</a:t>
            </a:r>
            <a:endParaRPr lang="en-US" sz="3200" dirty="0"/>
          </a:p>
        </p:txBody>
      </p:sp>
      <p:sp>
        <p:nvSpPr>
          <p:cNvPr id="3" name="Content Placeholder 2"/>
          <p:cNvSpPr>
            <a:spLocks noGrp="1"/>
          </p:cNvSpPr>
          <p:nvPr>
            <p:ph idx="1"/>
          </p:nvPr>
        </p:nvSpPr>
        <p:spPr>
          <a:xfrm>
            <a:off x="2895600" y="228600"/>
            <a:ext cx="5426418" cy="3352800"/>
          </a:xfrm>
        </p:spPr>
        <p:txBody>
          <a:bodyPr>
            <a:noAutofit/>
          </a:bodyPr>
          <a:lstStyle/>
          <a:p>
            <a:pPr marL="0" indent="0">
              <a:lnSpc>
                <a:spcPct val="150000"/>
              </a:lnSpc>
              <a:spcBef>
                <a:spcPts val="600"/>
              </a:spcBef>
              <a:buNone/>
            </a:pPr>
            <a:r>
              <a:rPr lang="en-US" sz="2000" dirty="0"/>
              <a:t>Electricity has a very dynamic market price since it is a commodity that is essential for daily life and non-storable where generation and demand must be continuously balanced. This </a:t>
            </a:r>
            <a:r>
              <a:rPr lang="en-US" sz="2000" dirty="0" smtClean="0"/>
              <a:t>in </a:t>
            </a:r>
            <a:r>
              <a:rPr lang="en-US" sz="2000" dirty="0"/>
              <a:t>turn make it dependable of the weather conditions. </a:t>
            </a:r>
            <a:endParaRPr lang="en-US" sz="2000" dirty="0" smtClean="0"/>
          </a:p>
        </p:txBody>
      </p:sp>
      <p:pic>
        <p:nvPicPr>
          <p:cNvPr id="16" name="Picture 5" descr="https://tse1.mm.bing.net/th?id=OIP.OygSDZVsRJDMSl7NxUXQjgEsDv&amp;pid=15.1&amp;P=0&amp;w=221&amp;h=1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41" y="890245"/>
            <a:ext cx="2105025" cy="168592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457200" y="3276600"/>
            <a:ext cx="8153400" cy="2819400"/>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nSpc>
                <a:spcPct val="150000"/>
              </a:lnSpc>
              <a:spcBef>
                <a:spcPts val="600"/>
              </a:spcBef>
              <a:buNone/>
            </a:pPr>
            <a:r>
              <a:rPr lang="en-US" sz="2000" dirty="0">
                <a:solidFill>
                  <a:schemeClr val="tx1"/>
                </a:solidFill>
              </a:rPr>
              <a:t>Data Sources:</a:t>
            </a:r>
          </a:p>
          <a:p>
            <a:pPr marL="0" indent="0">
              <a:lnSpc>
                <a:spcPct val="150000"/>
              </a:lnSpc>
              <a:spcBef>
                <a:spcPts val="600"/>
              </a:spcBef>
              <a:buNone/>
            </a:pPr>
            <a:r>
              <a:rPr lang="en-US" sz="2000" dirty="0"/>
              <a:t>•U.S. Energy Information Administration (EIA)</a:t>
            </a:r>
          </a:p>
          <a:p>
            <a:pPr marL="0" indent="0">
              <a:lnSpc>
                <a:spcPct val="150000"/>
              </a:lnSpc>
              <a:spcBef>
                <a:spcPts val="600"/>
              </a:spcBef>
              <a:buNone/>
            </a:pPr>
            <a:r>
              <a:rPr lang="en-US" sz="2000" dirty="0"/>
              <a:t>•National Oceanic and Atmospheric Administration NOAA</a:t>
            </a:r>
          </a:p>
          <a:p>
            <a:pPr marL="0" indent="0">
              <a:lnSpc>
                <a:spcPct val="150000"/>
              </a:lnSpc>
              <a:spcBef>
                <a:spcPts val="600"/>
              </a:spcBef>
              <a:buFont typeface="Arial" pitchFamily="34" charset="0"/>
              <a:buNone/>
            </a:pPr>
            <a:endParaRPr lang="en-US" sz="2000" dirty="0" smtClean="0"/>
          </a:p>
        </p:txBody>
      </p:sp>
    </p:spTree>
    <p:extLst>
      <p:ext uri="{BB962C8B-B14F-4D97-AF65-F5344CB8AC3E}">
        <p14:creationId xmlns:p14="http://schemas.microsoft.com/office/powerpoint/2010/main" val="19347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762000" y="685800"/>
            <a:ext cx="7543800" cy="4876800"/>
          </a:xfrm>
        </p:spPr>
        <p:txBody>
          <a:bodyPr>
            <a:noAutofit/>
          </a:bodyPr>
          <a:lstStyle/>
          <a:p>
            <a:endParaRPr lang="en-US" sz="2000" dirty="0"/>
          </a:p>
          <a:p>
            <a:r>
              <a:rPr lang="en-US" sz="2000" dirty="0" smtClean="0"/>
              <a:t>Time </a:t>
            </a:r>
            <a:r>
              <a:rPr lang="en-US" sz="2000" dirty="0"/>
              <a:t>Series models as </a:t>
            </a:r>
            <a:r>
              <a:rPr lang="en-US" sz="2000" dirty="0" err="1"/>
              <a:t>fbprophet</a:t>
            </a:r>
            <a:r>
              <a:rPr lang="en-US" sz="2000" dirty="0"/>
              <a:t> and ARIMA are good options to forecast prices based on historical trends and seasonality. </a:t>
            </a:r>
            <a:endParaRPr lang="en-US" sz="2000" dirty="0" smtClean="0"/>
          </a:p>
          <a:p>
            <a:r>
              <a:rPr lang="en-US" sz="2000" dirty="0" smtClean="0"/>
              <a:t>Combined </a:t>
            </a:r>
            <a:r>
              <a:rPr lang="en-US" sz="2000" dirty="0"/>
              <a:t>models </a:t>
            </a:r>
            <a:r>
              <a:rPr lang="en-US" sz="2000" dirty="0" err="1"/>
              <a:t>Mov_Avg</a:t>
            </a:r>
            <a:r>
              <a:rPr lang="en-US" sz="2000" dirty="0"/>
              <a:t> + other </a:t>
            </a:r>
            <a:r>
              <a:rPr lang="en-US" sz="2000" dirty="0" err="1" smtClean="0"/>
              <a:t>regressors</a:t>
            </a:r>
            <a:r>
              <a:rPr lang="en-US" sz="2000" dirty="0" smtClean="0"/>
              <a:t>  </a:t>
            </a:r>
            <a:r>
              <a:rPr lang="en-US" sz="2000" dirty="0"/>
              <a:t>performance </a:t>
            </a:r>
            <a:r>
              <a:rPr lang="en-US" sz="2000" dirty="0" smtClean="0"/>
              <a:t>is comparable </a:t>
            </a:r>
            <a:r>
              <a:rPr lang="en-US" sz="2000" dirty="0"/>
              <a:t>to </a:t>
            </a:r>
            <a:r>
              <a:rPr lang="en-US" sz="2000" dirty="0" err="1"/>
              <a:t>fbprophet</a:t>
            </a:r>
            <a:r>
              <a:rPr lang="en-US" sz="2000" dirty="0"/>
              <a:t> and ARIMA </a:t>
            </a:r>
            <a:r>
              <a:rPr lang="en-US" sz="2000" dirty="0" smtClean="0"/>
              <a:t>model in the electricity price case. </a:t>
            </a:r>
            <a:endParaRPr lang="en-US" sz="2000" dirty="0" smtClean="0"/>
          </a:p>
          <a:p>
            <a:r>
              <a:rPr lang="en-US" sz="2000" dirty="0" smtClean="0"/>
              <a:t>Time </a:t>
            </a:r>
            <a:r>
              <a:rPr lang="en-US" sz="2000" dirty="0"/>
              <a:t>series models as </a:t>
            </a:r>
            <a:r>
              <a:rPr lang="en-US" sz="2000" dirty="0" err="1"/>
              <a:t>fbprophet</a:t>
            </a:r>
            <a:r>
              <a:rPr lang="en-US" sz="2000" dirty="0"/>
              <a:t> and ARIMA use as only feature the date-time information while the </a:t>
            </a:r>
            <a:r>
              <a:rPr lang="en-US" sz="2000" dirty="0" smtClean="0"/>
              <a:t>combined </a:t>
            </a:r>
            <a:r>
              <a:rPr lang="en-US" sz="2000" dirty="0"/>
              <a:t>models use other features to forecast the differentiated (seasonality) part.</a:t>
            </a:r>
          </a:p>
          <a:p>
            <a:r>
              <a:rPr lang="en-US" sz="2000" dirty="0" smtClean="0"/>
              <a:t>The </a:t>
            </a:r>
            <a:r>
              <a:rPr lang="en-US" sz="2000" dirty="0"/>
              <a:t>best model to use would depend on the purpose of the forecast and the available information. </a:t>
            </a:r>
          </a:p>
          <a:p>
            <a:r>
              <a:rPr lang="en-US" sz="2000" dirty="0"/>
              <a:t>It is recommended to re-trained the selected model with new data in order to capture changes on patterns of behavior.</a:t>
            </a:r>
          </a:p>
          <a:p>
            <a:endParaRPr lang="en-US" sz="2000" dirty="0"/>
          </a:p>
        </p:txBody>
      </p:sp>
    </p:spTree>
    <p:extLst>
      <p:ext uri="{BB962C8B-B14F-4D97-AF65-F5344CB8AC3E}">
        <p14:creationId xmlns:p14="http://schemas.microsoft.com/office/powerpoint/2010/main" val="2025220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The current analysis was based on US average temperature. Nevertheless, individual models per US region has to be tuned in order to be able to forecast Electricity price at any state of USA.</a:t>
            </a:r>
          </a:p>
        </p:txBody>
      </p:sp>
    </p:spTree>
    <p:extLst>
      <p:ext uri="{BB962C8B-B14F-4D97-AF65-F5344CB8AC3E}">
        <p14:creationId xmlns:p14="http://schemas.microsoft.com/office/powerpoint/2010/main" val="150867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533400"/>
            <a:ext cx="3733800" cy="1828800"/>
          </a:xfrm>
        </p:spPr>
        <p:txBody>
          <a:bodyPr/>
          <a:lstStyle/>
          <a:p>
            <a:pPr marL="320040" lvl="1" indent="0">
              <a:buNone/>
            </a:pPr>
            <a:endParaRPr lang="en-US" dirty="0" smtClean="0"/>
          </a:p>
        </p:txBody>
      </p:sp>
      <p:sp>
        <p:nvSpPr>
          <p:cNvPr id="5" name="Content Placeholder 2"/>
          <p:cNvSpPr txBox="1">
            <a:spLocks/>
          </p:cNvSpPr>
          <p:nvPr/>
        </p:nvSpPr>
        <p:spPr>
          <a:xfrm>
            <a:off x="762000" y="2590800"/>
            <a:ext cx="7848600"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b="1" dirty="0" smtClean="0"/>
              <a:t>Contact:</a:t>
            </a:r>
          </a:p>
          <a:p>
            <a:pPr marL="320040" lvl="1" indent="0">
              <a:buNone/>
            </a:pPr>
            <a:r>
              <a:rPr lang="en-US" b="1" dirty="0" smtClean="0"/>
              <a:t>Dr. Elizabeth </a:t>
            </a:r>
            <a:r>
              <a:rPr lang="en-US" b="1" dirty="0" err="1" smtClean="0"/>
              <a:t>Izarra</a:t>
            </a:r>
            <a:r>
              <a:rPr lang="en-US" b="1" dirty="0" smtClean="0"/>
              <a:t>, PMP, P.E., MBA</a:t>
            </a:r>
          </a:p>
          <a:p>
            <a:pPr marL="320040" lvl="1" indent="0">
              <a:buNone/>
            </a:pPr>
            <a:r>
              <a:rPr lang="en-US" dirty="0"/>
              <a:t>m</a:t>
            </a:r>
            <a:r>
              <a:rPr lang="en-US" dirty="0" smtClean="0"/>
              <a:t>aria_e_g@hotmail.com</a:t>
            </a:r>
            <a:endParaRPr lang="en-US" dirty="0" smtClean="0"/>
          </a:p>
          <a:p>
            <a:pPr marL="320040" lvl="1" indent="0">
              <a:buNone/>
            </a:pPr>
            <a:r>
              <a:rPr lang="en-US" dirty="0" err="1" smtClean="0"/>
              <a:t>Tlf</a:t>
            </a:r>
            <a:r>
              <a:rPr lang="en-US" dirty="0" smtClean="0"/>
              <a:t>: 202- 436-4505</a:t>
            </a:r>
          </a:p>
        </p:txBody>
      </p:sp>
      <p:sp>
        <p:nvSpPr>
          <p:cNvPr id="6" name="Content Placeholder 2"/>
          <p:cNvSpPr txBox="1">
            <a:spLocks/>
          </p:cNvSpPr>
          <p:nvPr/>
        </p:nvSpPr>
        <p:spPr>
          <a:xfrm>
            <a:off x="4892566" y="2590800"/>
            <a:ext cx="3946634"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Font typeface="Arial" pitchFamily="34" charset="0"/>
              <a:buNone/>
            </a:pPr>
            <a:endParaRPr lang="en-US" dirty="0" smtClean="0"/>
          </a:p>
          <a:p>
            <a:pPr marL="320040" lvl="1" indent="0">
              <a:buFont typeface="Arial" pitchFamily="34" charset="0"/>
              <a:buNone/>
            </a:pPr>
            <a:endParaRPr lang="en-US" dirty="0" smtClean="0"/>
          </a:p>
        </p:txBody>
      </p:sp>
      <p:pic>
        <p:nvPicPr>
          <p:cNvPr id="7" name="Picture 2" descr="Image result for partnership tr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685" y="914400"/>
            <a:ext cx="3209925"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47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lstStyle/>
          <a:p>
            <a:r>
              <a:rPr lang="en-US" dirty="0"/>
              <a:t>Data Acquisition and </a:t>
            </a:r>
            <a:r>
              <a:rPr lang="en-US" dirty="0" smtClean="0"/>
              <a:t>Wrangling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241612" y="533400"/>
            <a:ext cx="6858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API </a:t>
            </a:r>
            <a:r>
              <a:rPr lang="en-US" dirty="0" smtClean="0"/>
              <a:t>Exploration,</a:t>
            </a:r>
          </a:p>
          <a:p>
            <a:pPr algn="ctr"/>
            <a:r>
              <a:rPr lang="en-US" dirty="0" smtClean="0"/>
              <a:t>Data Acquisition</a:t>
            </a:r>
          </a:p>
          <a:p>
            <a:pPr algn="ctr"/>
            <a:r>
              <a:rPr lang="en-US" dirty="0"/>
              <a:t>D</a:t>
            </a:r>
            <a:r>
              <a:rPr lang="en-US" dirty="0" smtClean="0"/>
              <a:t>ata Wrangling </a:t>
            </a:r>
            <a:endParaRPr lang="en-US" dirty="0"/>
          </a:p>
        </p:txBody>
      </p:sp>
      <p:sp>
        <p:nvSpPr>
          <p:cNvPr id="6" name="Rounded Rectangle 5"/>
          <p:cNvSpPr/>
          <p:nvPr/>
        </p:nvSpPr>
        <p:spPr>
          <a:xfrm>
            <a:off x="1676400" y="1474519"/>
            <a:ext cx="2590800" cy="1272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7" name="Rounded Rectangle 6"/>
          <p:cNvSpPr/>
          <p:nvPr/>
        </p:nvSpPr>
        <p:spPr>
          <a:xfrm>
            <a:off x="5295900" y="1447799"/>
            <a:ext cx="2590800" cy="1217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8" name="Rectangle 7"/>
          <p:cNvSpPr/>
          <p:nvPr/>
        </p:nvSpPr>
        <p:spPr>
          <a:xfrm>
            <a:off x="1259425" y="2971800"/>
            <a:ext cx="6858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Data</a:t>
            </a:r>
            <a:endParaRPr lang="en-US" dirty="0"/>
          </a:p>
        </p:txBody>
      </p:sp>
      <p:sp>
        <p:nvSpPr>
          <p:cNvPr id="9" name="Rounded Rectangle 8"/>
          <p:cNvSpPr/>
          <p:nvPr/>
        </p:nvSpPr>
        <p:spPr>
          <a:xfrm>
            <a:off x="1447800" y="3352800"/>
            <a:ext cx="3505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Average Retail Price of </a:t>
            </a:r>
            <a:r>
              <a:rPr lang="en-US" sz="1600" dirty="0" smtClean="0"/>
              <a:t>Electricity</a:t>
            </a:r>
          </a:p>
          <a:p>
            <a:pPr marL="285750" indent="-285750">
              <a:buFont typeface="Arial" panose="020B0604020202020204" pitchFamily="34" charset="0"/>
              <a:buChar char="•"/>
            </a:pPr>
            <a:r>
              <a:rPr lang="en-US" sz="1600" dirty="0" smtClean="0"/>
              <a:t>Net Generation</a:t>
            </a:r>
          </a:p>
          <a:p>
            <a:pPr marL="285750" indent="-285750">
              <a:buFont typeface="Arial" panose="020B0604020202020204" pitchFamily="34" charset="0"/>
              <a:buChar char="•"/>
            </a:pPr>
            <a:r>
              <a:rPr lang="en-US" sz="1600" dirty="0" smtClean="0"/>
              <a:t>Average Retail Price of Electricity</a:t>
            </a:r>
          </a:p>
          <a:p>
            <a:pPr marL="285750" indent="-285750">
              <a:buFont typeface="Arial" panose="020B0604020202020204" pitchFamily="34" charset="0"/>
              <a:buChar char="•"/>
            </a:pPr>
            <a:r>
              <a:rPr lang="en-US" sz="1600" dirty="0" smtClean="0"/>
              <a:t>Revenue from retail sales of electricity</a:t>
            </a:r>
          </a:p>
          <a:p>
            <a:pPr marL="285750" indent="-285750">
              <a:buFont typeface="Arial" panose="020B0604020202020204" pitchFamily="34" charset="0"/>
              <a:buChar char="•"/>
            </a:pPr>
            <a:r>
              <a:rPr lang="en-US" sz="1600" dirty="0" smtClean="0"/>
              <a:t>Number of Customer Accounts</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State</a:t>
            </a:r>
            <a:endParaRPr lang="en-US" sz="1600" dirty="0"/>
          </a:p>
        </p:txBody>
      </p:sp>
      <p:sp>
        <p:nvSpPr>
          <p:cNvPr id="12" name="Rounded Rectangle 11"/>
          <p:cNvSpPr/>
          <p:nvPr/>
        </p:nvSpPr>
        <p:spPr>
          <a:xfrm>
            <a:off x="5281056" y="4038600"/>
            <a:ext cx="2667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t>Average Temperature</a:t>
            </a:r>
          </a:p>
          <a:p>
            <a:pPr marL="285750" indent="-285750">
              <a:buFont typeface="Arial" panose="020B0604020202020204" pitchFamily="34" charset="0"/>
              <a:buChar char="•"/>
            </a:pPr>
            <a:r>
              <a:rPr lang="en-US" sz="1600" dirty="0" smtClean="0"/>
              <a:t>Minimum Temperature</a:t>
            </a:r>
          </a:p>
          <a:p>
            <a:pPr marL="285750" indent="-285750">
              <a:buFont typeface="Arial" panose="020B0604020202020204" pitchFamily="34" charset="0"/>
              <a:buChar char="•"/>
            </a:pPr>
            <a:r>
              <a:rPr lang="en-US" sz="1600" dirty="0" smtClean="0"/>
              <a:t>Maximum Temperature</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ISO3166</a:t>
            </a:r>
            <a:endParaRPr lang="en-US" sz="1600" dirty="0"/>
          </a:p>
        </p:txBody>
      </p:sp>
      <p:sp>
        <p:nvSpPr>
          <p:cNvPr id="13" name="TextBox 12"/>
          <p:cNvSpPr txBox="1"/>
          <p:nvPr/>
        </p:nvSpPr>
        <p:spPr>
          <a:xfrm>
            <a:off x="5357256" y="2111342"/>
            <a:ext cx="2590800" cy="600164"/>
          </a:xfrm>
          <a:prstGeom prst="rect">
            <a:avLst/>
          </a:prstGeom>
          <a:noFill/>
        </p:spPr>
        <p:txBody>
          <a:bodyPr wrap="square" rtlCol="0">
            <a:spAutoFit/>
          </a:bodyPr>
          <a:lstStyle/>
          <a:p>
            <a:r>
              <a:rPr lang="en-US" sz="1100" dirty="0" smtClean="0"/>
              <a:t> Summary </a:t>
            </a:r>
            <a:r>
              <a:rPr lang="en-US" sz="1100" dirty="0"/>
              <a:t>data from each station at a State into a time range. Some States have around 350 stations</a:t>
            </a:r>
          </a:p>
        </p:txBody>
      </p:sp>
      <p:sp>
        <p:nvSpPr>
          <p:cNvPr id="14" name="TextBox 13"/>
          <p:cNvSpPr txBox="1"/>
          <p:nvPr/>
        </p:nvSpPr>
        <p:spPr>
          <a:xfrm>
            <a:off x="1676400" y="2234080"/>
            <a:ext cx="2628900" cy="261610"/>
          </a:xfrm>
          <a:prstGeom prst="rect">
            <a:avLst/>
          </a:prstGeom>
          <a:noFill/>
        </p:spPr>
        <p:txBody>
          <a:bodyPr wrap="square" rtlCol="0">
            <a:spAutoFit/>
          </a:bodyPr>
          <a:lstStyle/>
          <a:p>
            <a:r>
              <a:rPr lang="en-US" sz="1100" dirty="0" smtClean="0"/>
              <a:t> Summary monthly data per state</a:t>
            </a:r>
            <a:endParaRPr lang="en-US" sz="1100" dirty="0"/>
          </a:p>
        </p:txBody>
      </p:sp>
      <p:sp>
        <p:nvSpPr>
          <p:cNvPr id="15" name="Rectangle 14"/>
          <p:cNvSpPr/>
          <p:nvPr/>
        </p:nvSpPr>
        <p:spPr>
          <a:xfrm>
            <a:off x="1447800" y="4876800"/>
            <a:ext cx="6500256"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713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sz="2800" dirty="0"/>
              <a:t>Behavior of </a:t>
            </a:r>
            <a:r>
              <a:rPr lang="en-US" sz="2800" dirty="0" smtClean="0"/>
              <a:t>historical electricity prices</a:t>
            </a:r>
            <a:endParaRPr lang="en-US" sz="2800" dirty="0"/>
          </a:p>
        </p:txBody>
      </p:sp>
      <p:sp>
        <p:nvSpPr>
          <p:cNvPr id="3" name="Content Placeholder 2"/>
          <p:cNvSpPr>
            <a:spLocks noGrp="1"/>
          </p:cNvSpPr>
          <p:nvPr>
            <p:ph idx="1"/>
          </p:nvPr>
        </p:nvSpPr>
        <p:spPr>
          <a:xfrm>
            <a:off x="609600" y="3980328"/>
            <a:ext cx="7924800" cy="1887071"/>
          </a:xfrm>
        </p:spPr>
        <p:txBody>
          <a:bodyPr>
            <a:normAutofit/>
          </a:bodyPr>
          <a:lstStyle/>
          <a:p>
            <a:pPr marL="0" indent="0">
              <a:buNone/>
            </a:pPr>
            <a:r>
              <a:rPr lang="en-US" dirty="0" smtClean="0"/>
              <a:t>Retail </a:t>
            </a:r>
            <a:r>
              <a:rPr lang="en-US" dirty="0"/>
              <a:t>price of </a:t>
            </a:r>
            <a:r>
              <a:rPr lang="en-US" dirty="0" smtClean="0"/>
              <a:t>Electricity </a:t>
            </a:r>
            <a:r>
              <a:rPr lang="en-US" dirty="0"/>
              <a:t>grows over time. </a:t>
            </a:r>
            <a:endParaRPr lang="en-US" dirty="0" smtClean="0"/>
          </a:p>
        </p:txBody>
      </p:sp>
      <p:sp>
        <p:nvSpPr>
          <p:cNvPr id="4" name="AutoShape 2" descr="Image result for benefits of simul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enefits of simula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http://localhost:8888/notebooks/Documents/Python/Springboard/CourseCurriculum/FirstCapstoneProject/img/USA%20average_1%20-%20Average%20retail%20price%20of%20electric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5858" r="7073" b="2818"/>
          <a:stretch/>
        </p:blipFill>
        <p:spPr bwMode="auto">
          <a:xfrm>
            <a:off x="612775" y="685800"/>
            <a:ext cx="7975413" cy="355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73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smtClean="0"/>
              <a:t>Electricity </a:t>
            </a:r>
            <a:r>
              <a:rPr lang="en-US" dirty="0"/>
              <a:t>price &amp;</a:t>
            </a:r>
            <a:r>
              <a:rPr lang="en-US" dirty="0" smtClean="0"/>
              <a:t> Temperature</a:t>
            </a:r>
            <a:endParaRPr lang="en-US" dirty="0"/>
          </a:p>
        </p:txBody>
      </p:sp>
      <p:sp>
        <p:nvSpPr>
          <p:cNvPr id="5" name="Content Placeholder 2"/>
          <p:cNvSpPr txBox="1">
            <a:spLocks/>
          </p:cNvSpPr>
          <p:nvPr/>
        </p:nvSpPr>
        <p:spPr>
          <a:xfrm>
            <a:off x="457200" y="4406434"/>
            <a:ext cx="7924800" cy="681037"/>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dirty="0" smtClean="0"/>
              <a:t>Months </a:t>
            </a:r>
            <a:r>
              <a:rPr lang="en-US" dirty="0"/>
              <a:t>of higher </a:t>
            </a:r>
            <a:r>
              <a:rPr lang="en-US" dirty="0" smtClean="0"/>
              <a:t>temperature, higher </a:t>
            </a:r>
            <a:r>
              <a:rPr lang="en-US" dirty="0"/>
              <a:t>prices</a:t>
            </a:r>
          </a:p>
        </p:txBody>
      </p:sp>
      <p:pic>
        <p:nvPicPr>
          <p:cNvPr id="1127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720259"/>
            <a:ext cx="75914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28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Revenue, Demand </a:t>
            </a:r>
            <a:endParaRPr lang="en-US" dirty="0"/>
          </a:p>
        </p:txBody>
      </p:sp>
      <p:sp>
        <p:nvSpPr>
          <p:cNvPr id="3" name="Content Placeholder 2"/>
          <p:cNvSpPr>
            <a:spLocks noGrp="1"/>
          </p:cNvSpPr>
          <p:nvPr>
            <p:ph idx="1"/>
          </p:nvPr>
        </p:nvSpPr>
        <p:spPr>
          <a:xfrm>
            <a:off x="762000" y="685800"/>
            <a:ext cx="2971800" cy="3276600"/>
          </a:xfrm>
        </p:spPr>
        <p:txBody>
          <a:bodyPr>
            <a:normAutofit fontScale="85000" lnSpcReduction="20000"/>
          </a:bodyPr>
          <a:lstStyle/>
          <a:p>
            <a:endParaRPr lang="en-US" dirty="0" smtClean="0"/>
          </a:p>
          <a:p>
            <a:endParaRPr lang="en-US" dirty="0" smtClean="0"/>
          </a:p>
          <a:p>
            <a:r>
              <a:rPr lang="en-US" dirty="0" smtClean="0"/>
              <a:t>Higher sales, higher revenues. </a:t>
            </a:r>
          </a:p>
          <a:p>
            <a:r>
              <a:rPr lang="en-US" dirty="0"/>
              <a:t>Consecutive months with similar temperatures/demands as Dec-Jan and July-Aug, the prices </a:t>
            </a:r>
            <a:r>
              <a:rPr lang="en-US" dirty="0" smtClean="0"/>
              <a:t>slightly decrease the </a:t>
            </a:r>
            <a:r>
              <a:rPr lang="en-US" dirty="0"/>
              <a:t>second month but revenue stay or increase. </a:t>
            </a:r>
          </a:p>
          <a:p>
            <a:endParaRPr lang="en-US" dirty="0" smtClean="0"/>
          </a:p>
          <a:p>
            <a:endParaRPr lang="en-US" dirty="0"/>
          </a:p>
          <a:p>
            <a:endParaRPr lang="en-US" dirty="0"/>
          </a:p>
        </p:txBody>
      </p:sp>
      <p:grpSp>
        <p:nvGrpSpPr>
          <p:cNvPr id="18" name="Group 17"/>
          <p:cNvGrpSpPr/>
          <p:nvPr/>
        </p:nvGrpSpPr>
        <p:grpSpPr>
          <a:xfrm>
            <a:off x="3733800" y="685800"/>
            <a:ext cx="5310185" cy="4414574"/>
            <a:chOff x="3733800" y="685800"/>
            <a:chExt cx="5310185" cy="4414574"/>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85800"/>
              <a:ext cx="5157787" cy="4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249939" y="838200"/>
              <a:ext cx="926307" cy="59974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93292" y="2893087"/>
              <a:ext cx="926307" cy="68831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5"/>
              <a:endCxn id="8" idx="0"/>
            </p:cNvCxnSpPr>
            <p:nvPr/>
          </p:nvCxnSpPr>
          <p:spPr>
            <a:xfrm flipH="1">
              <a:off x="6756446" y="1350114"/>
              <a:ext cx="284145" cy="154297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810000" y="1219200"/>
              <a:ext cx="952500"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7924799" y="1350114"/>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3962400" y="4038600"/>
              <a:ext cx="723900" cy="8431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0800000">
              <a:off x="8077198" y="4114800"/>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19312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r>
              <a:rPr lang="en-US" dirty="0"/>
              <a:t>Number of </a:t>
            </a:r>
            <a:r>
              <a:rPr lang="en-US" dirty="0" smtClean="0"/>
              <a:t>customer Accounts</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676706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973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5943600" cy="838200"/>
          </a:xfrm>
        </p:spPr>
        <p:txBody>
          <a:bodyPr>
            <a:normAutofit/>
          </a:bodyPr>
          <a:lstStyle/>
          <a:p>
            <a:r>
              <a:rPr lang="en-US" dirty="0" smtClean="0"/>
              <a:t>Exploratory Data Analysis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381000"/>
            <a:ext cx="6819900" cy="50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110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5334000"/>
            <a:ext cx="4114800" cy="838200"/>
          </a:xfrm>
        </p:spPr>
        <p:txBody>
          <a:bodyPr>
            <a:normAutofit fontScale="90000"/>
          </a:bodyPr>
          <a:lstStyle/>
          <a:p>
            <a:pPr algn="r"/>
            <a:r>
              <a:rPr lang="en-US" dirty="0" smtClean="0"/>
              <a:t>Exploratory Data Analysis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0"/>
            <a:ext cx="3951514" cy="5927271"/>
          </a:xfrm>
          <a:prstGeom prst="rect">
            <a:avLst/>
          </a:prstGeom>
        </p:spPr>
      </p:pic>
      <p:sp>
        <p:nvSpPr>
          <p:cNvPr id="13" name="Content Placeholder 2"/>
          <p:cNvSpPr txBox="1">
            <a:spLocks/>
          </p:cNvSpPr>
          <p:nvPr/>
        </p:nvSpPr>
        <p:spPr>
          <a:xfrm>
            <a:off x="5181600" y="1219200"/>
            <a:ext cx="2286000" cy="27432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1600" dirty="0" smtClean="0"/>
              <a:t>Low correlation </a:t>
            </a:r>
            <a:r>
              <a:rPr lang="en-US" sz="1600" dirty="0"/>
              <a:t>between TMIN and Retail Price is something that is likely to happen but high correlation does not seen to be very likely</a:t>
            </a:r>
          </a:p>
        </p:txBody>
      </p:sp>
    </p:spTree>
    <p:extLst>
      <p:ext uri="{BB962C8B-B14F-4D97-AF65-F5344CB8AC3E}">
        <p14:creationId xmlns:p14="http://schemas.microsoft.com/office/powerpoint/2010/main" val="2598112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izagon_Custom">
      <a:dk1>
        <a:sysClr val="windowText" lastClr="000000"/>
      </a:dk1>
      <a:lt1>
        <a:sysClr val="window" lastClr="FFFFFF"/>
      </a:lt1>
      <a:dk2>
        <a:srgbClr val="C00000"/>
      </a:dk2>
      <a:lt2>
        <a:srgbClr val="EEECE1"/>
      </a:lt2>
      <a:accent1>
        <a:srgbClr val="009FD6"/>
      </a:accent1>
      <a:accent2>
        <a:srgbClr val="9A9A9A"/>
      </a:accent2>
      <a:accent3>
        <a:srgbClr val="B12832"/>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19252</TotalTime>
  <Words>1571</Words>
  <Application>Microsoft Office PowerPoint</Application>
  <PresentationFormat>On-screen Show (4:3)</PresentationFormat>
  <Paragraphs>204</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Electricity Price Forecast</vt:lpstr>
      <vt:lpstr>Problem Overview</vt:lpstr>
      <vt:lpstr>Data Acquisition and Wrangling</vt:lpstr>
      <vt:lpstr>Behavior of historical electricity prices</vt:lpstr>
      <vt:lpstr>Electricity price &amp; Temperature</vt:lpstr>
      <vt:lpstr>Price, Revenue, Demand </vt:lpstr>
      <vt:lpstr>Number of customer Accounts</vt:lpstr>
      <vt:lpstr>Exploratory Data Analysis</vt:lpstr>
      <vt:lpstr>Exploratory Data Analysis</vt:lpstr>
      <vt:lpstr>Models under consideration</vt:lpstr>
      <vt:lpstr>Moving Average</vt:lpstr>
      <vt:lpstr>Facebook-Prophet</vt:lpstr>
      <vt:lpstr>ARIMA</vt:lpstr>
      <vt:lpstr>Moving Average + Other regressors</vt:lpstr>
      <vt:lpstr>Mov Avg + Linear Regression</vt:lpstr>
      <vt:lpstr>Mov Avg + Ridge</vt:lpstr>
      <vt:lpstr>Mov Avg + Lasso</vt:lpstr>
      <vt:lpstr>Mov Avg + Lasso</vt:lpstr>
      <vt:lpstr>Model Selection Metrics</vt:lpstr>
      <vt:lpstr>Conclusions</vt:lpstr>
      <vt:lpstr>Next Steps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dc:creator>
  <cp:lastModifiedBy>Elizabeth</cp:lastModifiedBy>
  <cp:revision>293</cp:revision>
  <cp:lastPrinted>2017-06-16T19:28:55Z</cp:lastPrinted>
  <dcterms:created xsi:type="dcterms:W3CDTF">2017-06-13T14:06:53Z</dcterms:created>
  <dcterms:modified xsi:type="dcterms:W3CDTF">2019-07-11T18:54:30Z</dcterms:modified>
</cp:coreProperties>
</file>