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4"/>
  </p:notesMasterIdLst>
  <p:handoutMasterIdLst>
    <p:handoutMasterId r:id="rId25"/>
  </p:handoutMasterIdLst>
  <p:sldIdLst>
    <p:sldId id="256" r:id="rId2"/>
    <p:sldId id="263" r:id="rId3"/>
    <p:sldId id="308" r:id="rId4"/>
    <p:sldId id="288" r:id="rId5"/>
    <p:sldId id="305" r:id="rId6"/>
    <p:sldId id="306" r:id="rId7"/>
    <p:sldId id="307" r:id="rId8"/>
    <p:sldId id="309" r:id="rId9"/>
    <p:sldId id="310" r:id="rId10"/>
    <p:sldId id="292" r:id="rId11"/>
    <p:sldId id="312" r:id="rId12"/>
    <p:sldId id="314" r:id="rId13"/>
    <p:sldId id="315" r:id="rId14"/>
    <p:sldId id="316" r:id="rId15"/>
    <p:sldId id="317" r:id="rId16"/>
    <p:sldId id="318" r:id="rId17"/>
    <p:sldId id="319" r:id="rId18"/>
    <p:sldId id="320" r:id="rId19"/>
    <p:sldId id="321" r:id="rId20"/>
    <p:sldId id="322" r:id="rId21"/>
    <p:sldId id="323"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lizabeth" initials="E"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81978" autoAdjust="0"/>
  </p:normalViewPr>
  <p:slideViewPr>
    <p:cSldViewPr>
      <p:cViewPr>
        <p:scale>
          <a:sx n="80" d="100"/>
          <a:sy n="80" d="100"/>
        </p:scale>
        <p:origin x="-2214" y="-426"/>
      </p:cViewPr>
      <p:guideLst>
        <p:guide orient="horz" pos="2160"/>
        <p:guide pos="2880"/>
      </p:guideLst>
    </p:cSldViewPr>
  </p:slideViewPr>
  <p:outlineViewPr>
    <p:cViewPr>
      <p:scale>
        <a:sx n="33" d="100"/>
        <a:sy n="33" d="100"/>
      </p:scale>
      <p:origin x="0" y="302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F65A8CE-B14A-465C-8E09-D2CE0CFB4BD0}" type="datetime6">
              <a:rPr lang="en-US" smtClean="0"/>
              <a:t>July 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A448A9-9394-45E1-A269-E841BD8DF499}" type="slidenum">
              <a:rPr lang="en-US" smtClean="0"/>
              <a:t>‹#›</a:t>
            </a:fld>
            <a:endParaRPr lang="en-US"/>
          </a:p>
        </p:txBody>
      </p:sp>
    </p:spTree>
    <p:extLst>
      <p:ext uri="{BB962C8B-B14F-4D97-AF65-F5344CB8AC3E}">
        <p14:creationId xmlns:p14="http://schemas.microsoft.com/office/powerpoint/2010/main" val="144883371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B76D42-9133-487C-908A-96286394BB70}" type="datetime6">
              <a:rPr lang="en-US" smtClean="0"/>
              <a:t>July 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63AFDB-3DBE-4C17-B3D7-ED42A0367E1A}" type="slidenum">
              <a:rPr lang="en-US" smtClean="0"/>
              <a:t>‹#›</a:t>
            </a:fld>
            <a:endParaRPr lang="en-US"/>
          </a:p>
        </p:txBody>
      </p:sp>
    </p:spTree>
    <p:extLst>
      <p:ext uri="{BB962C8B-B14F-4D97-AF65-F5344CB8AC3E}">
        <p14:creationId xmlns:p14="http://schemas.microsoft.com/office/powerpoint/2010/main" val="4281711465"/>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statsmodels.org/devel/generated/statsmodels.tsa.arima_model.ARIMA.fit.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localhost:8888/notebooks/Documents/Python/Springboard/CourseCurriculum/FirstCapstoneProject/Project1_Part1.ipynb#Section3" TargetMode="External"/><Relationship Id="rId3" Type="http://schemas.openxmlformats.org/officeDocument/2006/relationships/hyperlink" Target="http://localhost:8888/notebooks/Documents/Python/Springboard/CourseCurriculum/FirstCapstoneProject/Project1_Part1.ipynb#Data-Acquisition-and-Data-Wrangling:" TargetMode="External"/><Relationship Id="rId7" Type="http://schemas.openxmlformats.org/officeDocument/2006/relationships/hyperlink" Target="http://localhost:8888/notebooks/Documents/Python/Springboard/CourseCurriculum/FirstCapstoneProject/Project1_Part1.ipynb#Sample_Section2"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localhost:8888/notebooks/Documents/Python/Springboard/CourseCurriculum/FirstCapstoneProject/Project1_Part1.ipynb#Section2" TargetMode="External"/><Relationship Id="rId11" Type="http://schemas.openxmlformats.org/officeDocument/2006/relationships/hyperlink" Target="http://localhost:8888/notebooks/Documents/Python/Springboard/CourseCurriculum/FirstCapstoneProject/Project1_Part1.ipynb#Section5_1" TargetMode="External"/><Relationship Id="rId5" Type="http://schemas.openxmlformats.org/officeDocument/2006/relationships/hyperlink" Target="http://localhost:8888/notebooks/Documents/Python/Springboard/CourseCurriculum/FirstCapstoneProject/Project1_Part1.ipynb#Sample_Section1" TargetMode="External"/><Relationship Id="rId10" Type="http://schemas.openxmlformats.org/officeDocument/2006/relationships/hyperlink" Target="http://localhost:8888/notebooks/Documents/Python/Springboard/CourseCurriculum/FirstCapstoneProject/Project1_Part1.ipynb#Section5" TargetMode="External"/><Relationship Id="rId4" Type="http://schemas.openxmlformats.org/officeDocument/2006/relationships/hyperlink" Target="http://localhost:8888/notebooks/Documents/Python/Springboard/CourseCurriculum/FirstCapstoneProject/Project1_Part1.ipynb#Section1_1" TargetMode="External"/><Relationship Id="rId9" Type="http://schemas.openxmlformats.org/officeDocument/2006/relationships/hyperlink" Target="http://localhost:8888/notebooks/Documents/Python/Springboard/CourseCurriculum/FirstCapstoneProject/Project1_Part1.ipynb#Section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facebook.github.io/prophet/docs/seasonality,_holiday_effects,_and_regressor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a:t>
            </a:fld>
            <a:endParaRPr lang="en-US"/>
          </a:p>
        </p:txBody>
      </p:sp>
    </p:spTree>
    <p:extLst>
      <p:ext uri="{BB962C8B-B14F-4D97-AF65-F5344CB8AC3E}">
        <p14:creationId xmlns:p14="http://schemas.microsoft.com/office/powerpoint/2010/main" val="1169837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err="1" smtClean="0">
                <a:effectLst/>
              </a:rPr>
              <a:t>Refrence</a:t>
            </a:r>
            <a:r>
              <a:rPr lang="en-US" dirty="0" smtClean="0">
                <a:effectLst/>
              </a:rPr>
              <a:t>: </a:t>
            </a:r>
            <a:r>
              <a:rPr lang="en-US" dirty="0" smtClean="0">
                <a:effectLst/>
                <a:hlinkClick r:id="rId3"/>
              </a:rPr>
              <a:t>http://www.statsmodels.org/devel/generated/statsmodels.tsa.arima_model.ARIMA.fit.html</a:t>
            </a:r>
            <a:endParaRPr lang="en-US" dirty="0" smtClean="0">
              <a:effectLst/>
            </a:endParaRPr>
          </a:p>
          <a:p>
            <a:pPr rtl="0"/>
            <a:r>
              <a:rPr lang="en-US" dirty="0" err="1" smtClean="0">
                <a:effectLst/>
              </a:rPr>
              <a:t>GridSearch</a:t>
            </a:r>
            <a:r>
              <a:rPr lang="en-US" dirty="0" smtClean="0">
                <a:effectLst/>
              </a:rPr>
              <a:t> from </a:t>
            </a:r>
            <a:r>
              <a:rPr lang="en-US" dirty="0" err="1" smtClean="0">
                <a:effectLst/>
              </a:rPr>
              <a:t>scikit</a:t>
            </a:r>
            <a:r>
              <a:rPr lang="en-US" dirty="0" smtClean="0">
                <a:effectLst/>
              </a:rPr>
              <a:t>-learn could not be used with ARIMA estimator as it does not implement a '</a:t>
            </a:r>
            <a:r>
              <a:rPr lang="en-US" dirty="0" err="1" smtClean="0">
                <a:effectLst/>
              </a:rPr>
              <a:t>get_params</a:t>
            </a:r>
            <a:r>
              <a:rPr lang="en-US" dirty="0" smtClean="0">
                <a:effectLst/>
              </a:rPr>
              <a:t>' methods. Thus, a custom </a:t>
            </a:r>
            <a:r>
              <a:rPr lang="en-US" dirty="0" err="1" smtClean="0">
                <a:effectLst/>
              </a:rPr>
              <a:t>Gridsearch</a:t>
            </a:r>
            <a:r>
              <a:rPr lang="en-US" dirty="0" smtClean="0">
                <a:effectLst/>
              </a:rPr>
              <a:t> with cross validation was performed. It was found that the best ARIMA model </a:t>
            </a:r>
            <a:r>
              <a:rPr lang="en-US" dirty="0" err="1" smtClean="0">
                <a:effectLst/>
              </a:rPr>
              <a:t>hyperparameters</a:t>
            </a:r>
            <a:r>
              <a:rPr lang="en-US" dirty="0" smtClean="0">
                <a:effectLst/>
              </a:rPr>
              <a:t> are: order (12,1,0), </a:t>
            </a:r>
            <a:r>
              <a:rPr lang="en-US" dirty="0" err="1" smtClean="0">
                <a:effectLst/>
              </a:rPr>
              <a:t>typ</a:t>
            </a:r>
            <a:r>
              <a:rPr lang="en-US" dirty="0" smtClean="0">
                <a:effectLst/>
              </a:rPr>
              <a:t>=Levels, Trend=constant, </a:t>
            </a:r>
            <a:r>
              <a:rPr lang="en-US" dirty="0" err="1" smtClean="0">
                <a:effectLst/>
              </a:rPr>
              <a:t>Dinamic</a:t>
            </a:r>
            <a:r>
              <a:rPr lang="en-US" dirty="0" smtClean="0">
                <a:effectLst/>
              </a:rPr>
              <a:t>=False.</a:t>
            </a:r>
          </a:p>
          <a:p>
            <a:pPr rtl="0"/>
            <a:r>
              <a:rPr lang="en-US" dirty="0" smtClean="0">
                <a:effectLst/>
              </a:rPr>
              <a:t>Due to the date dependency, the data split (done by </a:t>
            </a:r>
            <a:r>
              <a:rPr lang="en-US" dirty="0" err="1" smtClean="0">
                <a:effectLst/>
              </a:rPr>
              <a:t>TimeSeriesDataSplit</a:t>
            </a:r>
            <a:r>
              <a:rPr lang="en-US" dirty="0" smtClean="0">
                <a:effectLst/>
              </a:rPr>
              <a:t> of </a:t>
            </a:r>
            <a:r>
              <a:rPr lang="en-US" dirty="0" err="1" smtClean="0">
                <a:effectLst/>
              </a:rPr>
              <a:t>ScikitLearn</a:t>
            </a:r>
            <a:r>
              <a:rPr lang="en-US" dirty="0" smtClean="0">
                <a:effectLst/>
              </a:rPr>
              <a:t>) is performed sequentially taking different chunk sizes of sequential data. Bigger the number of splits, smaller the initial training sets. Therefore, there are additional convergence problems when the training data set is too small. </a:t>
            </a:r>
          </a:p>
          <a:p>
            <a:pPr rtl="0"/>
            <a:r>
              <a:rPr lang="en-US" dirty="0" smtClean="0">
                <a:effectLst/>
              </a:rPr>
              <a:t>A manual cross-validation, in order to find the best tuned model, was done by splitting the data with </a:t>
            </a:r>
            <a:r>
              <a:rPr lang="en-US" dirty="0" err="1" smtClean="0">
                <a:effectLst/>
              </a:rPr>
              <a:t>TimeSeriesDataSplit</a:t>
            </a:r>
            <a:r>
              <a:rPr lang="en-US" dirty="0" smtClean="0">
                <a:effectLst/>
              </a:rPr>
              <a:t> of </a:t>
            </a:r>
            <a:r>
              <a:rPr lang="en-US" dirty="0" err="1" smtClean="0">
                <a:effectLst/>
              </a:rPr>
              <a:t>ScikitLearn</a:t>
            </a:r>
            <a:r>
              <a:rPr lang="en-US" dirty="0" smtClean="0">
                <a:effectLst/>
              </a:rPr>
              <a:t>. At most of the cases, the performance metrics (</a:t>
            </a:r>
            <a:r>
              <a:rPr lang="en-US" dirty="0" err="1" smtClean="0">
                <a:effectLst/>
              </a:rPr>
              <a:t>rmse</a:t>
            </a:r>
            <a:r>
              <a:rPr lang="en-US" dirty="0" smtClean="0">
                <a:effectLst/>
              </a:rPr>
              <a:t> and </a:t>
            </a:r>
            <a:r>
              <a:rPr lang="en-US" dirty="0" err="1" smtClean="0">
                <a:effectLst/>
              </a:rPr>
              <a:t>rmsloge</a:t>
            </a:r>
            <a:r>
              <a:rPr lang="en-US" dirty="0" smtClean="0">
                <a:effectLst/>
              </a:rPr>
              <a:t>) seems to be consistent with exception of the cv_0 which might be due to the short size of the training set.</a:t>
            </a:r>
          </a:p>
          <a:p>
            <a:pPr rtl="0"/>
            <a:r>
              <a:rPr lang="en-US" dirty="0" smtClean="0">
                <a:effectLst/>
              </a:rPr>
              <a:t> </a:t>
            </a:r>
          </a:p>
          <a:p>
            <a:pPr rtl="0"/>
            <a:r>
              <a:rPr lang="en-US" dirty="0" smtClean="0">
                <a:effectLst/>
              </a:rPr>
              <a:t>&lt;</a:t>
            </a:r>
            <a:r>
              <a:rPr lang="en-US" dirty="0" err="1" smtClean="0">
                <a:effectLst/>
              </a:rPr>
              <a:t>img</a:t>
            </a:r>
            <a:r>
              <a:rPr lang="en-US" dirty="0" smtClean="0">
                <a:effectLst/>
              </a:rPr>
              <a:t> </a:t>
            </a:r>
            <a:r>
              <a:rPr lang="en-US" dirty="0" err="1" smtClean="0">
                <a:effectLst/>
              </a:rPr>
              <a:t>src</a:t>
            </a:r>
            <a:r>
              <a:rPr lang="en-US" dirty="0" smtClean="0">
                <a:effectLst/>
              </a:rPr>
              <a:t>="img_part4/</a:t>
            </a:r>
            <a:r>
              <a:rPr lang="en-US" dirty="0" err="1" smtClean="0">
                <a:effectLst/>
              </a:rPr>
              <a:t>arima_model</a:t>
            </a:r>
            <a:r>
              <a:rPr lang="en-US" dirty="0" smtClean="0">
                <a:effectLst/>
              </a:rPr>
              <a:t>_(12, 1, 0)_levels_False_c.png"&gt;</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13</a:t>
            </a:fld>
            <a:endParaRPr lang="en-US"/>
          </a:p>
        </p:txBody>
      </p:sp>
    </p:spTree>
    <p:extLst>
      <p:ext uri="{BB962C8B-B14F-4D97-AF65-F5344CB8AC3E}">
        <p14:creationId xmlns:p14="http://schemas.microsoft.com/office/powerpoint/2010/main" val="125172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In this part, the moving average is calculated to estimate the trend and </a:t>
            </a:r>
            <a:r>
              <a:rPr lang="en-US" dirty="0" err="1" smtClean="0">
                <a:effectLst/>
              </a:rPr>
              <a:t>substract</a:t>
            </a:r>
            <a:r>
              <a:rPr lang="en-US" dirty="0" smtClean="0">
                <a:effectLst/>
              </a:rPr>
              <a:t> it from the outcome/response variable 𝑌 in order to eliminate the growing trend. The differentiated outcome/response variable diff_𝑌 without trend is then considered an </a:t>
            </a:r>
            <a:r>
              <a:rPr lang="en-US" dirty="0" err="1" smtClean="0">
                <a:effectLst/>
              </a:rPr>
              <a:t>atemporal</a:t>
            </a:r>
            <a:r>
              <a:rPr lang="en-US" dirty="0" smtClean="0">
                <a:effectLst/>
              </a:rPr>
              <a:t> data set. The </a:t>
            </a:r>
            <a:r>
              <a:rPr lang="en-US" dirty="0" err="1" smtClean="0">
                <a:effectLst/>
              </a:rPr>
              <a:t>atemporability</a:t>
            </a:r>
            <a:r>
              <a:rPr lang="en-US" dirty="0" smtClean="0">
                <a:effectLst/>
              </a:rPr>
              <a:t> is giving by the fact that the "seasonality" changes can be predicted by using the features that affect such changes others than date/time.</a:t>
            </a:r>
          </a:p>
          <a:p>
            <a:pPr rtl="0"/>
            <a:r>
              <a:rPr lang="en-US" dirty="0" smtClean="0">
                <a:effectLst/>
              </a:rPr>
              <a:t>Also, due to the scale difference between different features, pipeline consistent of a Scaler and a model from </a:t>
            </a:r>
            <a:r>
              <a:rPr lang="en-US" dirty="0" err="1" smtClean="0">
                <a:effectLst/>
              </a:rPr>
              <a:t>ScikitLearn</a:t>
            </a:r>
            <a:r>
              <a:rPr lang="en-US" dirty="0" smtClean="0">
                <a:effectLst/>
              </a:rPr>
              <a:t> had to be applied. </a:t>
            </a:r>
          </a:p>
          <a:p>
            <a:pPr rtl="0"/>
            <a:r>
              <a:rPr lang="en-US" dirty="0" smtClean="0">
                <a:effectLst/>
              </a:rPr>
              <a:t>The standard cross-validation of the </a:t>
            </a:r>
            <a:r>
              <a:rPr lang="en-US" dirty="0" err="1" smtClean="0">
                <a:effectLst/>
              </a:rPr>
              <a:t>GridSearch</a:t>
            </a:r>
            <a:r>
              <a:rPr lang="en-US" dirty="0" smtClean="0">
                <a:effectLst/>
              </a:rPr>
              <a:t> from </a:t>
            </a:r>
            <a:r>
              <a:rPr lang="en-US" dirty="0" err="1" smtClean="0">
                <a:effectLst/>
              </a:rPr>
              <a:t>ScikitLearn</a:t>
            </a:r>
            <a:r>
              <a:rPr lang="en-US" dirty="0" smtClean="0">
                <a:effectLst/>
              </a:rPr>
              <a:t> was applied in this section of model tuning since the differentiated data is considered at this point </a:t>
            </a:r>
            <a:r>
              <a:rPr lang="en-US" dirty="0" err="1" smtClean="0">
                <a:effectLst/>
              </a:rPr>
              <a:t>atemporal</a:t>
            </a:r>
            <a:r>
              <a:rPr lang="en-US" dirty="0" smtClean="0">
                <a:effectLst/>
              </a:rPr>
              <a:t>.</a:t>
            </a:r>
          </a:p>
          <a:p>
            <a:pPr rtl="0"/>
            <a:r>
              <a:rPr lang="en-US" dirty="0" smtClean="0">
                <a:effectLst/>
              </a:rPr>
              <a:t>Once, the best fit-parameters were found for the model of the differentiated data (See model Tuning diagram), It was found that passing just the best parameters to the 'differentiated' model to train it with smaller training data set was not as good as when the model is re-</a:t>
            </a:r>
            <a:r>
              <a:rPr lang="en-US" dirty="0" err="1" smtClean="0">
                <a:effectLst/>
              </a:rPr>
              <a:t>trainned</a:t>
            </a:r>
            <a:r>
              <a:rPr lang="en-US" dirty="0" smtClean="0">
                <a:effectLst/>
              </a:rPr>
              <a:t> with a small data set. Therefore, the model is saved to be re-trained for later predictions (See Cross-validation model assessment).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14</a:t>
            </a:fld>
            <a:endParaRPr lang="en-US"/>
          </a:p>
        </p:txBody>
      </p:sp>
    </p:spTree>
    <p:extLst>
      <p:ext uri="{BB962C8B-B14F-4D97-AF65-F5344CB8AC3E}">
        <p14:creationId xmlns:p14="http://schemas.microsoft.com/office/powerpoint/2010/main" val="1898223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15</a:t>
            </a:fld>
            <a:endParaRPr lang="en-US"/>
          </a:p>
        </p:txBody>
      </p:sp>
    </p:spTree>
    <p:extLst>
      <p:ext uri="{BB962C8B-B14F-4D97-AF65-F5344CB8AC3E}">
        <p14:creationId xmlns:p14="http://schemas.microsoft.com/office/powerpoint/2010/main" val="103961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22</a:t>
            </a:fld>
            <a:endParaRPr lang="en-US"/>
          </a:p>
        </p:txBody>
      </p:sp>
    </p:spTree>
    <p:extLst>
      <p:ext uri="{BB962C8B-B14F-4D97-AF65-F5344CB8AC3E}">
        <p14:creationId xmlns:p14="http://schemas.microsoft.com/office/powerpoint/2010/main" val="288826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2</a:t>
            </a:fld>
            <a:endParaRPr lang="en-US"/>
          </a:p>
        </p:txBody>
      </p:sp>
    </p:spTree>
    <p:extLst>
      <p:ext uri="{BB962C8B-B14F-4D97-AF65-F5344CB8AC3E}">
        <p14:creationId xmlns:p14="http://schemas.microsoft.com/office/powerpoint/2010/main" val="3217347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            ​                     ​</a:t>
            </a:r>
          </a:p>
          <a:p>
            <a:pPr rtl="0"/>
            <a:r>
              <a:rPr lang="en-US" b="1" dirty="0" smtClean="0">
                <a:effectLst/>
              </a:rPr>
              <a:t>Data Acquisition and Data Wrangling:</a:t>
            </a:r>
            <a:r>
              <a:rPr lang="en-US" b="1" dirty="0" smtClean="0">
                <a:effectLst/>
                <a:hlinkClick r:id="rId3"/>
              </a:rPr>
              <a:t>¶</a:t>
            </a:r>
            <a:endParaRPr lang="en-US" b="1" dirty="0" smtClean="0">
              <a:effectLst/>
            </a:endParaRPr>
          </a:p>
          <a:p>
            <a:pPr rtl="0"/>
            <a:r>
              <a:rPr lang="en-US" dirty="0" smtClean="0">
                <a:effectLst/>
              </a:rPr>
              <a:t>The data has to be gotten from different web sources. Each source provides APIs which have to be explored to get the required data for the project.</a:t>
            </a:r>
          </a:p>
          <a:p>
            <a:pPr rtl="0"/>
            <a:r>
              <a:rPr lang="en-US" dirty="0" smtClean="0">
                <a:effectLst/>
              </a:rPr>
              <a:t>The data acquisition and data wrangling was divided in the following parts:</a:t>
            </a:r>
          </a:p>
          <a:p>
            <a:pPr rtl="0"/>
            <a:endParaRPr lang="en-US" dirty="0" smtClean="0">
              <a:effectLst/>
            </a:endParaRPr>
          </a:p>
          <a:p>
            <a:pPr rtl="0"/>
            <a:r>
              <a:rPr lang="en-US" b="1" dirty="0" smtClean="0">
                <a:effectLst/>
              </a:rPr>
              <a:t>U.S. Energy Information Administration (EIA): </a:t>
            </a:r>
            <a:r>
              <a:rPr lang="en-US" dirty="0" smtClean="0">
                <a:effectLst/>
              </a:rPr>
              <a:t>API Exploration, data acquisition and data wrangling in order to get a single view data set of electricity prices, demand, </a:t>
            </a:r>
            <a:r>
              <a:rPr lang="en-US" dirty="0" err="1" smtClean="0">
                <a:effectLst/>
              </a:rPr>
              <a:t>etc</a:t>
            </a:r>
            <a:r>
              <a:rPr lang="en-US" dirty="0" smtClean="0">
                <a:effectLst/>
              </a:rPr>
              <a:t> by state per month in a year </a:t>
            </a:r>
          </a:p>
          <a:p>
            <a:pPr rtl="0"/>
            <a:r>
              <a:rPr lang="en-US" dirty="0" smtClean="0">
                <a:effectLst/>
              </a:rPr>
              <a:t>Findings: Each variable series has to be independently fetched per State through APIs. Approach: All the data by state corresponding to the same variable was fetched in a loop and concatenated while adding the state information. It was nested in a loop corresponding to all the variables of interest where after fetching each variable, merged them in a single view. The rows that do not </a:t>
            </a:r>
            <a:r>
              <a:rPr lang="en-US" dirty="0" err="1" smtClean="0">
                <a:effectLst/>
              </a:rPr>
              <a:t>correspont</a:t>
            </a:r>
            <a:r>
              <a:rPr lang="en-US" dirty="0" smtClean="0">
                <a:effectLst/>
              </a:rPr>
              <a:t> to one State were deleted. Sample Result: </a:t>
            </a:r>
            <a:r>
              <a:rPr lang="en-US" dirty="0" smtClean="0">
                <a:effectLst/>
                <a:hlinkClick r:id="rId4"/>
              </a:rPr>
              <a:t>[Link to Getting Sample Code] </a:t>
            </a:r>
            <a:r>
              <a:rPr lang="en-US" dirty="0" smtClean="0">
                <a:effectLst/>
              </a:rPr>
              <a:t/>
            </a:r>
            <a:br>
              <a:rPr lang="en-US" dirty="0" smtClean="0">
                <a:effectLst/>
              </a:rPr>
            </a:br>
            <a:r>
              <a:rPr lang="en-US" dirty="0" smtClean="0">
                <a:effectLst/>
                <a:hlinkClick r:id="rId5"/>
              </a:rPr>
              <a:t>[Link to Sample Result]</a:t>
            </a:r>
            <a:endParaRPr lang="en-US" dirty="0" smtClean="0">
              <a:effectLst/>
            </a:endParaRPr>
          </a:p>
          <a:p>
            <a:pPr rtl="0"/>
            <a:r>
              <a:rPr lang="en-US" b="1" dirty="0" smtClean="0">
                <a:effectLst/>
              </a:rPr>
              <a:t>National Oceanic and Atmospheric </a:t>
            </a:r>
            <a:r>
              <a:rPr lang="en-US" b="1" dirty="0" err="1" smtClean="0">
                <a:effectLst/>
              </a:rPr>
              <a:t>Adminostration</a:t>
            </a:r>
            <a:r>
              <a:rPr lang="en-US" b="1" dirty="0" smtClean="0">
                <a:effectLst/>
              </a:rPr>
              <a:t> (NOAA): </a:t>
            </a:r>
            <a:r>
              <a:rPr lang="en-US" dirty="0" smtClean="0">
                <a:effectLst/>
              </a:rPr>
              <a:t>API Exploration, data acquisition and data wrangling of data in order to get a single view data set of temperatures by state per month in a year </a:t>
            </a:r>
            <a:r>
              <a:rPr lang="en-US" dirty="0" smtClean="0">
                <a:effectLst/>
                <a:hlinkClick r:id="rId6"/>
              </a:rPr>
              <a:t>Link to Section 2 Code</a:t>
            </a:r>
            <a:endParaRPr lang="en-US" dirty="0" smtClean="0">
              <a:effectLst/>
            </a:endParaRPr>
          </a:p>
          <a:p>
            <a:pPr rtl="0"/>
            <a:r>
              <a:rPr lang="en-US" dirty="0" smtClean="0">
                <a:effectLst/>
              </a:rPr>
              <a:t>Findings: Global Monthly Summary series can be fetched per state through APIs. It provides summary data from each station at a State into a time range. Some States have around 350 stations. Nevertheless, the API maximum limit is 1000 records per fetch. Approach: A couple of loops where nested to fetch data per state per month to cope with the fetching limit. The first loop was used to get the data from all the stations in a State in a month. It was then grouped by date and variables to get the mean of all the stations in the state during that month. The group was unstacked to be able to concatenate with the information of the following month while adding the corresponding State information. This was nested in a per-state loop. Sample Result:</a:t>
            </a:r>
            <a:r>
              <a:rPr lang="en-US" dirty="0" smtClean="0">
                <a:effectLst/>
                <a:hlinkClick r:id="rId7"/>
              </a:rPr>
              <a:t>[Link to Getting Sample Code]</a:t>
            </a:r>
            <a:endParaRPr lang="en-US" dirty="0" smtClean="0">
              <a:effectLst/>
            </a:endParaRPr>
          </a:p>
          <a:p>
            <a:pPr rtl="0"/>
            <a:r>
              <a:rPr lang="en-US" b="1" dirty="0" smtClean="0">
                <a:effectLst/>
              </a:rPr>
              <a:t>Merging EIA and NOAA Datasets of one year data</a:t>
            </a:r>
            <a:r>
              <a:rPr lang="en-US" dirty="0" smtClean="0">
                <a:effectLst/>
              </a:rPr>
              <a:t> </a:t>
            </a:r>
            <a:r>
              <a:rPr lang="en-US" dirty="0" smtClean="0">
                <a:effectLst/>
                <a:hlinkClick r:id="rId8"/>
              </a:rPr>
              <a:t>Link to Section 3 Code</a:t>
            </a:r>
            <a:endParaRPr lang="en-US" dirty="0" smtClean="0">
              <a:effectLst/>
            </a:endParaRPr>
          </a:p>
          <a:p>
            <a:pPr rtl="0"/>
            <a:r>
              <a:rPr lang="en-US" dirty="0" smtClean="0">
                <a:effectLst/>
              </a:rPr>
              <a:t>Findings: The columns ('date' and 'iso3166'/'State') to be used to merge in a single view both data sets had different formats. Approach: - The ISO3166 acronyms for US states with its correspondent states where searched and placed in a csv file. - On the NOAA temperature data set, a column with the corresponding ISO3166 codes was added, as well as, 'date' was formatted to “YYYY-MM-DD’. - On the EIA data set, the date was formatted to “YYYY-MM-DD’' - Cleaning functions were defined for both EIA and NOAA data sets. - Merging of both data sets was done to get a single view of all the data of interest.</a:t>
            </a:r>
          </a:p>
          <a:p>
            <a:pPr rtl="0"/>
            <a:r>
              <a:rPr lang="en-US" b="1" dirty="0" smtClean="0">
                <a:effectLst/>
              </a:rPr>
              <a:t>Retrieving Data from 2001 to 2018</a:t>
            </a:r>
            <a:r>
              <a:rPr lang="en-US" dirty="0" smtClean="0">
                <a:effectLst/>
              </a:rPr>
              <a:t>: </a:t>
            </a:r>
            <a:r>
              <a:rPr lang="en-US" dirty="0" smtClean="0">
                <a:effectLst/>
                <a:hlinkClick r:id="rId9"/>
              </a:rPr>
              <a:t>Link to Section 4 Code</a:t>
            </a:r>
            <a:endParaRPr lang="en-US" dirty="0" smtClean="0">
              <a:effectLst/>
            </a:endParaRPr>
          </a:p>
          <a:p>
            <a:pPr rtl="0"/>
            <a:r>
              <a:rPr lang="en-US" dirty="0" smtClean="0">
                <a:effectLst/>
              </a:rPr>
              <a:t>Findings: - NOAA server disconnect after </a:t>
            </a:r>
            <a:r>
              <a:rPr lang="en-US" dirty="0" err="1" smtClean="0">
                <a:effectLst/>
              </a:rPr>
              <a:t>cretain</a:t>
            </a:r>
            <a:r>
              <a:rPr lang="en-US" dirty="0" smtClean="0">
                <a:effectLst/>
              </a:rPr>
              <a:t> time. - EIA doe snot have data available through API previous to 2001 Approach: - Getting the data Year by Year (From 2001 to 2018): The three previous steps (1.- EIA data set acquisition per month by state in a year, 2.- NOAA data set Acquisition per month by state in a year, and 3.- Merging of EIA and NOAA data sets) were nested in a loop to get 18 years of data and save them in individuals .csv files per year. See cell In[30] in order to cope with server disconnections. - Getting all years of data in a single view: All the yearly .csv file were appended to get all the data in a single view and saved into a file. Files generated: eia_YYYY_YYYY.csv - one file per EIA year fetched noaa_YYYY_YYY.csv - one file per NOAA year fetched data_all_YYYY_YYYY.csv - one file per year fetched with EIA and NOAA data merged AllData_1.csv - File with all the data_all_YYYY_YYYY.csv files combined</a:t>
            </a:r>
          </a:p>
          <a:p>
            <a:pPr rtl="0"/>
            <a:r>
              <a:rPr lang="en-US" b="1" dirty="0" smtClean="0">
                <a:effectLst/>
              </a:rPr>
              <a:t>Data Processing </a:t>
            </a:r>
            <a:r>
              <a:rPr lang="en-US" dirty="0" smtClean="0">
                <a:effectLst/>
                <a:hlinkClick r:id="rId10"/>
              </a:rPr>
              <a:t>Link to Section 5 Code</a:t>
            </a:r>
            <a:endParaRPr lang="en-US" dirty="0" smtClean="0">
              <a:effectLst/>
            </a:endParaRPr>
          </a:p>
          <a:p>
            <a:pPr rtl="0"/>
            <a:r>
              <a:rPr lang="en-US" dirty="0" smtClean="0">
                <a:effectLst/>
              </a:rPr>
              <a:t>5.1. Checking for missing information: </a:t>
            </a:r>
            <a:r>
              <a:rPr lang="en-US" dirty="0" smtClean="0">
                <a:effectLst/>
                <a:hlinkClick r:id="rId11"/>
              </a:rPr>
              <a:t>Link to Section 5.1 Code</a:t>
            </a:r>
            <a:r>
              <a:rPr lang="en-US" dirty="0" smtClean="0">
                <a:effectLst/>
              </a:rPr>
              <a:t> </a:t>
            </a:r>
          </a:p>
          <a:p>
            <a:pPr rtl="0"/>
            <a:r>
              <a:rPr lang="en-US" dirty="0" smtClean="0">
                <a:effectLst/>
              </a:rPr>
              <a:t>Findings: - All States were missing "number of accounts' per month for years early to 2008. In addition the state of Alaska also missed the 'monthly customer accounts' in the year 2016.</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3</a:t>
            </a:fld>
            <a:endParaRPr lang="en-US"/>
          </a:p>
        </p:txBody>
      </p:sp>
    </p:spTree>
    <p:extLst>
      <p:ext uri="{BB962C8B-B14F-4D97-AF65-F5344CB8AC3E}">
        <p14:creationId xmlns:p14="http://schemas.microsoft.com/office/powerpoint/2010/main" val="426485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4</a:t>
            </a:fld>
            <a:endParaRPr lang="en-US"/>
          </a:p>
        </p:txBody>
      </p:sp>
    </p:spTree>
    <p:extLst>
      <p:ext uri="{BB962C8B-B14F-4D97-AF65-F5344CB8AC3E}">
        <p14:creationId xmlns:p14="http://schemas.microsoft.com/office/powerpoint/2010/main" val="34218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Revenue is higher when demand is higher.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Appropriate demand prediction lead to lower prices and higher revenue.</a:t>
            </a:r>
          </a:p>
          <a:p>
            <a:endParaRPr lang="en-US" dirty="0" smtClean="0"/>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6</a:t>
            </a:fld>
            <a:endParaRPr lang="en-US"/>
          </a:p>
        </p:txBody>
      </p:sp>
    </p:spTree>
    <p:extLst>
      <p:ext uri="{BB962C8B-B14F-4D97-AF65-F5344CB8AC3E}">
        <p14:creationId xmlns:p14="http://schemas.microsoft.com/office/powerpoint/2010/main" val="2293509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8</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this analysis the years 2001, 2009 and 2018 were selected for comparison purposes. </a:t>
            </a:r>
          </a:p>
          <a:p>
            <a:endParaRPr lang="en-US" dirty="0" smtClean="0"/>
          </a:p>
          <a:p>
            <a:r>
              <a:rPr lang="en-US" dirty="0" smtClean="0"/>
              <a:t>- It is observed that there is a tendency in electricity price increase. No remarkable outliers were identified. The regions with higher average price variance are the pacific </a:t>
            </a:r>
            <a:r>
              <a:rPr lang="en-US" dirty="0" err="1" smtClean="0"/>
              <a:t>continuos</a:t>
            </a:r>
            <a:r>
              <a:rPr lang="en-US" dirty="0" smtClean="0"/>
              <a:t> and non-</a:t>
            </a:r>
            <a:r>
              <a:rPr lang="en-US" dirty="0" err="1" smtClean="0"/>
              <a:t>continuos</a:t>
            </a:r>
            <a:r>
              <a:rPr lang="en-US" dirty="0" smtClean="0"/>
              <a:t> regions</a:t>
            </a:r>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9</a:t>
            </a:fld>
            <a:endParaRPr lang="en-US"/>
          </a:p>
        </p:txBody>
      </p:sp>
    </p:spTree>
    <p:extLst>
      <p:ext uri="{BB962C8B-B14F-4D97-AF65-F5344CB8AC3E}">
        <p14:creationId xmlns:p14="http://schemas.microsoft.com/office/powerpoint/2010/main" val="345282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From Project1_Part2 can be visualized that the Data is Time Series and non-stationary due to:</a:t>
            </a:r>
          </a:p>
          <a:p>
            <a:pPr rtl="0"/>
            <a:r>
              <a:rPr lang="en-US" dirty="0" smtClean="0">
                <a:effectLst/>
              </a:rPr>
              <a:t>1.Trend - the Retail price of Electricity grows over time. The trend component of our predicted variable might be due to inflation or some other macro-economic factors that are not reflected in the collected features into the data. </a:t>
            </a:r>
          </a:p>
          <a:p>
            <a:pPr rtl="0"/>
            <a:r>
              <a:rPr lang="en-US" dirty="0" smtClean="0">
                <a:effectLst/>
              </a:rPr>
              <a:t>2.- Seasonality - there is a periodic change of the price which might be considered in some models as </a:t>
            </a:r>
            <a:r>
              <a:rPr lang="en-US" dirty="0" err="1" smtClean="0">
                <a:effectLst/>
              </a:rPr>
              <a:t>sesonality</a:t>
            </a:r>
            <a:r>
              <a:rPr lang="en-US" dirty="0" smtClean="0">
                <a:effectLst/>
              </a:rPr>
              <a:t>. Nevertheless, It was studied that the Retail price of </a:t>
            </a:r>
            <a:r>
              <a:rPr lang="en-US" dirty="0" err="1" smtClean="0">
                <a:effectLst/>
              </a:rPr>
              <a:t>Electricy</a:t>
            </a:r>
            <a:r>
              <a:rPr lang="en-US" dirty="0" smtClean="0">
                <a:effectLst/>
              </a:rPr>
              <a:t> tend to be higher in months with higher temperature. Thus, depending on the model these changes can be considered as a </a:t>
            </a:r>
            <a:r>
              <a:rPr lang="en-US" dirty="0" err="1" smtClean="0">
                <a:effectLst/>
              </a:rPr>
              <a:t>consequece</a:t>
            </a:r>
            <a:r>
              <a:rPr lang="en-US" dirty="0" smtClean="0">
                <a:effectLst/>
              </a:rPr>
              <a:t> of the correlation with temperature and/or other features.</a:t>
            </a:r>
          </a:p>
          <a:p>
            <a:pPr rtl="0"/>
            <a:endParaRPr lang="en-US" dirty="0" smtClean="0">
              <a:effectLst/>
            </a:endParaRPr>
          </a:p>
          <a:p>
            <a:pPr rtl="0"/>
            <a:r>
              <a:rPr lang="en-US" dirty="0" smtClean="0">
                <a:effectLst/>
              </a:rPr>
              <a:t>time series </a:t>
            </a:r>
            <a:r>
              <a:rPr lang="en-US" dirty="0" err="1" smtClean="0">
                <a:effectLst/>
              </a:rPr>
              <a:t>uni</a:t>
            </a:r>
            <a:r>
              <a:rPr lang="en-US" dirty="0" smtClean="0">
                <a:effectLst/>
              </a:rPr>
              <a:t>-variable models base their predictions only on the date-time information. The above considered models are traditionally used for time-series predictions.</a:t>
            </a:r>
          </a:p>
          <a:p>
            <a:pPr rtl="0"/>
            <a:r>
              <a:rPr lang="en-US" dirty="0" smtClean="0">
                <a:effectLst/>
              </a:rPr>
              <a:t>Combined models - Time-series </a:t>
            </a:r>
            <a:r>
              <a:rPr lang="en-US" dirty="0" err="1" smtClean="0">
                <a:effectLst/>
              </a:rPr>
              <a:t>univariable</a:t>
            </a:r>
            <a:r>
              <a:rPr lang="en-US" dirty="0" smtClean="0">
                <a:effectLst/>
              </a:rPr>
              <a:t> model + </a:t>
            </a:r>
            <a:r>
              <a:rPr lang="en-US" dirty="0" err="1" smtClean="0">
                <a:effectLst/>
              </a:rPr>
              <a:t>atemporal</a:t>
            </a:r>
            <a:r>
              <a:rPr lang="en-US" dirty="0" smtClean="0">
                <a:effectLst/>
              </a:rPr>
              <a:t> multivariable model: it considers a Time-series </a:t>
            </a:r>
            <a:r>
              <a:rPr lang="en-US" dirty="0" err="1" smtClean="0">
                <a:effectLst/>
              </a:rPr>
              <a:t>univariable</a:t>
            </a:r>
            <a:r>
              <a:rPr lang="en-US" dirty="0" smtClean="0">
                <a:effectLst/>
              </a:rPr>
              <a:t> model to forecast the trend + an </a:t>
            </a:r>
            <a:r>
              <a:rPr lang="en-US" dirty="0" err="1" smtClean="0">
                <a:effectLst/>
              </a:rPr>
              <a:t>atemporal</a:t>
            </a:r>
            <a:r>
              <a:rPr lang="en-US" dirty="0" smtClean="0">
                <a:effectLst/>
              </a:rPr>
              <a:t> multivariable model to forecast the differentiated data. The intention is to remove the trend part (inflation and other macro-</a:t>
            </a:r>
            <a:r>
              <a:rPr lang="en-US" dirty="0" err="1" smtClean="0">
                <a:effectLst/>
              </a:rPr>
              <a:t>ecomic</a:t>
            </a:r>
            <a:r>
              <a:rPr lang="en-US" dirty="0" smtClean="0">
                <a:effectLst/>
              </a:rPr>
              <a:t> factors) by using moving average and predict the remaining part (which depends on temperature, net generation, consumption, </a:t>
            </a:r>
            <a:r>
              <a:rPr lang="en-US" dirty="0" err="1" smtClean="0">
                <a:effectLst/>
              </a:rPr>
              <a:t>etc</a:t>
            </a:r>
            <a:r>
              <a:rPr lang="en-US" dirty="0" smtClean="0">
                <a:effectLst/>
              </a:rPr>
              <a:t>) by using different </a:t>
            </a:r>
            <a:r>
              <a:rPr lang="en-US" dirty="0" err="1" smtClean="0">
                <a:effectLst/>
              </a:rPr>
              <a:t>regressors</a:t>
            </a:r>
            <a:r>
              <a:rPr lang="en-US" dirty="0" smtClean="0">
                <a:effectLst/>
              </a:rPr>
              <a:t>. Thus, the predicted value would be the addition of both predictions. </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10</a:t>
            </a:fld>
            <a:endParaRPr lang="en-US"/>
          </a:p>
        </p:txBody>
      </p:sp>
    </p:spTree>
    <p:extLst>
      <p:ext uri="{BB962C8B-B14F-4D97-AF65-F5344CB8AC3E}">
        <p14:creationId xmlns:p14="http://schemas.microsoft.com/office/powerpoint/2010/main" val="2778427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rPr>
              <a:t>Time-series </a:t>
            </a:r>
            <a:r>
              <a:rPr lang="en-US" dirty="0" err="1" smtClean="0">
                <a:effectLst/>
              </a:rPr>
              <a:t>univariable</a:t>
            </a:r>
            <a:r>
              <a:rPr lang="en-US" dirty="0" smtClean="0">
                <a:effectLst/>
              </a:rPr>
              <a:t> model</a:t>
            </a:r>
          </a:p>
          <a:p>
            <a:pPr rtl="0"/>
            <a:r>
              <a:rPr lang="en-US" dirty="0" smtClean="0">
                <a:effectLst/>
              </a:rPr>
              <a:t>Reference: </a:t>
            </a:r>
            <a:r>
              <a:rPr lang="en-US" dirty="0" smtClean="0">
                <a:effectLst/>
                <a:hlinkClick r:id="rId3"/>
              </a:rPr>
              <a:t>https://facebook.github.io/prophet/docs/seasonality,_holiday_effects,_and_regressors.html</a:t>
            </a:r>
            <a:endParaRPr lang="en-US" dirty="0" smtClean="0">
              <a:effectLst/>
            </a:endParaRPr>
          </a:p>
          <a:p>
            <a:pPr rtl="0"/>
            <a:r>
              <a:rPr lang="en-US" dirty="0" smtClean="0">
                <a:effectLst/>
              </a:rPr>
              <a:t>Prophet is a univariate model. It could be considered a naive model since it intends to predict the outcome based just on the dates (time series). The model </a:t>
            </a:r>
            <a:r>
              <a:rPr lang="en-US" dirty="0" err="1" smtClean="0">
                <a:effectLst/>
              </a:rPr>
              <a:t>descompount</a:t>
            </a:r>
            <a:r>
              <a:rPr lang="en-US" dirty="0" smtClean="0">
                <a:effectLst/>
              </a:rPr>
              <a:t> the outcome/response variable 𝑌 behavior into trend and seasonality parts. </a:t>
            </a:r>
          </a:p>
          <a:p>
            <a:pPr rtl="0"/>
            <a:r>
              <a:rPr lang="en-US" dirty="0" smtClean="0">
                <a:effectLst/>
              </a:rPr>
              <a:t>Y =Xi(1) Trend + Xi(2) Seasonality</a:t>
            </a:r>
          </a:p>
          <a:p>
            <a:pPr rtl="0"/>
            <a:r>
              <a:rPr lang="en-US" dirty="0" smtClean="0">
                <a:effectLst/>
              </a:rPr>
              <a:t>The trend estimator uses linear regression with changing points as </a:t>
            </a:r>
            <a:r>
              <a:rPr lang="en-US" dirty="0" err="1" smtClean="0">
                <a:effectLst/>
              </a:rPr>
              <a:t>hyperparameter</a:t>
            </a:r>
            <a:r>
              <a:rPr lang="en-US" dirty="0" smtClean="0">
                <a:effectLst/>
              </a:rPr>
              <a:t>. It was used '</a:t>
            </a:r>
            <a:r>
              <a:rPr lang="en-US" dirty="0" err="1" smtClean="0">
                <a:effectLst/>
              </a:rPr>
              <a:t>autoscale</a:t>
            </a:r>
            <a:r>
              <a:rPr lang="en-US" dirty="0" smtClean="0">
                <a:effectLst/>
              </a:rPr>
              <a:t>' which is the default </a:t>
            </a:r>
            <a:r>
              <a:rPr lang="en-US" dirty="0" err="1" smtClean="0">
                <a:effectLst/>
              </a:rPr>
              <a:t>hyperparameter</a:t>
            </a:r>
            <a:r>
              <a:rPr lang="en-US" dirty="0" smtClean="0">
                <a:effectLst/>
              </a:rPr>
              <a:t> was used.</a:t>
            </a:r>
          </a:p>
          <a:p>
            <a:pPr rtl="0"/>
            <a:r>
              <a:rPr lang="en-US" dirty="0" err="1" smtClean="0">
                <a:effectLst/>
              </a:rPr>
              <a:t>Seasonalities</a:t>
            </a:r>
            <a:r>
              <a:rPr lang="en-US" dirty="0" smtClean="0">
                <a:effectLst/>
              </a:rPr>
              <a:t> are estimated using a partial Fourier sum, which is a well known mathematic method traditionally used to model periodic electrical signals. The parameter </a:t>
            </a:r>
            <a:r>
              <a:rPr lang="en-US" dirty="0" err="1" smtClean="0">
                <a:effectLst/>
              </a:rPr>
              <a:t>fourier_order</a:t>
            </a:r>
            <a:r>
              <a:rPr lang="en-US" dirty="0" smtClean="0">
                <a:effectLst/>
              </a:rPr>
              <a:t>=5 was used. This values was selected by inspection of the graphs of the components since in Project 1_part2 was visualized the dependency of variation of price with respect month of the year due to temperatures. Also, an additive annual seasonality of 365 days was added based on the data analysis done in previous parts.</a:t>
            </a:r>
          </a:p>
          <a:p>
            <a:endParaRPr lang="en-US" dirty="0"/>
          </a:p>
        </p:txBody>
      </p:sp>
      <p:sp>
        <p:nvSpPr>
          <p:cNvPr id="4" name="Date Placeholder 3"/>
          <p:cNvSpPr>
            <a:spLocks noGrp="1"/>
          </p:cNvSpPr>
          <p:nvPr>
            <p:ph type="dt" idx="10"/>
          </p:nvPr>
        </p:nvSpPr>
        <p:spPr/>
        <p:txBody>
          <a:bodyPr/>
          <a:lstStyle/>
          <a:p>
            <a:fld id="{56B76D42-9133-487C-908A-96286394BB70}" type="datetime6">
              <a:rPr lang="en-US" smtClean="0"/>
              <a:t>July 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63AFDB-3DBE-4C17-B3D7-ED42A0367E1A}" type="slidenum">
              <a:rPr lang="en-US" smtClean="0"/>
              <a:t>12</a:t>
            </a:fld>
            <a:endParaRPr lang="en-US"/>
          </a:p>
        </p:txBody>
      </p:sp>
    </p:spTree>
    <p:extLst>
      <p:ext uri="{BB962C8B-B14F-4D97-AF65-F5344CB8AC3E}">
        <p14:creationId xmlns:p14="http://schemas.microsoft.com/office/powerpoint/2010/main" val="31651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5C589B-8BDB-485C-BE2A-2DA06369954B}" type="datetime1">
              <a:rPr lang="en-US" smtClean="0"/>
              <a:t>7/15/2019</a:t>
            </a:fld>
            <a:endParaRPr lang="en-US"/>
          </a:p>
        </p:txBody>
      </p:sp>
      <p:sp>
        <p:nvSpPr>
          <p:cNvPr id="4" name="Footer Placeholder 3"/>
          <p:cNvSpPr>
            <a:spLocks noGrp="1"/>
          </p:cNvSpPr>
          <p:nvPr>
            <p:ph type="ftr" sz="quarter" idx="11"/>
          </p:nvPr>
        </p:nvSpPr>
        <p:spPr/>
        <p:txBody>
          <a:bodyPr/>
          <a:lstStyle/>
          <a:p>
            <a:r>
              <a:rPr lang="en-US" smtClean="0"/>
              <a:t>‹#›</a:t>
            </a:r>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extLst>
      <p:ext uri="{BB962C8B-B14F-4D97-AF65-F5344CB8AC3E}">
        <p14:creationId xmlns:p14="http://schemas.microsoft.com/office/powerpoint/2010/main" val="104084904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18F393-71E3-4213-8D7F-951D2A368820}" type="datetime1">
              <a:rPr lang="en-US" smtClean="0"/>
              <a:t>7/15/2019</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39CE9-6AEE-4D86-ADDE-16FD8621727E}" type="datetime1">
              <a:rPr lang="en-US" smtClean="0"/>
              <a:t>7/15/2019</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D626E1-EEAB-4E04-A4BD-6A210138ED6F}" type="datetime1">
              <a:rPr lang="en-US" smtClean="0"/>
              <a:t>7/15/2019</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B44A58-2891-4085-AF99-1076BBB294DF}" type="datetime1">
              <a:rPr lang="en-US" smtClean="0"/>
              <a:t>7/15/2019</a:t>
            </a:fld>
            <a:endParaRPr lang="en-US"/>
          </a:p>
        </p:txBody>
      </p:sp>
      <p:sp>
        <p:nvSpPr>
          <p:cNvPr id="5" name="Footer Placeholder 4"/>
          <p:cNvSpPr>
            <a:spLocks noGrp="1"/>
          </p:cNvSpPr>
          <p:nvPr>
            <p:ph type="ftr" sz="quarter" idx="11"/>
          </p:nvPr>
        </p:nvSpPr>
        <p:spPr/>
        <p:txBody>
          <a:bodyPr/>
          <a:lstStyle/>
          <a:p>
            <a:r>
              <a:rPr lang="en-US" smtClean="0"/>
              <a:t>‹#›</a:t>
            </a:r>
            <a:endParaRPr lang="en-US"/>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5" name="Footer Placeholder 4"/>
          <p:cNvSpPr>
            <a:spLocks noGrp="1"/>
          </p:cNvSpPr>
          <p:nvPr>
            <p:ph type="ftr" sz="quarter" idx="11"/>
          </p:nvPr>
        </p:nvSpPr>
        <p:spPr/>
        <p:txBody>
          <a:bodyPr/>
          <a:lstStyle/>
          <a:p>
            <a:fld id="{2CD085DA-1BA1-47C2-B9C5-C1E6E61EBF63}" type="slidenum">
              <a:rPr lang="en-US" smtClean="0"/>
              <a:t>‹#›</a:t>
            </a:fld>
            <a:endParaRPr lang="en-US" dirty="0"/>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0957B0F6-531C-44B0-A4BB-F6BE52AA9D17}" type="datetime1">
              <a:rPr lang="en-US" smtClean="0"/>
              <a:t>7/15/2019</a:t>
            </a:fld>
            <a:endParaRPr lang="en-US" dirty="0"/>
          </a:p>
        </p:txBody>
      </p:sp>
      <p:sp>
        <p:nvSpPr>
          <p:cNvPr id="10" name="AutoShape 4"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userDrawn="1"/>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3C732-37D7-4582-BE71-18445E120C1D}" type="datetime1">
              <a:rPr lang="en-US" smtClean="0"/>
              <a:t>7/15/2019</a:t>
            </a:fld>
            <a:endParaRPr lang="en-US"/>
          </a:p>
        </p:txBody>
      </p:sp>
      <p:sp>
        <p:nvSpPr>
          <p:cNvPr id="5" name="Footer Placeholder 4"/>
          <p:cNvSpPr>
            <a:spLocks noGrp="1"/>
          </p:cNvSpPr>
          <p:nvPr>
            <p:ph type="ftr" sz="quarter" idx="11"/>
          </p:nvPr>
        </p:nvSpPr>
        <p:spPr/>
        <p:txBody>
          <a:bodyPr/>
          <a:lstStyle/>
          <a:p>
            <a:fld id="{0A3A9324-FCD0-497B-B1AC-F81B884BE302}" type="slidenum">
              <a:rPr lang="en-US" smtClean="0"/>
              <a:t>‹#›</a:t>
            </a:fld>
            <a:endParaRPr lang="en-US" dirty="0"/>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10" name="TextBox 9"/>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5105400" cy="1600200"/>
          </a:xfrm>
        </p:spPr>
        <p:txBody>
          <a:bodyPr>
            <a:normAutofit/>
          </a:bodyPr>
          <a:lstStyle>
            <a:lvl1pPr>
              <a:defRPr sz="3200" b="1"/>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9834591D-EBF1-4B6C-B65E-D820A4EC11AA}" type="datetime1">
              <a:rPr lang="en-US" smtClean="0"/>
              <a:t>7/15/2019</a:t>
            </a:fld>
            <a:endParaRPr lang="en-US"/>
          </a:p>
        </p:txBody>
      </p:sp>
      <p:sp>
        <p:nvSpPr>
          <p:cNvPr id="5" name="Footer Placeholder 4"/>
          <p:cNvSpPr>
            <a:spLocks noGrp="1"/>
          </p:cNvSpPr>
          <p:nvPr>
            <p:ph type="ftr" sz="quarter" idx="11"/>
          </p:nvPr>
        </p:nvSpPr>
        <p:spPr/>
        <p:txBody>
          <a:bodyPr/>
          <a:lstStyle/>
          <a:p>
            <a:fld id="{6FCBD08A-2033-4F43-BF72-B02FA11B4ACA}" type="slidenum">
              <a:rPr lang="en-US" smtClean="0"/>
              <a:t>‹#›</a:t>
            </a:fld>
            <a:endParaRPr lang="en-US" dirty="0"/>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pic>
        <p:nvPicPr>
          <p:cNvPr id="9" name="Picture 9" descr="Image result for paper tear powerpoint"/>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 y="312680"/>
            <a:ext cx="6901953" cy="4064813"/>
          </a:xfrm>
          <a:prstGeom prst="rect">
            <a:avLst/>
          </a:prstGeom>
          <a:noFill/>
          <a:effectLst/>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74376" y="381000"/>
            <a:ext cx="6705600"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TextBox 10"/>
          <p:cNvSpPr txBox="1"/>
          <p:nvPr userDrawn="1"/>
        </p:nvSpPr>
        <p:spPr>
          <a:xfrm>
            <a:off x="5410200" y="6183868"/>
            <a:ext cx="3185487" cy="369332"/>
          </a:xfrm>
          <a:prstGeom prst="rect">
            <a:avLst/>
          </a:prstGeom>
          <a:noFill/>
        </p:spPr>
        <p:txBody>
          <a:bodyPr wrap="none" rtlCol="0">
            <a:spAutoFit/>
          </a:bodyPr>
          <a:lstStyle/>
          <a:p>
            <a:r>
              <a:rPr lang="en-US" b="1" dirty="0" smtClean="0">
                <a:solidFill>
                  <a:schemeClr val="tx1">
                    <a:lumMod val="75000"/>
                    <a:lumOff val="25000"/>
                  </a:schemeClr>
                </a:solidFill>
              </a:rPr>
              <a:t>M. Elizabeth Gonzalez-</a:t>
            </a:r>
            <a:r>
              <a:rPr lang="en-US" b="1" dirty="0" err="1" smtClean="0">
                <a:solidFill>
                  <a:schemeClr val="tx1">
                    <a:lumMod val="75000"/>
                    <a:lumOff val="25000"/>
                  </a:schemeClr>
                </a:solidFill>
              </a:rPr>
              <a:t>Izarra</a:t>
            </a:r>
            <a:endParaRPr lang="en-US" b="1" dirty="0">
              <a:solidFill>
                <a:schemeClr val="tx1">
                  <a:lumMod val="75000"/>
                  <a:lumOff val="25000"/>
                </a:schemeClr>
              </a:solidFill>
            </a:endParaRPr>
          </a:p>
        </p:txBody>
      </p:sp>
    </p:spTree>
    <p:extLst>
      <p:ext uri="{BB962C8B-B14F-4D97-AF65-F5344CB8AC3E}">
        <p14:creationId xmlns:p14="http://schemas.microsoft.com/office/powerpoint/2010/main" val="417091525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520CD1-E4E8-4D61-ACE8-23C231517B3A}" type="datetime1">
              <a:rPr lang="en-US" smtClean="0"/>
              <a:t>7/15/2019</a:t>
            </a:fld>
            <a:endParaRPr lang="en-US"/>
          </a:p>
        </p:txBody>
      </p:sp>
      <p:sp>
        <p:nvSpPr>
          <p:cNvPr id="5" name="Footer Placeholder 4"/>
          <p:cNvSpPr>
            <a:spLocks noGrp="1"/>
          </p:cNvSpPr>
          <p:nvPr>
            <p:ph type="ftr" sz="quarter" idx="11"/>
          </p:nvPr>
        </p:nvSpPr>
        <p:spPr/>
        <p:txBody>
          <a:bodyPr/>
          <a:lstStyle/>
          <a:p>
            <a:r>
              <a:rPr lang="en-US" smtClean="0"/>
              <a:t>‹#›</a:t>
            </a:r>
            <a:endParaRPr lang="en-US" dirty="0"/>
          </a:p>
        </p:txBody>
      </p:sp>
      <p:sp>
        <p:nvSpPr>
          <p:cNvPr id="6" name="Slide Number Placeholder 5"/>
          <p:cNvSpPr>
            <a:spLocks noGrp="1"/>
          </p:cNvSpPr>
          <p:nvPr>
            <p:ph type="sldNum" sz="quarter" idx="12"/>
          </p:nvPr>
        </p:nvSpPr>
        <p:spPr/>
        <p:txBody>
          <a:bodyPr/>
          <a:lstStyle/>
          <a:p>
            <a:fld id="{C44EC865-E26C-47CB-A6FF-0C51994B33F2}"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2D6313-88FA-494A-8DA4-9D6EB501CBDD}" type="datetime1">
              <a:rPr lang="en-US" smtClean="0"/>
              <a:t>7/15/2019</a:t>
            </a:fld>
            <a:endParaRPr lang="en-US"/>
          </a:p>
        </p:txBody>
      </p:sp>
      <p:sp>
        <p:nvSpPr>
          <p:cNvPr id="6" name="Footer Placeholder 5"/>
          <p:cNvSpPr>
            <a:spLocks noGrp="1"/>
          </p:cNvSpPr>
          <p:nvPr>
            <p:ph type="ftr" sz="quarter" idx="11"/>
          </p:nvPr>
        </p:nvSpPr>
        <p:spPr/>
        <p:txBody>
          <a:bodyPr/>
          <a:lstStyle/>
          <a:p>
            <a:r>
              <a:rPr lang="en-US" smtClean="0"/>
              <a:t>‹#›</a:t>
            </a:r>
            <a:endParaRPr lang="en-US"/>
          </a:p>
        </p:txBody>
      </p:sp>
      <p:sp>
        <p:nvSpPr>
          <p:cNvPr id="7" name="Slide Number Placeholder 6"/>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A30EBE-2C80-45B7-8D38-838FE3B8E097}" type="datetime1">
              <a:rPr lang="en-US" smtClean="0"/>
              <a:t>7/15/2019</a:t>
            </a:fld>
            <a:endParaRPr lang="en-US"/>
          </a:p>
        </p:txBody>
      </p:sp>
      <p:sp>
        <p:nvSpPr>
          <p:cNvPr id="8" name="Footer Placeholder 7"/>
          <p:cNvSpPr>
            <a:spLocks noGrp="1"/>
          </p:cNvSpPr>
          <p:nvPr>
            <p:ph type="ftr" sz="quarter" idx="11"/>
          </p:nvPr>
        </p:nvSpPr>
        <p:spPr/>
        <p:txBody>
          <a:bodyPr/>
          <a:lstStyle/>
          <a:p>
            <a:r>
              <a:rPr lang="en-US" smtClean="0"/>
              <a:t>‹#›</a:t>
            </a:r>
            <a:endParaRPr lang="en-US"/>
          </a:p>
        </p:txBody>
      </p:sp>
      <p:sp>
        <p:nvSpPr>
          <p:cNvPr id="9" name="Slide Number Placeholder 8"/>
          <p:cNvSpPr>
            <a:spLocks noGrp="1"/>
          </p:cNvSpPr>
          <p:nvPr>
            <p:ph type="sldNum" sz="quarter" idx="12"/>
          </p:nvPr>
        </p:nvSpPr>
        <p:spPr/>
        <p:txBody>
          <a:bodyPr/>
          <a:lstStyle/>
          <a:p>
            <a:fld id="{C44EC865-E26C-47CB-A6FF-0C51994B33F2}"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374A26-70CB-402D-94C8-213C7001278B}" type="datetime1">
              <a:rPr lang="en-US" smtClean="0"/>
              <a:t>7/15/2019</a:t>
            </a:fld>
            <a:endParaRPr lang="en-US"/>
          </a:p>
        </p:txBody>
      </p:sp>
      <p:sp>
        <p:nvSpPr>
          <p:cNvPr id="4" name="Footer Placeholder 3"/>
          <p:cNvSpPr>
            <a:spLocks noGrp="1"/>
          </p:cNvSpPr>
          <p:nvPr>
            <p:ph type="ftr" sz="quarter" idx="11"/>
          </p:nvPr>
        </p:nvSpPr>
        <p:spPr/>
        <p:txBody>
          <a:bodyPr/>
          <a:lstStyle/>
          <a:p>
            <a:r>
              <a:rPr lang="en-US" smtClean="0"/>
              <a:t>‹#›</a:t>
            </a:r>
            <a:endParaRPr lang="en-US"/>
          </a:p>
        </p:txBody>
      </p:sp>
      <p:sp>
        <p:nvSpPr>
          <p:cNvPr id="5" name="Slide Number Placeholder 4"/>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4D01C1-8B5F-4473-BC4C-5DEF6B54F27B}" type="datetime1">
              <a:rPr lang="en-US" smtClean="0"/>
              <a:t>7/15/2019</a:t>
            </a:fld>
            <a:endParaRPr lang="en-US"/>
          </a:p>
        </p:txBody>
      </p:sp>
      <p:sp>
        <p:nvSpPr>
          <p:cNvPr id="3" name="Footer Placeholder 2"/>
          <p:cNvSpPr>
            <a:spLocks noGrp="1"/>
          </p:cNvSpPr>
          <p:nvPr>
            <p:ph type="ftr" sz="quarter" idx="11"/>
          </p:nvPr>
        </p:nvSpPr>
        <p:spPr/>
        <p:txBody>
          <a:bodyPr/>
          <a:lstStyle/>
          <a:p>
            <a:r>
              <a:rPr lang="en-US" smtClean="0"/>
              <a:t>‹#›</a:t>
            </a:r>
            <a:endParaRPr lang="en-US"/>
          </a:p>
        </p:txBody>
      </p:sp>
      <p:sp>
        <p:nvSpPr>
          <p:cNvPr id="4" name="Slide Number Placeholder 3"/>
          <p:cNvSpPr>
            <a:spLocks noGrp="1"/>
          </p:cNvSpPr>
          <p:nvPr>
            <p:ph type="sldNum" sz="quarter" idx="12"/>
          </p:nvPr>
        </p:nvSpPr>
        <p:spPr/>
        <p:txBody>
          <a:bodyPr/>
          <a:lstStyle/>
          <a:p>
            <a:fld id="{C44EC865-E26C-47CB-A6FF-0C51994B33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35AC29D-6631-49EB-A4ED-4D730D945522}" type="datetime1">
              <a:rPr lang="en-US" smtClean="0"/>
              <a:t>7/15/2019</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r>
              <a:rPr lang="en-US" smtClean="0"/>
              <a:t>‹#›</a:t>
            </a: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44EC865-E26C-47CB-A6FF-0C51994B33F2}"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806"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Lst>
  <p:timing>
    <p:tnLst>
      <p:par>
        <p:cTn id="1" dur="indefinite" restart="never" nodeType="tmRoot"/>
      </p:par>
    </p:tnLst>
  </p:timing>
  <p:hf sldNum="0" hdr="0" dt="0"/>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descr="Image result for electric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0765" y="1371600"/>
            <a:ext cx="6651069" cy="148034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835025" y="2286000"/>
            <a:ext cx="7543800" cy="2438400"/>
          </a:xfrm>
        </p:spPr>
        <p:txBody>
          <a:bodyPr>
            <a:normAutofit/>
          </a:bodyPr>
          <a:lstStyle/>
          <a:p>
            <a:pPr algn="ctr"/>
            <a:r>
              <a:rPr lang="en-US" sz="5400" dirty="0" smtClean="0"/>
              <a:t>Electricity Price Forecast</a:t>
            </a:r>
            <a:endParaRPr lang="en-US" sz="5400" dirty="0"/>
          </a:p>
        </p:txBody>
      </p:sp>
      <p:sp>
        <p:nvSpPr>
          <p:cNvPr id="12" name="Content Placeholder 2"/>
          <p:cNvSpPr txBox="1">
            <a:spLocks/>
          </p:cNvSpPr>
          <p:nvPr/>
        </p:nvSpPr>
        <p:spPr>
          <a:xfrm>
            <a:off x="762000" y="48006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1600" dirty="0" smtClean="0"/>
          </a:p>
          <a:p>
            <a:endParaRPr lang="en-US" sz="2000" dirty="0"/>
          </a:p>
        </p:txBody>
      </p:sp>
      <p:sp>
        <p:nvSpPr>
          <p:cNvPr id="4" name="Content Placeholder 2"/>
          <p:cNvSpPr txBox="1">
            <a:spLocks/>
          </p:cNvSpPr>
          <p:nvPr/>
        </p:nvSpPr>
        <p:spPr>
          <a:xfrm>
            <a:off x="914400" y="4953000"/>
            <a:ext cx="7543800" cy="1447800"/>
          </a:xfrm>
          <a:prstGeom prst="rect">
            <a:avLst/>
          </a:prstGeom>
        </p:spPr>
        <p:txBody>
          <a:bodyPr vert="horz" lIns="91440" tIns="45720" rIns="91440" bIns="45720" rtlCol="0" anchor="t" anchorCtr="0">
            <a:noAutofit/>
          </a:bodyPr>
          <a:lstStyle>
            <a:lvl1pPr marL="0" indent="0" algn="l" defTabSz="914400" rtl="0" eaLnBrk="1" latinLnBrk="0" hangingPunct="1">
              <a:spcBef>
                <a:spcPct val="20000"/>
              </a:spcBef>
              <a:buClr>
                <a:schemeClr val="accent1"/>
              </a:buClr>
              <a:buFont typeface="Arial" pitchFamily="34" charset="0"/>
              <a:buNone/>
              <a:defRPr sz="2800" kern="1200">
                <a:solidFill>
                  <a:schemeClr val="tx2"/>
                </a:solidFill>
                <a:latin typeface="+mn-lt"/>
                <a:ea typeface="+mn-ea"/>
                <a:cs typeface="+mn-cs"/>
              </a:defRPr>
            </a:lvl1pPr>
            <a:lvl2pPr marL="457200" indent="0" algn="ctr" defTabSz="914400" rtl="0" eaLnBrk="1" latinLnBrk="0" hangingPunct="1">
              <a:spcBef>
                <a:spcPct val="20000"/>
              </a:spcBef>
              <a:buClr>
                <a:schemeClr val="accent1"/>
              </a:buClr>
              <a:buFont typeface="Arial" pitchFamily="34" charset="0"/>
              <a:buNone/>
              <a:defRPr sz="22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9pPr>
          </a:lstStyle>
          <a:p>
            <a:endParaRPr lang="en-US" sz="2000" dirty="0" smtClean="0"/>
          </a:p>
          <a:p>
            <a:endParaRPr lang="en-US" sz="2000" dirty="0"/>
          </a:p>
          <a:p>
            <a:endParaRPr lang="en-US" sz="1600" dirty="0" smtClean="0"/>
          </a:p>
          <a:p>
            <a:endParaRPr lang="en-US" sz="2000" dirty="0"/>
          </a:p>
        </p:txBody>
      </p:sp>
      <p:sp>
        <p:nvSpPr>
          <p:cNvPr id="3" name="TextBox 2"/>
          <p:cNvSpPr txBox="1"/>
          <p:nvPr/>
        </p:nvSpPr>
        <p:spPr>
          <a:xfrm>
            <a:off x="7217040" y="5676900"/>
            <a:ext cx="1088760" cy="369332"/>
          </a:xfrm>
          <a:prstGeom prst="rect">
            <a:avLst/>
          </a:prstGeom>
          <a:noFill/>
        </p:spPr>
        <p:txBody>
          <a:bodyPr wrap="none" rtlCol="0">
            <a:spAutoFit/>
          </a:bodyPr>
          <a:lstStyle/>
          <a:p>
            <a:r>
              <a:rPr lang="en-US" dirty="0" smtClean="0">
                <a:solidFill>
                  <a:schemeClr val="tx2"/>
                </a:solidFill>
              </a:rPr>
              <a:t>July 2019</a:t>
            </a:r>
            <a:endParaRPr lang="en-US" dirty="0">
              <a:solidFill>
                <a:schemeClr val="tx2"/>
              </a:solidFill>
            </a:endParaRPr>
          </a:p>
        </p:txBody>
      </p:sp>
      <p:sp>
        <p:nvSpPr>
          <p:cNvPr id="5" name="AutoShape 2" descr="data:image/png;base64,iVBORw0KGgoAAAANSUhEUgAAA9wAAAK7CAYAAAAA1odLAAAABHNCSVQICAgIfAhkiAAAAAlwSFlzAAAPYQAAD2EBqD+naQAAADl0RVh0U29mdHdhcmUAbWF0cGxvdGxpYiB2ZXJzaW9uIDMuMC4yLCBodHRwOi8vbWF0cGxvdGxpYi5vcmcvOIA7rQAAIABJREFUeJzs3XV8leUbx/HP2VgAC2LU6M7R3S0I0ilIq1iAHSgioIQYPxQFSQklDbpFQlKkJKQR6diosXx+f9xuMrbB4mxn8X2/XnsNznniOudsZ+d67uu+bptlWRYiIiIiIiIiYldOjg5AREREREREJC1Swi0iIiIiIiKSBJRwi4iIiIiIiCQBJdwiIiIiIiIiSUAJt4iIiIiIiEgSUMItIiIiIiIikgSUcIuIiIiIiIgkASXcIiIiIiIiIklACbeIiIiIiIhIElDCLSISBxMmTMBms1GuXDlHh5JmzZkzhwkTJiTqGHXr1qVp06aR/w8NDcVmszFq1KjEhhcn7777LhkyZEiWcyXEyZMnadmyJdmyZcNms/Haa68l+pg9e/akWLFidoguZsuWLWPEiBHx2iehr/vx48ex2WzMmTMn8rYtW7YwfPhwbt68Ga9j2cOgQYOw2Wy0a9cuxvtjinfq1KnYbDbOnTv3yONv27aNtm3bkj9/ftzc3MiVKxe1atXijTfeiLLdl19+yaxZsxL1WEaNGsWSJUsSdQwRkdRICbeISBxMnz4dgD///JMdO3Y4OJq0yR4J9zfffMMXX3xhp4jib+DAgWzdutVh53+UwYMH8/vvvzNz5ky2bdvGoEGDHB3SIyUk4c6QIQPbtm2jb9++8dovf/78bNu2jRYtWkTetmXLFj744INkT7iDgoKYO3cuAMuXL+fixYt2Pf6SJUuoW7cud+/e5eOPP2bNmjV8/vnn1K5dm/nz50fZVgm3iEjCpdzL8CIiKcTu3bvZt28frVq1Yvny5UybNo0aNWokexyWZREUFIS7u3uynzshAgMDyZgxY7Kes0yZMsl6vgh3794lU6ZM5MuXj3z58jkkhrg4ePAgNWvWpE2bNo4OJUnc/ztSs2bNeO/v5uaWoP2Swo8//sj169cj33dmzZoVbeQ5McaOHUuxYsVYtWoVzs7Okbd3796djz/+2G7nERFJ7zTCLSLyCNOmTQNgzJgx1K5dm3nz5nH37t3I+4ODg/Hx8YlxNO3atWu4ublF+aAcEBDAq6++SuHChXF1dSVfvny88sorUY4ZURI7ZMgQvvrqK0qVKoWrq2tk6eiwYcOoXr062bJlw8vLiypVqjBz5kwsy4py/nv37vHyyy+TK1cuMmXKRMOGDdm7dy/58uVjwIABUbY9f/48Tz/9NHnz5sXV1ZWiRYsyatQowsLCHvkc5cuXj3bt2rFw4UIqVqyIu7s7H374IWCSoC+//JIKFSrg7u5O1qxZ6dy5M6dOnYrcv27duqxevZoTJ05gs9mw2WxRSrPj+ngfLCmPq4jS3E8//ZQRI0aQP39+3N3dqVatGr/88kuUbd99911sNhv79u2jQ4cOZMmShZIlS0beF1NJ+Zw5c6hZsyaZM2fG09OTSpUqMXPmzCjbrF69mkaNGuHl5UWmTJmoV68eGzdujFP8Z86coUePHuTIkQM3NzfKlCnDZ599Fvn8rFu3DpvNxunTp1m6dGnkc/ywsuO4vG722HfFihU0atQIb29vMmXKRJkyZRg3bhxgytUnT55MWFhYZMwRcT/sdyS2kvJz584xYMAA8uXLh6urK76+vnTu3JkrV64A0Uu03333Xd5++23AjH5HnH/Lli307t0bHx8f7t27F+0x1a9fnwoVKjzyeXqYadOm4e7uzsyZM/H19Y2ssrGXa9eukSNHjijJdgQnp/8+HubLl4+jR4+yfv36yMcfMYUgMDCQV155hQoVKuDt7U22bNmoXbs2S5cujdw/4rUICgpi2rRpkce4//c0ru89EydOxM/PDw8PDzw9PSlVqhTvvfeeXZ8XERF70wi3iMhDBAYG8v3331OtWjXKlStHv379GDBgAAsXLqR3794AuLq68uSTTzJ9+nS++OILPDw8Ivf/7rvvCA4Opk+fPgDcvn2bevXqcfHiRYYOHUq5cuU4cOAA77//PgcPHmT16tXYbLbI/RctWkTOnDkZPnw4uXLlIleuXIBJsJ577jny58+PZVls376d5557jvPnz/POO+9E7t+rVy9++OEH3nzzTRo2bMjBgwdp27ZttPLY8+fPU716dVxdXRk+fDhFihRh69atjBw5kjNnzjBlypRHPlc7d+7k4MGDvPvuuxQqVCjyeejfvz9z5sxhyJAhjBs3jmvXrjFixAjq1KnDvn37yJEjB9988w39+/fn3LlzLFy4ECDK8xDXx5tYn3/+OYULF2bChAmEhoYyduxYWrRowebNm6levXqUbdu2bUuPHj14/vnno1wsedA777zD6NGj6dSpE6+//jpeXl4cOHCA06dPR24zc+ZM+vXrR4cOHZg1axYZMmTg66+/plmzZqxdu5aGDRvGevxLly5Rq1YtwsPD+fDDDylYsCA///wzr7zyCqdOnWLChAlUr16dbdu20aZNG0qXLs3YsWMByJkzZ6zHjcvrlth9J0+ezMCBA2ncuDGTJk0iZ86cHD16lMOHDwPwwQcfcPfuXZYsWcKWLVsij39/3LH9jjzo7NmzVK9enfDwcN555x38/Py4du0aK1euxN/fP8bHM3DgQG7cuMFXX33FkiVLIrcpW7YsgwcPZtasWcybNy/y9xtg//79bN68mcmTJ8f6/DzKmTNnWL9+Pd26dcPHx4devXoxZswYtm7dSp06dRJ83PvVqlWLmTNn8vLLL9O9e3cqVaqEi4tLtO2WLl1K+/btyZkzZ+SUj4gqm8DAQPz9/XnjjTfw9fUlKCiItWvX0q5dO2bPns2TTz4ZWd7foEEDWrRoEXkBw9vbG4j7e8+cOXN48cUXGTx4MK1atcJms3H8+HGOHj1ql+dDRCTJWCIiEqtZs2ZZgDVp0iTLsizr1q1bloeHh1WvXr0o2+3Zs8cCrOnTp0e5vXLlylaNGjUi/z9y5EjL2dnZ2rNnT5Tt5s2bZwHWmjVrLMuyrJCQEAuwsmbNavn7+z80xrCwMCskJMQaNmyYlTNnzsjb9+3bZwHW0KFDo2w/e/ZsC7D69+8feVv//v0tLy8v6++//46y7ZgxYyybzWYdPXr0oTHkzZvXcnFxsY4fPx7l9s2bN1uA9b///S/K7adPn7bc3Nysd955J/K2xx57zCpatOhDz/Owx2tZllWnTh2rSZMmkf+PeB5Hjhz50GMeO3bMAqx8+fJZ9+7di7zd39/fypIli9WiRYvI24YOHWoB1ogRI6IdZ+jQoZazs3OU4zo5OVm9e/eO9dy3bt2yvL29rfbt20e5PTQ01CpbtqxVu3bth8b+2muvWTabzdq9e3eU259++mnLZrNFeU3y5s1rtW3b9qHHs6z4vW49evSI8rrFdd+AgADL09PTatiwoRUeHh5rLM8++2yU5zTCw35HYnrde/XqZbm6uj70Zzni52D27NmRt40ePdoCov1uWJb5eatatWqU255++mkrS5Ys1p07d2I9z6MMGzbMAqx169ZZlmVZf/31lwVYffv2fWS8U6ZMiTXe+12+fNmqXbu2BViA5erqatWpU8caM2aMdfv27SjblixZMsrvVWxCQ0OtkJAQq3fv3la1atWi3Ofm5hblPSdCXN97Bg4caPn4+DwyBhGRlEYl5SIiDzFt2jQyZsxIt27dAPDw8KBz585s3ryZY8eORW5XqVIlKlasyIwZMyJvO3DgAHv27KFfv36Rty1btowKFSrg5+dHaGho5FdEk6YHS4ibNm0aORJ0v3Xr1tGkSRO8vb1xdnbGxcWFESNGcPnyZa5duwbAr7/+CkCXLl2i7NulS5coJaMRcTVp0oTcuXNHiatly5ZYlhV5rIepWLEiRYsWjXZcJycnevToEeW4efPmxc/PL84l03F5vPbQqVMn3NzcIv/v7e1Nq1at2LhxY7Ty9Y4dOz7yeGvWrCE8PJwXXngh1m22bNlCQEAAvXv3jvIcWZZFixYt2LFjR4xlyxE2bNiAn58fVapUiXJ7nz59sCwrWkl8XCTmdYvrvlu2bOHWrVs8//zzUaoZ4iu235EHrVy5kqZNm1KiRIkEn+tBgwcPZvfu3ZGNFP39/Zk7dy59+/YlU6ZMAISHh0d5HsLDwx96zPDwcGbOnEmhQoVo3LgxAMWLF6devXosWLCA27dv2yX2HDlysHXrVnbu3Mno0aN54oknOHLkCG+99Rbly5fn+vXrcTrO/PnzqV27NpkzZyZDhgy4uLjw7bffRlYpPEpc33uqV6/O1atX6dGjB0uWLLHr772ISFJSwi0iEovjx4+zadMmWrVqhWVZ+Pv74+/vT6dOnQCizans27cvmzdv5vjx4wDMmDGDjBkz0rVr18htLl26xJ49e3BxcYnylSVLFgCuXr0a5Zh58uSJFldEF2VnZ2emTp3Kb7/9xq5du3jrrbcAU+YJRH4gfbDE1tXVlaxZs0a57fLly/z444/R4oqYh/pgXDGJKdZLly4RHh6Oj49PtGPv3r07TseN6+O1h9y5c8d4271796KVjcf0eB8UMTf4YY3ULl26BEC7du2iPUeffPIJYWFh3LhxI9b9r127FmMsvr6+kffHV2Jet7juG5fnJi7i8jqA+Rm2d0O79u3bkz9/fiZOnAiY94TAwECef/75yG169eoV5Tlo3rz5Q4+5du1azp49S5cuXQgICIh83+nSpQt37tyJ1kE8sapVq8Zbb73FokWLuHDhAoMGDeLkyZOMHz/+kfsuWLCAbt26UaBAAebOncu2bdvYtWsXvXr1ivPvZVzfe/r06cPUqVM5efIkHTp0IGfOnNSsWZP169cn/MGLiCQDzeEWEYnF9OnTsSyLRYsWsWjRomj3f/vtt4waNSqy6VCPHj14/fXXmTlzJsOHD2fu3Ll06NAhyuibj48PWbJkiXVO9IPzSGMa+fv+++9xc3Nj2bJluLq6Rt7+YIzZs2cHTAJ0f9IdHBwcLYHLnj071atX54MPPogxrrx588Z4+6Ni9fHxwcnJiS1btsQ4PzQuHdfj+njtIaally5evIi7u3vkiGWEuIzKRrye586dizUx9PHxAeCrr76iWrVqD90mJtmzZ+fChQvRbj9//vwj941NYl63uO57/3OTGHEdHffx8Un0uR6UIUMGnn/+eYYPH87HH3/M119/zWOPPRZlXfKRI0cyZMiQyP97eXk99JgRTRrHjRsX2Tzuwfv79+9vp0cQlYuLC8OGDWPChAkcPHjwkdvPmTOH4sWL8/3330d5HYKCguJ8zri+99hsNvr370///v25ffs2v/76K++//z6tW7fm2LFjKXp1ABFJ35Rwi4jEICwsjG+//ZaiRYsyderUaPcvW7aMTz75hJUrV9K6dWvAfHB84okn+Pbbb6lcuTKXL1+OUk4O0Lp1a8aPH0+OHDkoWLBggmKz2Wy4uLhEKQu/e/duZGflCA0aNABMyWf58uUjb1+wYEG0stbWrVuzbt06ihcvHqfy3LiKeLwXLlygQ4cOD93Wzc0txlGxuD5ee1i8eDFjxoyJLCsPCAhg+fLlNGjQIEFlz4899hhOTk58/fXXsSbT9erVw8vLi8OHD/Pcc8/F+xxNmjRh/Pjx7N+/P8rrPGvWLJycnGjUqFG8jxmf1y2h+9atWxdPT08mTZpE586dY93Ozc2NsLAwgoODo1xwia+WLVsyb948jh07RvHixeO8X8TPQmwjts888wwjRoyge/fuHD9+nM8//zzK/YULF6Zw4cJxOte1a9f4+eefqV+/fowJ6OTJk5k3bx6HDx+mdOnScX4MMblw4UKMF4EiSsEjKiTg4b+brq6uUX43zp8/z7Jly6JtG9sxEvLe4+HhQatWrbh37x6dOnXi0KFDSrhFJMVSwi0iEoOVK1dy/vx5xo4dG2OH6HLlyvHll18ybdq0yIQboF+/fixevJjBgwdTsGDBaMnOK6+8wo8//kj9+vUZMmQIfn5+hIWFcfbsWdasWcObb75J1apVHxpbq1atmDBhAj179mTAgAFcvXqVcePGRRuBLV++PJ07d2bs2LHYbDYaNGjAwYMH+eyzz/D09IySwI4aNYr169dTu3ZtXnrpJUqWLElgYCCnTp1i+fLlTJ8+PcZy60dp0KAB/fr1o1evXuzYsYP69euTKVMmLly4wObNm6lUqRLPPPMMAH5+fixZsoRvvvmGihUr4uzsTJUqVeL8eO2lefPmvPzyy4SGhjJmzBju3LnD8OHDE3SsokWL8uabbzJ69Gju3r1Lly5d8PLy4s8//8Tf35/3338fLy8vJkyYQL9+/bh69SodO3YkR44cXL58mX379nHjxg2+/PLLWM/x6quvMmfOHFq2bBm5pNnSpUuZPHkygwYNokiRIvGOOz6vW0L39fLy4uOPP2bgwIE0a9aMAQMGkDNnTo4dO8bBgwcjO2L7+fkBZt3o5s2b4+zsTIUKFeJ9AWTkyJGsXr2aevXq8c4771CuXDlu3LjBqlWrePPNN6OMSt8v4vyff/45PXv2xMXFhVKlSkV24c+WLRs9e/ZkypQpFClShJYtW8YrrvvNnj2b4OBgBg8eHOP7jre3N/PmzWP69OmJXiu7adOmFCpUiCeeeIKSJUsSFhbG3r17GT9+PJ6engwaNChyWz8/PxYvXsyCBQsoXLgwGTNmpFy5crRu3ZpnnnmGl156ifbt23P27FlGjBiBr68vJ0+ejHI+Pz8/NmzYwLJly8idOzdeXl6UKFEizu89ffv2xcvLizp16pA7d24uXLjARx99RNasWaP1LxARSVEc2LBNRCTFateuneXq6mpdvnw51m26detmZciQwbp48WLkbaGhoZavr68FWO+//36M+926dcsaOnSoVbJkScvV1dXy9va2ypcvb73yyiuR54vosjx48OAYjzFlyhSrRIkSlpubm1WkSBFr7Nix1uTJk6N1Jw4MDLQGDx5s5ciRw3J3d7dq165t7dixw/Lw8LBef/31KMe8dOmS9dJLL1mFChWyXFxcrGzZsllVq1a13n33Xevu3bsPfb4e1v06PDzcmjJlilW9enUrU6ZMVsaMGa1ixYpZvXv3jtKt/dq1a1aHDh2sLFmyWECUztRxfbyJ7VI+fvx4a9iwYZavr6/l6upqValSJbJTdISILuU3btyIdpwHu5RHmDlzplW1alXL3d3d8vT0tCpXrmx9++23Ubb55ZdfrJYtW1pZs2a1XF1drXz58lmtW7e2Fi9e/NDYLcuyTp06ZXXv3t3Knj275eLiYpUsWdL65JNPonX/jmuXcsuK++v2YJfy+OxrWZa1dOlSq169elbmzJmtTJkyWWXKlLHGjx8fef+9e/esfv36WT4+PpbNZot8zR/2OxLb63727FmrT58+Vq5cuSwXFxfL19fX6tq1q3XlyhXLsmLu+h0eHm698cYbVp48eSwnJycLsDZv3hzluOvWrYv8+UkMPz8/K0+ePFZISEis21StWtXKmTOnFRwcnKgu5d9//73VvXt3q1ixYpaHh4fl4uJiFShQwOrVq5d1+PDhKNuePHnSatasmeXh4WEBka93eHi49eGHH1qFChWy3NzcrDJlyljTpk2L8ffg999/t2rVqmVlzJjRAqL8nsblvWf69OlWo0aNrFy5clmurq6Wr6+v1a1bN+vgwYNxe3JFRBzEZlkPtF0VEZE0bdOmTTRo0ID58+dH62CeXh0/fpzixYvz2WefRZlvKxIXgwcPZurUqZw7dy5aQ0IREUnfVFIuIpKGrV69mp07d1KlShXc3d3Zu3cvY8aMoVSpUrRt29bR4Ymkatu3b+fIkSNMnjyZF198Ucm2iIhEo4RbRCQN8/T0ZNWqVXz22WfcunULHx8fWrVqxejRo6OsNy0i8RMaGkqtWrXIlCkTbdu2ZcSIEY4OSUREUiCVlIuIiIiIiIgkAadHbyIiIiIiIiIi8aWEW0RERERERCQJpLo53OHh4Zw/fx5PT894r8EpIiIiIiIiEl+WZXHr1i18fX1xcor7uHWqS7jPnz9P/vz5HR2GiIiIiIiIpDN///03+fLli/P2qS7h9vT0BMwD9fLycnA0IiIiIiIiktbdvHmT/PnzR+ajcZXqEu6IMnIvLy8l3CIiIiIiIpJs4jutOdU0TZs4cSJlypShWrVqjg5FRERERERE5JFS3TrcN2/exNvbm4CAAI1wi4iIiIiISJJLaB6aaka4RURERERERFITJdwiIiIiIiIiSUAJt4iIiIiIiEgSUMItIiIiIiIikgSUcIuIiIiIiIgkASXcIiIiIiIiIklACbeIiIiIiIhIElDCLSIiIiIiIpIElHCLiIiIiIiIJAEl3CIiIiIiIiJJQAm3iIiIiIiISBJQwi0iIiKS1gXegAOLwLIcHYmISLqSwdEBiIiIiEgSCg+DRf3gxAaTcJfv7OiIRETSDY1wi4iIiKRlm8bDiV8gd3lY+x4E3XZ0RCIi6YYSbhEREZG06sQG2DgaGr0DXeeY0vLN4x0dlYhIuqGEW0RERCQtCvgHFg+Aoo2h3muQtSDUGQLbJsK1E46OTkQkXVDCLSIiIpLWhIXAor6QwR06TAGnfz/y1R0CHrlh1duOjU9EJJ1Qwi0iIiKSlty6aJqk/fM7dJ4JmbP/d59LRnhsFBxbDX+tTr541B1dRNIpJdwiIiIiaUFoEGz5HL6oAqe3mJHt/NWjb1e6DRRuYEa5Q4OSNqbLh+GzsvDruKQ9T0py7QQcXOzoKEQkhVDCLSIiIpKaWRYcWQFf1YT1I6BSTxi0B8p1iHl7mw1ajgX/M7DiNQgPT7rYNowyy5JtHg9XjyfdeVKKmxfg2ydMhcHvMx0djYikAEq4RURERBLr8mFY9gp8VQv2zUueEuqwENg3H76uA/O6g3d+eG6rSaYzZn34vjlLQ5svYM9sWPlG0sT7zx44sgxajQcvX1j+ctouLQ++A993/Xet826w/FWzHNvDWBac3Q7zepjXcfMncPN88sQrIskig6MDEBEREUmVwkLh6ArY+Q2c3gweuSBXOfjxWfjzJ3jic/DMbf/z3r1ukvptE+HmOSjWzCTZheqa0eu4qvgkhAXD0sGQwQ2aj4q6f8g9CPgbsheL33EjbBgFPiWgch/IUgjmdoT9C6BC1+jbWlbCzpHcIhLkPOXBNfN/t4eHweKnzSh+v1WQswzcvQoLesOAtZCjZNTjhIeZixG/fQHndpnnKbcf/Pqxed6KNoFKPaBYU3DzjDmWsFDznDk5J93jFZFEU8ItIiIiEl93r8P8nnBmK+SvCR2nmbnRGVzh8DJY9jJMrA4tx0H5rolPJkMC4a9VsH8hHFsDWFCuE9R+CXKXS/hxq/QxI+UrXgNnF2j8npn/vX8BHF4CQTchRylTpl6+G3jkiNtxz/wGJ9abpm3OGaB4UyjbHla/A8WbQaZsZrs712DNUDi+3lw0iK0MPjncuQanN0H24jE/p2EhsGwI/DEH3L2h0lNQbQBkKwxrh8FfK6H7PJOMA3SaDtMeg++6wIANpnnd5cPmuT2w0FzMKFgXus+H4s1NJ/l7AXDwB9g7Fxb2AacMkL8GFG0ERRpB8G2T8J/dBud2mzh6LQGfYsn6VIlI3NksK3XV9ty8eRNvb28CAgLw8vJydDgiIiKS3tw4A3M7wZ2r0GUWFK4XfZu7102p9oGF4JUXCtaBQnXM9/iMGN+6BFs+hT/mQvAt8K0M5btA2Q7gmct+j2nbRJMMZ8wGgdcha2FzntzlTQOwI8vACoeSLaFALTMim70YZCkQfYTVsmDG4ybeZzb9tyTZrYvwZTWTeD/xP9g/3zRus8IhbxWToJfrCI+P/y8hT2oX9psqhWNrTVd3LLA5Q71Xof7r5gIKQNAtM1p96ld4bLSpLNgzCwL9IV81OLcTWn4MNZ6JevwbZ2BqE7MUG8ClA+CeBcq2g8q9zOOOzfWTcGIDHN8ApzaZ5xPM/gVqmkR83/cQdBv6LodsRez+9IjIfxKahyrhFhGRtCss1HyoL9IQvPM6OhpJC87vNSOWLhmhx+JHjyye2mSW3zqzFS7sM8ll9mJQ92Uz8u3sEvN+gTdg6wTYMQmcXEwiV75b0o5k7poGV/8Cv84mEbz/osDd6+biwf75cOkQhAaa253doGBtqPUiFGti9jm+DuZ0hCcXQInHop5j5xQzmp6vuklSy3WCFmMgs49J7Je/atYOb/OFGQlPyjLzI8th3pPg5m1GkIs3M93b934Hm8aZee7tJkGm7PBdZ5M8d51t3k8Agu+a5+T3GWa/Zh/EfJ5zu2FBL5OYl+9iysQzuMUv1rAQOP8HuHmZix33X8SY2cqU//ddDlkLJfDJEJFHUcItIiJyv2sn4Idn4J/dZuSn35q4l8OKPCjQ34zA/vySmY/75IL4/zzduwl/7zDdq48sA+8CUHeIKdcOCzYjmteOw8UDsHu6SbJqDIQ6gx7dBC05hYebEd6rx0yCvn++SQZzljEl7ju/MRcJ+q+JnjCHh8GMlqabd+tPTZJ7v5vn4ecXzXPt5GKS3cw5TDm2d35T3p6zlPnulTfhCfm1E/BNI1Od0PlbU/Z+v/N74ceB5vXIlM2MevdcBLnKJux8SenmeZN0h4WapDtLAUdHJJImKeEWEREBU876+wxYPdQ0sWoyDFa9Zf7dZzm462+HxEHIPdjxtRmdvLgf/M+a20u0hE7TojbMSohLf8Km8fDnj2ZEN2LEGExy7dcZ6r1m37LxpGJZZgR/6wQ4ttrc1ntZzKX2AKHBYHOKnuTef7zj6+HGKVO2f/cq3LkCN07Dlb/+e648cptKgSp9wMU96jHCQkyHcK88phnZ/UICYWozCLkLz/xi5kHHGGcQbBxjLtq1m5Syq2QCzpkyfoAB63VxUSQJKOEWEREJ9Dcdov9aZT6EN/8Q3Dzg4kHzYTS3H/RcHP3DuciDNnxo5k4Xqmt+bnL5me85S9u3zPnqMTPa7ekL2Yuaaozkmr+cFC4fgSuHzTztpBAebtYPv3LUNHXb9z145oGs6gTbAAAgAElEQVT6r0HFnua+PbPM7XeumMS+1gvQaKiZBmBZ8PMLpjHZ0+tT5oh1QvmfhW8amrnd3b5LHV3fRVIRJdwiIpK+hQbDnA6mHLf9JNPc6X5ntsHs9maeaUwlpCIRrp+CiTVMeXST9xwdjTzM1ePw6xg4sAgyZjFz392zQIVuZtmzExvgl9FmdLrNl6ZEfOkgaD/ZbJPWRMxLf2ICVOnt6GhE0hQl3CIikn5FjFodWAi9fjZNnGLy12r4vruZF9vio+SNUVKP77ub7tUv7kx86bgkj8uHzXJdvpWgVOuoVSxX/oIlL5r5804ZTHfw1p85LtaktuQlcwFi4BZTNSEidqGEW0RE0q9NH8OGUdBhiukC/DC/joPNn8JrR2Ofuynp17G1ZsmvzjOTrixakl94GOyaCv/sgTYT4t8lPDUJug2T6pqGc/1Wq5pHxE4Smoc6JWFMIiIiSe/AIpNsN3z70ck2mNGtsGCzn8j9QoNg5ZtQqB6UaefoaMSenJyhxrPQYXLaTrbB9K3oMMV0jt883tHRiKR7SrhFRCT1OrsDfnrOrGfc4M247eOZG4o3N42VRO63baLphP34x2o4Jalb/mpQ/3VT0XN4qZl2IyKJc/1UgnZTwi0iIqlTWAj8/DzkqQhtvohfglT5Kbiw1zRYEwEI+Mcs01XjWdOJXCS1q/8aFGkI83vC1Camh4USb5GEObEBZrRK0K5KuEVEJHXaPR2unYDWn8a/RLR4c8icE/bMTprYJPVZ9z64ZoKGbzk6EhH7cHYxyyD2/AGcXOC7LvBNAzi50dGRiaQuu6fDnE6Qr3KCdlfCLSIiqU/gDdg4Bir1NGsjx5ezC1TsDvvnQ8g9+8cnqcvfO02H+ybD1EhP0habzSyF2G8V9F4KGTLC3M6mC7+IPFx4GKweCstehmr9odPMBB1GCbeIiKQ+m8abBleN3034MSo9Bff84cgy+8UlqU94OKx621y4qdjD0dGIJA2bDQrXh95LIEcpWNTPdDMXkZiF3DPTMbZ/BS3Hmd4eCez4r4RbRERSl+unYOc3UGewaYCWUD7FoUAtNU9L7w4uhn92w2OjTSdrkbQsgxt0mgE3z8OK1x0djUjKtWOSWSay+3zT2yMRlHCLiEjqsm44ZPKB2i8m/liVe8GpX01nakl/gu+auduln4DC9RwdjUjy8Clmel/s+w72zXN0NCIpT9At2Po/02C1RPNEH04Jt4iIpB5nt8Ohn6DJe+CaOfHHK9MWXD3hj7mJP5akPr99AXeuQLMRjo5EJHlV6AYVusOyV+DqcUdHI5Ky7JgMwbeh3qt2OZwSbhERSR0sC9a8C3kqQPlu9jmma2bw6wh755rmKJJ+BPwDWz+Hms9BtiKOjkYk+T0+3kzLWdQXQoMdHY1IynAvwFyMrdIHvPPZ5ZCpJuGeOHEiZcqUoVq1ao4ORUREHOHsNji3Cxq/B052/PNVtj3c/AeuaZQnXVn/gbngUu81R0ci4hhuHtB+MlzcD6c3OToaEfuwLFjxBkysadaej6/tX0PoPaj7it1CSjUJ9wsvvMChQ4fYtWuXo0MRERFH2DEJsheHok3se9w8Fc33C/vse1xJuY6uNEvCNXkf3L0cHY2I4+SrCp6+cHyDoyMRsY8NI2HnZNMg8LsuZv3sK3/Fbd/AG7BtIlTtD1557BZSwnqbi4iIJCf/v+HwMmg51r6j2wAZs0DWQibhLt/FvseWlOf2FVjyEhR/zKzjLpKe2WxQrDGcWO/oSEQSb9tE2PwJNB8FtV6EI8th9TvwdS1TIp6jFLh6mOom18yQuzx45Ii6f1gI1B1i17CUcIuISMq3a6r541ihe9IcP08FjXCnB5YFSweDFQ5tvjDJhkh6V6wp/DEHAs7Zbc6qSIKFhYBThvi/P+/93iTXdYZA7ZfMbaVbm5/v7RNh+yS4NwvC7u9XYIP81aFkSyhY15STV38aPHLa7eGAEm4REUnpgu/Cnm+h0lNmzmFSyF3eLAESHm7/EXRJOf6YA0eXQ9e54JnL0dGIpAxFGoLNCU5sMEslijiK/1mY8TgUqGX6C8Tl73FYCBz6GX5+wXxOaDo86v0u7qbbeETH8dBgCLkDgf5wZquZYrRxLIQON6Pfdew7ug1KuEVEJKU7sND8Yaz+dNKdI09FCLoJ/qfVsTqtun4KVr1lyshLt3Z0NCIpR8askLcKHF+nhFsc5/ZlmNXOjEAfWGCmejUeGn07y4LTW8zX2d/g3G4IuQulWkPrzx89Mp7B1XxlzArZCpu/CSGBcHIjuHlC5ux2f2hKuEVEJOWyLNMsrWRL84cxqeQpb75f2KeEOy0KC4EfB0Km7NBijKOjEUl5ijaBHV9DWCg4Kz2QZHYvAOZ0gOA70G81/PmjWUkiezGo0DXqdj+/CIeXmIS5QC1o+DYUrA2+lRNeoeaS0XzOSCL6jRIRkZTr9Ga4fAhajE7a83jkNJ16L+w3y4RJ2nH7MizsC//sht7LzAiGiERVrAn8OgbO7zFzWkWSS0ggfNfNlJP3XWkurtd9Ga6dgCUvQpYCULAWnP8DFvaBu9eh80wo3TbVTAFTwi0iIinXjsmQozQUbpD051LjtLTn3G6Y/xSEh0KvJeZDm4hE51sZ3L3h+Hol3JJ0LMskzHeu/Pe1dy5c2Au9foZcZc12Nhu0/gz8z8C8J6HGQNg83tz/1E9JW/GWBJRwi4hIynT1OBxdAa0+TZ5u0nkqmG7olqXu1WnB7zNhxevmde0yC7x8HR2RSMrlnME0TzuxHhq97ehoJC2wLNPM7O8dpofGjdPmKzQw6nZuXtB1dvQLPRlczXv31Kaw8SOTdDcbYdbXTmWUcIuISMoTcg8W9zOlZOW7Pnp7e8hTAe5ehZvnwTtv8pxT7C8sBFa+AbunQ9V+Zs52KvyAJpLsijU1y+YF3jDzY0US6tIhWPGa6QKevRhkLQyF60Hlp8A7P2TO8e+Xj6msiO0id6Zs0Gc53Dhl5mmnUkq4RUQk5Vn5Blw+AgPWgmum5Dlnngrm+4V9SrhTq7vXYWFvOLMNnpgAVXo7OiKR1KNoE7NG/cmN6mUhCRN0CzaOMetZZytiysSLNEzcMb3ymK9UTAm3iIikLHu/M+tut/nivyQ4OXj5mi7WF/ZBqceT77xiH1ePwXddzehcr5+gUF1HRySSunjnhRylzDxuJdwSX7cuwpQmcPeaWc6r1ouqLvqXEm4REUk5Lh6EZS9DxZ7Jvx6szabGaanVyY2woBd45Ian12tpN5GEKtoEDv2kXhYSf5s/heBb8MJ2s4a2RFLCLSIijmdZZmRywVOQvTi0Gu+YOPJUgH3zHXNuSZgbp+H7J6FADbNUjLu3oyMSSb2KNYbtE+HEBrPm8T+/w7ldpp9G24kasZSY3TxvGlXWf13JdgyUcIuISPLwPwsXD8CVI2Z+9tWjZs5t0C0Ivm2WbnLzhmcXg0tGx8SYpwJs+cys3eyR0zExSNxZFix5yTTW6TJLa2yLJFbBOpDBHeZ0MP/PUgB8K8GhJeY9uuP0VLP2sSSjzZ+afis1nnV0JCmSEm4REUl6f62B77oAlkmqc5Yyya1HLnD1ADcPcPWEfFUdWw4c2ThtPxRv6rg4JG5+nwGnNsFTPyrZFrEHl4zQfR6EBJr344gLj4eWmGkbnr7Q4qOEHfv2Fbj6F1w7ZnouBPwNNZ+HAjXtF78kv4Bzpu9Kw7fA3cvR0aRISrhFRCRphYfB2mGmiVWHKeCZO+XODcxa2FwQuLhPCXdK538W1rwHlXtD0caOjkYk7SjaKPptZdrA4x+bpZ688kDtlx5+jDtX4dhauHTw368/4c4Vc5/NCbIUBCyY/xQ8t1UVRanZ5k/MhfPqzzg6khRLCbeIiCSt/QvgymFotyHlL+1hs0Ge8mqcltJZFiwZBO5ZoPkoR0cjkj5Uf9rM1V3zrmlQWL5zzNsdWws/Pmu6VWctBLnKQdV+kLMM5ChpqpgyuJmpO1/Xhp+egycXqlQ9uViWWbYrY1ao0C1xF8D9z8Ke2aYruaqMYqWEW0REkk5oEPzyEZRuA3mrODqauMlTAY4sc3QU8jB7ZsHJX6DnYpUwiiSnJsPM8k8/PgvH15qln/KUN/eFBsP6D2Dbl1C8ObT5EjxzxX4sj5zQfhLM6Qjbv4LaLybPY0jvNo+HDf9eqDz1K7T6BFwzJ+xYm8abRpXVnrZffGmQEm4REUk6u2fAzXMmMUotcpc3HxgDb5gRAEkZQoPg7DazRvDuGVCpJxRT2b9IsrLZoM0EyO1nRkn3z4dC9cwyjtu/Mks7PvYR1HgubiPWxZqa8vR1w6FQHdOgTRInLNQ0Is2YJfp9O6eYZLvRUFPWv2wInN8LXWeDT/H4nefaCdg7F5q8b/qwSKxslmVZjg4iPm7evIm3tzcBAQF4eemqtohIihV0C/5XEUq2hLZfOjqauLt8BL6qAb2XQuH6jo5Gjq+DHd/A6c0Qctc02iveHB77UEuAiThSWCgcXmIuUP7zu+mB0Wk65K0cv+OEBsP05mYZsmc3qTT5YQ4vg18+NJVYVfpA/hr/lYQH3TLl3du/hpv/QPkuUO818Clm7t+/AH54Gmq+YN4/bTa4fNg0w7t53szR9+sCzg8Zj7UsOLcbdk+Dgz9Apuzw0u6Ej5CnMgnNQ5Vwi4hI0tg41jRTGbQHvPM5Opq4Cw+D0fmhwetQ92VHR5N+3bkGq982I2h5q0LpJ6BYEzMfNKU23RNJjyzLdB33zpvwxOvaCZhcH4o0NM01XTPZM8LUL/gOrH7HrHVduL6ZO33jNOQoDVV6mzL/3TMg5A6U6wi5yprE+/Yl8/8CtWDF61Chu7kAfv97aNBtM9J9YCF45oFKT5mKhSz5/zv3xQPmosq+eXBxvxkdr9rPbJs5uyOeEYdQwi0iIinHnatmdLtKb3MlPbWZ1RYyZIQn5zk6krTh9mU4tgb+WmWWG2ry/n/zPh9kWXBwMax8w1z8eOwjqPikkmyRtO7ICljc3zRa6zL7v5HZ9O78H7B4gBmFbjHarMxgWWb+9e8z4Mhy8/eqah+oMfC/C9wh9+CP2bDlMzPiXfoJ6DQz9hHsC/tM0n5goakmKljH/C2/ehSscHB2Mx3sqw2Aok3SZZM7JdwiIuI4ocHmCvi5XfDPbjizDYJuwuB9kCmbo6OLv41jYMckeP1kuvxQESdBt+HoCrh1AW5dMiMpd6+Cs6tZy9cls+lEHDEyAmZd36DbZi3ems9Bw7f/m/sXGmQ+OO6ebsrHy7QzJY5aLkgk/bh82CwVdusitJsIZdo6OiLHsSzYMRnWDDWVPR2nxjzP+u51874b2zzq0CA4tRkK1zPvyY8SdAsOLDLvx1nyQ56KZm59ztLg7JK4x5TKKeEWERHHCAuBSXXhyhHzRz9PBchXzZSx5avq6OgS5uRGM8r9/A7IWcrR0SS/8HD4e4d5/WL6gGVZMLeTmV/t5m2SYs/cZj5feKgZHQkJNKWI2QpDiRZQrBl45DA/L9u+NFMOMmWHRm/Dhf1wYIFpVJe/BtQZAqUeT/7HLSKOF3QLfn4RDv1kuqA3H5V2K1wsK+bHFnIPlr0M+74zc66bDocMrskdnTwgoXmoupSLiEjiHFhkku0nF0KRBnG7gp7S5a0KNmfTFTu9Jdw3L8DPL8CJ9WZ+Xpsvon8g3PmNSbafXAglmsfv+M4uZm582faw/FVzLo9cZs5gxZ6Qo4T9HouIpD5untB5JmybaEZ381aBch0cHZX9XT0OU//tS1H5KbN8pmsmUzo+vydc+tPMZy/fxdGRSiJphFtERBIuPBy+rmXm3D0539HR2NfkBpCjFHSY7OhIks/hpbBkkEmKy3eB376AZiOhzqD/trl82Dw3VXqbku/EsCy4ftI04HlYZ1wRSZ++6wqXD8ELu8DF3dHR2E9YKEx/zEzDyVIATm0CNy9TQn9sDThlgG5ztUxaCqMRbhERSX7HVpvR7dafOzoS+ytQy8xRTg+C75gmZX/MgVKt4YkJpvOssyusHQbZi0KpVmYu4OIBpky82YjEn9dmM8cWEYlJs5HwVU3YORnqDHZ0NPaz9XM4vwf6rYH81eD6KbOm9b755kJvx6nqX5GGKOEWEZGE2/K5mXNbsJajI7G/AjVhx9emvM/L19HRJJ2wEJjXw8zZbvOFKSOPKCFv9K5Z7mfxAOi3yqzjeuUoPL3BNEYTEUlKOUqY5ac2jYeKPSCzj6MjipvLR8yShh65oPrT4OT8330X9sHG0WZqTf5q5rZshaHxu+ZL0hy1XhURkYQ5ux3+3m4aXKVFBWqa72e3OzaOpGRZpoT89BYzJaByr6jztZ2coP1k8CkBszuYZmdNhsW+pJeIiL01fAuwmSQ1JQkNNs3NIr7uXINd02BKY/iqhllxYfXbpnT86vF/9wmCHwea9bMbvOXY+CXZaIRbREQSZsvnpvStRAtHR5I0PHND1sIm4U6LDXsAfvnIdMHtMBUK1495G9dM0H0eTG0KhRuYrsEiIsklsw/Ufw3WDYfqz0COko6LJTwM/lpllo08tSn6/TYnsyJDl1lQoqVZQ/ungWYlj6bD4eY5uHYcntmoruPpiBJuERGJv0uH4K+V0PartL1OdYFaplN5WvT7t7BpnPkQWL7zw7f1ygMv7DAd6NPy6y0iKVONZ2HXVFjzHnT7Di4dgDO/ma/Qe6aTed6q5nvm7PY//70A8565awr4n4V81aHVp+B639rXTs5QsI55v4xQoAYM3ALrPoBVb5rbmo2AXGXtH6OkWEq4RUQk/n6bAF55we8RiVpqV6Am7J9n1oV183R0NPbz12qzxmvV/nGfEuDm8ehtRESSQgY3aPYBLOwDYwtC8G3I4A75qpl+Erumwq9jzba5y0PPxfZrOhYaBDNawdWjUK4jdP4W8laO+/6umeHxcabx5OnNqhJKh5Rwi4hI/PyzBw4shKYfpP2SuAI1wQqHc7ugaGNHRxOz0CBTxujs8uhtw0LNh9LN4025Y8tx0dfYFhFJicq0g/pvmOXBCtYxS2ZlcDP3WRbcOA3//A6r3oYfn4Uei+1TkbN+hEm2B6xPXP+KIg3Ml6Q7SrhFRCTuDi6Gn14wIwhV+jg6mqTnUwIyZjPzuFNiwh0aDNOaw60LUHsQVO1rRlNicv0U/PC0uWDS8B2o90rUzrkiIimZzQaNh8Z+X7bC5itTNpjd3lRi1U1kU88TG0yzyMc+UrNISTAl3CIi8mjh4fDLh2Zk1K8LtJmQPpaFstnMKHdKnce9aRxcOghl2sK692HzJ1DreajcB6wwuHfTzD28uB/Wvm8+iPZb/d9SNCIiaU3RxmaqzIaRUKgu5KsafRvLenR1z51r8ONzUKQR1HguaWKVdEEJt4iIPFzQLfjhWTi6wpSR1xmcvsqQC9SEjWPMetVxKdtOLud+h82fmiVzGrxhGvls/R/8+jFsGBV9+/Ld4PGPwd0r+WMVEUlOjd81yx0u6gvPboaMWcx7+P4F5n3SNTN0mwtevjHvb1mw5CUIC4Z2X6tZpCSKzbIsy9FBxMfNmzfx9vYmICAALy99aBARSXIr34I/ZkPHaVAyjS4B9jB/74RpzeDpDaYDbkoQEgiT65sPjf3XRr0QcOui+aDp6mGSa3dvUxZ/f+dcEZG07sZpmFQPijaCgnVNiXnA36Z/xcUDEB4K3b+PuQHa7hmwbAh0nQulWyd76JIyJTQP1Qi3iIjEzrLMyHaF7ukz2QbIU8F0wz27PeUk3BtGwY0z8Oym6KPunrnBr5Nj4hIRSSmyFjLTnxb2gcPLTIfxugsgVxm4dQnmPQkzHof2X0PZ9qap5PF1sGeWWWu7Sh8l22IXSrhFRCR2146D/xko1tTRkThOBjeTaJ/5DWq94Oho4PRW2DYRmo+EnKUcHY2ISMpVtj24ZDINMLMV/u92z1zQZxn8/KJJyA8tMb06bl0wTUFbjoXKvRwWtqQtSrhFRCR2x9aCsysUrufoSByrcH2T5Dp6Hvc/e+DHgZC/BtR83nFxiIikFiUei/l2l4zQcSrkKAV7voWSj5sk27di8sYnaZ46AIiIpGfBd2DfPJNIxuT4WrPeaWxLTaUXxZpB0E2zHrcj3L0OS4fAlMbg5gkdJmtJLxGRxLLZoMHr8PJBaP2pkm1JEhrhFhFJr0LumTlsJzea/1foFvX+4LumfLnp+8keWorjWwkyZTcj/gVrJ995w8Phj1mw7gPT4KfFGKg2AJz151tERCQ10Ai3iEh6FBoMC3qZRmA+JWHXtOjbnN4CYUFmdDe9c3KCok3MiH9y2jsXlg6GEi3gpd+h5kAl2yIiIqmIEm4RkYcJD4dAf0dHYV9hofDDADj5i1mHtPG7cG4nXNgfdbvjayFLAfAp7pg4U5piTc1SMrcuJt85jyyDQvVMF12PnMl3XhEREbELJdwiIrG5cRpmPg5jC8KX1WHlm3B0JQTdcnRkCRceDj+/YJZI6TzTJJElHwfPPLD7gVHuY2vN/TabQ0JNcYo1AWxwfH3ynC/kHpz8FYqrwkBERCS1UsItIvIgy4I/5sLXdSHgH2j1CRSoAUdWwPfdYGwhmNsZ9s1Pfcn3L6PgwALoOAVKtTK3OWcw643uXwD3Asxt107AjVMqJ79fZh8zl/v4uuQ535ktEBoIxZsnz/lERETE7jQRTETkfneuwdJBppS3wpNmLU53L3OfZcH1kybhOvgD/PgMZMgIJVtA/dchV1nHxv4of++CLZ9Bo6FQrmPU+yr3hl/HmYsINZ65bzmw+o6JNaUq1hR2fmPK8pN6LvWxteCd3yxZIyIiIqmSRrhFRCKEBJoS8jO/QZdZZt5sRLINprQ6e1Go8Sz0Xw1DDkDDN+H8XjPyHXzHcbE/Skgg/PScGaGtMyT6/V55zIj3rqnmwsLxtVCgFrh5JH+sKVnxZnDPH/75PenPdWyNOZ9K+kVERFItJdwiIhHWj4Trp6DvCijT9tHbZykAdV+Gnovh9mX45aOkjzGhNowC/7PQblLsI7PV+sPVo2aO8uktmjsck7xVIGPWpC8rv3bCVFOonFxERCRVU8ItIgJwahNsnwhNhkHO0vHbN3tRaPgWbP8K/tmTNPElxpnfYNtEaPIe5CgR+3aFG0D24mYZqtB7mr8dEydnKNo46ZcHO7ZGJf0iIiJpgBJuEZF7N+Gn56FgXaj5fMKOUetFyFnWzP8OC7FvfIkRfMc8tvw1Hv3YbDao2g9unvt37nDJ5IkxtSnWFM7/AbevJN05jq2BQnXBNXPSnUNERESSnBJuEUk/rp+ETePN9/utehsCb0C7r8ApgW+Lzi7QZgJc+hO2fZn4WO1lzXtm3eh2X5nR2Uep2N00gtNyYLEr1tR8P7EhaY4ffAdOb1U5uYiISBqgLuUikvJYFlw5AlkLg4u7fY4ZfBfm9YDLh2DDSCjS0CyFhQ32zoE2X0LWgok7R97KZhR54xgo3caUmjvS5k/N2tqtPo17LBmzQp9lkCWRz0Va5pET8lQwZeUVutr/+Kc2Q1iQEm4REZGEOL4OLuyHeq84OhJAI9wikpJYlnmTnNYMvqoJEyrB7hlxK9EOugVHV5ny8Jisess0RHv6F2g/GUKDYGEfWNgbSrSESj3t8xgavWMSsp9fNJ3BHWXnFFj/ATR40zRDi498VcEjR9LElVYUa2qay4WH2f/Yx9ZAtiKOv2AjIiKS2ty+DIv6m89A+xc4OhpACbeIpASWZcpzpzWHOR3N/ztNh0J1YNnL8GU1sz50TMnN1WOw4g34pDR839Uc48aZqNscWAR7voXHx5lR6ArdoN8qeH6HaZLWdqL9yqddM0O7r80c31nt4O51+xw3PvZ+Byteg5ovQMO3k//86UHJxyHwOpzZat/jWpZZf1uj2yIiIvG34nVwygClWsPyV6N/JnQAm2VZlqODiI+bN2/i7e1NQEAAXl5ej95BRFK+3TNg2RCz5FLDd6BYk/8S4Et/woYP4ehy07XZMzd45Dbf7/mb7uKZfEx5eJEGsOQlCLoN3b+H/NXN8kqT65sEqcM3yTcv+e9d8F0XM9rdczF450ue8/75Eyzqa0bsn5igedhJxbLgfxXM1IQ2E+x33MtH4Ksa5mcmYq64iIiIPNrhpTC/pxm0KdYUJtUFT1/oszz2JVHjIaF5qEa4RcSxgm6ZNaLLd4MB66H4A826cpWF7t/BM79C8w+hXCfIXszsZ3OC9t/AK4fMkleF68OADeBTHGa2NiO9C/uARy5o/WnyJp/5q0H/NWbu+NRmcOlQ0p/z4GJYPADKdoDWn6f6ZPuvO/eose0QN0OToGw7sWw2KNcRDv0MocH2O+6xNaZpXcG69jumiIhIWhd4w4xol2hpPge5e0OHKXBuJ2z59NH7X/nLDOIkATVNExHH2vo/CL5tSrsfliD6VjRfj5I5O/T6GZYMgp+eA2c3GLAO3DztF3Nc+RSHAWthTieY3gL6Lofcfklzrm1fweq3wa9L3DuSp3CHbgdy5l4wpwKDqOCZydHhRFeuo/kjfvIXKPFY4o8XHgb755tRc3s1CxQRiafN129RPLM7ud1cHB2KSNytec/0zmn1yX+fJwvUhPqvm2a2RRqZwZCY+J+FmY/DvQB47jfz+c2OUs0I98SJEylTpgzVqsXyRIlI6nPzPPz2pens7Z3XfsfN4AbtJ8Hj46HTNMhT3n7Hji/P3NB3hemAPr+nuQJrT+Hh5o/M6reh9iDTEM45bXxIuvHvyPaloBS0rvn9cpWFHKVMjwB72DsXLh2Eeq/a53giIvEUHB5OrwMnGfjnaVLZrFNJz05uhD9mQ7MR0T9P1n/D9O/5YQDcvBB936Db8H13cMkIXnlh6WDz2epBYaHww7MJCi/VJNwvvPAChw4dYteuXY4ORUTs5ZePwDUT1B1i/2PbbFD9aSj9hP2PHV/uXtB1NgT6ww/PxPxG/iDLgr93Pnzb0GD48Vn4bQI8Nrl8gmkAACAASURBVBqaj0z4OuIp0I2QUAAuB4c6OJJY2GxmisPRFWbqQGLcuwnrR4Jf59ivwIuIJLGDtwIJDLfYHnCHhZfsfIFYksati3Dnauz3B5wzSeR3XWHG4zCpHkyoDGveTZqVNpLTlb9g9VBY0AsK1YPKvaNv45zBlJaHBsPkelHLxsPD4YenTWO17vPhif+ZZqh/zIp6DMuClW+Y1XASIO18MhOR1OXSITOi1+BNM88mrctaCDpOMx2oN4179PbrR5jl0XZ+E/s2a4bCoZ9Mc5Baz9st1JQiIuFOsSPcAOU6mCkRx1Yn7jhbPjV9CZoOt0dUIiIJsiPgDhmdbLTO4c0Hx89Hvg9LChUabFZn+V9F2D4pegJ9cDF8XfvfRNEGXr5m6c/C9WDbRFjc3yyTmhzCQuHXj01vncRU+92+bJb7mtEKJlYz/XoqPQWdZsQ+6JCtMDy7CXKWgVltYfMnJtle/wEcXWmqIXOVMc13K/aENcPMhYwI276E3dOwHhudoJA1h1tEHGPtMJOEVunr6EiST/GmZp3uXz4C38pQIpaln3ZNNQmYTwnY+BH4dYLMPlG3Ob/XbNdspJlLnAZdD/m3pDw4BSfc2YuCbyXzoaZs+4Qd48Zp88Gn7svJ181eRCQGuwLuUNkrMx8Wz0edHYcZffIC40rmd3RYEps935r5x36dYNVbsO87aP2ZaS674nXTF6Rse3NbxqxR9y3axCTc33WBrnPBzSPp4rx+ylT4/bMbXD3MRYIeC83nwIcJC4GLB+DcLvP1907w/3eZr4J1zUBG6SfMVMJH8cgBT/0IG0ebQY1DS+DCXtOQ9/4+LM1HmovoK9+ALrPMdmve407d1+iXoWaCHr5GuEUk+Z3cCMfXQpP3IYOro6NJXvVegxItzFyiK0ej339khfkjWWMg9F0JFqaL+/3Cw8062zlKQY2EzSdKDa5HlpSn4IQbzAWPv9aYZisJsXYYZMoOdQbbNy4RkXiwLIsdAXeo6u6GT5DFW0XyMPv8NfbcvOPo0CQmwXdh08dQvit0nGoaxFrhMKUJfFHFjNy2/8aM/D6YbAOUaWOWoDz3O3z7BNy5Zv8YLQv+mGuW57p9CfquInDALyaRntrUnPvBx3R0pelNM70FjM4HUxqZ8vcbp6FUK/N4Xv7TNKL16xS3ZDuCkzM0fheeXGgS9yp9oNYLUbfJlA1ajDGrkPwyGn54hjtlu9AjWzd+v5Ww6WNah1tEklegP0xpbBKM/7N33uFRlekbvqfXJDPpjSSkkErv1YLYUAFBBOuK2NvPtrquuq5dV7GuiNiwCyrVAoIgvdckQBolvU4yvZ/fHx9SQxVsO/d15UJnTpszyTnn+b7nfd4bF/zpW1edEq5WeHeoGPHNvUSI65T+UL0RPhwuZsKvmCZuDKsnww//EFaoX8LfNn4Mc+6Ev30HaQN/389yBrlwfQmbbU66h+n5vlenE1rHXd5K66wyov+WjzJKd4aPcB9t1fBKHoycDN2uOrl1d68QyaijpkDXcWfm+EKECBHiBCh3uhm4ZgdvbHHTv85HMEzFdb20KFQK5mWlousQeu7+Q7HiNTFTe+d6YZkGYdte+w5UrhEBYubU42+nZjN8MloIzetmC9v5qRLwQVMp1BeJENCqdaImuut4uOhFpjZ6eKysGp1cRoyniWh3A8mRibyo3YupZJ6YkPG7RXhZcm/o0Ef8G9/ltHfvsK+sRNPRjCqhnZl9SRIz/6ULsKcM4aquL1Hs8PBOWjRDU5NOWoeGBHeIECF+O4JB+PxKcSO4eQlEpv/eR/T74bHDls9hzRRoLhXtwqy1wqJ83WyRlgni5vX2INBFirRzlwXe7AWZ58Hlx6jv/gvQd1Uxe9xekjQqNgzIP+7yUlCi4c1N+GocaDqZib4hH9lvNaDz/kUiAPCar09seUcz7F4mWpWodKIH/V8o8C5EiBB/Pj6rbuKBnVX8vNFH0vlp+GodbGiycXWCnwdKvNx5fjaadNPvfZghQDiqXut6wC7+a2kuh2mXiYCx6+acmFA/mJpNosxt29fgd4nXwpNFXXS3qyF/JAB/21ZBldvHFfFmmuytNBb/wNem/jxWMYWbFdWQc7Hoox2d+es/0zFwFTaxcF4JCVoVPW7rgVzTTivVtmqsy15nfOz1lLj9fNE1gyxZ4JR0aKiGO0SIEL8dS54VoWFXf/W/LbZB1Er1uQl63Sj6OK95G+QqGP/FAbENosXXhc/Bx6NEnfCelUKED3vq9zv23wiL30+SRkWD148kSe2K56LmIjY3bCYvKo+U6ih8NQ7Czk7GtqQK15ZG9N1if5uD7Twavvs7bPlC2N4ad4j0VL8LjHFgiAHjvmPZswoaisR/R2XCJW+HxHaIECF+d1bsbCDTFiBlTCc0aRHQJYZzgfHb9/JOsIVLPy2m401dUcUbfu9DDbHqLdFzesiDp2d7URkw4Xshuj+4SIju44levwcKvxFCu3q9ENiD74fUAUJot2Nj32ZzMTLWxC2N82HhE+D3YOv6ItPjLuDmts/FTPjhmTWnmYDDR93sMu7qp0cRlHhyYQlXD889Yrm96mhuib+RCpeH6d0y6R6ux2q1ntI+Q4I7RIgQvw3b54pao6H/EpbpEAK5HDKHip+jkXEuZA+H7x8CZ7MQ4GFxv90x/g74gxJWf5A+EUaqm620+AJEqQ+9Zbn9bu5bfB81jhoA5JKMDjmJDIo8mxsKhtM6twJtJzNy/W/QlzxvJPzwiGjTZogR9fUp/cSst70RHA2wdxcEPMIiN/AeSBt0evvPhwgRIsQp4tlrZZ3TzRCDBs2isSCTQ94IyLuM+zvGM6PewjcZWq57v5DY27qiNJ9ee2+Ik8DRLFKze0/8dfbvwzGliOyYj0bsE92zhXA+HEmC7XNE/ohlt3hGGfe5CB6TtzNTvI8Wn59qj4/O6ybBzneh81g4/ymu9Oi4btsuCve0UvD2YLjiQ0jpe/o+12G0zi5jm0HCLYf+QQf362VsWFvGMz3T0SnkNHp9vLq7no9qmjGrFMzolkFnow53qYWm77af0j5DgjtEiBCnF49N1OAYYsCUKmb3mkpg5q3i5j3o3t/7CP+cXPA0/LevaGnR+6bf+2jOOBa/CEzLMWhZ2Gylwes7QnB/VPwRDa4GZo2YhXVbLRuXL2dvbzufbv+Ugl55dC+LpvW7XUSOObH671+FIRru3ghKHRiizvz+QoQI8dcnGPxN3C9BT4Cyr3eyt5uKgZqdouwr/WwRVPXDQyR16Mu4/Mf5uEMEY2sCNL1fSMytXVEYVATdfryVNny1DrS5kahi9Gf8eP/nWbHPQj7ovtO/7fAEUb720UiRL9JlHKT2h5QBIuW7ZjPMf0TUZWedL3pXx+ac0KYLbcJq3rl5I/ztW6QOA7CvrCV3bSlRPdVMP3cyBavvFvu96EXofeMJH7bkC4BS3q4Tzu3wsf7b3ZRuqOfSSzvi3tpE4VnNRHpNfLXxOt5J/YTn4iQ2ry/h3Ohw3q9uQgHcnxbHxKRoFCWtNCzeia/KTjDyhA/pEEKCO0SIEKePlgr4/CpoPGgEUKERtmhTCox4638zJO10EJkO184SbaMUf/1Lt2VfS7Acg5hFqff6yOWA1b7B2cC7297lqpyrSDd2pG5FMyNTRhB1Xi41C+r5dNfnnHXBy7TNLsfQIw5N+m/Q6z3U0itEiBC/BrcV9q6Cip9h11JxL82/HM76O0RnnbHdts4tZ6MiAKjou+4/0PkKGD1VBHyW/AAbPuTO5XfyWc8P+eGSREbOqKTx7S0gl+FvcIpuGjKw/VxFzM2dUcWFLOenjcp1otWXrV6kfNsbwFolOp6cqcFdQzT8ba6Ywd75HayZLF43p4FlD8Rki7ySzJNzK25rbcMQcNKx88W4/fm0vrYJf6MTdaKRC3a5+UqSePTaOagXPgbf3geORjjroeM+NwYcPhpe24gqwUDUNXnIVGKQKhgIUrSshrVzdxHwB9EoZNh/2EV4pyCrfE4Gqn0otBHcan+a3Mp/8XBPOe+6G7kxOYbbzCY0RRbs32zB3+BE3TGC6AkFeNyr4aGTP6V//ae2ECFC/DZU/Awzrhc1Ozf/LES2ZY9ou+BoFK0XzmSPx/8F/sKJ5Idj2dcSLPsXwe3xH/L+6xtfR6vQckvXW7CvqSXQ5iF8QgEA1+Zdyx2L7qCsVz1JqeFYZpYSc0sX5HoVMnlowCdEiBB/MIJBWPQErHwTpIBIaO54lmjbtP4DKPxKiOAhD5524e0ub8W5vp7tw+NI9jeT2FYG130h3tSZRPeEjKGkvpLPGFktU5qVXHN9Lp4f96I0awkbnIQ6JRy5XknTu4U0Tt1GzE1HEd2S9NcZdLfsFh0qUgec+mcK+MVEhTn1yNZWzhZY9G/Y8CGYO4rvPSYHOg4BUwfoepIdMU4WnRkue0P8d1u1GAiqXAOxudD9ulMa+C+s202+vYI2S1cc3xeiTg0n9q7uqBIMjFtUwWfYmPNtGaOHP4csLA4WPYlka8Bb8Bhynfqo2QGtc8oJegO4y9to+riY6GvzaKyxs2jadlpqHeT0T6DfiHRq391GsMGJXPkBmwx38kxGLOS+g+zDi+mftYBPfzoPxZBEDD814a4oxy2XocuJxHx5psg0qFyHd9q1p3Q6Q4I7RIgQvw5JgrVT4YeHxY3gioP6PcYdP1k6RIj2+GWGO16jwqRUHNKLu6ipiNnls3ms32MYJQN1i4vR94hDFSusjIOSBpEansonOz7h+cufpP71TdQ+vQZkINcpkRtUqBIMGPslou4YflJJ5pIk4Slvw7G6Bm+VHX3XGAz9E1GaTqIP6P8QgWAAuax9m1+IECEQomvOXWIW8+x/CGEdmX5AxA24GzZ9DMsmwbYZoofw4PtP2+5tiytRJRjYpPHTt3YN9JogZjIPxhgDXcZyT+ELzMh/la/kXibc2PmIbUXf1JmmqVuF6L65C6pIpRBpZQuhbJEQl+c8Av1u/3MGRbbuhaJZUDQTajaK17qOFynhqhNoQxnwQflP4pxUroXqDeBzgtoIGeeIdO6s88X5WvAoBLxw8UviOzlGbfQZJyJJ9LvuPOZXbabQ4WGgsxlXVRbmKzPQd4vZf2/oc14G+UuL+NrrYsi729B2GoPM5Ma4/iUCa0toDNxH1HXd0OUc6ul2bmvEtaWRyHHZyI0qmqcVUzd1K9+XWzFG6bji4V6YVHKs35SibXRRI62morUGfwclg2PjQJ8Cg+5DveJVolIKsP8MZJgwX56FriAauW6fVG6rgi+u2teedfFJf/aQ4A4RIsSvY+ETsOJV6HeH6Pn4P2B3DnHmadlXw21SKolVq6jfJ7glSeKFdS+Qacrk8qzLsf1YSdDlJ/y8lP3rymVyrs69mufXPk9jr/uJ+78e+OocBJ1+gk4fQYcf984WGt/ZiiregHFAIrpuMcjVR3+gCbr9ODbU41hdi7/RhTJWhzbLjH11LbZlVejyozEOSESVaESmPrrADDp9eKvteKtseCvt+OodqGL1aDuZ0WZHoow8+SCi4L7Zf7nmj/W35w/6uf776+kW240He5+mJN0QIf5K+Fzw1QQoXQCXvwtdrjhyGZVWdLTofi38/Lzou6wzCxHWHrY6kaFyAgLNW2nDU9aKdnwntjVXM85aCBc/1/7C/W4nfVN/RqmtvLlXxdWJUWgOE80Kg4roiZ1pencbjf9dTYzyIVSBEnE8GUMhuScs+CeUzoeRk/84ZTgeu+gCEvAeeE0KCgt3WzVYq4XgsuwCpRayhsGAO8Hnhm/vFz2nr/zk2K20WnaJ77pmIxhiRXjm2f8QExM1m4R1f/YdCH8+UDAaLngWwuLP6Ef/rXA4WilTmPmbRY1pRCb6LjFHLDOuYyxPBqpp2ushYkUNmrSRKFOS0RU9SKz6WRo/eYjoG/ug6ShKxAJ2L62zytDlR6HrKsS74YpOtH22g94aOenjs3CvrKFhSyPKaB2RVyQT8/1U/hF+BwlqJR11arHjsx9GVv4TEe7nCHtwIYrIwwq1vQ74fLxwIVw+Fe46+ZZlf6y7c4gQIf5c7PxBiO1hT4rU5RAhThMWX4AwhRyVXEacRrnfUj5/z3w2NWxi6vlTca9rxLa4kvBhqUck5o7IGMEbm97gix1fcF+v+44I8pGGd8RT1op9ZQ2WmaW0fr8LQ+94jP0SDhG9AbsX+/Ia7KtqkHxBdAVRmEZmokmPQCaTEXFJR5wbGrCvrKFxylaxkgxkGiVyrQLkMiRfAMkbRPIHISAepmQaBepkI7rsSLy1DlrnVsDscpTROtTJRuThahRh+37MWtTJRmSKQx9uA3YvtmXVOFbVIAUltNmR6LvGoM2JPObgwW/FjJIZbG3aSlFzEVdmX0lKeMrxVwoR4n8Fd5vIPKnesC/h+fxjL6/Sii4fXqcQefpoYTnfvz0rfPcgbP1CzJgm94IOfYWwSz+nXQFuXVKJMlrHDrMDf4ucPhldxWx2e8TlQca53FPyBt+k/ZPpdS1cm3hk+yaFUU103500zgnSLP83cTclIkvocmBGO38UzLwNJg+A4ZN+9azpr0aSRHeJHd+KUrj9yMRAQUSSsPgndoOEbiKJWxN2YLH4zvDlNfDO2TDmfTFTfThFM2HO3WKgZMIC8Z0cPCibORSGPCA6WpQvEgMRaYPO1Cc+LQQ9fny1DmQKOeoOYcddvmj7EiRZGtnqXHSd22/7NSrOzL/Lq1k5riM3JsXsKwHLhx4ZqD4fR6zuUZqm/Yuom4egSjDQOqsMANOoTGQyGV63nwXzdqOWoJciSNuUZcjDDZhHdkLfOxHZgkeQsLEkoh8FXsWBgXGFCi6fimzKYBTf3wpnPwyJ3cV3FAzCrNuguQwmzBe/E6eATJIk6ZTW/J2wWq2n1HA8RIgQpxlbnbhhJvcWvaNDltEQp5Gny2uY09DK2v553Fm8h0q3l5ndM7j4m4vJMmfxQtTjtHyxA0O/BEyXZbQ7ozxp/SS+Kv2KhWMWolcdPTnX3+zCvroWx7p6JI8fbW4Uhl5xQpCvrUMml2Hol0DYoEQU4e1bx6WghHePlYDVQ9AdQHL7CboDIEnIVApkKjkytRy5VokqyYgySndIPXnQ7cdT1oq7xIKvwUnQ5iVg8yJ5g4AQ6NpOZrSdzKg7hOHYWI9jVS3IZBgHJCI3KHFuacRXZUemlqPNjRLiu5MZmfK3t262edoYPnM4g5IGsa5uHb3ievHCkBd+8+MIEeLXsrTFxvS6Ft7MO8bs5anw0Qgxs3nVdNFC8EQJBuHrCbDjO7j2GyHM9q6Gb24Wdb/nPgp+l7AsV64RrSQH3QvnPXHIZnz1Dupf2Yh5dBZTmubxtjKXHYMKkOuOETBZuhA+Hc3NFy9iU0DPyr65qA7PxShfDJ+OwZN5N41bzyXqmlx0BYcJLJdFDBoUfi3Sr/vfAdkXHX9W3uuAnd+LNlT6E4+Ldm5rQqaQoUo0oohQH3q/WPMOfP8gjPsMcoaf8DYP3UELfH2j6NCS1PPAT3wXWPsOrH9PtI687HXQ/gYBnmcAKRDEub4Kd5kdX60Tf7Nr/2R82NnJhJ+fdsyMlHc/f4Z/x15AcUYWYWlHPwc3bNtFtdvLgt7Zh75RuxXpk9EEXBqaZc+gG9QD6/zdRF6Vg75LDMFAkO8mb6OutJErLynFuHUyMtueA+vLVRD00TzsefK9/bmyyMMrt/VGfvBAdvFs0X7VVgux+dD9ahFSt+JVGPsx5F12yjo0NMMdIkSIkycYFCPCchWM+G9IbIc47Vh8fkwBqH9zE6Y8Heu1AYqbi6m2V/NYyt9p+XIn+m6xmC5tX2wDjM8Zz0fFHzG7fDbjc8YfdV/KKB2m4emED0vFuUnMVjd/VIxcryT87GQhaI/Ty1sml+23uZ0Kcq0SXUH0EQ+mQU8Af4MT984W3DstWL4pBUkIcOPgJMIGJe0/trDByfibXTi3ipq25o8akWkV6PKj0XeNEbPyv5H4nrxlMv6gnwd6PcDiysU8teopJhRMIDsy+/grhwjxB+KnFitf1Vt4PCORWE3714GVNSuJ0cWQZT7BQLOmUiHOxrx/cmIbxEzxqCnw6RXC5tp1PKybCsl94Po5h9ZfSxJ89wBs+hTOefSQki/bz1UoItToU+2s3SvRO9p7bLENYiY2Jodb937OxVHXssHqoJ/poDDU+iKYfh2kn4Pmyn+isRdjXVKJNj/q0Ou0ziw+e8EYWPEafHm1OO6+t0KXK48U09aafcL1A3C3Cnv9iDdP6HS5Cpto+fRA5xS5QYkq0Yg2y4whtRH5gn+K/Z6q2AZxvFd/BZs+gd3LofRHWPO2eE+hETXePW/4Qz8rBd1+/E0uVAmGQ9xUkiTh3tFC25xNRDnuRKbuhKLzJFRnJ6NKNOIpbaXth114q+1EjstBYTjybyTY1kSxBJ089mOKbYCx8WZuKNxNsd1FnvGguviELshunI9i2iiirffSuOBJdF167remr/xyK+Zd07gw8TuUK+qF+6PgaQj6RemGzwmaMFbGDYPtlcSXOynf1EhWr7gD+8gbATmXiDr7TR/Dj/+CoE/87RzsJjkFQjPcIUL8lTlTiaArXhPtIq6d1b59KkSIX8l1q0uwVVmZvFfGR0Y/b6Wrua1mFnNkP/J5yfPoM6OIuib3CJv14dy/5H52WnYyZ+Qc5LITE5uSJOGrdaCM0iHX/P7W7IMJOHx4K21oUsKOOwjgq3fg3CLEt7/ZjUwlR5MegSbLjDbLhDJWf0bCzMpbyxk9ZzR397ibCQUT8AV9jJg1ggxTBm+c+8Zp31+IEGeSm4t2M6ehlQ8K0rgoxnTE+3aXjXOnn4seHZ8XvE9c547HL+lY9JQIG32gRFjFTwW3FaZdAnWFohZ40L3tZ6jUbIZ3zoKrZuy3rftb3NS9tI6Ii9PR+6aR7T+buzNSuTs96fj73fAh/rn3k3POIu5KTeCetH2CxVoL7w4FfZTo46wJw11ioen9QqInFqDNNB99m9UbYNVbUDxLCCStCSI7inRuKQg75oFSBz2vF880q9+GezYftwY8YPNS/8oG1B0jMF2aga/Gjq/GjrfajnunBTlthJmWY7jzMeR64YIKuvx4ylvx7LYiN6pQJxnFzHg7QvKYOFugdjOYUiEq4+TW/Q2RAhKOdXVYf9xD0OFDplGgSY9Am2VGGaOjdeEe/HssRCgfQyMvQy13wfCXoffE/dtwl1lo+WwHMrWCqGvzUCcd2pHG9ekrXBaWRF5iAa/1yjvm8XiDQXquKsYZCNInwsAAk5GBJiNdwvQo5TKw1SFNu1xYvPURyPxuJJ8TWdCPhAJZ17HibyGm/cHdv++sZIXFzoOr3PjcfsY83Ovo90FHM9RuEvkD+5YJzXCHCBHiAJIEM28VNWLjPz+9ort6owhtGXB3SGyHOCN4KlpprLWRoFYRd1dnMutacJdVsdS/ld62XHQdTERddXyxDaJF2LXfX8vy6uUMSR7S7jKSJLHb5aWjXtjFZTIZ6sQ/Zgs7hUF1RErr0VDFGYg430D4sFR8tQ48pRbc+2Yj2uZJyNRyFGYtSrMWhVmz718tykgtSrMGmU6J5AsSaPWInzYPAZuXoMNH0Okn4PAhU8ox9IpDmxOJTC5DkiT+s+4/JBoTuSb3GnEcchW3d7udfyz7B1sbt9IlpsuZPEUhQpxWqt0iSGuD1XmE4JaCEtO/ep/msPNx+5p5auVTPDL7JvR50Rj6xKNJP1KgEwzC1ulQMOrUxTaANhz+9q2wvB5L0CV0hdg82HKgTty2tAq5TomhdxxF09Ziz7qY3pEn6NDpciXKRU/Sy1fDmrYwIA4adsCMv4n3r5q+v8ZZk2VClWjAtqTq2II7qSeMeY+6pidwVm0i3Voi2m5ZdoPHCsOegu7XiM/sscHGj2HlG3DR0ctUJEnC8nUpyGWYR2WiMKpRmjTo8qJAkvB/9n/YdkTS1noxtklb0XeJEWGWVTYIgsKkIejyI3lExwyFSYO+eyzhw1JPrL2kPlJY3/8ASL4Azm1NyNUKFFE6lFFa5GoF7hILrd9W4K93ou8Ri75nHN69VtwlrbTOq4CghD0ooVa+i0G1nZLsKfg3fUX+D48gS+m/vxONNtNM7F3dqf10O+/OKmRERBim/Bh02WakgISvdC47B7/IuPjj1z+r5XLm9shibkMrK1vtvLKnnmcqaknTqfmsSwbpYfHIJn4vBqykIKh0NNUF2LK0iT53XUN4Rs4xt7/CYmeQ2Uj3YbHMe3MLNaWtJHU6yu+mIeqke40fjZDgDhHir8jySSI4BYS9qePg07Ndt1XUKcV3hnMfOz3bDBHiIDy722j6sAjrQAM9UiORqeTEG8VDaYXGzh3dbiCqIB+Z6sRmq7vGdCUtPI3FlYuPKrhnN7Rya/EebkqO5vGMpCNrEv/k/DKAoE40EnZWB4LeAN7dVnz1DvwtbgIWD56KNpyW+v014wAo5eA/6P9lIDeokOuVyPUq5AYVgTYPzR8Vo4jQYOgbz4bkUlbUrOClrs8TKLPjsHlRJRq5KO0i3tv2Hq9vep13z3/3tz8JIUKcIjUe0SFhg9VxyOuSJGH5ppSZrh9xJ/2LOK3EMveNrEorZ3CpFufUbURcnE7Y4MNmjfeuhLa90GXcrz84TdihAV7tIZOJXto/PQOuVgJ+PY71dYSfk4K8aStLFPHoZRI9wvX7P9cH1U2UOz0o5TJUMvHTJ8LAOVHhov1VrxvpW7mQt9RJBFb+F8Wif4uE7mu+gfCEg3YtI+zsDrR8tgNvlQ118rGP9e4qD+XODNYMulTMZh7tM/e7DZa/CoMfOGrIm2NdHe4dLURdn4fCqD7wRjAIK19DWfoh5rHvEZbUG+tPe3EVNqFODcfUKw5tphllpBYpKOFvceOrtuPdY8W2pBJ/k4vIsdknfA863UiSxFKLnQEmI0oZSN4AQYdfXJsPc2RJkoS7qJnWNWp+hwAAIABJREFUbysIWDyHvCfXKwk6/ag7hhN7Z7f9340mPYJ6o4aVZW3o/EH6dFlP2p55cPHLxCZfxPQlBjrFV6CecQPcvATU4vdGadbyzrAYptY0Ya33cc2XO7HIZajC7DQYrHjlSjobj2ydtqrVzku76vhXZiJdwsS20nQa7kqN467UOHxBiU1WB/fvrOTSjaV81jWdrmERImRuH4Ufb6c+ou24YrvG7aXc5eHh9ARSYiIwx+spWlZzdMF9GgkJ7hAh/mqULRR2tcEPiNYbS188PYJbkmD27eBoErVKSvXx1wkR4iTw7LXS9H4R6uQwrAY5kfvqJeP2tbuSq6I5q/NQ5KoTt3nLZDIGJg1k8d7FSJLUrnVsqcWGSangg+omttlcTC1II0Z9kvbBPxFy9YEAtoORJImgw0fA4sFvcROwepEbVCgjNChMGhE21I6rwFtlw766lpbFu3ihw7N09WeT90UYzRTtX0abG8ltXSZy/9aHWV27mn4J7detSkEJf5MLX50Df6MLX4MTf6MTuV5F5JXZKMJC150Qvx2+oESdx0eGTsNmqwt/UNovBK3zd7OpcA0lOToCMhUVHhjbcTSvVE1h4E1fEbbCQ9u3FQRa3UQMTz8wK7rlC2EzPtna7YOQJAmvO4Cj1YNGr8QQ0X6Y4346j4WFTyAVzaKtoj8yhRxj/wRYNoXF0YMYaA7f3+Lr9T0NPLerlmyDlqAk4fO5cXrdvIGauYoNdE9Kh/zR9N12Oy8ErmP7mvcp6H0jDH283V7UuoJolFFarIsr8fZLIDLBiNZ46PU1GJTYuLOJZS12JBnMb25jeDv2/f30uRlWvA5rJov9Hoa/2UXbvAoMvePR5UYdeKN6A3z7gGjNNeBu6DwGJRA5plO7u5HJZaiidaiidSIHIyOC5s930vjeNqKvyztuWc+ZYMqmvTzRZuHBXX6urHCDf19lsEKGJj0CXU4k2twoJH+Q1rnleEpb0WabiZ5QgFyrxN/ixt/swt/sRhmvR18QjczZAktfwrdnE2W1Ceys6kBiXj8GDfGi++o5UX/eeyJmSUJrCmdbzNP03H0d/PCwCIIDfmxqY2pNEylaNZ8kB7nzgl6w0wJr3qFQ0wkZkH+Y4J5W3cQ/S6tQyeSM21LOzO5ZZBsOdX2o5DL6mIzM6p7FtdsquHxTGR8UdGRIpBggkCSJPUUtZPaIPe65W2axAzDQbEQmk5HdL5713+7G6/aj1h5fErf6/HzXYDnucu0REtwhQvyVaNkFX90oLDDnPCKsZNOvhb1rIKXvr9v2qv/C9rmi1+QfuB4pxJ+ToDdAy+c7UMXribw+D8uqQsz7hHXcPvHbMbInBpXhpLc9IHEAn27/lD3WPaRFpB3x/spWO5fHmRkRa+Kmot2cv76E9/LT6BFx8vv6MyOTyVAY1SiM6hNq8/IL6uQwIseEMTdzBbVbmvhP9+eIvSQHRbgGhUGJc1sTtp8qyf0yjJycDF5e/h/ey/0vKpRIAQnJG8BX68BbbcdXa98/yy43KFHG6FEnheHa2ULD5C1E35B/RIu335LCpkLcfjedIjsRrv4L5MgEfIe1QgpxMHVeHxJwmcrCKy492x0uOofpsS2twrakih97b0aj7Uu4Qo4jGKQgbSLF9ct5dOWjvHvBuygiNLTOKSdg9YpZUTwiCbnfbSdV6hUMBNm9rZntK2tpqXXgbPXg94m/k/BoLdc81f/YeQzhCZB+NtafanG2NGAe2wm5Vo69+FvWdh3Nk4Eq2F7MV14Tz7WE8UBkgAfa5grre1MJPmM8lxS8zB3BJH787BoMQRfd5RpUQR+rh71OQbeBR921TC7DeFYylm/K+GlVHfYgRCYaSMg0EZcWTlOljbKNDfyQJEeZqyPGHuS9ysZjC259JPSeIGzFA+4G3YFlpaBEy/QS5EY1EZd0FC86mmHRv2HjRxBXADf8AKn9T/j8/4IuP5qYm9Q0Tyui4e2tRE/IR2k6RlmAswVk8kOO71TxNTpZNb+MZxL86CQ/36XIuSUnHblBiVynwt/oxLWjhdbvdsHcCpCBwqwl6ro8tLmR+38/FGFqNKnhzH1jC/bZi+lm/JYszRKQQZMvgwzlInIjXVAvh2/Uor3cRS8C4h7RIddMSYWSnsNfgLl3Q1JP6lPP4Z7trZwXGcbTmYkMXLuTL3YuYWLjfPB+S2H638nQazAoxT3dGwzyaGk1H9U0MyEpmnvT4hi7uZwrN5czu0cmqbojB5Ci1EpmdMvgpsLdXL21gjdyUxgZZ6a52oGj1UNqQdQR6xzO8lYbBUYdkSohfzv1iWf1rAoqNjWS0z/hiOUlSaLY4WZRs5VFzVbWtTnwO+yn9P2FBHeIEH8VvE748lqR/jl6qmivkXOJqN1a+iJc8/Wpb3vPKhGSNuAuyL309B1ziCP4JbDLtbUR714bYed0QJt15u1OZxLJF8BV1Ixnt5WI81PbnRWwLthDwOYjZmJnnAoZfon9N0Up6EQWdJNk6nzkxtuqoWIxtFVBa6Wwagb8MO7T/Um3veJ6oZQrWVmz8gjBXeP2stvlpb/JSF+TkQW9splYuIuRm8qY3i3j0ATeEEelxd3ClOKpXJF9BZ179znkPUOPOPTdYnFtbeT2n8dzH8/x3I9PcUf9AUutMkqLKsmILi8VVZIRVYLhkJCisFY3Te8V0vj2FqL/VnBSAwKng6AUZMqWKby15a39r8Ub4ulk7sS5Hc5ldKfRv+nxnBZs9fBWP5HOfMmr7Qdu/S9TvYHqVV9C1FVcuPj/eKPnO2ywOslxSLR9twuGmFnUshRN7CT6mMNo9vlZ2urlmUHPMHHBRD4u/pjr+1+PIlxDyxc7xKxo73LkHqtI4j4BrM0utq+oZfuKGhxtXmJTw0jvFoPRpEEfocbW7GbVzHJszW7Co4+cXT4Yu3YitpZwIs4Ox9AjDnYtY7kyEb9MzrkLbmW5No57O/+H8fXfcv/PL4LKALmXwAXPoUo/m8meAEPX7eCxyxYxSbEdXe1mutl2sEabxsRj7llcAxpmltElVof+wjRqytqo3mmhaGk1hgg16T1jKIv3caFGi3JtHTNNCrbbXeQadUd1JtH/TtHSa927++3FUiCI5asSvHusxJxTg/zHz0VwWe02US9/8X/EbO2v+F3XpIYTc1tXmt4vpOGtLURfn486yYgkSbTWO4mI1SOXy8Dnov7Dy1HIFURP/A6UGiR/EF+9E7lBicKoPqGuEUG3H+vCvTSvXcqD/ZLIdTRzR/XX3JLzTyoLIsgN3zcw3MmMcWASQY8fz/Zagk270Z/Vs13ru9ftJ6PqKfKif8SnjqE2+maqjSNRREQTdU4i2Cugap24p/a5+RBHY4e8SHasqsORcSWG/MUE597DnV1eQqVP49VlE4kOuhiVeT9vRXTj2sr1aDpdQGFsXwr2zW43eHzcXLSbDVYnL2d34OpEIZS/7JrByE1ljNlczpwemSRojnQzGRQKpnVO567te7iteA8xaiW6ohaUajmJWcce1JAkieUWOyNiDywXFqklMcvEzjV1+wW33R9gmcXGomYbi1qs1Hp86BVyzjKH8WJ2B3orJY5tXG+f0NU1RIi/ApIkRhpbymHiQiG6QbQPGXy/qLuu2gDJPU9+2/YGEYbSoS8MfeJ0HnWIgwg6fdhW1ODa2oi/0YVcr0QRoaHpg0JMl2Zg7J/4ex/iSSFJEr5qO4719Tg3NyC5A6CU4at3EHNj50MeNLyVNuwrqom4sCPKKB0tLlFrZt4nuFdUr0AegAhD+sE7gK1fCnug1waGWDB1gIgOULYIFj8Lw18CQK/S0yO2BytrVnJV7lUiTDDgA0M0q1rFaHU/k3hoideo+KZ7JkPX7eTjmuaQ4D5B/rvpvyCDO7rd0e77MrkMfbdYzu4yln9sk3hq8zP0GDaE0VmjkSnkx33wVJq0xNzaleZpRTS+s5Woa3LRZp94H95fg8vv4tHlj7JgzwLu6n4X53Y4lxJLCSWWEoqbi3li1RNU2au4u/vdpy/1vWQBJHY/an3qaWHJcxDwijAtZ7No09SOJfhPQ+tefDNvRXX+05DU49S3U70RfnoKyn+iJv1qiIKMgIV8bw0brGZG7bYh1ytZkroFb7OS5kAYd5rDcAWCPLerlil5vRifM563t7zN1blXo8uPIvqmzmJWdI6C6PhhKE/AJdZUZWfG8+tQKOV06hNP/qBEYlIOHWhyO3ysmlVOdUnrMQW3c0sDrRvDMarnEaYxAV2h8Ct+ihlMR2cVrqH/5gZXNgP1Sl7scgWycy4VTjb1AZdPul7JM1nJ3LezknPzz+OSzmPoO+sNpjuDSMEgMvnR/4Ybq+2UOAPkyyBSLafT1dnIZDI8Th9qrZJVbQ6qN5fxRmYsW7+s4eegjPcqG3l0VwDHqhrUHSPQd4lBlx+FXLdPuoTFiyC11W9Bv9sIOl20fLAGd72eSNXLaFavgOhOoI/GKVehS+mHrNtVp2VgSRWjJ/b2bjRNK6Lx7S24e8ezsdhCw24rGd1jGHZjPvZlr3Nh+j+J8VqYv2wSng630Tq7DH+ja/925AYVigg1xoFJ6HvEHnH98NU5sHy0EoPjVV7IH0qLOpsv02Qkdr2fyB2tfLllGU8MvvCQdeQqGbptd0PFz5C3SFxHDqNt6XTydD/i7P8E+qF30EGppsPBC+hzITa33c+evO+6W7XDQvbo9/hv9l0sb5YzPbyG6PMfB5+Lu8z5fF1rYsbI2VyVEEnhsm0MjdMxpbKBl3bVoVXI+aZ7Jr0PcpHFalRM75bBiI2ljN1czv1p8bT6AzR7/TT7/DR4fVS5fVS5vTT5/ADcs30vfy/ykJwTieIYNfVBSeKz2hZqPT4GmcXfUJ3HxzVbKyjrIUfyBnl46TbUChktvgA+SSJTr+GyGBNDo8LpazLsL7mwWq1H3c+xCAnuECH+CqyeDNtmwOj39qdG7id/FCx5Hpb+B6764uS2G/DDVxNEEuQVH4RmQM4glm9KcZdY0BVEE3FJOtpMEyCj7bsKWmeX46t3Yro0/YSSuf8ItH2/C/vSahThaoz9EzH0jCPg8NE4dSstM0qIvDJbpFoHgli+LkGVYMA4SIQLWXwiFfYXS/niysUY5ANxSPtsZq5W+PY+KPyaDd3vYX3nG7ksKeHAiPjKN4Qjo+f1IuAP6J/Yn3e2voPP1YrqvfMh4IHb17Cy1U62QXtIzbZaLmdkrJnJlQ24A0G0f5Jz/nuxs2UnX5V+xQO9HsCsPbYbQyaXMbbrOEpcZTy76XkyYzvRPfbIB8L2UBhURE/sTMvnO2j6sAh1ajja7Ei02WbRO/YMtDirc9Rx9093s9u6m1fPfpWhqUMByDRncjEXAzCtaBovrX8Jl9/F33v//YTbzx2V+iL4bKzorzxq8tGXczSLFN1ToWEHbJwG5z8D0VnCHfXx5aKrxWmwv/5qJEnYfzVh4m84Ml24to6G18HuL6/kKpWVh364mxETlp1ad47GnTDtUjClwJj3qTYOIKKiEqOrgZ6Nq1mij8O5OYC2IIoZZS+SkzyGnyUYZDYiR8YT5TX8bLFxSfolfL7jcwqbCukW2w1NSjgx13egaXIlDXV3EH1YgJi30kbb/N34W9yEn9MBfc84Fi5Yx5rM2Tz/t0eIN8Xit7hp/X4XSKBONqJOMqKJ1BKVZKSm1ELugPYtse4dLbRML0HfLZYItR22fA+D70PaOoPF3d9jsC7A1b58UnQKpnbLQqU8+nkenxDJohYrD+yspEe4nr7pnXmzOYI9FWtJyzx6TXrR0moadUr0XaKxTC/BvdOCeWQmmn1upy/qmknTqekfGUZbtpmBNV6+poUJq20k9k7EW+vA8nUJlpkytNmR6PKj0OZEohh4D39vM7FwyTrOq3EzzKVjUNYidGffhyvhM+Zv/pEZNQ0sGfAU8d4mhs17jwt7X0L/pLT9AuqU0SqpyTQjVdmJWVFNcriGjJHprJm3i6VvzmNmPDTHRlKriWHx1vfIW9ABeWpnokdkQEAiYPUSsHrxVtuxzCjBtbUR06jM/RZ1x6YGWr8pJUoziS9TU5gTey7v5KWQFicE7+gdn/K1M5FHrbUoDwqqY/GzTHOF8X7vj1g883bktywB5UEWbbeV8HX/Yq+/Dx2G3SMmZk4Cfbia6A5G9m5vwZYbzvMtCu5KiWVwxoHreDYw3L+LN/bU0yfCgCMQ5MOaJuo8Pq5NjOKh9IT9DraDSdaqmdEtk1GbSrm1eA8KmXC6RamUxKiV5Bq1DIsKJ1mr5tmKGqo9Pr5ReXg0/+j12z+32HiyvJoiu5vLYk0MMRtp8vq5YnMZjkCQv6fGs2ruLhLz9cRkmIhUKTg3Kpy0dmztv4bQ03OIEH92di2DBY8Ke1XnMUe+L1eIWe5Zt0LtVkg4iZY8q96EPSvgujliNDnEGcGzx4qrsBnz2E7C6ncQpkszUMbpaZ1Vjr/RiWlkJsoo3Ym1Jfmd8NU7sC+vJmxoCuFDU/YfqzJaR+SVObR8th2rSUPERR2xLa3C1+Ak9o7uyBRiOcu+0WuzSokv6GNZ9TKSOwyj3uMTqfszbwW3Fe/I95hQn0n9HgtP7LEwxBzG2HgzF/a8CcPGj+D7h0TbHJmMgYkDeW3ja2yedzu92yrFzN7qt1ilumh/+MrBXBJr4j+761hqsXF+9Am2y/kf5Jc2YClhKYzLOfHU5Yd6P0SppZR7F9/LF5d8QbzhxK4vcrWCqGvycG6ox7W9GdvivVjn70YepiLi4nQM3Y8fnHOi1DnqGDdvHGqFmo8v+pjsyGyo2yZcFAeJ0uvzr0en1PH06qdx+9081u8xFMcSh8djyfPi320zYOhjEN6Ou2XDNDHodNPio1/TazaJwan22jf++LgQlb0nCrvo9XPg0yvgg4tF+VH4keLtN2X1WzD/kQP/r9KLGbeCMdD31kNFgiTB7Dt4M9iMTaHh2aCFnps/JLn7DSe3T48NvrxG9Ha+8UfQGKkuqSLJ1wJAL08l7/sVNDudODLqKdtcRr/UR0h0qkjXaZDJZHTSa5nfZOXl7DyMKiOra1fTLbab+AjVc4jVTaLJ9AWN72wl8upclGYt1vm7cRU1o4zTo040YPm6lIWrvuNlwxTcZif/WNbKC46/493ajFyrRKZWYF9aBYik6Z5yOS07WrAtrUIZpUNuVIn2VhVteHa3EXT40XQyYx6ThaxyPGz5BGbdTrkykkpdAq4YE5ZmK9/2zCLsGGIbRA3vS9kdOHfdTu7evpcpuQOQrSxkddHiowpuj8tPybp6elyQStTwjjhzIrHMKqP+tY1EXpmNr4ORuQ1t3J0qZnjTkgxMWN3K94lGFo1K4a7uqQAE2jw4tzXh2tqIZUYJyKA6K4xP0i6ll8XFvIRwPkqV01F3FV1cen5avRObLIOe5ggez0yi0qLkhzoZH5ZZMVZs4aLYSG5MiqFb+KllQiyfUUrx8ho69Y4lwaCkw8YGDE4fMRensbrkRabH3cLTNhmfSz5eT/kbX0uTkd/0E7J2Ji5cxc20ziqjftJGIi5Kw1fvxLG6loisHexqruXxjs9yfWIUl8UdcPWM7TGUqYV1LP5pCsNGPiFe3D6PujUf8FT/6dhRUuLykrP4WRj27wM7W/wMCp+VXckPkXKKgw4dciJZua2eD7btome4gQc7Hnm9uCc1jmHrSxi7uRyABLWKjzp3pCDs2Oc7Xa9hTb883MEg4UoF8qMMnDV4fTxXUcuyXC1S5pH38DKnm8dKq1ncYqN3uIF5PbLoFWGg1efnyi1ltPoDzOqeSYZeS7quidZVVsaddypm8RMjNGwfIsSfmbYqYfdOGwjn/fvoy3W+Asxpopb7RLHsEQ9+fW87fW3FzjQB/xnfRYOzgUkbJlHRVnFatidJoh5QlWBA3619sWDsk0DMxAJ8tQ7qX95AzROraJi8BcusMhxr6/DVO5CC0jH3E/QGcKyvo2HyFurf3ETQdWbOlSRJtM6rQGnWEn5OhyMGBvSdo4m4OB3bz1W0fr8L66K9GAcno046YN22+MUMd6RSwcb6jdi8NnL0YdQ374UPh4MpBffEpdy8OZV6hUR4pRNTmY0ml5c7tu+l97pSdg19UQwWFX0DQHZkNpFKPStrlsPwSdB7IrVrPqTC5WFAO7bxbIOWTnotcxtbz8h5+qvwU+VPrKlbw4O9H0QlP/HwLZVCxaSzJ6FSqPi/xf+H2+8+4XVlChmGPvFEX59P4uP9iZ7YGU1qOJYZJXgqTt/39cWOL/AGvHw2/DMhtjd9ClOGCFHqbDlk2bHZY3lm0DPMLJvJI8sfIRAMnNpO67bB9jlwwbPC3r26nRlun0vYwYN+4VxqD58bvrgGPh4Fmz459L2KJaKDxXlPHKjN7NAHJswHdyt8c9OpHfvpomYT/PgvMYj8YDlcNxvO+adI9p7/D/jkcrDVHVh++SSKS+cxX6/hwV4PYpZr+OfGSQS8rqPv43AkCWbdDtZaEQyqEdeEareXRGc1KHX0tIrU/eI4mGX9jg5hHSj3hjEoQods4RPwzS1c4Czmx/pGZLXb6B3dhTVVy8HeKH62fI4iux8xt3ZHk26ieVoR9a9swFttx3xFJ+Lu6YH56hxmXbyBx8JfpYsrnSfa7mJj8yamNH1AxPB0gvd2J/yBniQ82peoG/IxDkxCbVJj9Adp+3EPzR8X0zh5C23f7SLg8GHok0D0jQVEX58n3FEpAyAiBQq/YnHMYNQyGT9bbIxLiGy3ZrY9zColb+SmsLLVzgt76slReFjjCIrQ1nbYubqWgF8ib6AYONJ3iyXunh4oTBoa39nKJx9vxh0Ict6SBpo/LiJsdSVGd5BzFVo+djsISOLepojQEDYoidjbu5HwSF9MozKZGiMj2iPxepmSDd2z+bJrBv0MSsrrypi49zNWqNbz7dDzuCUljqe7dmHdgK4srpzE7bs+YnVtJRduKOGSxUuYtfRTfNu+Fr8HJ0BlcQuFS6sZNDaLoTfkkzA2G/PoLBzr6/Gt+Ywnc8cwuLGJwWts3CQzsNqUy8ZgANm6qe1uT5cXRdx9PdF3j6F1djmOdXWYLk3EaH2Nf3V+nA46Lf/OPLS9XEF0HHkKN196TVC6EJpKYeat/Lvb02hUWpQyWN37QVj5OlSuFStVb0BaM4U1tvFE5bVvGT8RwnIieL+HFiMyPijo2G4rzRStGpNSQZ3Xh1mpYF7PrOOK7V/QKuSYVMqjim2A8QlRyCRQB+GZxiakg767mfUWzl27kxUWO6NiTUzKSaZXhAGbP8D4LRXUenxM75pBhl64CbL7xdNcbaep6tQC0U6EkOAOEeLPis8tbIAqHYw5jt1boYQhD4qU8XfPE21JfMd4wJUk+O4B0EeJtPM/A21V8HI2bPvqjO3i+13fM2r2KD4o/IBx88Yxt3zur96mu7gZ7x4rERd3POastSbdRPyDvYmeUED40BQUZg2eXW1YZpZS/8pGap5cTdMHhbT9uAf7yhoc6+pwbmnEVdSEZWYptc+swfJ1KTK1HH+Tm+ZPtyMFgkfd3yl/nh0teEpbRRuco9Tlhg1OwjgwEfvPVSgiNEScl3LI+y0+P2qZDL1CzpI9C4lV6Mnd+ikNkhoufQ37uJncMLOO5Y1toJDx9vm55PsV7J23i0d1EYQpFPyfK5lAzqWw4DHwOpA3ltC/rYWVUUnQbTyc9RCrTGLmqb/psDTyukJ4pYBLGhczv8GCJ3j6z9OxkE7woe/3xhvw8vL6lxmYNPCoPc6PRZQuitfOeY2KtgruXXIv3oD3pLchU8rRZpqIHJ+DpmM4zZ9sx998EkLrKHgCHr4p/YYRmSOI1kWLNOTZt4sSHXu9EH3utkPWuTTjUl4c8iLf7fqOuRUHXRs89hN+kGfJ82JwtM9N0OsG2PAhuA+rGVw7VWRrDLpPiPP64iO3s+5dsNVC3mUw+w5Y/4F4PRgUjqjk3pA38tB1YnPg/Kdh9zJhOf898NhEGVNcPgz9FxiiIf1sGHCnKGu6dhY0FMPkAVAyH3b+AIue4vWMHqSFp3FV7lU81ecRNikkPlr4fye+35VviHM5arKw2O+jxuUiyVEJ/W4lpW0nkV4PW8N2s2D3Ai7MHEexw83gja/CminQUs4Fxe/QIilY/+Vd9C2cx+bGzThfzoKXMqFuK3QdL1wa1+YRdk4KpkvSiX+gF4aecdj8Nu5cdCfv7HqfvrXDuV3/CGdHDuKOhJuYHvYDa5N3MLqwgmcqalEY1eiyIwkfmkLs9fkssflxDE8n4ZG+xN7VnaQn+hN7a1ciLkhDm2U+UIokl+9LSJfzU8dRpOnUtPgDTEyOPqmvaZA5jJeyO/BRTTMavYk15m7iHByGJEkULq0hvWs0BtMBi67SrCXm5i6YRmUyt4Oa/j45yVIj4XsnEB/2d4r1QQY3SOx1e1nUfGTNrCJcTV2Bme+MEvdkmkk9pxDdivs56+PBvPJ1bxauHMdDPfqTMejQODdZWCy5V03lvmhYvfUOPqiYhNpaxa2BfIbs1WDddPyyO4/Lz08fbyc5x0zBkAMi2NA7nsT7O/Fi53B8SgP/6t6DZa4gUS1BsvQaXu/yD1j0pJjMaAe5Vol5VBYxt3cl7q7uGF0fs1SZzFJtOo9mJB5R2iSTybgyLZ0F0YOw/PAYfHkNy+PPZqYuj8czEukapmd1VF9I7CFcYR4bzP0/fKZctjiGk9Tp1EpHXIEgD7ssuFUyHnfpiVIf+exZ7/ExalMZ/n3XvT6m01/yE6VSUFDrQyOXscRiY3ZDK55gkIdLqriteA9+SSJdp2Z+s5XBa3dyztodXL6pjHKXmy+6ZpB7UIuylPxItAYVO9fUHbKP5ho7y2eUYrec+IDw0QhZykOE+DPyiyCuL4Ib54uHkuPR7WrQmmDdVJh5i7Drdb9WJI8fvn7xbChdAOM+2z/S/4dn1X/B2SQ+V6cLRO3faaLV3crTa55m/u75XJghetvSAAAgAElEQVR2Iff1vI83N7/JI8sfYX39eh7u8zA65cmHDUmBIG3f70aTZTqhJHK5TnlE/+SgJ4C30oZ3jxXPHiuO1bUE3X4IHHjAV4SrMQ5MxNArHmWkFnd5K03vFdI6uxzTqMzTdiOU/EHavt2FJtOENvfYgVYRw9OR61VocyKRHdZX2+Lzi/rttioWF3/BOU4HcdkFtCmN1GeP59YP1lNab2f0qGxmWK0MiTUx6KZ+PDG3iJdmFTNsUArzDF6mdHuU20uHwE/PQMViBijC+S7goMXdQqQ+klXZ15DVtpuYJiBRiG9qt8JHI8AYx6WVc5iU059l3z7PeYOuEkLol88qSTR4/cRpTl9LJV/Qx72L72VN7Rr+n733Dq+i7Lr/P3N6Se+9N0LoELr03psKCIgiHTsoKqhYUBFRUBBQRFRAlI7Se+8kIaGEkN57z6nz+2MiRULV5/2+z/tjXVcuLs6ZuWfmnDlz33vvtddy1bnipnPDTeeGo9oRi2jBbDVjsppQyBSMbzgebxvv+w/6H8Sy2GVkVWTxdeevH3mMSOdIvur0FVP3TuWNQ28wr8M8FLKHX5oIchnOI+uR+80FClYl4DapEbK/+aqKZiuWShPWChPWShPWKhOCRoHSRYvcUXOjpUEURXZe+pNiQzH9LV2p2bwCxdl5yFtNQej1EeRelJgWvwyDZzbc9ozs4dmW3U4NWXTiY3qcWoM2Nx5K08GzMXT/AALvkZjIugCXt8HAJZJVV8tJcHyx1GvdZpq0TU0ZHPkCmo6SkqFxv0tV7mE/3BynphQOfy4JSvX7Smqt2PayJBSotpWq6M/tworIusu/0sGnA542tZTQiL6gd4WzP0CvT+s+T1F8tP7oB8Efr0vJhJG/36aMfAPBnWDSMakavfpJkKs5E9qBozXX+bzl5yhkClrUG8romO9ZlHeUtjnnCPO4j4Ba8iHY8y60e+UOF47MGiMDDHkQNRkx7k+all7nuL2AsdSIXYn0GbSrToTxB8AtgqaiiMvROHZ2XsQzxGCOmc/5nu/R1iEcFBopeYDE0rDv5n/bseafmc+FvAu85vgeVacdiZgcht5ezQtiPS4fvM6bxz8h3X0e2wtK+SjUG0EQMFlNCForjp56sq6VEt7KE7ndfSrVNm5UCwqOC27YmS10c7a7Uel7GIzwcibfaGZucjZovMk7sw23jm/e1m6Rfa2E4uxK2j8Vesf+gkwgL8qJsydzWeJehWPMC6DTQWUBTzj+wO4LE2ky2IXvMwrqbOv5MiUXd5WSkYcmI2SclForwnpIbA3/tndvg1Oooe8C5ECv2r/Y8ioGnDaxJP4IbwS2vu1Z/3ccWXcVQ7WZzqPr3UySWy1Qms62Y7+yybkHiwMdiApworilB2kJRUzrGcaLlwxccmxIva0vSvf3Xez41H52kHcZ67Gv+bD9BlrY6enhUrcF4WAPR+YkZbFJE8kzBXuY2WQZ0RodwzwcuVpVw/qcYsSBSxCWtoflnaEgkcthq9BkaXFwv3e1Oa3awKfJOXiplbRxsCHaXo9GLmNKQioJlTW8ki5QYC5lc6NivNQqfDUq3FQKUqqNPB2ThEkU2dYslJWZhbT6D1hsFmRU0PhSNTFeSqLt9cy+lsm36fkkVFQTZaMh32BmW7Mw5ILA/qIytuWXcr6sktUNg2n4t0q7XC4jtLkbiadyaD0oGEGAiwczObr+Ghazlcsnsukyuh6BjR5dxPJxwP0Yj/HfiDPfw/mfYMDiOhUo64QgSBYf9fpK1KMzK6SqR8waaYEXIokBUVMqLdAi+kp2Mf8NqCqSKkGNn4GL66UFaLc5/8rQ8QXxTN03FaPFyGdPfEavwF5glqxfWni04KMTHxGbH8uCjgvq9Hi+FypP52IurMZpxKP3DcnUcjQhDrUiazchWkREkwXRZEWmV95WPdcEO+A4OJTi36+SbVfEn/aHmdBoAraqf5akqDiejbmwGudn6t03iBdkAnZd/Op8r9hkwVGpIPb4F2TKoWPnuVg8ekNMEs+vPUdGQSWrX2jJp4VFRNvpUcgEkAl8PKgBER62zN4cT+/BYXySU0Xntm8TcWg2KLS0Hr0Bcf8ETmSdoHdQb44pfWhn2A07voWx2yE7Rgq2nQJh1EYiFFpCjp5na42WrouaSUmrti+BczBfpubyZWouCW2jbniL/lPMPzOfo5lHGd9oPNWmanKrcsmvzudayTUUggKlTIlCpiClLIVrxdf4sdePjxSc/hs4lnWMZbHLmNx4MkEOQfff4R5o7dWa+R3n88r+V3jn6Dt83O7jRxIek+mUuIypT943FyhaewXn0ZFYq83UJBRSFZuPIakE7kZWkAkonDQIShnmwhp+9vyBxmI4tpurKCAU+B4Ogzz2NOpgB/Sdf0e1ezDC2uEwdCUkH4D4jZC4m5cwMcDHix+FbMaHD6W6sgGmpKtYv9uDVZuCRR+CKKqlAF8hQ5AJyGyUOFoXIXcKhgZPSudk5wkNn5Ro5S0nSgv0499IFpAd3pD+3/4V2PYqdJwJrmHSfscWSbTzjm9Kz/1en0rbbp8OKluIHAB+LVlwZj4r41ey6domfur9k9QSoFBJgfrpFVKFWfW3RXlFPqzoDh3fgobDHvo7uidi1kLsWhi0TFLIvhv0LjDiVzi1DDHpAF/ZC9Sz1qObf7cbm0zrsYSj63vx1r4XWf3UPsxWM9mV2WRWZKJT6Gju0RwqC+DCL3DkSwhoD53eue0wlWYLJVYBb2M+OIdQrehGi/JjzA8YSb0CCwnp1wnx8MNz7EbJcgqQCQLdXRzYVVrJrOgxuF5dxUm5lbbhve556QXVBWxN2srkhlMQV7sRHu2M3l6qCAuCwAdtP6DXztkAZBtMvH1mJblFR4griMNJ48RrIZ+RdfUB2ymu/MmJwMHUiFBjNDPB99GDiBf93UiurmFtTjFL3Pvx7qf+IMhBrgK5Ep3oS4T7SHzCOta5/6/ZhdhhpuemQeDfCoasgKs78Nw8Gc+qAEbYTWZ6Zg6L0/KY5Ot6Y15JqqphQ24xHziUo0k/JukOhHR95OtoaKvjeW8XlloH8tzm13Ed/WudIn0psQVcPp5D5xF+2Kb8Brt2SOup4mRKUfFm9C/0UZQwyL8RAM4+NsQdyOBZBzs+0yhZ1GwOi3f2gV+GwpOrQFOHPkhtQWWT/zDisGNLsOdd51NXlZIuznasU06kynYSSUUiuxv6IBMEWtnr+SYtj1SbEAK6zJaKEdETSLzohXeY5p5z9JXKGp6OScIqiliBRWl5KATw06hJqTawvH4AB025zBOrMMXfrNirZQIywFujYkOjEHw0Kj4J83mo7+JBkXqxkKBykQidBr1MRqXFSqHJzPsh3sxMzGBJpD82tXNzb1cHet/L1x0Ia+VB3MFMrp3J5erpXFLjCmnQ0YemPfw5tPYKfy6Jo2EnH6K6PppOyOOA+zEe478NyYfgzxkQPQGajHy0MVxCoedcKXjYOFGiR7aeCl1mw74PwVhx9+rG/0acWiZNUt3el4SADs2DpmPuvWh7AFQYK3jt4Gu469xZ2Hkhbjo3iVXwfXfo/A4DW00iyjmKVw68wov7X2Rd33VoFA9WKbAazJTtSUXXxA2V17/PIhDkgiTOcpfT0Td358+M7cxL+5pquWTD9XqL1x/5eJYKI2V7U9G39ETp8c+y2UUmM3qZhVdz9hCh1NMyfDDXanvOYwsqWNAnkvre9py6nsYUv9snv1Gt/Nl0PpOic/n4N3HkRaE7fwTsRdl0FK5+bQhzDONo1lGaeXcjqdrIjNBmsKH2vj+9HJxDpKql1gEB6OcXwAqZHqOHDNWJr+HcKuIbPMd8p1GYEUirMd5GTXtUbEnawi+XfuGtlm8xPGL4PbeNyY9hzPYxLI9dzqTGk/7xsR8WuZW5zDw8kzZebRjfcPy/MmZH347MfWIubxx6A61Cy+xWsx+JeaF00+E8IoKClfHkfnVOsuARRdSB9jj0CULurEWuVyKzUSLTKbFWmzDnV2MurMacX41otpIeWcalrGQ+V7XEK3cYltazsASPwFxcg7mgmuqLhVSdNaCwX4MuaQ3aTzugEHIQvBtAp7fxjezP07FrWJGygbZnWuJYY4PcwQ+5Uzmy8suoCv5EcPFFdGkIGhdEixXDlXzyqrrj2q8Xilvbg1pPlYLCi7UBxfGvJbr5X0JqjUfCoc+livbgZZK39vFvpAD9r20EQaKKK9QSHb3Lu6y5vIaV8St5Kvwp1l9dz5ILS3ix6YvS9k3HSEFo/AYp+L4V+z6AoutS8B7c6cHYVfeDoVyih//xmqTM3ugBPKoFAVpO4JBXBBf2TeXbrt/elqRROwbwsXcvRuTuosPa9lSYq268J0fGLk0Ubld2giCD+gOhx9w72rIyDSYAvJRyrBYFpbnRNHP5EqNMQ4guksM+veng4SkF27G/ga07BD5BDxd7VmcXkVRtoJVnK05kn7jv5ay5vAaFTEGTiic4UZpO47+12eiVejqEjCMxU9IO2JSTQze9Dc9HPc/S2KUcd9qOc24LKksNNwL1OiGKkHyI/U0/RS0TCNKoaPsPrA8FQeCLCD+25JWy1PdJukc0p7VQAhYTxqpqqveupYvyLVi1XUrg+LaQzqEwiZq0k/xa5MfA3H1oW02AzrOl76DJSCzXD9Mx9luSrnbmpchw5iRlkW0w8n6INzJBYEFKLm4qBSPPvA++rSC4yyNfw1+YGuTLqpwSvpTX46OjX0H7V297v6bcSOzqrfQN2IvfkQPSOsm/rcRacB7HMkUUVeU6Poquf+PZ5extgyhCRW4Vk3zdmJVo4o2nN+K/fiSs6Akj1kl2ln/BaoXT32FIPcHcTu/T09GO6L99P4VGM2uyC4m00dYKhToxrrCMSyUCz/k4U792Poq21yMAx0sqCGg5Cey8Mfp1Jm/bWcJb3V0U8XxZFSNjk3BXKVnbKBg3lYJrVQaOlVRwqrSSni52zEnKIlNupMXlGmY9EYzW35b0GiNpNUbKzBbGeLnUSTX/N5EWX4hvhCNjfFx4JzGDLU1CCNCqGXj+Gq3s9fiI11h5MZ7R9Uc/UALXPcAOezctu1ckoLVV0mdKQwIaSM+3XhMbEHcgg6Prr3HtYsYjne/jgPsxHuO/CUXXYd1oScSsx8f/fDxbDym4OPEN7Hkfru2RbFF6fCwptf43wFgJJ7+FpqOlxV/bFyWRoB0zYeS6fzT03FNzKTGUsLz7cinYBqn/0WqGHW+C3pWQBkP5qtNXDNs6jK/OfcUb0W880NjlhzKx1pix6x7wj87xUVBtruaTU5+woXQDXRXtcCrU80vCz/SzdiG0QRQy3YPTpEWLFVN2JeUHpUnIrmvdVeuHQb7RQHLBeXysZr5pNhOlXIm7upbuq5YR4WlLQkU15RbrHT7ZgiAwuWMI41ad4cMOAbyRm8fCDst4LVCiF7bxasMf1/+geXE5AK3DW0JYLylg8WkhVUpuqTr0dXNgQWouRxuOpVOrCZgurOalfGfca3LJ1HiQUZxLPZuAf3S98YXxvH/sfQaGDOTp8PsrfTdybcQLDV9gaexS2nq3paHrQzgP/EOYrCamH5qOQqbg4/aPVom+G3oG9JRUvo/OoqCqgBebvkio451U1PtBE+6Ew8AQquMKsGnliTbKBblt3TRbmVou2fDc0tKx7ciPuKGgy9UNyPovQNZsDLf+Iux7BmJILqXqTC7lccMpM0sJElm+CkWsBuJK6ZfWlI0hm1gTsZc5PT5C8VcQZG4nUcSPLYTENPBuDi0nYK7YTn7SAPIPe+EaUYPCqTZT5h4JId3g6EKp3QFB6t3+Cwo1tH0ZdrwhVb1PLJaq2e3+1r8sCFJCtcObHMg+xienPuGZes/wRvQbeOg9WHhuIW282kiVX6dAifF05gdo8gwmq0mqfmfHSlZdT0yXAvdds+5tW3YvVJdI9PlLWyFpv2TT598Oen/+wENYRSsLzy+kuXtz2ni1ueP9ep3eY9G3W4mjFB+zGW+TBQerhae9PNhQEs/Ebu9LAb6u7vaXzBpJU8DbzpHquAKsFicCHZxAtFITPpXkMiXvONpIvcvbZwACdJlF+9Yvo5UJ7Cwoo6VnS7Zd30ZxTfFdLfOqzdWsu7KOQSGDSNxVhH8DZ5y87kxappvUtLC3x0EhkGU3iK9aSMwog8XAj/E/MlQdSFZiCaHN3e/Y9wbyEqAyn52qAAxmkQl+d3o/A6SXpaNT6nDW3t92TiYI9HS1Y2dBGc8bw9jRLAw/rZq4HSmcLmvMcy9UojryMXzfVbrfi1OgqoDvfZ4mP2g846OaQaO+t40p7/cFlfHH8T7/EjO7H8NDreStqxnkGMy8GuAuVbftS9FknpZcVP6FFgcHpYIp/l58bhnEhGOj8AvpAp6NpHs17jcMe5bTW3MNmcIdodlkKRnlIM13xSYzy44nMMbHGY9b2oycvPQgSPTn4a08+CIll2/EAD4bt1uqcn/XRQq65SqJ3RH3O5RlsqrFx2Ra5PwcdNOhQBRF1uYU8UFSFmVmC2YRXFUK+rs6YCuXoZHJmHGLWri9UkF9Gy0nSioZ6u5ESkBP0q4Vk20ro8JPS0JFNXq5DBelAp1chiAIHCkuZ0xcMiE6Ne8Ee3G2rJLMGhMZBiOZNUaSqw2sz62ho6MtPzUI5MifZzB4lNG0vtu/knh+UNRUmshJKqXDiHDauzvyQVIW+4rK0curuF5tYEGYC9N3j6eguoDEkkTeb/P+HWwwk9XExsSNRHtEE2AfgCAItOgTSOrFQtoODbktcSUIAg07+eIZ7MCmxace6ZwfB9yP8Rj/LagpgzXDQet4f5G0h4FMJvUHBrSH9ePAuylE/ztVq/8RnFslVUjaTJX+r9RKvZK/jYHE3RDa7d773wU7UnawJWkLH7b9EF/b2gz0tT2QtE9Ssb20TWIH6F0JCurAy81e5rPTn9HJtxPRntH3HNtqtFBxNBOb1l4o/hKSubJDqtSHdpf6CO3/vf5cq2glvyqfzIpMMioy+OHiD2SUZzCnzRwG+Pej8OB19mec5otT85m1eQIqf3uU7jpkWgUyjQKZVgFyQaKoG62IRgvWKjPGzAqMmRVgtoJMwHFQCHKbB1O6vRuMFiNxRamIpgKWlFlxC5cWYo4KOQpAVMsJcrHh59wi1DKBxnWonnaOcCPCw5bdxzN4saMvC1JzaOdoQ0sHG9p4tWFl/Ep25GURqlPjplZC73ngGi7Z52lu75WL1GsI0qrZml9CJ2c/Frr05lJFDtscM+lXZCZj33zo+ix4N3uk6y2sLuTl/S8T7hTOO63eeeCq7viG4zmaeZSZh2fyW7/f0CkfzdrmYbHw3ELi8uP4oecPOGnu3advtlj55WQaSrmMwU290SjvT70fGDIQnULHF2e/YMiWIfQM7MnkRpMful3DpqUnNi3vUsWpKpJ0Ki5vA72bJCwW1AmUGsqKrvPntc08V16FYsQ6CL2TpirIBDTBDmiCHbAOCMaYWYGluAZzsQFLUQ3WGjN+QxszSTWF+efmM9Y6gVBqEwcKVa0g2nNwtfY3v+EFFIBrv37kHxbIXxqL6/gGKJxrF7BtX5S8ofMSJJr43723m46Gw/Mlm7CUI9B5ljRP1IH4kkRmHJpBJ99OvN5cYrSMrT+WI5lHmHlkJuv7r8dOZQfNnyPj91F8+udozpQksqHfejx3zASXMCmwt/eFrS9C4xEP72KRdUGay8qzwa+1pJYe0Qcc/e+3523Yk7qHq8VX+anXT3X/bjR2tBu1g3bpp6QkhFwJMiW90/9gfclVXmg5sU77NkulCUEhkGUwIYhWPJ29KLmQhzrQnrigJsir0zlU4YcAtEnbLgXbradK1mV756DLOs8T4bPZnFvM0vBoRERO5ZyiR0CPOq9ja9JWyoxldFH243RmHu2fDKtzu9jyaga7O9HAVsuE+FTSa4z4alSMazCOLUlbOB2+hTaJje4dcF8/SJrOj1SzHDuFjEHud94nGeUZDNk6BIPFQEuPlvQK7EVnv87Yq+9uj9jGwZZNuSU4KpSMvZjMlqahJJ7OJaiRK6qGnSCqt8TSiN8IwZ0o9G7NV7mujPZwIiSsjmenSkd6gwWEXRiOdeurjB38Le4qBZMTUtlTWCpVt0+/KyVp7qWL8JAY5+vCdxl5fB4+jYXrx0nP9fhNXFF5MKbBp9gp9Wzr2hKV4vak9Lfp+ZhFmPo3xpVSJcfBTUdhRgWRchkTfV356Ho2hSZ7Xhuxg8hNz1D1fS9K5Hqq9G5UR4wgP6gH8/LU9HO2w1cjzaeXK6t580oGJ0orGeruyLshXmQbTPyeU8zGvGLKawVQR8ZcJ0inJkSnRi+XYbKKbMwtZlNeMYa/nEx62rMsOQ1uEZXXygT0chmFJgsCEFNezbBaOy+NTMBbrcJbo6ShrY7pAZ70cLFDEARSIpy4djYPv0hnvMIc/nVhtLsh43Ixogh+9Z2xVcgZ6u7IqqxCqixWnvVyYdfV5VSZqni9+essOLtAKjK0/wSVXPo8r5dcZ+aRmSQUJtDItdGNZ0h4Sw/CW97dotLVz5bBrzdl/CMQQB8H3I/xGP8NsFpgw3goy4Jxe+6akf9H8GoMU05Kx/q3gvn/NMxGOPa1ZHvmcEtlNXKAlEDY8SYEdqhbfOceyKnMYc7xOXT3707/4P7Si1aLVNHxbyv1t4f1hMo8WDsScdQ2RoQNZ3/6fmYdncX6/uuxUd2dpld9IR/RYMGmtdctY78DhjKpZWDHG9JEX3+Q1DrwkOf/FyxWC9MPTedg+kGM1psK0BFOEazps4YQxxAAXLuF8dr1Gbx5+E2uR1URme6MMbUMa7UZa7UZ0VBrcSSAoJIjqGTINAqUXjbYN3BB5WuLykt/h/jZw8IqWnnn6DtUWrszqLKY4HqDb/TRCYKAVgS5nRqtSs6J0gqa2OruUG4FkMkEJnUM5qW1F3i5exjH7fQ8HZPEN5H+dHFvilqu5lhJBb3ca5MaDr63+5TeAkEQ6Otqz09ZhYzxrmJBag4v+rvTJKgx3sfiSLcNhhW9oP+iO6iwptoFTl2WKX9d7/TdEzFajHzR8QsUgoq52y+BCK92D0N9j95wpUzJ3PZzGbZ1GPPOzOPd1u/e9/P9p9iXto+V8St5vfnrN7yF74askmpeWnues6nFACzYc5Vx7QIZ2cofG/W9ny/dA7rTya8Tm65tYmnMUgZsHkCfwD48G/UsYY51ByP3hcUsLfgv/i4lzUQrBLSDzLMQsxpUNhDana0FZzBpRYb0+x4COt53WJlGgSa47t7A4ZbhrL26li/OfsGSrn+rBMvkUpAZ0UdiFaWfRNF4IG71TOQvjyN/aSwuz0ehdNdLzzLPxlCSBq0m33kgpUYKyne+Bbaed02Y5lbmMmXvFEIdQ5nbfu6NYFMukzO33VyGbBnCB8c/4KN2H/FDTRrLfbxwKExAodTy9cE3+Sj1CIxcLwWuTUbBhdWw7RWYdFSqtIPUX753DlzbLdHam429fT65tBU2jCfWLQjFkMVEBtThEf6A2JK0hQZODWnk0ujuGzkH39FaNMzVn/XbnuZI5hE6+HbAXFSDIbkUQ3IpxpQyzAXVIIOrjdS425ciWr0wXC/FcXAopy0CDsWJFKr8aagw4LhtMjQby/V2s0ipMWLv0gL7PbMYUvMF0/wn8kyCFRfHtpzMPllnwG0VrfyU8BNd/LpQekHAyUuPVx3q0flGE1kGEw1tdXR0skUpCOwqKOV5H1d0Sh2vN3+d6YemcyT9CB0Iv/vnkXyQP0NGADDG0wX133yYRVHk/ePv46B24Pmo59mVuot3j73LnBNzGFt/7M22g7+hpb0eKzDN3533k7KYcj6Z5pmVRPet1XeQyYj1DOe7AhcauLgTa/JExMxrAXcPbtyateDAwYl0i/sSsNK7/yJ+axzCuIvJzNDkosk+D8/+cc/qdrbByP7Cco6VVOCrUdHO0YZmdvo65w0AvVzOywEezDK1YkrSCsLTjrOl/TxetjZAU2YhUyPnw+Q85oTeTIgXGs0sz8jneR8XXFV3ssOcvfUUZkp2U5P93HBWKvgyNZfO+aX4RS0iK9SI+VbTqGwAK5vzSticV4JOLsNgteKvUfNbo2DaO0laK64qKQCeHezF4eJyLpRXkVRl4GplDdsLSqiyWPFQKTGKItP9PWjpoOfk6ito7dS0GhAEIlRarBSYzKRWlrMgNQu9pZCBDjV08O2An06Ht1qFs1J+10C6cVdfdq8oZ9OC8zh66Kj/hDcRrTxQPwRL7lGQcbkIB3cdtrVMoDHeLqzKKsRZqaC/XSHjT/zKq81eZUz9Mfjb+fPagdd4cd+LfNHxCzYkbuDLc1/iqffk9eav8/mZz9mXto8u/g/WlqBUPdo6RxD/W/xHalFWVoa9vT2lpaXY2dWt2vcYj/F/ClkX4OBncOVPiXoU1v3/9Rn978GF1bBpEkw+AW5/85TMjYdv20niaX8p/D4ArKKVF3a9QEpZChv6b7iZ1T/7o1TReWG/xAIArGXFiMt6Q3k25aE/UDkwjCFbhtDdvztz2tYt2iaKInlfX0Buq8Ll2frSiwlbYN0oeH6PJHx0dadkUXNlOzR/Hno/hH/6Lfg54Wc+O/0ZLzZ9kRCHELxtvPG28a6zGmoVrTzz5zOYrWbW9l17G1VYtIpgFUEu/KsZ7CKTGTu5XBI9Q1K9XnR+EeV+P/BG0lIm9Zp4W+U4Ysd5dEYrZ/s1pf7Ri4zxcuENS60KdPOxt41ttljpPP8gDbztmf90Y6ZdSmNbfgnvh3hx7MpcdsjHsKSeH4M87p+8ii2vovuZqzgp5birlOxsHoZKJmPI+Ws4KwSWJc2X+mzbTJP6FOVKjFYrA2ttUTY1CUVXxwLvxI5XeSF3N98qA2k+dD2v/BbLjos5KGQywjxsWDS8KYEuf6OWGirg0GfQYhw4+LHuyjo+OPEBizovoqNvxwy64PwAACAASURBVIf/EmqRXZFNRkUGLTxa1Pl+SmkKw/8YTrRHNF92+vKe98HuhFym/x6DTinnq+FNcLFRs/RgEuvPZaBTKZjSKZjxTzyYvoLBYuD3q7/zw8UfyK3KpbVna8bUH0MbrzYPfi/mXJSssbIvSD7EUYOlpJxNbTUq/wpc2oKYsJn+mgrCvdvwebfFDzb2fbA7dTevHniVpd2W1kl7rguWciMF38dhLqzBYUAI+ubuUJopJeT+/pz7C8YqSTm9zVSIGlLnJl+d+4pfL//KtsHb6mQn7EjewfRD03HVulJcU8xo2zAmXD7C5t7vMff8Qn5XBBD69GYqz+ViLTMilucjnl0N3q1Qt++M1i5Jeh6XZUp9rVd3ShXxHh9J/edHv4Q971Ee0ZdelhQUKNjcaT12Hs73tESsC2XGMp5Y04GWyf1oXNAJWycNdi5a7F20eATZ4RPhdJsN1d/x5OYncTTYMid3KqbMChBA6a5DFWCPOsAOq8HCjJxEUklnxQkTJnkIXm+34qk9w8EczGGHp5mc/iuz9QUc7vg5oy6mUGO9fTntZcjD0d6dhBoLHtX7OdXz1TuSbwfSDzBt3zRW9fyJc5+VU7+9F60G3vnb2FNYxjOx1znZqh7+WjVP1VYff20sbSuKIsN/G0VGUTZ/jtiCnV0dOhoWM3waQNvWv3IdPbFt698RIG66tolZR2expOsS2nm3AyCvKo/FFxazJWkLR54+Uuf8IYoi0ScuIQBjvZ15Pymbzgk1rHqhBQqVnLj8OMbvHo+D2oEck5xst/fwMxxgjKcWe5U9ZcYyyo3llBnLiPaIZkDIAESryA9vHKFdvTjCst6XrOKeXo2oc0VY2k5S0x+zBVEUKbdYyTIYya4xkW0wcbWqhoNF5VyqrEEAomy0ZBqMFJksaGQC0fZ66ttocVAosFfKsVfI8dGoaG6nwySKtD15mUitggC9jqUZBUSXwlOJZqqH+/NOYibL6wfQz01KjHyQlMXKzAJOtYqss2/59B/JxOxL5/nP2yMIAhk1Rr5MyWFNdhEit+s4KgTwUCkZ6uFEawcbCowm8o1mNHIZT3s43TVRUNf3YRGh2GymwdF4lkT608felu9fPUz7p8Nu2JmJosj25O1Mv5xMkbo5zauXk1J4EletK0PDhjI4dDBOGidMVtMNlwxnjfNtz15RFMm8UszFQ1kkX8hHppTRf1ojPEPuLVL2T/DTO8fwr+/ME8NvJpfmXMuipb2GFScnYbFaWNt37Q0a+cnsk0zbNw2FTEG5sZyR9UbyUtOX0Cq0TNg9gayKLDYM2CC1ztwHjxqH/peUsR7jMf5/BlGUqjBHv4Lkg+DgD0O+exxs3wqrVRL2Ce9d9yLUvb5E2zw4TxIWekBWwE/bJ3Mq/xTfdVp4M9g2VMD+jyT1YO+miCYrFSezKd+fDjVv4655Hc3V97ExbGdGixm8e+xdOvt1rjMAMmVUYMqswO6vYFsUJZufgPaSoAxIysQNn5T6JP98HfxbS9Xuh0BGeQYLzy9keMRwxjUYd9/tZYKMGS1mMGr7KLYkbWFgyE2PXqFWBfzfhFUU6XgigSl+rkzw9yS7IptlscsYU/95Pi9X4KhSS/6ht8BSbUJuo+ZqlYEik4XWNgr4cZLENIDbgm6FXMb4J4KYtfkirxWFsbS+Px9dVzH7Whah+megBqiOAzrc91wb2Gjx16jIMBhZ2ygYVW1VyEejIrGqBgZ8A+5RsOttiPkVmozkY48niSs3oRBgxpV0FtXzu7lIEUXY9yG/JW0iyNaFhlfPMHb+Ws5UOLO0dQmeXn5MO2Ch78LDfDy4AQMa11ZTLCZJwyFpL+RfhRFrGRY2jN2pu1l0fhEdfDo8dEIktSyV7+O+Z2vSVsyimVmtZvFk+JO3bVNpquTl/S/jonXhw3Yf3vUYoijywbZLrDiaTLdId+YNbYiDTmJnfDKkIS91DWXJgSQ+/vMydholT0ffv99fLVczst5Ingx/kl0pu/gx/kcm7plIiEMIoyNH0yeozw2a4B0wGyWq9eHPwTkUxu0Dnzroq67h4DqdU6FPkLJrHLMbjL1zm0dEV7+uNHJtxMJzC2nt2fqBvh+5rQrXyY0p2ZJE8e9XMSSV4DAwBNm92kxUOhi//65vW6wWtiZtpWdgz7u2AvQM7MmF/AuklqUyvfl0ggQ1xEYx9PhKflaYWeDgyHuLL2DKrkRmq0KQCQiqHpBWSsXPl7BV/I6dnxPCiF8lYc6sC7DzbalX1SkYipIwNZvNsoIKqpC8wxevnsfoigGofG1RB9ijb+FxX1sr0Wxld8x2rKKFPmI0wd38KDZaKCuoITOxhIuHMgFw9NDhE+6InatW+tytIqrcSvR5VXQ3NmWhx2oK7MsI7BCJJsThDu2KvENJeGXn4TjpGZBpKJdVcqXoCtNC2nPMYKaLXuRIx3mMvphCK3sbPgv3odJipdRsobCylBkJ5TjnxTDA05tNYkd6nYlndaNwqY2lFj/G/0gj10Z4VgZSU3kW/wZ1i9DFllfhoJDjV0sx7u5ix3vXpF5eO4VUgXwz+k1GHxjJsuMreL1HHUnmrHPssokiCR1tHfR3BNsF1QXMOz2PfkH9bgTbAG46N56t/yzrE9dzKudUnfOaIAisbxzM8xdT+DQ5hwYFVvZFathbVoE36UzYPYEQhxC+7fYtky9lYywtpYOimF8SNmCymrBT2WGnlmjK265vI9ghmCiXKHzrOXE+uzlhY7fD2hGwrBNCk5GQl4A4dif7C8v4JDmb2PLqm+cCeKmVtHO05SV/d55wssVJqcAqiiRUVHOkuILDxRXsLCijxGym1Gy54aLZ2kHP7GBvZgR6MO1SGoqSKt7180Ccf4kGw0Jo4O3CqdJKXrmcRqSNBjuFnBUZBUz0da0z2C43lmNwlxHjIPBuQgaxhhrOllVhq5DxZpAno72cOVtWhVYuw0+jwkOtRP4vJLUFQUAhSFXwUJ2a4yUVNCuwYrWKN/y3LxVe4sOTH3K2tJoS91m87KvjzdDvuFJ0hV+v/MrK+JUsiblTo2FQyKDbCgqCIOAT4YRPhBOVpQZ2LL3IrhXxPPV2NBr9v1/pLs2vpqygBp+/WY/ODvFi9aXVJBQm8FOvn27r2W7p2ZLl3Zfz9fmveS7qOVp7tb7x3ivNXuHJrU+yMXHjHXPfv4nHAfdjPMb/JtSUQuw6SawmL16iEQ5dAfUG/PfQvP+ncG0PFFyBAffwAO7wphQAHZonqbLfB9UlaSzLOcxTlZW0/HU8dJoJTUZLAkfVJdBlFpZyI3mLL2ApNaBv5oFtl8YIqR+h2fgcZdt3MGjkIPal7WPO8Tm09mqNWn57laXieBZyB/VNL+3rByDrvCRe93e0GAepR2HzNPBo+MCq67fSAl9q+tID7QPQ2K0xPQN6svDcQrr7d3+ovuAyswUbuQzZAy4WrqecI88s5+TFA0zwHsKCcwuwVdkyJGQEn5/Pwsm38W1UQZPFSnW5CRtHLSdKKlAI0CzxN6gugvqDJYVje5/bevaHNvPhq72JLD14nU+HNmRWsBd+GhUzr2agF4tZGfMl/fzb3tdaSxAEPgz1ptJivc2/00ejZH9RmXSerSdLVb2zP7A38QLfygfybvF2PHwaMilXpLGdjnE+rlKwvesdCk4uZp+/LxPDRzEixZGUUjU/qd6n5bnLcNWDrRPP8Pa2a7y09gInk4v4qH8kwuYpUstB9AQ4tRSS9iMEd2JM/TFM2jOJ2IJYGrneg15bC6PFSHxhPGsur2Fnyk6cNE683OxlMisy+eDEB6jlagaEDACke2nW0VnkVOWwus/qe1rHnUwuYsXRZN7uXY9x7QPvCC497bXMGRCFxSoye3M84R62NPG7v/88SBT6PkF96B3YmzO5Z1gVv4rZx2bz1bmvGB4xnKfCn8JB4yBV8QquStXsY19Lz4j2r0l/irtXPCtNlXxy6hPCHcNp7t78gc7pQSAIAlObTOWFXS9wIP0AnfwejEItU8lxGhqGOtiBko2JGDPKcRwSisrP7o5qsGi2Uh1fSNWFPGQ6JSo/W9T+dijcdDe2PZVzityq3JstMnfBm9Fv3v5CWC8Ul7cz3vcF3indzgUS6DRlACqf2vvAWIX4TSsqiptTanwWk/oFnGyDJIKsV2N4dhtc+RPr4cWUB35I5ikZ64JmMcxzMGpHHauvruHJhk+hzpJRfjCdsn1p6Bq6YtPOG5W31JZjKTPUUr7LMKaXY8qpZJvXRiJlwTQ2OSA7noWTgxpNPSe0XXwx65VkZ1WQcaWE1IQiTGVG/BXgrxDQCAJ5Jis9+gzm+5zN7I2I4cWGdSfdsswiUUINKj/JNuto2n5ERHo1GMSAvDSuNZzBMxfTiLa34YcGgWhvrT462GBrNfJUop4pKVtwssaQLn+bZ2Kvs7FJCHqFnPjCeM7knmF+h/mkxBSg1itwD6y7YhZTXkVDWy1C4m5wCqKHix9vJ2ayr7CMgbV92I0DomhS0oG1wiqapEXS2bfzbb/BlKRTTKo3GxCYFex1xzHmnpyLQqZgRosZd7wXYB+An60fhzIO3ZVJ46dVs6VpKK/EpLDJWoa3IGfSuf245H9KmGMwS7ouIa5SZGdhBYsjgxjs/hGiKN52jmarmeF/DOe9Y++xpu8a/CKduHoql3xLC1zHH5CC7kPzOF1vDB8VOnPi+nWi7fV8U88PX40KT40Kd5XiRlL0VsgEgShbHVG2Oibe0mstiiJVFivHSyv5KCmLXmev0t/Vnme9nBns7ogutpRDQEgzd0mVPdyXnmevMu5iCi3s9ShlMMHXlXNllcy8nExOWTyWyjjE6jgEQzImdSSlbd/AtaCEaGcb3gvx4mkPpxt2kp2d/7Ns3VYONpwoqWRQlhGtnQoHdx0mq4mp+6Zio3LE1m8WgWo900MknYlwp3Bmt57Nq81e5XDm4RuiiUqZksTiRBbHLKZHQA/aere941h6ezXdno9k3UenOfDzZXqMj7pjHkg4msWVEzkoVDKUKjkKtRyVWo6NswZ7Fy12LlrsXLWotXXPyxmXixBkAt7ht88d+VX5LDq/iKFhQ+tseWrk2ojl3Zff8XqEUwR9g/qy+MJi+gb1/Y/poTxewT/GY/y/gsUMpkpJZbs4VVLWvrgeLEYI7wU9P5b6j/+HRCj+65B2HGy9wPceAmU2rpJa74FPpOD1PgHrjiMfUC4TGNPnO7jwm+Rve2IJlGZIAZWDH2UbErHWWHB/pRlK19oHs90gLDs/RHn1G6wVfXi9+ev039SfP67/weDQwTfGt1aZqIotwK6r381F85EFkhJqcOc7T0gQoN9CWNYR8bcxTGnzPa2cnRntfW8rnk3XNnEi+wRLui5Bp3g45dBXIkbTL3U3U3e9wButZxPudI9+wFokVxnocfYKU/3cedG/VrCnOFWilvrXQaMtz+H8gW8hYAoxMmcubBjN9up45rSZQ03aWcATx6C2UnBaXQw6J1ILq6DGQqUgcqKkgoZ6DfoDX0gqw/2+knyH142B57ZLnyegUcoZ1y6Qz3dd4eVuoXjaaxnj7UKEXkNKWQof7r/OxmsbGRZ2fz/hbi53Cgb5alTkGc3UWKwS1c89ktwuH/Pi6ct0opQJJYeRxX7CheApvCsOITJ1J22KzsDZH9jUfAjywrOs3iqjwiJnresK6pdfhidmwOH52MSt4sunJtMy0Jm3NsYRUXSA0enrYOj3UoIhu7Z6OPEwbbza4G3jzW9XfrtrwH008yhHs44Skx/DpcJLmKwmPPWezIyeyaDQQajlakRRxGgxMvvYbNRyNT0De/L9xe/ZnbqbLzt9SZD9vf22d1zMwdNew/Pt7gy2b8W7/epzKbuMST+fY+u0drja3sPG6G8QBIEWHi1o4dGC5NJkfk74meVxy/kuZgntLQpalxTQqrIMX7MFfKJh/AHwaHDPMa2ilZmHZ5Jdmc3q3qv/deGflh4taeHRgq8vfE0H3w4Ppeyub+KGyseGotWXyf82FpmNEk2YI5oIJxQuWqou5FF1NhdrpRmVny2WUgNV53PBKuktqPxt0YQ4sqlmA/62/jRybYRosmJILcNwrQRDSikynRKlhw6lhx6lhx5BLcdSasBYWM31zEkoqp+n6TUl9RoksTJwG929b7GjVOkQxv6BrdWMIteOojVXyP82BqeR9bBWGDGmlWNMDcSQ/Q5Wo5XNTXZBjYwJHaeglCnZlLyZlfqNfPDsB1irzVSezqHiWBZV5/NQ+dpiqTJhKawBQOGqReVnh7mJlvPXL9M2aRBVfYMIcNVSnVBITUIRlcezAdDKIMJWRaSHFpMokXb1Td3QRHuw44vzRBQJ9A3qy4bEDUxqPOkOKqkoimShwfuWKvDp3NN46j3xtvXhpNWRkTHXaW6vY+Xfg+1aPOEbyIzSCj6jP00zduMl7mJfdV9eiE/hwwAFC84uwNvGmy5+Xfj9l7P4RTojuwuTKLa8miHyAtg0DGzc8Rm3hygbLTsLSm8E3ABDHUZRUpPHy/tfpqlbU6a3mE6USxSVFgtjDSEoFAJOSvltiUOQ9Bl2pe7isyc+kxJXdaC9T3v2pu29I0i+FVq5jHF5AqZLVexsrMMq2JLjNI22/i05WGpmUWoejWy1DKylY/99HIVMwXut32PEnyP4OeFnRjcbQ8y+DHYsi2PoWy04OeA3lsefYy+uRJot/NQgkK7Odv/oNysIAnqFnK7OdnRysmVdThGfXs+h0GQmSKfG+VQOvhGO6GqZFzYKOcvrB9D77FUuVdYw1cee2efWsDN1L+qaOETRiFbpgI9jE+w0LTiX9itPHz3B6OjeNI16OGHAfwOt7PX8lFXI5esVeNcKm+1N3UteVR4t6n/F2Twzqxr53lFZt1HZ0Cvwdv/4Ln5dOJt7lg9OfMDGARvR1rG+sHPW0umZCHYsu0jCkSzqt6+lr1tFjm9M4vzuNPwinVCo5JgMFqrKjRirzZSdrMFUY7kxTrthoTTq4nvH+OmXinAPsL0jIP/8zOeo5CpebvryHfvcD1ObTGVHyg5+TPiRSY3+M1abjwPux3iM/wmIotQneHmb9JebINmg3AoHP3jidclqwvbuQiL/F2CymEivSCejPIP0culfrULL5MaT71ttvIG8BMky535oNRnOrIC978OTq+66mWiqYXXOMdrr3PAN6gpBXaUge9csqT+y3SsYsyupPJ2Dfd+gm8E2gEyG0HkG2m0TKd+5m4Chfejk24mV8SsZGDLwxgK78mwuiKLUkwmSYFPyQRi28u6JFY0dPPkj1uVdaHn8Q5Y3fotRXs53XWDkV+Uz78w8+gf3p51XW1jeCeRq6PUJeDWp48JFyDwHiTshcRdeWedZpNUw12Jl2NZhDAwZyNQmU2/aov0NNRYrL8SnUGa2srOg9GbAvWmSVJ1v/zp0eltSwwcwG+DXUZy3lQRKMjVufJiZRITWnv7B/Tm56R1wfArHzJOw7VmpWvn0apLMTcBgocxq5WhJBUMtyVIw/sR0SYBq6PdSD+svT8ILe2/Y2o1s5c/CvYlsOJfJlE4hVFmsXK82YKvxoU9gHxZfWEyfwD73zWqviV9FYU0xk5pMvSE25VNL78w0GAnWabCKItMupSIXBBa2aIms3Z9QnsOsy38SX5DGeJM3u+Lex9B4PCsKD2KlAanmAAwtXejhOBcXSyWuFVmMCR/PMwc+RQjswIjm4Vw6f4SPE71p23U+wX/15/acC8s7w7lVyJqPZUjoEJbFLmNG9AxJZfoWHM08ysQ9E/G28aaha0N6B/amkWsjwp3Cbws0BEFgduvZGC1G3jz8JglFCay8uJIJDSfQxe/egjKiKLIrPofuke53DRr+gkohY8kzzeiz8AhTVp/jl3EtUT5gb+KtCLQPZFaDCUy9fJTfSy9x0NmTj5zssDjZ4qP3oltAD8Y7BXI/l+ElMUs4kH6ARZ0XEeRw76TCo0AQBKY2nsqYHWPYnbr7rmrVd4PSVYfb1CYYU8uouVJEzZUiqs5JbRQynQJdU3f00R4o3aR72GqwYMwox5hWjiG5lJy9V9gbuI+ny3qRvzQWU2YFosmKTK9EHWSPtUYKdK3lpjuObS+KVFgVKAaFMj3wTZ7b+Rw7U3fSM6DnzY1qfYS1TuA2uZHkgf75GenalTKUPrbooz2obCBn/f4/GBs19gatfVLjScw9OZeR9UYS4RSB7RM+2LT1pjq+gKrzeSh9bFAH2aMOsL9h7bb+6nrEJJGAoka4B9mj8dCjCXVE7C9izquS1OJL//ozoo10Qh/tibyW3hrZzov4w1kMfGMwa6+sZX/afroH3N6uVWiyUCMo8ba5efecyTkjJXqqjYyMvU5TOx0/NgiqM9j+Cy/Vj+J0xVlidC0pS/udSc1bMT/HROe0Q3hWJPBBmznUlJkpSK+gSbe6WyzyDFJfcqPLiyTBzpw4+GUY3but5bvcMkxW8UZveHCoN91/Hk/geAvL0xYz/I/h9AroxWWzJ1kVWQh2XdAbMhi3awFahRadQodWoeVw5mE6+HS4/Xv9G9p7t+eXS79wreTaPe36ks7mM8hVx/XybylVN6VU14K1ueWsyZWsGDc0DrknE6q+S31G1hvJ4guL6erflVbP1WP2bxeZdziePBXU0/uy2N+dgW4OD8yoelDIBYHhns4McHPk0+RsZl/LoomDic/q3+54UM9Gy2s+MhamZLLm+EQEsQpP2whGNp7MEz7tCHUMRSbIEEWRsTuvcdG8hbyMdnc56qOjNL+a9EtFZF4tJqixa50K9X9ZZ56vrqFFC+k61lxaQ5hHN37JszDNz/2BLb3+miMGbxnMkpglvNrs1Tq3C27qRv32Xhxel4hHsD32rlr2rrzEtXN5dw2kRVGkptJEWX4N53encm5XKlEdvZHf8vuyWkUyrhTToMPttrW5lbnsSNnBzOiZ91TTvxu8bLwYETGCHy7+wLCwYbho717UKMnLfejx4XHA/RiP8Z+DqRpSj0m92Fe2Q1GSpIQb0hUaPg1qG1DpQamX+ou9mt4MSv6PobimmHO554jJj+FC/gUSChMw1CYclDIl3jbepJWnoVFoGN/wAS3JchMg6gH6mlU6ySZn00RIP3XXinjMqYVcVsp4qfHEmy96NoIxW0AUEYHSPy6icNFi0+pOuyFZk2FY9nyMIm4R1j49GBs1llHbR3E44zAdfDsgWkUqT2RLnsB/WWcd/gKcQ6DevWmeeDRgWYPpTLrwIbkqZy6FzSbSse4+zI9PfoxSpmR68+lSwJt1Huz9YFknyT6oy2zJr7wsm/xT61h1IoODlb4ssf0V79CmED2BNo7+bPhlGL8FNmZJ+n52pOxgWpNpjIocdcfxZl/LJLGqhme9XViVWUCZ2YJt9nlick5zPbQt2nOL0WYfR9d+Oo623oQc+hIhO4bzkZ/RSqPnRGklsbbh/JK8C/mutynOSgBHcDzwPgS3Aztv+P15khqsQydCGZBnNNPq6k9Sb/5fVkIqvSQq+F0X+GWY5M1q44qNWkHrYGf2XMmjwFfLmuwiSs0WRGCQ01BKU3fVmdW21tIMKy1WTuWcYe6ZeYjA/txLRIfNJM8s2QYBLE7Lo72jLbHl1RwuruDXRsE3+yNtPVC0eI5vjWZ6nLxIx+gfqTYm4cAObC3dsNer+LBNGAVmC/k1Bs5fK+At/WDapmwh8Nu2IMiYaVVyVLeEVy+H83u7KpSnvpH0BBo+Bfs+hKjBDAodxOILi9matJWR9W5WIM1WM/NOz6OZezN+6PHDfStBMkHGnLZzKDGLfJHvS0fvfkxuXIcyNkjJGqsZ5EriMkvJKq2hR9SDJQvd7TQseaYpw5ed4OM/L/Fuv/oPtN9tSD8N60bhaLXwwpNreMG/DeXGcs7knOFY1jHWXlnLH9f/4K2Wb91VgXZ36m6+jfmWl5q+RAff+/fzPyqaujelrVdbKYjw61qnHdW9IMgFKfAMsse+VyDmEgPmvCrUgfYIytvnDZlafsO2jE6+HLlyFeMJE/1C+yMvUqLt5o86xEGqZt+SHLFUGDFkVZB4Ioe4U7noPPW0eyaCPz89SwezlRYeLWjv3Z6F5xbSxa9LnQJDSg89blMbU3O1GKV7bcVcLh1j4fEP0Cg0jI4cTbbBiAyBoWFDWX1pNZ+f+Zzl3ZYjCAKCXEDX0BVdQ9c6P4sdKTsIV0bhIHfEwe1mokwQBOmY7nUIht2CBh19uLAnHetlW5q4NWHd1XX/H3vvHR5F3X7/v7ZvNr333hMIgdBDlxpAUHpTQBARVPCxIVhQsStYUEGlKyAg0lsQpIeaSkggvfdk0zbb5vvHaCASsDzPp/x+H8917UVIZifZ2Z2Z97nvc59zF+Euqq8FwNNOJDBavZYb1TeYEjaF5zIKcFLI2dTRv10zxDbvhUTC5zHRPFB7ndrGY2y89AxBrlO4aRXH2IjxDPb15vqZYiQS8IloP/M6qbwQgCg1opdLXSF8O4Thl9/mY/cFJNQ10MdelPj7dXTCxlFNzhodj4QtozI6jW+L19Ng0OKAFTkO0wgRbuCkdqLZ1EyNroZiYzGBtoF/GEvY1a1rKzm/F+Guq2iisqCBvJgUasovsH3UYpysAhl77Sb1RhOfhvvQ2/6PSmCwMHohh3LjmX58Gfl2izF0UBOa18KL3s5M7XZ/Bc1/AhqZlOVBnljmNPKJn8BSRQPr9Eacfp3T3pt/gXXnn0Elc0ZwmsKKTg8yxtP/rv1IJBIWxyxmetl0TlXGM5z7q23+DLSVzSQeyycvrQptpQ6JVIJcKaW53tAu4fZUK/GQyclzEkcWMqozSKitRe39FH4KJYv87hMj1w58bHyYFzWP1YmrifOPI8whrN3t+kwIpiSrjqPfpKGykFOeX8/wxzsQ2Llt8V6va6axpho7Nw8srJRYWCnpNtKfbW9eJDepksAut7evLKinpdGI9+/mt3ef2siYX9xRlN5AnljecwAAIABJREFU61iOjXP7DYL7YW7UXH689SNfJX3Fsp7LWr/f3FBPQWoSecmJ5KVco6yo8C/vG/4h3P/gfxOMenGeNX2vmEUc8Qck5H8bjC1QkiSS7OwTkHde7GJbuYlmZ8PfFfMiFer/6b/0vxW5dblM2j+JJmMTrhpXol2iGeI7hDCHMLytvXHRuCCVSPnk6id8mfQl/b36/7GMWVcHdfng8icX6VGT4MJqhCMvYxy95+4FmSCw9cY2fOQKeoe3lReX52m5dbmczuH2tNyqxfHRCCTtLbJkciT9n8PiyNM0xJ8gevQQOjl3Yn3aevp796clqxZjlQ77Cb/GGv2meHjws9boq3vhcl0jy20G80DnKhYnrkW3dj8MekmcL78jMuy79O+Iz4/ng/4fiLLAKxtEQv/kBfHrn9+CtJ+45TSIb3Kd+NHUB7nUD0EmZ1On71ky8vbxVIz5nKk7ZjJ6yBt8Lm/i/Uvv46h2JC4grnWb3WU1bCqu4v0QL/o7WLMpN43XE37mRtb3FHi4gbEAXJzAVAAnxTiZiJYWpvV5gjS9lCWellyqKcfX5QG6OQTC2VXUuI1CIgjYLTwPNm7iyMX6OLKuxOPrOYgUQIJA96oEmHiq7YGyckGYuhPtd5O4tXUeNwe8zU2pDTfVkHujhrRCS6Z5OTHT04nztQ28mFmIh/0I1t1R1c5tbmFdYSXbSqvQGs1IzI3YlyzFpAql2XoEGZVfkFm/GFffJdipRFnkztIaviupBuAZ2xb6Odw95+zUWMjGlJdY6zaaMvklWmyDqL3lQ/9IR0bfIQlt8nOnb0I6r3V+i01XnoZBS9Go7fjYYRDjvjrP51+sYrH2Pbi6WVRGXN8Lpz/CacgbDPQZyI6MHUy1CkWSdRz6LGLnrd1k12Wzre+2P71IlUvluHsvwFhQiZtbTPsS6NIUMRKqJBk6T+ewcRL2GgXd/e5vTri3vJZtJVX85ufs1dmF9WdzSbOS4Odhjb1Cjq1chs5spkJvpEJvoFJvxF4h5+UAd4I1KmgoE3O0jywVXewnbAAbsQhmrbRmoM9ABvoMZHaH2axIWMGik4sY5D2IJT2W4GYpFgTMgpmM6gyWnlnKcL/hPNbhsT91bH7DzbJ69iWXcCC5GBdrNd/P7fGHx3dh54VMOTCFgzkHGR04+i/9vt9DbqdCfh8X7juxN2cf3d26EzrsPuM3gMxKyfnzpWQklBEzwpeucX7IZFLs3TRUFoixRotiFjF+73h+yPihTWHn9/ux7NJ2EV+gLeDHmz/ydJensVZaM/PaLYpb9MR3C+XZmGd5+sTTnC46TT+v+2cqVzVXcbH0ImN1s3Dxu3ue/c/A2kFNQLQTyScKGT9jPEvPLiW3LrdN1ntxZR4gw8NZLOhdLbuKgECxNIhztWJRzfI+sX13wkEh5+teY5nxSylaVTgVSrG7tzK/ir0VDXQo0RPUwRa5pp0lub6R5AtbsbPrh8+4z0BhIRrSTdlGx40P4u76KIcralsJt8ZGybTlPcm6WsGVY/kcuh5MbtjHzG2+TseyEzwDrOuzsJU4/hWoZCp6uPXgVOEpZneY3e42WVcraNbUsaNyC1PCprTey3+IDuTBq7d4KbOIVwLNDHWybdccrNlkZl9FLesLK8mynIptxUeMcr/Oq50nkFGZS8quPMoCHHHz/+tdzL8Dnwu1LPGz4Cu1nhFXMhnjYsf+vNM0FL6PSRVEn/DXWBEa3MYI7/fo5NyJ7po+nLDeTZPuCTTqvzbm9Rt0DQYuH84l5WQhKo2CoC4ueIXZ4xlqT2J8Pmm/mgW2h0izjFQXOWpnNU9fTKbW9TWi1Bq+iPC7Kxruz2Bm5EwO5hxk+bnlbInb0m4BUa6UMfSxSHa8exmlWsbYZzvj5m9LfVUlKT8fpTI/l4r8HGrLSkEQ8I+OYfCcBdg4u+DoaYV7oC2pp4raEO6C9GrkKlmr14HZbOLSnl00bD+Fxtmayuxs1v9rPr3GTSFm5Bhk8j9v2marsuXRiEf5JuUbnur8FPXZBVw7tI+bl84jmM3Yu3vi37krMQ9PZdnuo3/5mP1DuP/B/ywEAXJPQ8oOceGoqwWVjfi1T8/bsS3/W1GSBCk7oSBB7CSa9KDQiFnNg1+HwIHgHPZ/dg7baDay9OxSnCyc+Hro13hY3W3U8hvmd5rPyYKTLDu7jO/jvkchu8+Fsjxd/PfPSMpBVA4MfQvJpjFoP/0U6wVPofS4XWWvzDzIUZmexf4P30UuEo/lc+tyOb43q1EF26EOuzehkHafiunEu8iufoIwfBAzI2ey+ORiUipScL8gQ+6qQen7q9z3zEoxMzdq0j339xtW5ZURbKkmaOA7vO85mqgrnzLiwHNIzn4KQ9+CiAc5knuE9y6+x6zIWaIssKlaJCWDXhFzc7vPhciHWbNlC+9kBeGqNrF4YCBTe4fw+YmbbLtcyKIhYVj8ljEZ+RAUXML6+Bu89OgB6vX1vHbuNQLtAgl1CCWrScdzGQU85GJHnD28fPopHEvOc1KqZqS2mtc7zKBLv1fQm/Q0laXRtOcJchsK2ewTwQuliejdHub0ra+R6wOwc+0O9kEi4XbphK1Cjszm106p0hKmbCPr/d0E11whhYFENOVi13EsTTberMgs5Hi1trUb3WQyI0RvEJ9bqMNL3oynuyWSa/C5mxtDg0Qi4GuhItzKglmJD6KvOc6isyuRujzGsSot9goZj3g40cHKgh+T3yTdVMc7jRYEuzdTlVzMYl8V6pLlrHzgS8ak6pnoYseCiy9Qk3cZH0MlCB9DzKO330BtMWx8kA5SGa/0GcCQw1/zWPgzfHShiaVxbT/DFlIJrwZ4MC/dwAnrjgzUN0DP+USbTSx0TePzkg4MfOBLolPfht3zRG+CC19CzCwmhEzg8WOPc23rGLo0NVCXd5rVylrGBo0lwvFPnitAncHIpuJq7OQyDlQ2ssJsvr0oa6mHE+9Awlfiwr/XAri6kSM1YQx2MiGv9hVdv38HsyDwXk4pn+SV0dPWstXRNyDMgZL0KnJu1VBjJaPGaKTOYEIlleKilOOsVOBl0nK5SsugiioWFO7gmdx1WJj1onnc0LfumVPvbuXOZ4M+41jeMd69+C4jdo1AIVNgMBkwCkYAwh3CeSP2jT9VjGjWm9h8IZddV4rIKKvHWiWnq589JzIqOJ9dRe/A+3srdHDqwEDvgXyZ9CXD/Yf/qQiafxeF9YVcLrvMij4r/nBbbWUzGRdKiZ0QTKdBtyWfTl5WVBaKcuAQ+xAeDn64dRTjXvO+v8cXSV9gr7ZncthkTILAtfommkxm3s4q4a3gAXR17crHlz8m1iP2vt3/+Lx4JEhwzQnDpcffN5uKGuTN7g+v0r25K3YqO37I/KGNWVhRTQUqsz1Ov95jLpVewkXjxmdFAhPc7OnfTlHtfuhqa0PqsAVUrHuQYktvioZ8yIf5lRTo9BTammlxkvH12RSGOtrygr8bPhYqqC+FA/8iWdGHTjZWSGzuUFb59ETy8FqGXzvGbkkcT/u6tZI+qUyKW2cn9isbuFBdz5hcI0/nruSVns8TZW3xt8j2b+jr1Ze3E95Gq9feNboCkHW1nGsd9mOltGJB9ILW77urlOyIDuTp9HxmpebirVYy29OJKe4ONJvNxFdpOVap5XRNPc1mgQH21qzt9hDx19O4mPMV6s6j6fVQIKXZdRz5OpVJL3dHbfVfe/5UFTVQVdRA3Gh/xobZ8lhqDt/fPIy8/DMinLuzZtBK7FV/zmBrXtiTzLkynQ1XNvFk7Ly/9HcY9SaSTxRy5XAeglmg6wg/ogf7oFDdPk8cPaxorjfQpNW3zprficBagXg7GUOuZZBr9GOIZSHru4xujeT8q1DIFLzW6zUeOfQI2zK23bP45uhpxbjnY7CwVmJlr0Kva2bX269SX1WJW2AQgTHdcfLxRyqTcXrrRjb860liJ82g84hRRPbzJH79dWrLmrBzFY9zQXoNniF2yORSGqqrOLT6I/LTUkgOqOOJJ5fQ1bEz53Z8z5ltm0j75TjdRj+MXHnH8ZBIUKhUKFQWKNVqFGo1Utnt4zjYujdH8jay8cWFGEpqsPfwYsAjcwnq1gMbJ5GPaLXav3XM/iHc/+B/Dg3lcOBZSN8H9n5ihFOHh0UJ6WcxYvdi3N2Ogv8rUFsAP78JydvFDrZvb9HIyLu7aNBzP7L4fwgb0jaQWpnKxuEb70u2AZQyJSv6rGDagWmsTVnb5mZ9F8rSQCITM17vQI2uBnt1+67Hgk8/WiTdsJV/S93OEBwWPtzaHdl1aSUKJIzp/q82zzHqTeSkVOGvkmKubcFuZuT9F+YyBcQ+i/rn52k6dppeQdF4ydxZu/9TXsx8BLsHA8XnZ/8CSVth5Ef3dU4GSKlvIr5Ky+fhPkglEvoERjG+fgnHB79A5Pl3YOcsLk1Yy5LLKxjhP4JFMb8ahiRtFQta0VNb95VRr+TD/GBmxfqyZEQ4SrlIomb09OObMzn8lFjElDujmoYsh+KrSHbO5NU58dyqvcUzJ55hw4itzE0tw02p4Ek3PdMPTUdn1BEV9AIjM08wtekk9H4RpHLkUjkar27w2Al8Mo/QL/Ih3sm6wWdFLVwv2k9M4DIymwVIWwmuHamOmoZ9ZV3b987ajSypH4Mbd/GT0J9eNddIGfQMT17OoFCnZ5qHIw4KOZYyKRqZFGuZjEBpC4H75qApvowwfh3drVVcyalmaNjtzlsnaw3HesQwUTeBxKKNqBsbeaPTQqZ7i3OZ+7P3c634GO9W1DA4dg70eALfW3vZUlXGfE87ph+ajkvAFxRmncP61mGsJ2+FzMNiXnvVTRi8XCx8bBoDghkeOcDu/EMopAqkjTEo5UV4e1ljFoTWWcSDX6ZQmlFD8AM2PBf4KlviP8Y7uAyrhDdYWPMDJx3XszjJgwPTdqPZEieOrFg4wI+P08M9Gm+DgR1eYXTpvoQ1R+ajt7TgqdDp9/2M/R7riirRCwLfdfRnfGIWx6u0xDnbQeZR2PeMODv/wCvQcwHIldwKn0/WZ5dY0rIOVi+BTpNh0LLWOfoGo4mF6XkcqdSyLMCdBT4ubc6jtwta2HWlkENdgpH/Xj1SnQNrH0Zn68NngXP5zHsSu/0m8IqnFVb2HhSX11PYoqekxYBKKsVTpcBTrcRTpcDXQoWrUs5Qv6H08ujF/uz9mMwm0XFXJrru9vXsi4XcAoNZYHtpNdcbmulgbUFnaw3BGjVyqQSTWeDHq4V8dDSTqsYWRnRw519DQ+gX4oxKLmXEJ6dZeypbJNxN1eL1yb9vu8d2QfQCxu8bz55bexgfMv4vvS9/B/uy92Eht2Cwz+A/3DbxeAEqjYKIPm2v1U7e1mQnVWI2C0ilEp7q/BRHco+wOnE1S3suve8+mwyiOmZ/9n5e6fkKFnIL0huaaTKZGelsy7dFlYxwtuW5rs8x+cDkP+z+H8k7Qlenbgg1Slz9/j7hdg+0xdnHmhsny3mo90PszNjJwuiFrV4ORY1aPAwgUYvE+lLpJQSLcKRSCa8H3iee7T6QqSxxG/UubuuG0iUzEp8uCxh2OZOHLjUybmIoiTI9mwvL2FdayRNVx3g6fRWWGEjq/ywTnNppPkSOZXFtGQfqG5h34QI7+vZBLpWQ09TCIynZlOkNbI4KICagHqt12ZxQ+DPb4d9zxO7r2ReTYOJ88fm7vAi0lc1cqb1EssdF3u36LlbKttJxv19dzBO1TXxTWMHb2SW8k12CXhCQSaCbjSXP+bsT52SLv0a8L3bp9jzDdw1ne8Z25nScw7C5Hdi+4iInv7/BsLl3O2D/J3HzUhkqjRzfSEdkCinPOefz/HVxnOLdvu/evynwO0QHhRN+sCebZRuZ1nVymznj5gY9Kgs50t9d+4wGE2mni7l6OA9dg4HIvh50HenfLqF29BRVe1XFDWhs7m4KeBToIFKKYKzFpextVo3d/LfJdutrcolmYuhEVl9bzUNBD93TB8XZRzyHBEHg2NrP0VaUM+3tj3H0autZEBjTgzPbNnJy8zfcOHuSyIHDkMnKuXTwGgOmxqDXGShMT8E7zMC+lYfIS7mGQqmi+eEQSqUp9PTshVQiZcAjc4joN4jj337Jka8++cuvKxYHyj3qeGzJcvyiOiP5D416/kO4/8F/PwRBdOM++DxIpKIcMGJs2y7w0Ldgz5PQeZoYtfO/BU3VYjb2hS9BbQujVoqy3n8iu+5CZk0mqxNX82jko+1GNLSHCMcI5kbNZW3yWgZ4DyDS8R6S8fLrItmWq6hrqeNQziH2Zu0lpTKFN3q/wUPBd892N1+vok43DxfH93GoehzDD9dRTnwZQ3UWP7QUEefcBVt1W5laXloVSoOJcFsFxYIEL9c/rmbLYh/FdPoDJOc/ovrUC4x1GcgXDltZMPhxPLu5iR3CPQvF3O2Y9mV5d+KTvDJ81UrGuoiFhF52Vrgo5WwzO/Hm5O+4+VUPnrn4Bl3cuvFW7Ftih14Q4MpGCB8tzmsDRpOZF3Ym4edoyUsjwlrJNoCPo4YHwlzYeC6Xyd28by9iZArx/PyqL+pt01g5dDmTE15h3JFnKLZfzNvedTx+ZAnuVu6sH7aexGod/Y8/h7bXU9gof3es1DYQJcr1i03WRFkr2TH5Z07VGnksLY/SgkTcRr9PtcGEvaLt+VTR0EK9XiB40Hhey/6SMu9+xGXWE2qp5kjXUEIs7zGmMWMH/DgXyfZp9LH9hLOZChjRNrPdUSnn8AOLWJPqxNa0taw7NwNF1DwG+gxkxYUVxFl4MdJQC51niNL/sV/i/VUfNvr2ZaIxnfLKBFQ6GTz4uTg6EjxE7PweeRmqsqE2X4yUm30Yk40HuzJ3Mdx/OGfSmugS4sjgq5msCvNhvJsDZTlacpMrCY91Z0aVgdd81bxtt4iey1PwU3nTadga3ovpx+D4VFZnS3n+kT2wIY5Ga29MZRnYFF5kfOcHWa29ziQbJ7ZaW/KktpnaH//F4UEfE+HsQWcbzX2NhhqNJr4urGCquyN97K2Jsrbgh9Jq4hpSxEiegP4w8uPbs/PAkUwtGqWMPos3Q+r3Ygc8bTf0WkBOlwXMullBoU7Pxo7+BDXmsuv0CcZ3eUBMEQBGR3mw9lQ257Or6Bt8x9yuvhG2TwcLe9Qz9/K8hT0PN+l4KbOQOfkNkJ+NBHBRynFXKWkxmylq0aM1mlt34aCQEWllQYSVBR3shtHTxhI/C2XrZ9wsCPxUVsN7OSXkNuvxs1CyvqgSAbCQSgmo16PLqKeooomRUe68MCwUX8e2IymP9w3g2R1JZGxeTGjud+Io0T0yv0MdQonzj+ON829wrvgcsyJn0dH535/rbA+CILAva9+fivjTNRhIP1tM9BAfFMq2HWYnbyuMLSbqypuwd7PE0cKRJzo9wcdXPmZi6MR7zvMmliey5PQSqnRVvNLzldY0gMT6JiTAyjAfagw5PJOez8nuYQz0HsgXiV8w3H84zdW17H73dcwmE3Zu7ti5uiNzsKbsRhojvSdhNmlx9Gx73usMJjaey2VAqAuhbvfvQEskEqIGenF8YzqDhw5nS/NG9mfuZVzoOCRSKUU6A54yMdtZnN/OQOsQy4dBnu3mLf8ejbU1NNbW4Ojlg0x+x/be3aDPYvjlXTqFDCVKLyUhUs07BTvxObGBvtomfvEZwA6vIezutp05QV6UFtbf5Sr+G1x6P86aIx8x3jSQdy6fJdwngmU3i3BUyDkYE0KQRg3lv3DVJpg6mZKu/DmSWG80oZFJ75J9u1u5E2QXxKnCU3cR7vQrRZwN2EWMcwxx/nHcC9E2Gj6P8OXVQA9+LKvBTaVggIM1doq7j6uLxoWHgh5i8/XNTAufhrWDBQOmhnHk61QyL5YR2uO/xmBWEAQyL5UR2NkZmUI0P1t5ZSV9PPvwXr/3/ry5669QWsgZ0DSWb8xXWJe6jsUxiwGoKW1k21sXkcmleATb4Rlij2eIHWU5Wq4cyqVJqye0hxtdR/ph63zvc9jWRYNMLqW6qBHv36nwBEFAmtvAmgA3Vtcs4QGvztgr7Ug9GQ+CQHCPWFSavxeFNbvDbHZk7uBgzsE/LCAmHj3AjbO/MPLp5+8i2wAqjYYHZs8nvM8Ajn/7Fce/ESNfkw+LDzFhXSD3mgrXgEA6DhpGx5EjGXloLNPCp7VRJ7r4BTD5jfcxtOjaHguzgFHfgl7XjEGnQ69rRjCb22yTbsjhX4lLmeKl/o+RbfiHcP+D/04YdFCWKhLW9L0iyR75USshaIPoqZD4nRjLNP/c/8zcc2kqHHtFlHU114gPo06UjPdZBL2fAtVfk5X9X4HBZGDpmaX42fjdv1PdDuZGiXm1y84s4/uR37cbO0FZGolO3mw6+SwnC05iFszEesbSza0bqxNXM8J/BGp5289MY0IJMt8QZHPO0PzFs6hvfISw7gwnrCwol8uZ0lOUExprW9BlVKPP1SJJqWSIjQKUMpLLdfhka3EP/IPZMbkSyaAlaI4uQtWzBzOGPMt3Px5it1U8S+Td4NAr0FQFM/f9oUleZqOOAxV1vB/qhVwqQavXUtJQQh91MXtyk+ktd+QjRys86itY5T74dsU9/4KYPxz3fuu+1p3NIbmojl3ze6NqZ/ZwZm9/pn+bQEJONT0D7jDvsXaDqdvhx8fx3DyOR4PiWKVNpIvyc947e4VeHr34oN8HWCmtsL30HhLMHA+cwP3s7BK1TfSxt8ZaaU1nG734Pff+DI8YS01aPvbytremrPJGANw69ma9nQcnGwXmeznxUoD7/efPFBYwYSOc+oDYE7v5qWU2NWfWYd+rbZFMIZWxMOpRpoeMYXXialZdXcWqq6twtXBmaVYaxMwUCwYgRssNeQPHg8+xIupBprYU0GQzEKJ/nT2VSKDnfHAIgJ2zxaLFzIPgGMgv+T9T3FhMnN9DzDhQygMjAjEaRaO18W4OXD6Yg72bhgHTwhgklZCVUcAuSplX/RUFpmns2auk7mYGxigN39TU8qRjNOvidvNZaSP1Mg3hzXl0akrHJKTy+LH5KJWOrOv0Lq8YFVDQCAU3cVLIGeJkw1BHGwY62IhxZndgc3EVWqOJBb/m1E50c+D1m0VUHXkCR79YmLLtLgXP4dRSBoa6oLbQUBs9k/OeIzlz4zxnmyTcSCzAV2hgv2MdYaW3WHg9l11OA+jxxUC8QwdAzyfp4BmOr6OGfUnFtwm3IMDep8QO95x4sBALToEaNT90CiS9UYeVTIqbSnFX5m6D0URRi4HsJh1pDTquNzRzuKKONQUVADgr5XS3taSTtYZ95bWkNDQz2NGGbzr4E2llQaPRRHJDM9tOnGVPghGznRLfgV481NUfH4ffLUyzfmb0mef5gGdYm+3ARw+8DGdXQeahdgk3wJuxb9LNrRsb0jYw9eBUwpy60Ml7PI8H9cVF8+ck2n8G18qvUVBfwPLey/9w29RThQgCRA3wuutnzr9mblcWNmDvJhYbpoZNZUfmDj44+w4PF3RCaaFm4CNzkUilGEwGvkj6gnWp6+jo1JE1Q9bgY3N7gZ2obSJIo8JGLmNlmDeDLmXw2q2i1u7/T5k/wc4kdI0NhPSIpbashNykq1SXFTPI5EzzlZ+Bn/lm4TdY2TsQ3COWgJ59efVcPaduVvLe4RtM6ubDs/09cL6+AeRq6PKoaFR6B9wD5AiGE8S/lsw0wZuCo1tYxRYAQgFBImHlpo0IEnhQ7Ur+GA/GubavoDIZDRRnpJObdJXcpGuU52YBIFepcA8KxTM0HNfAEASTiWZzDLrmaHQfPcuIel/qWxr5trkRcEYqlSIrzWHyxbUAVCmUPOgdzM26WLSDB2Fj9TvDMYmEXkMX8+TBr/lM0hPS8xnrYse7IV63CWz2L5zwGIbaIFC7Jx9h0b1TLkCco+6TkM4cL2ee8r3bUKufVz9+uvUTZsHchuR8n7kFrXUly3qt+VOdZxeVok0e9r0wq8Msdt3cxa7MXUyPmE5QjAs5Sa6c2pqBR7Ad1g7/+fVhQ00L9VU6fDuK69O0qjQK6gt4pecrf5ls/wZfN09664ax5foWxgePx9vGm4Q92WhslET28aQos4aEvdmYDGYkEgju7kq3OP9WOfX9IJVKsHfXUFXccNfPmrR6WhqNNFpdp7iykGXeC9ny8mIq8nIAOL7uK4K79yKi/wP4dIhC+hcMHT2sPOjn1Y/tGdsZFzzunu97ceYNTm78hs4jRhMWe39zSo+QcGa89wlGg4HizEL2fHyKiFhrtNXNVBZZMPuDB1uLWPuz99NgaGBM4Ji79iORSFC2My+v0miwpP3zGMDdHI5L5ifsurmLSKe/YeZ5D/xDuP/Bfx0EAW4eE+OGiq6IBNZsAI2j2DWLvM+SXCIRuyhfxYoEfcCL/21/NgC3jouZvrZeYkfHwv72w7/f/+9ju/5drElew62aW2wZuQWV7M9n7ILoWv5Wn7eYsn8Kw3cNZ3LYZCaFTmqNkUmrTONzQy5ndAoCaw0s6rKIuIA4nCycyNPmMeanMWzP2M6jkbdnaA0VTbRk1eEwKRTkKpSzVlL5URSyyi/5CgmdLJ0JcY6iIaGE3Ql5ODab6GJhQaHOhH1HJ8IfDkKx4hI3L5b+MeEGpL1ngbES2c9vodFImRw6iQ3XNzLRwofAK+vFQpO93x/u57P8MtxUCsa72rHtxjZWXV1Fo6Gx9ecvFIOPtQ9fCG5Yxb8JYaPFmecrG8DeH/xEEphT2chHRzOZ1dufLj7t32higxwJcrFi47nctoQbwLMLzD/LxcPvMfXq5xgdHFnNRSaHTOTFHkvEBYhBh+byN+z3Gkm8Tn1Pwq01mrjZ1NK6kHOvz8VZX01SyCSGy+TUGEz4WrSVzGVVNCCTSng2v4QCvYTtnQL+/AylVAYDXiI2MAdh9XXOH9lKXNIacfbZxgOsXEWvCCtX7NR2LO25lImhE1mfup7JBgXHbEV9AAAgAElEQVQ26VehxxMIv7qW6wUBQ9Qj6G+eJvj6Sfp0DOSoxIrkyjSi7rw5hwyD+WfFr+390Bl1fHDpA3q496Cq0g2juYQCFWCEhLoGKvLryU2pYvCsiNZYrRcD3NlTXsOmsf9ifnAw0oImvkgrQmIWqLOU0eVkCk1yKTNc7elgqeRSQwiXilU0koOp6QISp8cY6uzGco2J2P0zSJU5caTP2xyra2RrSTURlmq2dQpsnf3Umcx8WVDOeFcHvNRKSlr0eAjNmAUzz4S8iFtgLNJbpTgr5bgoFbgo5dRoW0gpqsPsb0WP89fJ04kFFB+LMGKdpDxVdIQhmVuwqcnEIJFxrNceBImU70Pm8mLGKri2GUngA4wOf5VNl0t5a2xHUX1x/nNRCTVhw11eDRKJhIj7xNhYyWWEymWEWqoZcUfDvM5g5LK2iYt1jVysa2BlbikdrTX81DmoNToHwFIuI0Iu4+ylGoZJ05nhUcQHzi8yPTmbjgolnWw06BUSGg0GmrLzsQl4imh3b/YkOvF8x0G4lV+HjMOirL4dNJilGKwH4h7cmazCk6TU7OXGtZfZfg2cNO50dAwjzCGMsUFj/3AU516obK7kk6uf4GHpQYyrSPzrq3VcOpBDzzGBbWSpRoM4IxrWyx0L67vlqmorBVb2KioLGlpdkBUyBQvcH+H8mm9JN9ZgNhgRzAKWw6NZkbCCwvpCFkYvZFaHWXcRlIt1jSgkEp69kY+dXE5/e2u+L6nGz8KN4X7DOfzTN0SkKBi39E38osQow6rmKqbtn0aIhT+xiaORSpuJiLWjPCeLjAtnuHZ4H/4KG4b17EuDnRfrL6WxNyGD+co05sgPoj79EfRaCN3n0ths5OKenSQdO4hEokBh2QuPkXZsurGBeR0fx8fCheXXb9JNZWaAbxCfXFuHZ66c6G3fcU2hpvPwUbcVEiYTqSeOcW7n9zTWVGNhY4tfpy7EjBqLjbMLJTczKM64TtKxQzT/uL31GKgs7FEba/FWZhAfMgSTXxir4oahsbGlSVtHfVUlObmFfH3hGo4lGQhb1/LVD+uQh3Yg+sHxOAaFoJRIUEglHCivY61VTyxMehDMvOhowk5iglu/QMZBSP6BE92+pbdGQ2lG0R92hneUVlOmN3K0Utsu4e7r2Zd1qetIr0on0ikSQRBYl7yeE9a7GWn3EEH2QQCUa3XcKK0n0MUKD1v135Z/e1l7MTJgJOvT1jMpdBIKmYJ+k0MovlnL8Y3XGfNM59bxMEEQyLpaQU5yBeG9PfAKvTexuh+qikTi6uQlXhcO5RzCQe1AN7durdsIZjMCwj0JqqFFx+HVK6kqKsA7siOCyY3IrN5k9LjEe/HLmWIew40z57B2aEAqGcrop+MQTBLK8rRorJX3Jdpms+mu3+voaUVVkbg+MBoMNNZUo1CrKc9tQhAEfq7cw6jMIC4e/BLXgCCmvvUhlnYOpJ8+Qdqpn0k/cxIbZxe6jxlP5IAhyBVtC6t15aWknoxHbWlN5IAHUFuKx2Zy6GSeiH+CpIokPJpsyLqcgKW9PY6ePjh6+WA2m9i36l1cA4PoP302x/OOszdrL0t7Lr1n3CiAXKHAJ9If36haaitNGA1m/KOs2ihG9tzaQ4xrDN42d8eM/V3IpXIeCnqILelbeK7rc3+oDvqzkAiCIPzxZv97oNVqsbW1pa4gAxuvkD9+wj/4r4O+Uez+OgTcbQpWkQmHXxTnCx2Dwaur6Cbr2QVcO/zh3Gor4pfD+dXw5Hmxs/TfgaubYf8iCBwE49ffVRX/B/dHamUq0w9OZ17UPOZHz//jJ9wD+dp8Nl3fxJ5bexAQGBUwirqWOuLz4/HTG1gQ8ShDe794l8nZ8vPLic+L5+DDB9GaVSgkEpTHCmi6Wob7kh4Umowcqajhh5SDFNTuRm7IQem2iNdqunG6ScdmfyW2MinrLJ1I/PoG05b3xM5Vw9ldt8i4UMKj78a2yYW8L86shPjXqe69kKnaS5Q0FDNKYs38sdvxsm0/cxXEDsM3hRW8m1PCU656UnM+JakiifEh48VZKbmGSSlF9HV05qPwUGS1+bC6B/ReKCovPgqDAS9Bn8WYzQJTvr5ASZ2Ow4v6ormPHHLz+Vxe33ed0y8MxMOuLaE5WFHLY6m5vGiv55n0VRRmHcFbZilKqMPioL4MjrzMF2MO8GWTLcm92593P11dz4SkLE53DyPYUg17FjDd3AWTfz+2RgfTJyGdQQ42vBF8e07yud3J7E4rxWqgB1s7Bd6XbN0Pgz46SU9XgbdNK0WzRuEOKZlCA72fhtinxaKFyQifdgafnhSMXM28tFyuapva7M8CEx+GerEgo4Qo7Uf8FLfmnjfnT69+yoa0Dfz44I98eqSWpPJ60iOt6e9gzYnqelZmSTHmNTLt9R5tZvm+L67i2YyC1v9LAKlRwFzXgtJORXyvcPE4/ob6Uq5uncIBoZGX475A5t1V/L62BNaPEF/zrEMkSe15NDkHtUzC9iA7fH9+iY0NFizxm0e8Vws7pT58WVDR6iYuAyJ/Pe5legOVBiMmAWR5DSgy6+g8NohwO0uuNzTzaqA7XWzvuG6m7ITd8zgVOJGJHvPo3pJPrsSKKxfGoxBMIJGSYdGZYdX/4tteVTzgoRdHjno/LfoI/BdBEIR7koAX1+7mYLaB+CHluJ5eijB5G3vpwjuJ+bRYSHF3tcS2uRBN5XVKfAZyTWtA+Uspdv62jIvUM+rsEjo/tgOJ3e2FYKXeyFcF5awrqqTZZKazjYYBDtYMtLempimfN6+fo7T+Jv7SUhqabiIIAst6LmNkwMi/9LpO5J/gtXOvIZVIeb/f+3R3F93Jrx7J4/zuLOzdNIxZ3JlmGbywM5kwuRLN2Uqmv97rnov8A18kYzaaGf10NIIgkBx/mBMb19JoA1d7tPCM0yNc2rSFpMA6JH0DWNZzWRupudEsEF+lZWNRJSdq6lFKJERaqakzmqkxGKj5dQxgYHMO0Zu/xiYmlPnPrQTEOfDZR2ZT2ljKpuGbOfxaNjHDfYmxPUDT0bd4zLSU8noZszSp1BWVomsWIycFhZJCuStKjQUxqmKoLUYvKKg2WCJVqOk6+iHCYofzw9tJhPRw5UOL54h0imRF4FR8Msx86CoQX3GUS3nbmRPzKZ2uZHD14B6Cu/dm6LynKbiezOmtm6gpLiQstj8xI8fi6h/YrgxVEAQaqquQq1SoNBqkUhm3fvyRxFNVSJ57mAU3CzgcE0K0jXj8y7U6Jqw5z00fNXKFjE+8rEhMTaDl8lnsays5NOAhbgR3AkAmgXleLjzuKOXhhETUJh1b0l/DoyEXbH2oCR1DpMV4Pgz1xvFgCUUZNUx9vScqjZz6Kh1luVrqq3WE9XRHba2gb8INyvUGmsxmrsd2wPZ3Um+D2UD/bf2ZETmDGeEzePXcqxzLO0Z00QO8P+VV3P3F4vicjZeITxfz4i2VMoJcrAh1syY2yIm+wc44WLZvdtgesmuzGbtnLK/1eo1xIeNorteSdjqJsz+cx8lTh2eoO6G9R3L5YDn516uxslfRUNOCV5g9PR4MwC3gr7maXzmcy5XDecxd2Q+zYGbyl8PpVuKOY71KlCI3N2No0aG2tGLIvKcI6RHb5vl6XTO731tOWdYtQnr2oSgjjdrSEvH90qgxNYlSZ7nKGe8IX3KuXcY9OJShjz+Fk49fm33VlZdSmJ5GVWG++CgqoK68DEs7exw9vXH09sHR05vclDJyk9Kxc26iurgAs8nUug8BCYLEjFylYuC0OUQNHtaGsAuCQOmtTK4c3EPG+dNYOTjSfcx4OgwcQtGN61w7vI/sq5dQWWgwtLQglcuI6DOQ6OGjsHF24cnV4wnOt0RR1ozSwgKDrgXh1/urXKlCoVYz491PsHRwYMxPY8jV5uKoduSD/h+0KWK0h6xr5RxekwrA4JnhhP4ay1rSUMKwXcNY3nt5u2OE/w6KGooYsWtEu/tu5aF1ddjY/HlPhP/vEu6XbLAJ7iXKkiMfAuu/liP3D/4mTEYx8ir5B7hxAAyNYOcLoXHiotutI5z+SJxxtvUSo7BChv99l259E3zRAyxd4MFPwfU/J++4C4IAJ1bAqQ8gZhbEffjPbPZfhM6oY9L+SajlarbEbfmPuPDW6mrZeXMn36d/j1KmZL5rH0bGf4B8UQrY3Sat+c0tjL56k55WLVxOmceMiFl81zKQFpOZtecasOzoxEovOJ57CEvtfmTGYtwJY2TLSA65RJFoKy6SFvm6sKO0Bk2tgSeu6pm2TFysVuTX88Pblxj1VCd8I9vPS20X5z6Do8vQO/izQ9DytasndYYGxgWPY2LoRILsglqLBiZB4IfSat7PLqGqqYCukivklOzCy8qL13q9Rle3rq27fTOrmK0lVST17oBCKoETb4sEP2YWXP4Wnk0HKxe2XMhj2U+pfD+nB72D7u+iXNbYQv/3TmAZ7Yi/vz3uagWWMhkqqYSNRZUMcbRlTaSvOANckixeAzIOQmmyuIOwUZwa+hUTk7I40S2U8HaI8ad5ZXyWV0ZG345ItUXwSTQf9P+W9bIA0mI7EHk2lce9nFnkJ3Zg0huaGb3mHDKZlKPzeuNr8dcUE3fi1T2p/JJZwS/PDwSzSfRkaCgTHzm/iNctjZOYMCCTw87ZxE/7hYWlMqzlMp7zc8NaLkUhkWAUBGan5vKSvxvv5JTiXPEBE7xDebXXq3f93uzabMbtG8fcjnOZFzWfbiviiejhzgmlkfiuoQy8lMHD5xpYOCCAiNi7O5rVBiOFOj25TTqeTM8nQi+l9nIF+T0deCvEizlev8srbq6B7yaKXgdTtoqqHBDNHtePEAueMw+SL7Nj8qUkGnQNbMlcwWORywmsz6ZUakW2xpvna48Tl/MDKXFf80SZjF/cagl19QUHf0yCQLXByOPrLmGnkrN+Vnd2llazMD2fZ3xdWRLgLo4RXVwDx16DTlN4KXwJ8TX1bOwYwAOXMvjWV83IhhS4uhFyTzPU+DERQjarFJ9D0GAxV/0v5lUDNOmNXMuvxVIlJ9r7r0u0z2WWMnXdFd72SmDqguWwYRRCSx27aj9G3/Lrkqmxgim285DEPArD36baYOS5PSmcSipFNcidKsBT0sIoLy+GONrwc1U9G4orkQCzPZ143Nv5dlb7rzCYBVbllbIqr4xwtRnP+i1cLT7GyICRLO2xFGvl/VUdTYYmPrz8ITsydzDAawDLY5e3KoMADn6RhK6ilHqdFS0y2GFvpLiumUa9ic4aCzY83xdbi/av2Ql7s0k7U8ys92I5vPpjrp8+QachcfiMGcTEQ5MB6JznRIdUNX2nzqT7GHGeUxAE9pTX8mZWMUUtBkI0KjKbWthVvoHYvL3Q/XHoNoeTOiVTEm/y6N5vUTYUc2xADYcmHsRSoeSp40+RWJHI+mHrcW3xYesbCYx/VIHV0cnMkq0grcme9W676K49imBoRuvUk/KgGZTXS8jOyCQ5pxyJUkUPf3ts6jOxqU2k07R/oe4lemiknCzk1LZMTJMyWV+4ho2hzzK0sSMz7WvZn/Q0HXweZdtA0VDz5qXzHPliFSajEaO+Bd+ozvSdOhNX/7YNAaPJjNEsoFbc+/O779NEBEFg5NPRxCak08HKgm86+FPbpGfSmgvUNRuo7+OCulxHc3IVXz/SlVAPS+LXfkbR+VP4PzgRxyEjsZWYiP41dzi9MJMJNypokKl53FHOwvBITtTUMy8tj6u9IrDVCXz/+gUs7VToGg001xsAkMolyBUyzKM9eU1Sz1cRvjxxPY91HfxEw8Tf4blfniOjOgMQ1RSP2z9L014bpr/ZFblcSlWDnrhPTzO3fxAdfJ3JqtZxs6yBlKI6bpTWI5FAJy87BoQ682gvP6yVEprr62jWasVHfR3N9VqatFqa68VHcv5lDA1NuGJPU52Yky6VKUHiiERSg8loQmPXi8FzphEU40FOYiUJ+7KpLm7Er6MjXeP8cfW3wWgwcGX/bmrLSvEMDcczPBI7V/c2xbej36ZRV64lpGst5w/soLGkHEs3Z8K79UVpYYFSbYFCrSYv6RqZCWfpMuJB+k2fhUyuoKWpkR/feZ3Kglwefmk5nmGiQqcwPZ8f399DcDcLjnCGK9ziq15biOzsR2F6KsfWfk5tWQndx4zHMzSCnKSr5CReoaZYzH22cXbF0csbRy8f7FzdaKippqpAJOE1pcVIpXLMggOhPTvgFR6CrbMrBoOexKNZnGo+QLNlDR/N24ytQ/v59r+hqrCAhN3buXH2FFK5DJPBgLOPH9HDRxPepz/65maSjx8m+dghGmqqkStVGPUtFDvrmD75BaJ6DkIwm6kpKRL/tpJiArv2wMUvgHNF55gXP4+PB3zMthvbuFJ2hcUxi3kk4pF7Fj9NJjObXz5HY52eme/GYvlrHOKapDV8m/otJyee/I91oe/EvGPzaDQ0siVuS5vv/98j3Ke/xibvqNhBBYiaKMqF/mxM0D/467jwpUimGytEw6qoiWK3+uYxyDgE9cXidnIL6PsvsdP2n5i9zjsHPz4OdQUise/73D1n4+4Jsxmqs8AhsP25WX0T7F0oShgHL4fYZ/7PRnn9O/jw0odsvbGV7aO2t8rK/lNo7Uad/lgkli/lt75HgiAwNTmb1IZmTIKAqfI7BLOJBvtpeEplVOmNGCV12FV9hqDLpI/XAJ6ImkNYsz/p3ybzbC8rbqklyCRgKZPxlJczy7OKmWBS88nQ8Nbf8f3rCbj62zB45l+8zlz4Eg6/BKM/pSlqAltvbGVd6jq0ei22Kls6O3fGyiqCA9VmmhtTsdGnozdUoZAqmN1hNnOj5t4lzU+tb2Lw5Uy+jwpgkKMNhpZGzJ93R1VfiDFsNPLJ4k2iz3s/093PgY8n3W1cZxIEMht1JNQ1cqSyjrM1DZiu12AKscVJJSfQUk2jyUyjyUSElQWrw33vmvkFRCJ3dBlEjqU5bAxhZ1J42d+Nud4udxl0zUrJocFkYkd0EBx6CZK2cvTRBB65UUpCz3B6XUjnnRAvHvV04qq2kSlJ2ZhOFDO1ixdvjPr3Cm5H0kqZt/kKp18YiPfvZ3FBnBeOfw2u78EkVfJh1FJW2g5gsKMNT9jYUljeSISHDSGu1qgVMsZcvYmVTMrx6nqm25VwJPkFnunyDLMiZ7VGGwmCwKwjs6hsrmTXg7tILWxi3JfnCB8biKVKzs7OQXQ6kkhAqYGd02KQye+tnjhbU8+4xCy+c3Jj19pk9nSzxNLPmoReEXcZzbUajuWehfHrIHzUr68xG9bHgdoOHAMpzzrL2O7ryJc7YEScMwtVmPi8ahfhGdug/wu01JcTLQxkWvFeltUehXmnQW1DZUML3VfE887DHZnUzYcZydkcq9LiopByxXgE+aU10FjJLeUEajq9yBzrZh50s+etEC9GXclEI5OyKdgXQ5MO6x8G82nTMNbU9+bK0xGoHbz+0OPgTrycmEteaT31WVquF9VhNAtIJPDB+E6Mj7l7Lvle0BlMDHv3AK5NmWx7ZjhStw7iPWj9CA7VvECnpxZg56KhaOVsfMw/0zAjAccgsYtdptXR572feW5YKB2KVrHPuhMH7HtSoTdiJZPymJcz87ydcWjHHAqzufX1JmqbeC6jgNSGZuybz6Oq3oC91IapYdMxKRU0GfU0GfU0m3QYDbU0G6qpbq6koL6AJkMTz3d7ngkhE9osYAVB4PLSRXRVbqRk4FrGHbJBi5l3ewUTH5/Lz/YmbDRKPpvaud2xk9+6TP0nyzny5fsMf3Ixkf0fAGBT2iaKGoqY32k+aXv3c2HXNmInzaDZyZXtucXk1WmJVMt5uG8fMqydeCWzgFunhqIOGgC5Z0AwU9VpJrMz3el36Th1Mx/jx7LXUTlPwVdaRnb5CVY/8AWxnr1IP1fMqc1JPB7+Ch83DuGbpn5smdODGF8HsSHQUComndzx2rMqGpj2dQIqhZTv5vTA6/SLYtNg7s/gGolgFtjzSSJlVRV8HbaUoTb9WWc9Hbuyd7CVSzg1dguqO2SslSXFbPxyHQbfjlj6RaBRydEoZVTWt5BZ3sDNsnqyKxpxtFIS/2x/LFXtF+7XPX+aDv296D7Kn01FlbyYWcixzsEs+y6RrMZmpowO5dPSKlaHerP3cBbns6r4ZHI0wzu4kfDjds7+sAWDrx+HbbtwcultA856o4kv8svZcj2TTjcuE5qRSIO9M08/NhfP0HAyL5aSkVCKi68Nrn42uPjZIJVKOLcrnc+qk/AszySs7Bb1RiNSK2t8nJzQ2NigsbHDwsYWjY0N15tvsfXWdgKMbsTKo6i4UYC+qeqe55VUJkepViNXqTAjocVgosVoRmcwYSHokZn0dz1HJpdjYWOLhbUNFtY2GFTwc+Vp+gY9QI8OA3HxC8DKwYWd716ltrQaO5frlGWdwcLKmp7jphDepz8KtYZbl8u4uD+HuvJmHNzrqS8/QGNNGQ4eXlQW5oMgYGlnj7OvP3qdDl1DPbVl1ZhNzUgAY4AtV7zK+P6JQ3dF1gmCwLXD+/ll87e4+AcyYPZ8Tn67mprSYsa9/AbuQbcjEs1mga8X/UL3UQFcunKdNW6vMC78IV7u+TIgysATdv/AxZ92YDYZsXJ0wj86hv/H3nmHR1Wgbf83PZmSSe89gTQgDQiEUJTeRQREUcEGiqtSZNcVESuKBbuChVXpUpWiNKWFGlp67723mUz//jgQjITilvfbd9+9rytXrpycc+bMzCnP/ZT7DoqJx79XNAplV7HG38JiNqFrMfHtX08xdl5vgmOukepPV/7A5x5LeSHhBWaE39qG9CoaKsrJOnEE/1598Am/vmPNYjaTd/YkTVWVePeNYcqR+3gi+gke6f3IDff51KGnqGqv4vuJ32OxWfjwwoesTVvLyICRrBi84oYjiBcPllCSXs+kZ4QRE5vNxvgd44lzj+O1pNdu+z39Eewv2s+iI4vYMWlHl3j2/x7hvvpG9Y1wYZ0Q0LaUC1nxQc9cy+j/PdA1CMSyuQwsJsFb2WIERz+IuR/8B/7fI2O5B2H9VIiZJfj5ekV3/QxsNsGHuvQMhI8XPqt/Jiwmwav72HuC3U7gYKFFXesrVDm1foIycHc2DWXnYN8SYY48YBBM+qhre3pzuaC+W5sNUz67+Wz5f3FDpFSnMOenOSyMX8jsXrP/dS+07VFB+fmR/Z2Ltlc38mRGMd+EB5DgouG13BzWV9aisNRjLw6mSdyB2NpGaOsaPkj6KzHuMegsVjZXNfBBYRWI4Ls+wbjLZcxNL6K4tYOwi60c6aNkS3QIg6/MC5/dU8iBA0VYh7sz/84eOP2BljjaajtVmQH0Zj2Xay9zvvo8Z6vPcab6EiKbATv7IKYFDWag1wDiPeJvmLm12WwMPpOFVirBWSYluamNwdVH+Dr9RRb0+5Anh03HTyYlctnPvDPtGunIaNOzs7qRlBYdF1t1tFusSEQwQKtmrJsWtdHKs8WVKBCRM7T3zUXJrqKhED6MAYUDPHKAaRVSSvVGtDIJu2J7dCHpMSfSme6m5q95H8OZL2DY81QPXEh0cjrvhvmxKLuUNVGBBNjLmXYxjx5yBek78nj7nj5M6/uP3Vea9SZiX9nfSRBvhLr8EzyZW81xRRB/CfbmQTcnRrx3lLo2oVVVKhYR6q5G6WpPiqcUtZ2Mh31ckDZu4avUr4h1j+WNwW/go/ZhZ95OXjzxImtGrhEE5n7OYl1KKfWJbrzaw5e7JPbM3JNGS7CS5Dturla9srCStWV1XE6I5LNFR/nAxYBpqCdzfN14uUc3VkVmg5CszPwBJn4gJEgrL0HhMY5l5nHII5Gj4ZPIsCpRiEUYrTaeDvBgUaAH8qKj8OtbUJIMdo48H7+SffJQUk5MQRI2GqZ+wdoThby6O4OzL4xAqpDQ60QaU035bJKG8HXmy/TRO3KkeCTasCjO1rayeqiaOcfbiJMqOK62srmXgvl7mnBus3Lvfe00H1zMncb3+Oz+OMb29rr+/XSD1g4Ti/ems+sKR3Qz2nhIo2VisBt/Sy5k09lS3rq7D9P73d658+aeNL4+lse+qEOEPPARIIgONawchaN9E+rnU6ChANsnCVwSPcK55olMfia20/pm8feXOJFXx5HBmch/eQXLkgIuG8QE2suvT4pcRfpOYYzpvi2CtSTC9Z3R0s6ekycpSz6Ad14GYpuNEg89OX56Klyt2MQyrBIHrBJH5DJnNAoXPF2Ho1X6YScWYScRYycWYy8WI26sRnP5S+ytYn4o6InBZMcoXQPSlgo0rj4kPDKJZUfrSC1v4aWJkTwwMLDLIbbU6fn2hWTs5FvRujsx7cU3un0rbWYze9euofTg3s5lIqkUiUiM2WSkIyiMjNAefNf2GeKnz2Npq6dq30eUnd7PkUoPrAlJ/OXZJSw4+iIHC38ArLS4PImdNolERzUdJW20Ggqol0uoOCtB5GHP7FE9eMLPHQ/FjTuqSht03P/lacwWK+tmxxC8c5JwfTz+Cyg0tNTp2fTqGVLitnNOaaTcdS6u5c+wbcI6wn4Xz+xLreSJ9efxd1aiM1rQGc3ojBa09jJ6eqjp4aEh0EXJO/tzeGJoCAtGXj/+aNSb+WLBUUY+HEnP/p50WKz0PZmBoc2IzmLFopQiFcEQJw2rowJRIGLx95fYfbmClyf34oEBAWSeOMLuj96lVaImPi4KZ29fnDy9kdnZk3HsMIXnz2GRy0kLiqJXYyXi6goC+sSSOO1+vHuGo2tuoqYwn+rCfCrzsim8fAGr0YhF6YbcEkhBsCNtEh3DDWZE6LGY2tG3taBvbsZsEgiyXKnCIzCYpjo1jh7+xI8VCObyH9Jxd1AwLykQk6EDY0cHRr0Os9HAb1lHSX07my/XMa5vCCPjQgRy7SAQbJmd/XUkb97BeVS3V7Nt0rbOzjBdixGz0YKDqz3NNdWc2LUNdaUAACAASURBVPwdmcd/RSKVEhgTT9iAJHwi+3Do6+8oOHcQkcQDZ7/JDJ+dhJu/nIqcTMoz06kvL0OhVKJQqkk7Wk9ovD8J04Yx5ZeZ3BV6Fwv7Luw8jnaDmU1nS/k5vYrGdiPiuhIGFu9BY27DplAya/nreAZfr97//ZvnaGvsQNdsxHZfHmsKP2bD+A30cu3VuU5LbQ3GDj0uvv5/aO7dZrPx1aJjxIzwo++4IEAg+TNWPUqVex4H79v/hzV1/giWHl/K2aqz7L1773WJCYDS1lLGbx/P8sTl3N3j7s7lB4sP8pdjf2F04GheG/Tabb3n7zK+Y+XZlawdvbZL598/EyaLiRFbRzAuaBx/7n9NR+rvJdz/+/tl7Z2ESmrCPEjbLrRvfjMR+s8VrKWkfyAgBsjYBXsWCQTbOw4kcqH9TqGGwmMCuXcJhdhZEH3f/41W9rYa2DlPSGZM+qj7qoNIJMxn+8T9a45BIhOUy/vMgKzdcG6tYDvTUg5Ws7COQisIFUVMgJDhgv3SoZcFP2LP3oKF1/H34bNEuOMFGDgfys8LZFsih0d+FhIJ/8Ufhs6kY+nxpcS4x/BA5AP/2herzugMSkFot30xt5yJjhp6fZqBXiPHM1aDSKpBVf0anpYwROJUOrxfQ++1DLkyhHcKq/i6vJYmk4UJ7o68HOqNl0K4V6zo6csdZ7MZaidnsJOa+ZnFHOoXBgYLf2tt4kdfK9ayWtQX7Xh20B/QFVB3beOyl9qT4JVAglcCLQWV7JOVE6kUk9Mh4bJCw1NegShvMisuEomY6eXCysJK+mtVPBPgQVLMwxQOvYtLRe2MTclhgZPAQoLdVBTrDawsrGJ7dSMuMin9tCqeDfAgzkFJtEaJ+opy+daqBgAM2DjR2MadLg5w9iuhEjVtbfcHc3kLyNVCAmzDdOLHbOdYoxE64K3CSl4KFchgpcFIldFE7PGXoPJnGLMC+j+Oh1iCl0LGLw0tADSZzCzJLiVUacdydzemkUeIe/daClarEL2Jb8NTVGsvo7evI8fz6m9IuM82t/N4tSMmtZYtUQEkOWlYujOVDpOFXxcPo1FnJL2ihfSKFn68VIGtCOyH+VJmMLEq7hkSvRN54fgLTP1hKs/GPcsnFz9hXNA4BnoPBOBQZg1BUW7U2GCcq5aUjbmEttvYhoUmk7lba5yrSG5sI9FJjUwuIainM1F1dVRUG/haVMcwZw1NZgvZ7R1ktesxWWFRkAdx93wNuxcIit8AIjGveC/is/7zscnFOFXVs0iSx5OjJ9IgU+FXnwbr5kHBr+DTV6iOh41nmt7C2pRcjo/6lKG776fcawTv7Xfk7jhfXNQKNpWUY7Za+fPF5eT0/YjPQpcxZntjJ6G4mFeOY3k9d8X70F7XwRQHGXtpp3GKD/67a0gr92FoRBy90sv48aLbrQl3Wy0nKiws2Z5BmZ8dDs4qPusVyIt5FXzQ0YpFZ8/SiVGIRSKWbLuM1Wbj3v43TrIAXC5r4ovjRSyQ7iBkzDV/6eTtebQbZjFZukiIMzJ2InLwIfzhZeR+ls22lSn0HRdI7Ch/5g4JZvv5MjbqEnjIYkBSeJTY8BtbJNFUAj88LThgbHkQ5h5Fjz1nf9hGxpFDSJoaifX2xXXyTJpsoD51jKAzZdg5u+CbkIRZ60azUkO9QkWlQkWzvYoOq40WswW91UqHxUqH1QrlJXg3BOGXlcvg9oNIbRZEcjlypQ+6xnPsf+0oE3386OccxlvbWtAq5UyKvjbeoHGxQ0w+zTWljJn/VOfySoOR7dVNnGluI6utg5IOI7bQRJx9ejM3yJvHQnxRyhVYzCZyTiezbssm4g7s5mttGA6vLqUyNxuzyYjMzo8WP3cK/N1A38iSuCc5X3mUOb0eIcp3KkcbWjne1EqNpYlwcyGuljAqDVam9vVlfUU9a8vrmOnlwnx/d/zsro/7/JyVbJk7kPu/PMWsv13klzlrUXx9B627n2Ndv5cpN5gonWhPfb0/TdI6RJY2FvZddB3ZBtiaUka0r5ZdTyV1LrNe6aj4LVmobzOy5mgB9yf44+7QtduvuVawHLtq9WQnERPeYuUEVka4a5kZ6MZgJw2a3zhKvD8jBhe1nBd3ppFb3cqLEwZzfN8FnKoqCGmsozo/j9b6K0r8gcGMePRJwgcNoUEsQysWUXLuJCe3bmTji4uxd9Cib2kGQG6vxCMohJoh4zjj04OfRw+m6GIdu4rreNvJSI+fW3BoMuMe6MADb/XFZrNhMnRg6uhAqXXEZoMvnj1CzwHBhMT7k1nZwjFDLV+O7UuPyJvHyIOAjJ1pvJdSysjJEXi63riKC/B478d56KeHWPTrIhJ9Eon3iCfIIQiRSPjOte4ejPvTYgbfN5ucUyfIPnWMvR+/CwizxEMfeASvsGGc+D6PE1vzuPfF/gTH9iM49toccX15G5mnzxAzOpYscwaNhkbGBI0BoKa1g2+Si/juZDE6o4U7w93p5a3FMdobrTiO6uP72NToTluakWWBtuueS64+KmqKWgjs48ropCEcaT7AKydfYcP4DZ3igg5u14TEzFYzGzI3cKHmAssTl3fx7/4tksuT0Sq0XYTTALKK88l2Ocdjvk9eR7Z1RjOtHWbcNYp/ip/5veH3sit/F8fLjzPU73ol8k1Zm3BQOFxnGTciYATLLct5/tjzRLpEcn/E/Td9nV15u1h5diVzes35l5FtEIQhJ4VMYkfeDp6Oe7p7x5w/gP/9hPsqJDKIniG0OZ/9En56HiovCpYwDreRKW+rEYh25g8QPkFQEf69ErXVKgjtXPhO8Bk9/LqgdDvkOVD9gZnO/02wWmHnFeGruz77Qy1+/xKIJRA5WfgBYQ6ztQqaioUAMXM3pG4RbEBEYsEWaML7EPegsG2fGXD4NTiwDC5tEqrl3nEw4ztBqfi/+LvwXsp71HfUs3rk6m4zm/80mI2C3VXfOZ2LlueVY7bZ+Euj8LqmUC1f2NqZVGog3dROg+Q4f4lbwNDgfky5mM+dZ7OxFwtkda6f23UzwT3kciIqTBwJVbAn3J9R53IYfCKDZqMZm4cEPFzAZmOloYWG3HKeCfC4LV/WGyGjTc9HJdXYRFLm+Pvho5DxcFoRMy/l823vILQyKa1mCxdadFxo0eGmkDLaRYuLXMp8f3ee8HPr2rbtoGKPi4Ul2WWsuFiKHNjQ3Mym/GLsJGI8xBIajGaO1rVwurENhUSMs1zCxxEBRKjtSW3T42AFndHCT3XN3OmkovjMOsqMVgaVpVw/zmGzCUmtyMkw9M/wxZ3UZh8Gh/5M9XDk89JaxrhqSRA1c/7YBlCNJFZuFOz+nIM6dxOjUXKsUVCGfTW/gmClgk3RIfyaXg1AiGv3hHv2+nNcLm9h5NhgVCo5ZqMFUU0HS5NCUXTTnp0U6sKmM6VYrV2DIZvNxhdltbySX0Gcg4rVUQF4KeRcKGlk/ekSlk2IJNBVRSAqYq+03D6SFMiYz5OpKm8h80pg3M+zH9smbWPF6RW8kHERqWoSi/vOBoQqW1ZVKz37utJPKUOls5BzppoJU4PYShNnmtsZ5dp9QKWzWElp0bE8VCBBfhFOBO6u5dLlOlx8A5h5uQAAL4WMMKUd1UYT41JymeHpzAuj3sE9cjK1Ukdml9qRYjbh3WHjz05atp/N5pNGF/ac38kjnvlMqv8arZsvzFgvdCtdObdipTZ6KBWsVUQypPe9/HlPCSp7R16cEAm6BnZdPkqCxYrXvV8xotSVlbZm5k0KoGd/4Tn6U30LY9wdSYi4Rnrvyy3n++oGJsa6UZBSw5DnXmNixnLey/SmzWBG3U0rbrPORPrhDew+eZENlhHEO1RR6hXDn1QNDNeEMKhfGB+WVPNRcQ2H6lv4YVIkErGIv2xPxWy1MWtAwHX7tNlsrDtVzBt7M4kQl/F4rBLchKpkeU4j2aequGPWOCg5IIyG6Org7i+x02q4a2EsZ3cXcmZ3IbnnqrljVjj3xPvyweka7naKQpPzk6Bv0h0sZqEDwc4BZh3AsnYiF9+ezckSDTablV7DRhI55E7cg0I6A2LbjPuoSjtH6tbPKDi8k3ajGGw2xIAPEKxS4R4YgntQCB5BIehbW8n+aSMVVS1YRWJKlf5Yh03kjFrEUa9Y1FIxE10cGN5Qhij1HO1nk3nQJmHZBgmeDsOJU9VSnf4Tkv6PYTScwt45FE1IGN9XNfB9VQPHGttQiEUMdBQ6ZMJUdoTlbCXs3DJUAZ+DXEhKSqQy/BOSWGtw4I0Lq/CQRWE0mkia+SC+Eb1wCwji7ewcLpdVY9vxBF73buCX6b90VjH7aVU80wjGHcOxuEbzlDqRaD8T7/YPZZnJzNryOtaU1bKuoo6n/D1YEOhxXXeOp9aOz2fFM3LVUfZVKmHUV7xUJ6U5vxx/WztObYU4ih0RS5xwkFh4OHzSdV9ZbauBX3NqWT6x61hRdwm/J+8IZfO5Ut47kMObU/t0PY87CbcQxKdXNHP+WCmvjovg0X7B3Z4uYrGIlyZG0cNdw7JdaeTXtJFpDcDo2oMZU1WMjR2GyWhA39KMxsWt85y5GsmGDRxMj4REck6doK6kGLeAINyDgnF096TcaGbBqQxeDvVBKhETGu/O49EurDqeiudTEcTldHD8+1w62k3YqWTI7ew7LZeaqtsxG62dit7bz5fhopIzNOzms8JX8fy4cI7l1rJwy0W+nzsQ6U0SzXEecSyKX8TPRT/z+qnXsdgsONs5MzN8JvOi53Wup3FxJX78ZOLHT6alrobiyxfxi+yNo6fAB3oP8+Xwd5kYdCYUyq6dEVcVyp291Xx6YR+BDoFEOEfwTXIRr+/JRCYRMbO/Pw8nBV0nLsodUficFnRT2g1m3pzaB8lvzg03fw2i5EoG3BWMVCxl2YBlzNo3i2k/TuPxPo8zKmBUZwyVWZ/J8pPLyazPxF5qz7wD81gzas11Wg7f53zPqydfRSFR8JjnEtS515JEX6V9icKs5P7oe7tsU1jXzozVJ6lpNaCUSwh0URHkqqKnh4ZhYW709tHeVhL7t+jl2osolyg2ZW+6jnDrTDp25O5gWti06yxbASYETyCrPou3z75NqGMoCV4J3b7GoeJDLEtexj0972FB3II/dHx/D6aHTWdj1kbeO/ceLwx44dYb3AT/OYT7KkSiKy3PMUK2ePUQoSoTmHT9uqYOKD4OOT8LFRqxRFCljprSfcu4WCxYRAUPhXGNArE/8aFQ9R70DAx8UlC3/U/C6c8h7yDcv/Xfk5CKJaD1EX4CEuGOvwozill7hLnshMc7/VsB4fsZs0L4jvcuFkYExr51+6rp/8V1SK5IZnP2Zl5IeKGL1+q/BPW5QkfDFfG8ow2tbKlq5J2evijXF6Lo7cqXsRoMJXqe7xtCdepyFH4ORPcaAMCO2FB+rmtmqofzDUlySXoDg9J0fOktI7mpjTt1IrY16IhzVDG7hzeO2W18tS+XMxF2bJBK2FBZz3x/d+b4uN60OtkdLDYbC7NK8VTIKOswEe+gJEJtz9aYEO6/XMCYlBzkYjE57R3YALVETLvFymJKOwPcO5w1+NnJu3gRqyQSlgV7UXCphgy5mA11TVgBi9WGc2kHca02jEYLFhGgkJAVoOC+s7nsielBaquennYKLpTWs0/TzFPWXCaFvECN3JlPLhzi7t8T7tIz2BoL+XH4p5iNDkRO2cDewg4UNjN+Cjl97Ww8fS6Fw6fu40LQHLzURjzvXw8iEeea2wm0V+AqlxKusmNfnVBx8VHI2RwdgoNUQn5NG65qBVrl9e2i318u42h6DUhh284MHBOUWERSaqUqqk9ks2ZoBOeKGlj+YzqJIa4sGNGTQaGufPJLPllVrUR6C+1gbWYLC7JK+bG2ibl+biwN9kYmFmG2WHlhRxpR3g48+LsWW4BQdw2z74nks4ulXK5vY29qJeN6e6GRa1g+6DU2H7tEs1XE0rRm7ArKOJBRjVIpI9Ns4kU3V9KPVyCRibljoA+eF9o5fRPCfba5HZPNxiAnIaj1i3QmaKsIO5WYaSY5I2MD6amy6zwHLTYb6yrqebOgkj21TdznFc76ojraDR0M6pCweUI0UomYGbHBXMzMYc2PFbxUkcCr4gGMdPTibnwZYrUhkwjPQpFIxNMBHvwps4Q33J7luKWAb9Ub0RqjaNg0m2Ohb/KKl5QKQyCSzRewm+REeriS8Qh+8nk6A8tCugrCPeDjwuqyWgrClHQcNlLV5ML4fmGsSBbzwubTeLm5YLJYMZqt1LUZSKtoprRBD7iikQzl5d71VGjNXLQaefCnWXDCBbupX7EkqB+jXLRMPJ/LO0XVvDxJqHQv3ZnG1pQyZvb3Y0Ifb1QKKZXNepZsvcyx3Dpm+TfyfM3LyO8Q7NwsZitHNubgGexARKIXhPxViCm8YqDXVABkcgmJd4fSo58Hv67LYtvbKSQO9OAHo5nV8gdZnLNKSEqJRFitFgrOn+PS/j0011TjYteBa2slLqMWYMupIrkogeb6BvqEKUhc9CFK7e/EqtrrEJ38GK8zX+Als0BPG5b+89D3fZr2pkZaG+qpLy2mujCPvDPJpOzegVgiIdC+Dn/vCJbJxzN3ZBTPjugJugby189mqyqGrdJ72GBxwDduNPckjUPxyeuMr/2JWV/aYUxwpkMzlLAN25ikr+HL0XfxynFBMTjRUc274X5MdHO8Vom12WDrFyCyCpV779hOC8TLDbVYRSL6R8cSOeL6YLm3mxd11QZqik7jcWIV4sGLrv2z9Ay2nQvBZqNg4EqObi/grbsFEquVSXk20JPHfN34rLSWD4qr2VfXzAfh/p2q31fRw0NDTKATSw9lUxfvyXhJMa+cmoePuRmSFtIa9SQTDuWgknUfE+y6WI5EJGJi9I3t2qw2oTvIYLPx9J09eG1PBnMGBRHmeY0oNdfqUCilKFRSbDYby3alE+Km5qHEwBvu9yruS/AnyFXFvHXnMFqFym5xrVDZlskVyFxvHKuJxRLCE4dAYtflX5TVopZImOl5TWRPI5XQ10HF0cY2pvbx5PiWXCpym7rMB4Pgzw7g6qvBbLGy40IFk2K8kd2mm4dSLuXd6dFM+/wkq48WMP+Om+u/zO41m9m9ZtNuaudizUUOlRzik4ufEKgNZEzgmOvWd3B1p/edo7os8wrVgg0q85sJ7N1VTLS+vB21kwKRnZVDJYeYFTkLg9nKu/uzGdvbk1cm97qhuCDA/QkBKOUSFn9/GZ3RwqoZMYLVIRCe6IVniCMu3sJ9vLdbb74d+y2fXfqMJUeX8KnDpzza+1HymvL4LuM7gh2DWTduHVKxlEf3P8qTB59k9chrbhjrMtbx1tm3mBE2g4q2Cj6veJNRhkeYYepPrbGGQw0/M7B+As7O154rpQ067vviFBo7Ka9MjqK0QU9hfTuFte18ebyAVQdzcFUrGBbmxshID0ZFetx2BXxG2AxeSn6Jo2VHGeJ7bbR3d8Fu2s3tzAi78Qz5s/HPkt2YzeIji9k0YRM+6q5jUicrTvLc0ecYGTCSpQlL/ylV+VvBT+PHE7ELef/cCpJ8krqt3N8u/vMI91X49YO5R2HrHPhmEnj2AntnwQNa6SzM7Rb8AiadMP8bPROGLAbVzVV8O2HvJFS24x8W5r2ProSzX8DoN4QH8X/CjHflZUFAaMCTgvXPvxEsJisS2Q1u5s7BwpjBzeDXXzg//ot/CDabjXfOvUM/z35MD5v+r3/B6gzhdd3CqTIYWZJTykBHFVP1EuobOjDcHcLq0jLm+LgSEOpOQGTXh2yAvYLH/W6eOMo7X0MvpT0jXRxYlVdJa3IZT/T1Y+kYoaLRrtGQvK+QU7ktzCyyUdHPifcsVbxVWEUPpYK+WhV9HVQMuUKEb4YvSmu51KrjAW8XdlQ3EnbF3ileq2JnXCiv5VfipZAxz8+Nvg4qQpQK6oxmfq5vZm9tMy/nVbDUZkMEeCpk+CrkOMslpLfpKeswIatuRa6WMc7dkSFmGfVf5xLY04mxc3tjNlmpKWqhqqCZSwVNvBFsZsr+NGpdZNwltedSjZ7aADVTy8QoRFbuktTxJ9WdKEqKGP8b25KOy1tY3Pt1ttYqobYYUIBMjquhkW8KOhhXc5gLXuOYOngzjTJHHCQSPi2tpUDXwbrKBtQSMR5yGflXrHwANkQHdxLH/No2QtyuT2S2G8z8declxC5iPrkzl1d+8qIjuZXn4j4h0yGSr8zzqP3bVi5l29PTQ8M3yUX8lFbF8olR2MnEJOfXEentQJ6ugzmphVQaTHwZFcgE92sk52/JRWRWtbBr/qAuVYrfYqq/Kx9X1iESwRPrz+OikqNSSLC42NEerMSuUs8uL/A1dPDksBAUARpeLKlijLMDh47nENbfA4VSRoKjitNNbTc8V040tuIqkxKmFM4RZy8VTloFMQ5SklOreeGOrnOiEpGIh3xcmeTuyMrCKr4oq0VcpWOGQsWqu/p0qV7ERPTk04ie1LR0sOtiBdvOl/HIN+dwVcuZOySEBxMDUEgl3O3hxKqCKj6rbOGhXvYMKfgRPv6ZvT53YRVLGekdxr5XzxEQoGWatzMbqxpYGOjJvtpmlBIxQ5y6VmZClXYkOqr50aJnsoOc/Au1JE18mkkp73MmKwR5WRMyOzVyiRhHpYwx3kZ6tX1GVHg4QdPfokME8ckZ3O/pjDbmV6Eb6+vRMOwvxAxexJIgT1YUVDLaVctLEyMZGOLChtMl/GV7Kq/8mMHISA8OZdWglEv4ZqKW8N3zKPW/Gx+bAxqgOK2exsp2pv+1n+Dz6xUNU1YL+iFXElwWswmrxYKbn4apf+5L6i9lHP8+l0nxbnxZbGWWxIBD7glSMyq5fHAfLbU1eIWGERjiQ8OF/aTagmnfsAOAwJh4Jo+PRnNmBZ/uvpt+/ZNI8hZB4a+QdxjStwNXigoDn4JTnyI5/TnqxPmog0PxCA4ltO+1ylBHcwOibycil9gYk383Snspjw+5Uj1VOhMy43P+vHYsz5Vv4sxdG9hqceHr2kbsR8zkvl1fMKLmIMlnkljmf4CKsw2Y/SMYUOjM0CRfEt0cur+/VVwQEqPT/iao0299GB7+GSQyLmadwN7iQ89+3QfdV23nUgc8j8fhPwufs4MPHFwOWbsxq8L4qXUpuXUi1HIpE6K7di+qpBIWB3kyzk3Ls5kljD+fw5N+7ox11ZKl6yCrTRi3OO8oQlzUwRse7jzcMwIUORAxCdzCUNtsNHkocMzV0VKnx8H1WgXTZrOxNaWM4RHudFTrMftKkP5GhbzGYGJTVQMbKusp0huxE4tIGxjFNyeLWLEvk7/NuTYK1VyrR+smzChvP19GSnEjGx5NuG2SOjDEhZfGe7Nwawlgo7DuxveOW6HFbGF9RT1zfFxRSbt2qA111vBpSQ308AUnORU53RDu0lbUTgrs1DJ+yaqhrs3A1LjbFyoEiA9wZt7QEN4/mMOwMDeivG9t46WSqRjkM4hE70Raja0sT15OlHPUbXkya93ssXeQd0+4K9pw9lZzvPw4baY2xgaO5ef0Klo6zDw7oudNyfZVTIn1xV4m5emNF3h9TwYvTxZmtKUySWcnwFVEu0Xz+YjPSa1NZc3lNSw9sRS5WM5TsU/xUNRDnW4vq0es5rEDj/HU4af4ZPgnrMtYx4cXPuThXg/zbNyzmKwmntzzJ/b1XENSegiphvPIbQqGycd2vlZls577vjyFXCpmw2MD8PjdqIPZYiWluJHDWTUczqpha0oZr06Ouk7T4UYYFzyO/cX7mX9oPg9EPsCzcc8iE8vYmLWRO/zuwFt940SVVCzl7SFvc++ee3nm8DO8nvQ69R311OpqqdZV82Xql/T36s+KpBX/2k7K3+BYQysvVkdwp8cgliUvY9ukbcj5g6PKV/C/XzTtVrCYhUp0baYghqZvFH7baQUS2XMMuEf84wS5sVhoU87YKViVjX/v36rNvLakFWdv1U0VcLugvU6wj5Eo4LFD/1YV4NrSVratTGHKwjg8gm5fsOC/+OcjuSKZuQfm8tWorzq9Xv8VsNhszE4tJKWuFolZT4vCCYPVhr1YxMF+YTj9UISxrI3PJ3uxrrKe0wMi/642b5vNxtolx4kc5I38Tk8mbruAIreF47/zpdbrTPRdcYixbo7EN4koatRhGuJOW6QDKS3tZLZ1YCcRc7BvGMHK7q+dYr2BYWeymOXtQrHeSIfVypaYP6bs3mwyc6lVT1mHkdIrP3VGM2FqO/o6qPhww2X6+jvxTIw/P3xwEY8gB8bP79MlSLyKX8sbuT+nGAsw80grx9BTnuSGAgOHlZkExEzmyT3fsdd1MGv7hDLCxYGq9jbmHN5DpiqUVVHBJDqqGX42G2eZFKW+hktWDQqRDZlESqtF8OS0F4sQi0S0W6yIAalIhFgEj/i48UlpDXZiEUVDr2kpjP3gGLH+jrwxpaug2JTv9nI+08bzUwzMjZ/C919c5q38clBJWZBkzxsnGmjXSxkccpqnel/CIBvOhyd7kFJqxcNBgUwiZtbYHrzb1IinQsbXvYK6+FlXNOkZ8d4RpsX7dgZL3cFmsxGTnE610cxKRxdamwy0G8zsFRkol9iYa7Uj313OD00tfNs7mA2V9ZR3mPhE7MhPa9KYsbQfrr4a1pbXsSy3nOzBvbud3R+fkoOPnZw1UYGdyw59k8HhgjrWG1r5ZfEwgrqZf6xtNfDangx2XqzggQH+vDKp1221CqZXNLPuVDFbzpXhpbXjudFhjO/txaiNZ8nwUfBtZCCjirbA+W+Y1vdzbFJ7XutQcejbTGavGESBxMLIczm8pNrFZuNQQh39+bLX9a2yO6sbmZdRzIJGOV7nmnjg9YGI6vNhzwIoPAq9prKn/zIu19exYO8U7IKTYPp3IJHyZVktL+WVc2pApED+LCY4shLDr6vIlfWjwS2Jb3GmRq3lC9svuIsaEQ1fimf4KAAAIABJREFURrl9D7acLeXHSxXE+Gp5LKCV9LUvU9x87RrXengikfthMbsz5N7eSGQyJBIpYqmUpqpKqgvyqC7Mo66kCJvNhkdQKL5RvfGL6EV6soHCzCwuWQoJbc9CZuhAIpMRnjiUmNHj8fRxh8+TQO0Jc/ah1+nQt7bg7O1Lq97IvFXrOdEiJAZnS37iL9KN2Hn0gIiJgl6N8koVUt8I70cL+iZj37z+Szy4HJI/4qf4bcw71s7LI8J4aMTv7jHtdYKOScVFmPIZhsgpmI16yt67h92XJFxyH4BCZUd44a+Mf3wBh74Xcfdz8XiF3IAQ7fsL5vSdVDxxHv/GTPh6lKCXcueLzN31JZWaQH4YObbbTW02G2HHU5nv68Yzx54QBE9NOoF037mU/WciaKw38I6lmbG9hErjjWCy2vi0pIZ3iqowXUlKBtkrCFfZEadR8u36VIZHuLPi7q6t3rntHQw+k8VDZ3WM8Xbmjlnhnf9LK29mwkfHeTUxlPLDFbT42mPf35U2dwV5egOnmtuQiURMdHckzkHF8zll7I3vQXVxC0+sP8+6RxJI6iGQux3vnkeplZM4K4w73jlCQrAzn9z3xzRwvjl6lJf2tgIQ5VbPnkUP/qHtr2JBVgk/1DRxIiECz98Jz51vaWf84XT8s1qpa+ogQWbH+0sG4a65dq/88cOLiKVixj/Zh6c2nCe3uo2fnh38hyuQRrOVyZ+cwF4mZvuTg269wW/QZmxj+u7pqGVq1o1bh1xya1L005pUdC1GEp/w4WDxQTLqM/BSe1H2s4k+IeGcdd1PWWsZWydt5b4vTmGx2tg8d+AfOq4V+zLZeq6Msy+MuO0W7YLmApRSJZ4qz+v+d6HmAnMPzMXZzpnytnLmx8xnbp+5nZ91W5uemV88QplzJmKxmP51Y7jP5yEGTxcSqjPWnMJotrJl3kB8ft8O3w3+vPUyP6VX8cviYbftm261WVmfuZ5VKasI1gZzT897eP306zeMEzPa9LxfXM2roT54KGRkN2TzwL4H0Jv1netoFVri3eN5c8ibt5yltlptNOqMVLcYsJOJCXJV/d3V8Kcyitla3chgjYWa/IVEuUSxot8KHB0d/w+Kpt0KEikMmHfr9f5ROAXA9G8EW6k9iwTv6Ikf3nh2638Q9eVtbHnjLGEJngyfHXHrE682G9ZPA5MeZu/5tyLbAOd/LsZispJ1svI/gnC3GFtYfWk1CokCR4UjjnaOOCociXWPvaXv6v9vfJv+LRHOEfTz7Hfrlf9O2Gw2nssu5UB9CyobWCQqDFZhZtFDIePei/m0OBnReUgxldWyMPDvn6luqtahbzXh3dMRb5U9qtJ2ZD4qPLVds8D2ShmJPVwp1Zt4Z9kAjmzMpuxiI/dPEVrdG01mxqbkMD+jmB/iegg+2d28Jxe5lD8HetL/dCYPed9md81voJVJGeLc/Tlitdp4rr6d8cFu/PjRJVz91Ix7onuyDTDMx4lZbW18U1GPJdaRjmwjogYDXup6ghMng9KZj+2LeazRnkdSJbwY6s1H+cWIZU7sDFUS4+HEzupG6kxmNkYH01sTzoG6Zh5KLWSWpxM5OgNHG9tYExXIawWVmKw29sX3wGizcf+lAr6rrMNdLkX6m/uT1WqjoLati61TU7WOnbknOJ9hIzzcxLx+d3NiWx61F+tZ/UA0L54tYOmBFrwV9qjC1ZwLvIsWOzP2reuZF17PMc0AtmRPxSySs2LDZXx6OLFpehw+V8i2zWYjs7KVFfsyUSukLBoddt1n9VuIRCKGOTmwubqBsCAnEhzVmKw21p5I42EfVxYHe2Gx2dClFfJYehFWm41FgZ6k7SjHM9gBV1/h+xugVWGy2Tjf0k7S7yrBbWYLF1t1TP9NuycIbeVuJyuxd5Pw7v5s5gwKpI+vIzKJGKvVxuZzpazYm4lELOLdadFMjfO57cAjylvLirv78EhSMCt/yuKZTRd5c18WlS0dhAUF8V5pDSP7P0Zd7BxOnEjnrTBHCn+oxDPIAaVWhmP5ZoJRs14XTZ7Nkbv027FY5iORdA2Wxrs5MsGtiVU0M9hLxKjiFjwDQ+HBHzBc2sLyrALW5jchtok4Gv8pXycNxUsixWy1sbq0lsnuTvjZyTEbjRRcOEvWBREF+YOwmM2opb8SYZYTgYh1gERkQ7t/IY4B4cSE9CEpzJXc07vZuyMLN3sY98jD+PUbRkVOJqXpqaQePo3FdJYfV+353XcuxsXXD4/gUCKHDEcilVCakUbGkUOc3bW1c70wO0eyZf7c619A4pK/odQ4CL71Xz8EukZ46EeQSDttj2paO5iz9iwlBi82hPxMltGdN8tHc0JzF6sm96WXz+9I7lXR2KMrIfEpQbTwKtK2wfFVWIe/zNtHLHhZxdw/rJvZYJUrPPgD/Pg0bH0YxbA8FFWXCbNeoH7kQjhwFJ3YHo3aRk9JCr9I+lFX2to94baYIW0r26KfY8GZHLbFhjFw+Etw4EXQNXDRbiyj3W9c4RKJRESp7Ult74CpX8GOxyF4GPR7DJ1eTOGXyRj7OlGbaeC+hJuPL8nEIp4J9GCKhyOVBhMSkYhyg5F8nQGFRMz9CQF8fiSfv4yN6FKxPFTfgp1YxJQYHy7sLCB+TEBnlXvb+TJcVXLKUmr5dKITJjFIjK245bYQplXyaogPUz2d0MqkGK1WXs4r51xzO4/18iQ+wInX92ay/YlE7OUSWur0eIVq+eBgLu0GMy+Mi7jp++kOhXVNOClasaCksLF7jYtbYV9tExsrG3gvzO86sm2z2bhwuQbF6VpsrkpmhnnyfVYVQ1f+wpxBQcwdEoJWKaO2rI2oJG+a9Sb2Z1SzaGTPv4vgyKVinh3Rg7nfpZBW3nz9+X4TqOVq3hn6DrP2zuLdc+/yfMLzgED+TlWcYk+hcA27K91xtXfFXelOinsqh02HeWlrMVKxlHCncE5VnKLWq5a9OqAEnol7hpJ6Hcn59bw3/Y+L6t4Z5s7qIwWkVTTTx/d6P/PuEKztfoYfINY9lo/v/JiFRxayuO9iHop6qOvnoLZnSu08jrivo0CcSc/8gbj0U9PSYWLWV6fRGc1smXt7ZBtgyZgw9qVV8vbP2ay4++YuGlchFol5IPIB+nv2Z8nRJbx++nVCHUO7jROPNbTycFohrRYrXgoZL4f6EOYcxo7JO6jV1eKmdMPV3vWW6upmi5Ul2y5zKr+emlYDZuu1WnKwq4qRUR6MjvIkxtfxthMfeouVfXXNgr5Mq47XY5by/qmFbHXceuuNu8F/PuH+n0avqRCQJDy8Ns0UlMzHrAD727vQ/hXITK5EIhMLvouBDvS54yatPgVHYPMD4OANs3cLllv/Rmiu1ZGfUoPGxY688zUkzeiB5DZbsP5dsS5jHRuyNuBm70aToakzq6eSqZjaYyoPRD7Qbabz/zdyG3M5UXGCFYNX/Etnad4vrmZDZQNSEZxIX4hHxAgKBj5PclMbOe0dSCt1SIrb8BwegKtawXi3v/9aq8htQiQCz2Ate1IrMerMtEYr+amumXG/229SqCuv7clAZzTjGawl7Ug5HW0m7NQy2i1W5vm680JeGauKq1gS1LX1cVNVA0cb29gUHUyd2UKDyUJf7T9X/6GypYMOk5X6MzX4uCuZMD8ameLmbVhOMin2YhFbHCxI3BVIy9sojPGhRKTCH5D1f5zVnyUxe/guluaWE2+s5uvy1XiM+QGbTagoDXFS01sjzJeNdNXyek9fns8pY3GgJ8H2CjZU1lPWYWRvfE+0V9rGt8WG8lBqIaea2vCxk2O22pCKRZQ36TGYrZ0t5RaLlS2f7GSl0gGJvYgJaVo2vnKahop2kqb3IDrRh00x7uzPqOIOf2e+XXGOb31VvGF4kIcCF5DdWkeOpgmkesyX9fSNUZGV0cJdHx7n0aQgsqtbOZZbR22rAXuZhA9nxuJgd+v2wXs8Hdlc3cCRhlYSHNUcb2yl0WxhgpsQMEpEIj6LDGTqhTwutOoYIlZwPKuREbOvBdlhKjscpRJON11PuE83t2Ox0Tm/fRV+4c7IEHFfTw82Z9ew+3Il9jIJfQOdaDeYOV/SxLR4X54fF3Hb1YnfI9RdzZoH+3K2qIH39ucwo58ffSO9uOdiPnvrmqk1mhGJYLRWw46MNOLG23Ph4oM0Np5kiuNS3m2ORYqN0LYtnL9wkug+a5DLr3V/ycQivogK5IOiat6yVfJYTgkbfCNpMJl5zBxDlmcYb+qTiWm6zMP+8xl1qYSvogKpMJgo7TDyobOUw39bTcbRwxja23EPCiHp3ocI6xuHxtqAWePL17lV/C01kwVKCy4XttJccZ6iujqaWw14uKqY4ptG0OOrEYWNBqBnwiCcvPqQdaYnU56KwiNQhcVswmI2YzGbUDs5I1N0TcJFjxyHzWajsbKC+rJiitPF5F7qIMelhQ16J0bk/winV2OpTKXGdzSGyavwUPlxNewtrGvnwa9PYzBZ2TIvkQivMSQCSdWtPLPpIhO+T2F6nC8rh/zOYmrAPDj9GRxZCZM+FJZVXICdT0Lv6exQTiW/7TJPu7ggvVGHm8xOaJV36QG/vCYIjt67gYE9RlPXYib3dDKnvEby+IWvcPYaQl1pa/f7KfgF2mtJcUvA2gRPpBdzMH4eroVHaEzdSfGgR4nxvHlM0Vut5EB9M6iCYNa2zuWX9+SDWMRJg55Yf0fCPW8v2b6quJqNlQ2df6slYtosVnb3Ceajw7lsSynj4aRr4o2HGloY5KghPtyXjAMlpOwr4o4HIjCarey6WEE/eyWXVBIUUjHH+4dhV2vg7I+FFKdWYJJVsc9diaOHEidPJREucs4263jcT8Rfx0UwffVJ4l87wLCebkjbdGilNtaeKGLhyJ7Xi2/dBkobOnBXNeHmIOd4kT2lDe34Od/+c6TWaGJRdimjXR2Y6dU1mdesM7Fk2yV+Tq/GL9wZTZQzzwX643SmiYZEZ9aeKOLbk8UMDnZBrNcR52HHnsuVmC1W7ortxqLwNjE83B0PBwUbzpRc19V0K0S6RLK472JWnFlBmHMYDR0NbMvZRllbGcHaYDRyDSnVKdToajBZTSjECrwNYfw59kUm9x2LRq6hIq+Jze8lk/CUB3p1E4neiXxyqASNQsrYXrdnVfhbxAU4oVFI+TW79rYJ963Q36s/x2Ycu2Hc5e6jZWrDk0SP92L3kXScvJUs3ZFGRVMHO+cPIsDl9s8RF7WChSN78vLuDO7r709v39tPgoQ5h7FpwiahFdyz/3XH+31VAwuyShjspCFEqWBdRT0LAjxwlEnxUftcN8N9M7y9P5tdFyt4dHAQvo72uGns8HBQ0NBuZH96NVvPlbH6SAHuGoUwlx7lycBgl87Z+u5wsL6FdouVjyP9eTStiP36YGaGz+TjCx/f9nH9Fv8l3DeAzWoTZrb+Hmg8YOYmuLhBUDQtPCLYaYUO/+ce5I2gaxBa8XqMwiKxI+dMFb0G+2DDxonvc/CRnMcl+wOhHc0vAfwThN9l5wQv0KAhwvyV3e1fWP9TuHigFDu1jD73O/PLJwWUZTYS0Ovfp3X/j0Jv1rMxayPTe07vzMgaLAZq2mvYnredzdmb2ZC5gdFBo3m89+MEO9448/k/je8yvsNd6c7owNF/eNt6o2DldqtK9PqKet4qrEIuEjHHQ4NnQxp4PEOI0o6QK7Os1fvOI3HU4BryjyclKvKacPXTIFNI+OJYAYN7uKLzd+LdoipGu2qRtFVDxg9QfJxBsX/FZLFxprCBuCvVnqKCJvZoLHxcUo3eamOKuyPvF1Vzh7MD/a4Q6mqDieV5FUzzdGKYs0OnDVfc78R9/lHk1wgzfXYNJvpOD0Juf+vbfWqrnoGOavwUMqqSm/lVZ0SKjf31LTzq6wbu4SiCkvg66xV2DV/D5HVjsB/1MgDHG9u43KZnc3RXq7Q5Pq6U6A28W1TFODct++pa+LpXYOe8OgjiPBv6BDM7rYBfG9qIP5nONE9nnGuEue6eHhrqjWbO5FWyIdiEOUvEM4N8SJQ50lLXQe+hPvQaKiQStUpZp193QpIP+sOVrBvtyLK8CgLt5QQrPbgnRsLGtEuEm/bywbN/5dU9eazYl0W4p4a7Y30Y0tONvoFOKKS3Nyc2yEmDCPiltpyF/mp21zYRaC+nl/paEK2UiNkQHcylVh2th6qxU8kIib+mJyAWiejroGR9bhWpv5YwPNyd4REeeDvac6KxDQ+5lJDfKerba+S4+WvoaZLz/LKRpFe0cKqgnlMF9YhEIjY+NoCBIbd3fywt/Rtl5esIDJiPp+dkRKKugUi/QGc2Pj6g8++hThreLKjEWSZliJOG9vxWJPYltCneRabTEBvzLQkOA/gsOZ3+DiqGBH/JxUuPci5lGjHRX6NUBnbuSyQS8WyQJ5azday3lrHw/f3obDZUnv5sHTKQfv5PIBKJ+NloYl5KFnMPnSCoqZq5mSkkl+Zj56DF0G8wEUNHMC4y/DdHHYgUeDTOjf1iJSv0Bo7edQ/qX16Gkx9jGzYZUdZuoUoc1vU+VpRah9xOgm+E220ndUUiEc7ePjh6eeMbaaLw0kmmuDjxQUkc07dkUiOdR7nFEVM+kF8H/ITGToqHgx21rQZc1HI2PjYAXyfhXtButnDU1EF9fxc6Oox8a9FR9ksG64f9plNNoYGkhcJI26BnBGHQjfeBeyS6MatY+cEpIq1SEsNvoRgtEsHQ54Q5dZsVwsYgAsb96Tl29jrPR4fryGy00dMrg7yyGxChy5vBLZxUi5IhTmLS2vQ8nV3KusmfcWnvCkBwI7gZotT2rCmrpdVs6RRiM+jNpB4px72/G8mphbx9T5+b7uMqzFYbP9Q0Md3TiYe8XQlWKlCIxfQ+kcaRdh1jenmy7lQxsxMDEYtFtJktnGpq5+VQb2QKCXGjAzi5PZ/4sYGcqm6mod2IZ6WIs9PcmeDuKDhc+CuYMD+a6qIWKvOaaKrW0VSjI+1o4/9j773jmjz3//9ndoCEQCCEvacIinvv0do6O63aqV3HztO929N5unfttLWu1qq1amuddQ9URAHZe5MACSRk3r8/YlEKWrTnfM75Pn7n9Xjkn9z3nXvkuq/rPV8vfBLlHEl1IQgCA6P82fbgWDafrGXDsWryfexs2JNPTKAPC0fH/PnN9IDKFoEw3w5GxHuztwyW7s3n6Rm9K0sXzhB2ihDxRlJEF2coq7KFxSuOYbI6WLJgII3+Mh7Jr0TQyAj0UzLMS8V9j6Sw8lAlm49Vk+/j4Jf1WXjLJYxK0HXrC74YSCVirh8cyed7SnhiWkqPSgUXwtzkuRypO8Kz+59FIVEwNXoqr4x+hX66fmeZ/gWBVlsrMpGM5Y9k0ic1urOa0FjdhhIvhiZmIJGKcbk9ffsz+ofiJb/4vmGZRMyohEB25Tdw78TuutyXApcg0OFyd+u3/x0BoSoKDtdhqfO0cf3W0MqGEzW8e31/4s8jr3khzB8WxaojlTyz4RQ/3DniotjLvaRe3JPRlVNJEATeK2/gldJabgjRcq8ukAPlBpwuN0urm7g/+uJsuV9z6ljyWwlPTkth0ZjuNvLEFD0ut8DR8ma25NSxJaeO5Yc8QZTxyUE8PDWJCG33eWldfTPpai/ivZU8FB3MwpwyFqffzv6S/WSRdVHXCP9zuHuE4Bb49pkDhCf5M/aGJMSXkkEViSBjnsd53bAYvp0Dg26DyS94NL3/XbAY4ZsZUHcSFBrawmahtAwkeUQG/sJpkvJfIGDHcVwhg5HETYCqw5C9yrPAAgy8Baa97pFZ+y+DxWQn70At3hNbWHDkbhgCazL9SaqOJ9o3mv5B/RkTNgY/5X+umuBisaFoAya7qYt2tUKiIMI3gvsG3MfCtIWsK1zHN7nfcFP1TaybuY5Ar4svPf5Xo8naxMaSjSzOWNxJ6NFbON0Cs48XISCwY3Byt3Lr37GlqZWH8ytJV3lR0G5lsbzOs+EMQzmAvboNR007vpO6S/1cCmoLW4nN0HGg2MCpahPLbhuC0s/N9FO1fLPmBW7JedvDjC9VEudyEex7K/uKmhiTEEhxghefNNbQYoQ7InSUWm380tRKikrJ33I9Wt5qqYQnCquQikQ8f0abOtNkId5bgf9FMpz/GUoa25CJRWgQE5Zwzjux40U4+IlHMk+h8hjsPjoY+yin2ryZGxLAY7EhbLbt4qDTn0CkbGlq9TjcgDDkTj46sJk3Sw08POIn9E4lwUcLqLc76avyYox/9/nt6bhQKjvsbGxs5YEofbdqAfDo0K5Mj+Nkm5WVtUaWVTVh/a0G72BvJp4sotnpAreAojiIvvHePDC9/58+g4FTo8jdU82HdXLGXJ2I9JyxVpdQxv6qGG42fsySBY/T4XChPE+5fU84Wt7Mrzl1TEkNZkCkHxqxg7x2B5lZd7LZ+hjzQwO6RfT9ZVJGqXxYeqCWlJGhXQmXzB0U5BmoCZSS4HDz/E+5PP1jDqmhvtSmaRgZ5NtjRiMiRUve/hokIhH9IvzoF+HHHWMvrA/f7nSxp9kzPob7qbA0/0ZB4YuofBLJzXuIyqqlJMQ/ib//+XkZHo8N4bKjBYCNt5IjKNleQsToT/D2DmfggFVIpR4D9pM+UYQp5fiqvBg86AeyTtzKkcxZxMTcR3jYAsRiKRZTK6f3/Ybfvi3MqyvHrvRGLJEgzdzFno3fcFTjh8o/AFNTAyPazJ0Ey+rEPuhuu5fXvIIpc7oR1XfwnLqB28N1XZ6VCHgx0snEbDur643cNvUl0MYg2vyIJ9g84elu91d+ykBEH+1FVVDZ3W5eKqllRY2BPUNTyJgaxeGNJVzT106bOI3+EZGE+3sR4e+NQiqmwWyj3tRBvcmGWxC4d2ICWh85tTY7X1Q1sazGQJvLxXSdH5+kRvHSkVJ2iO3M2JnD+vGpSH6/x8G3wYEPYPsL0FoFCAjXLeef28sxttuZ0SYnOLaXAfTErkSTUpmMmRMH80bmTpa65vK4cyOHqmNxu9xdbSObGfI24hjzCLntVp6MDeGOiCDmZZfwib8a+9BH0VQ2EuN14UqLNLUnSJXbZmWon2cuOfVbFU6HiyylC7VSypXp5y9LPxd57VbaXW7mhgQw8JwKossDNaytb+bNoZFc/9kh9hcbGJUQyJ5mMw5BYGKAJ3ueOiaMY79WkLm5jDW0EyqS4JvsRw1uZuv9u5xLH+2LPvps1r3ytJET3+WwN0FBtc1BuFJOTKAPfxsfz+X+GlZ+egLt7ChG9wnqdWDvj6g1yRgSJpAcFgzU8cPxeh67wt0r4rXltUa2Gkx8nRaDTu5ZwwVB4Iu9pbz682n6hmlYuWgYEVpvKqw23MC+1jZCE/yoKWxh5NUJ3DcpgVFOGbt+KUV/fQx7Cw3cMjL6ku7lXFw/JIL3dxTyY1Y184Ze3NouEol4cdSLTKycyOiw0T3qVotEok47MTjWl5qiFgZM9ZzHUN2OX7B3J9/R7oJG6kwdXD/40qs9xyXpeHztSVosdvy8L77S6HBLGy+X1NJod9LsdNLscCEA0wI1PB0XSswfeGICwnxoa7ZRW9yCPUDGC5vzuGpAODP7X1rlgVQi5vkZqVz36UF+OFbVGdDuDQRBYIfRTGZreyfPTLnVTl2rlYl2GSW5lYyrPAnAwOFhfFbVxB0RQXj1ct4tN7Tz9+9PcFlq8AUDVxKxiCExWobEaHnqihRO15k7He/nf8rl85u66nmbnC62G008dqY6cZpOQ6pKybsVLSy9bCk6eid5dy7+53D3AFOTlXTbB5w+NJGfTXamLOqL7BIiWwD4RcD8dZD5hScCXbILFm47S3ryr0RHK3x7lYeBff4PULYP5b6vuEH3Nfz4MTTmEahNYnvt07S2jmPmbQM8k4qtDaqPgssO8ZP+axnWs3dWIojdrBW+Jl2XzlDrJLIKc/GLdHG84TjfF3yPRCQhIyiD8RHjmRI95b+yFPt3uNwuvs79mslRkwlX91zm7yPzYX6f+UyLncbsH2fz/P7neW/Ce/8ncggXwqrTq5CKpVyVcNVFH/tdvZECSwciYFlNE7eGd5+4jA4nd+aUMzHAl33NZm4J16EzbAax1FP2eAbtmXWI1XKUSX/9fTIbOzAbOwiN9+P53SWkhPgyynkY0Td/Z17Ijbysn8q06cnoUyZD0TZEaxcxMvIm9hQ2URJVzqYBXqS1uvlxSh9ivRW0u1zMPFZEk92B2eXmicIqxvqr2NTYyseJerTLZ0FQH47qbmOgby9LvFxOj8Pfi/+/uLEdnURKSLQGuZcUlyCw9dA6Pm0NQzrkM1ZLTyKym8Huef8bll1P/fC19PWSQEcrcc4fCXYuRNLYwQGRi1aHE5lYzH3OJH6KDuZvFSsI0wRSH7OAOpsDtdTBXRFBPY5NsUjEBylRXBNsZnLA+UtBRSIR6Wpv0tXe9G1x86SlklGTwkgN9SVa4ebQrhdZ5biCN6/M6NXjUqpkZEyJ4sjmUgZNiOzCODxrYAKLV7SRefprgnSXodH07jc7HC7e2lrA53tKUMokLNldQoIOFMkCLcowfjQH0IyLK3TdDT1BcJF3OBOHvY3U0WedhrxaE7ctPYzVC9AHMnfEQR4cVMnhSi/2VAdTI4yk5ORBTgrvolTqkcsDcDpM2OwNEFSNfngFp7Kn0bffo+edGxrtDrY0mfilqZU9zWZsZ3rcFCJIFioZ5vMAt6bdhsZ+ioLCFzl2fC4BAeORyfyw2xqw2Ruw2RrQakeSkvwq/X19uEKn4dcmE1P91eyXvIa3VxtpfVd2OttAF5kzL68IBg1cQ3Hx6+SffomTu7/DUt6HqlPFgEBMxmBstgGMvGw0Q2cm0NZsoK64kPriIiymFhKGjkATpMdXp8eo9uezVhvf1TUzQuXNt0nhrKw18mxRDcUWGy/EajE178Vg/A2DYTc2Wy0ZPMxnpfHcFOKLdPBCT/uXb6iH6+UcWM0awQGIAAAgAElEQVR26stMxI9K5suqRhaEBp43MPg7Kqw27sgp52SbBacAma3tTJ0YwaldVUyWJTBl4fkJvn7HKbOFZ3JrWd/QjFIsZn5oALeF6zrZwH+Y2Jebt+fyi8jGpJ2n+HlsKkqJ2BM8G/OQhz9GqsRx4yae+LWR749WcVd6BKrdTQTHXHrFmkwiZsHwKN7bauUR1xIU7iaa6ywEhJ0TXDu9CZxWihJmYTttIk3tzXA/FXdHBPFySQ0xXgr6qb3+dO1K8FYiF4k4dcbhdthdZG2vIC9WwYYjFdw3MaHXmcbDre3IRKJuWfWr9P6sqW9GqfMiSa/mmwNljEoIZLvBTIK3wpO5xiP5NmBKJNvWFbHd18pYq4y6UQHorO2M9Ltw4kQXoSbc4KnkymxtJ/wcRndTk5VAqZTbJ8Vf8lreanFgtiuI9FcQHxwN1NFidbM1t55paRcufS612HimqJp5IVqmnnk/Wyx2Hvo+m2159SwaHcPDU5M7y20jvRTEeSn4zWjm5kR/Co/UY7M6UXhJaapqIzZCw+xh0cwfFn1J9/JHhGi8mJCs59uDFdwwJPKin5GPzIcrY6/s3bni/TixvbKzqtVQ00ZA6Nn1eNWRClJCfOkbdul8QWMTg3ALsLuwiRkXkJPrCU12JwtzygiSy5gc6ItWJkV7hiPgw4oGxhw+za3hgTwYpe9s0dKekRwrPN7AWpUNva+S52emXug0f4qhsQHM6BfKa7+cZmrf4F61Wp00W3imqJoDLe3o5VIilQoiveTIi820HK3niFTMuEQd717fn19z6zl4spHmYQGsrjNyc9ifJ5Y6HC7u/NajDPLPa9J7PU5EIhEpIb6khPgS7Kvk8XUnKWtqJ/oc0tHNjS3Y3QIzz6iWiEUiHooO5pZTZRw3XVo14v/bza//Jpjzj7Mxcj9BQ45RVdDChneO09HmuPQfFIs9Mh537AFLE/z8yL/uYn+Hrc1DdGYshgXrIH4SliGP81X9p5SnvA66JJj5EeLFB0hdtIj6cjNHNpZ6jlWoPNriCZP/a51te4eTU79V0zw0l2JTEU8MeYIbR13HwLLLuVvzGOtmrmP7Ndt5ctiTeEm9ePfYu8z+cTb5xvz/9KWfFzsrd1JpruTm1Jv/dF+tUsuzw59lV9Uu1het//df3AVgdVpZnb+aOQlzeoweX/BYl5vXS+uYFeTH3BAtb5TV0eJwdttvXX0zDsFNlFIOIhF/i9RDQy4EJoLUY7gIDheW4434DAxCJLnEcet2ebK9p9ZSk10GgNlXwm8Fjdyu2Ipo9Q0QnM5TU+cjV6h4RjnUEyzrezWEZjCqeT2n68z8Um3kcacPV+80EX2GeMZHImFpWgwuQC+X8n1dM4vzKgG4q6Ce8IjnmGeJIafNwiBNLyZwR4dHA7iX80dRQxu+NgFtih+fVzUycu9xbrbG0uQbw25JCEcz/gZT/gFXvg2LdnJy1HMApG24Cbb/gyjZYcLcYuoLmnEKsKzGwKxjhWw3mvlSdpqnS5dwa0Iij8eG8G5KJCv7xZ2XwA08GeypgRrEvZhj7E43H+0o4vK+wXw+IpEHooNJt6ygrF5PqFJCkr73ZIL9Jkag8JJyfGtFl+8nJAfhJZOQ3XwZuXmP4nLZzvMLHnTY6jhQkMMV7+1h6b4yHrksmRPPTuHDa/3wEZ3C0KhBZHWy1jYPnVCPuumLLse3tRWQefQaGuw3kDjnHrLzx7D34FV8suk5Zn+4HYm7mCcSn0BBB+ublWyz6yjWx9PRPx5EInLz/fj0cCgNDVsoLX2f2rq1tLcX4a1S4WgLo8H4GZVVS3u89mOmdgYfyOWR/EranC4eiwnhwNAUdgwI5QbJekRiJUutoxh7JJ9CUQqDB60ltc9bdFgasForkMo0aP1HEh6+AIPhN44euxartZp/Jkawql8sNbkfo/A/gY9tMSWHC6k4lU1FTSNf7Svlhs8O8saWfJwuN6amRipPFlBzMIKCVQM5vUFCY3UWiZN8mfXc1Yy7/XIShqdSmt2MSCRCrQ0kYfBwRl2/gCm338OQWXOI6B9CqbKMawsr+LnByBsJIfzQP454byVPx4XyWqwvy2sambF3HQdPPURLyxGCdFPp3+9Lbo/pQ5krkOVHn8bpNENQMii7G9LlOQYQ4GiwhCcKq9nU2HLBsfFzYwuTMwtocjjZMCCBYLmMk21WZHIJQ6bHUpjZQEO56bzHG+xOrskqYlJmAQdb23g6LpTjI1J5Lj6sm/TW0ol9uFpQkud2MmbXKdrOtOeQcSMkX4n5yk+5dauL9VnVvH1dP4aJFPjpvVGqZHS43OxtNnMp4jRzh0SCWMIq9yRSvHaQd6C2c1uDqYO8Q78iRI4kG4+BmnamneLx2BD6qb0ptNj+tJwcPD39yT5KTrV5uExO7K5mjcvChoZmHrksifsn9b4s90hrO+lqr27ZstH+agJlUtbVt7BgeBTb8ur57kgFWw2tTDgnIOh0uanVSdmgsiO4Yc7QcLZaLczQ+XWplukJSh8ZIWoFwS4Rmab2LttaG85Kgl0qygyelqHoQDXBflrkYjvBagcrDlV02ze/zsyBYgP5dWYazB28VFyDv0jEbLk3yw+V89T6k1z+7h4yy418fuMgnryiT7fe1nFaNVsNJoLjNQgC1BZ53ommyrZuMlf/CswbFklerYmsygu/e38VIfF+2CxOjLXtCIKAobqdgDP302i2sT2vgesGhf+l/ypYoyQ5WM2u0w0XdZwgCNx/ugKnILA8PZbn4sO4N0rP/NAAbg3XsWdoCg9G61lWY2D4oTzW1zcD4B/sjVgsYqu7gxqHg/euz7jo0vye8MS0FCx2F5/sKr7gfvU2B/fnVTAls4Amu5MV6bGcGNmXnwYmcJVYyZGjtdw1Lo5jT0/m0xsHMbN/GI9MTaLV4iDV4ObjioYupGfnwzM/nqK0qY2P5w/sVQCgJ8zKCMPfW87S/WVdvl9f38IwPx9Cz5l/LwvUkKby4p3y+ks61/8y3D3AWLCeVb5qdosO88k9T7HjkyLWvnGU8fOTEUlEuJ0CLqcbhbeUoKiLiHoFxsO0N2DtIki+ElJn/Wsu2G6Bldd7NIpvXA+hnlLL/EN1CGIZ+itvAZ/bO3cPjtWQNj6c3H01DJ4e8/8E6VjOnhranGZ+Fq1mRtwMUgM90bqgKDWFR+qJHxhEkHcQ1yRewzWJ19Bqa2XRr4u4e/vdLJ+2/L8u0y0IAl/lfMUg/SD6Bv555gNgQuQEZsXP4tXDrzI4ePB5s+L/bvxU/BMmu4l5KfN63G42dpB/sJaMKVHdZOi+qGqk0e7gsdgQvMRi1je08E55Pc/Fdy11Wl1nZIy/mhV1Rm4LCySwuQCyv4d+Z/VbrTkGhA4n3oP+wn+b/R388igAta134i/vx/J1KwkV+XJl6woPU27fq/AXiXgu3sg9eRVcH2xifIAvTHmJ8s3LAJgr9+GaCB3rbJUYqtvRRXocwnClnK/6xjD7WCEaiQSb4OZp+zG8irdiGnwX74kG4EZETWUO7pAxF3ZG97wJDTmeT+psiBpx/n2B4nozUS54xM9KbaGZ6U17+MiVT/+r32HokSKW1RjOErWJJZyKnIqmvJZIUQcc+Qxl8jT6Vfiyv9lIslLBiyW1hClk/DQggVR5PMhMkHzFpT/7C+C7zEpqWq18dYuH1dRma6Co7FuO1z/P9GhviouLCQ4ORqXqhaEndqOIb+LkYRNDZ8Si9PEszN5yKZP66MmsHcnk8NWUlr1HfNzDPf5EXmUeb2xczY7ygcRpm/lmvo4hSVFYrWWo2u7l6XFJbPOZy7tVBlqdbpLcCsrK3sXbOxJ90DTKypdQVvYhrfY+fL/3WexaX2qsUGuSIiBiWISRF6/wRx/4DRuKpPzSPIwtTghVyIhQylms9yFisoZnN7iICpvBQ39gTi//LQuH1zIKeQkvr0h0gWf5QpodTm7PKaOPyotlabGdvAlut4Os/Ae5nNM8M+Q2XNIQFu4+wj9Wf88CRzNtRfkYa9wEx4fTZ8wE4oaPxttXgz5oGlknbmfX5mvwcV5HfXE5x0pOYTcnARu6XFebxId4v2Bq9lp5a5kRiaMDAB8/f/qOn0qfMeNxyo5TVv4RJVXPQ5WAOAK0OhX79gYhlSsRi2WIRXKcrnba24swCQqe4VXUonoeEZ4joMhGtmE4Wu1IWk0niGjYzOOiDN7h77zhtZw1GSkEnQmCXakViKrNYoM1npRj8+jf/0vk8u6ZlLJsA8GJ7XxSlwf4say6hll/KCH+HV9WNfJEYTXTAjW8nRyBRiYlTe1FttkCQPLwYLK2VXDwxxJm3NtzG8TS6iaOmiwsSY3iisA/d+Y+mJiCaHse34ttZLyzi4kh/kxJ1dN3/CfctyqLKmMLX98yhBHxgazefJjgM2oer5fV8WFFA8vTYzvLpnsLrY+cWf3DWJY9jZsCnuPrbXPw8VXQFuPF3d8exWy7iiClC+/jFehVEkxtdsra7TSYO7jcLqMUEdHu3tkaqWovcsxWGkxWHtiWS53CzYdzB3BF+sWRVh1ube/MUJ0LqVjELL0f6xua2TMwiV9O1fHQljzsI/WcOFrHejNUNVtYcaiCmtYOkrU+3GSXoZ4YRl1OKXPOMxb+CF2kL1EtDo74/cHhbrSg0f01zo6SBgMAsUGeqqIgVTs6H4G9RbLObF27zck/fznN1wfKe/yN+VQgEYuI0/kwIi6QB6cknpe9emaQH19UN3Fa4cZb49HjDkv0p6XBwoCp/3py3TEJOsL9vVh+qIKMyN4970uBPtoXsVhEbVELci8pdquTgDMZ4nXHqxCLRX+JBO53jEsK4vvMStxuodc90F9UN7HNYGKeVcY17+5l0egYrhsc2RkM8ZaIeSA6mBtCAni6qJq7csuxud2kCTIOaAUynU5uTwu/KKKzCyFYo+TaQRF8f7SKBycnIu3Bdyiz2ph8JB+ZWMTLieEsCAnonM+qmi08sPoEk1KCeHhKUpfnEBXgw3WDI9iQXUOjv5iNjS3nnXMBPtxZxHeZVbxxTT9SQi69+kApkzBvaCRf7i3lwSmJ+CplNNod7Gkx80pCVxtbJBLxcEww8/eeuKRz/c/h7gGVrbshABrdNpY3fcHihx9kw3tZrH3j2Dl7CchEVoZe3Y9+E3vfz0DaNZC3ATY96DGYVUF/fsyFYGvzaGhWH4X5ayHc04cgCAKnD9QSk67rNDDPRfKwYE5sq6Qy10h02n++J/hCcDndnNheSfHAPdjcNu4bcF/ntoTBeg6uL+ksb/odGoWGDyd+yPzN87lr2118ffnX+Mr/eyTEshqzyG7M5oMJF8d2+OjgRzlce5in9j3Fl1O/RCz6vw2WOFwOluUuY2LkRCLUPY/73asKKMtuwtxsY9wNSZ2R4WaHk/crGrgxNJDoMyV790QG8VZZPTeHnf0ur81KttnK5YEaRMBdAWJYep1Hem/S853nsWQ1Io/yRRZ48eyunpvp8PQzp0yHaW9Q8/JJQjW1fN7qy1R9K7JFh8DnLOHU1Xp/Vtcaeaygil1DktmnTuOfybcT1FCCuNFC0Eg1YrGIupLWTocbYJDGh7dSIrknr4LXFRUs2Hk/XPYqDByNubiGd8tredui4dChLN5M79OtHwuAxgLY+zaMfshDwrjxAbhjDx/WtLDdYGJZegw+krNllm02Jw3tdpTJ/jS4nGwrfJpkWy0s3ApSOfNDAninvI4X4kM7y9Cy2yyk+qoQ3bYVTqyAyBGMOSbl4+1GBrgkxAZqeC0pvLPfj6G3d7/OfwE6HC4+2FHE9PRQEs9kskvLPiC7sQ82QYpQe4Bvvz3D5O/jg16vJyEhgcGDByOVdl3S2traWLVqFVW1VYhVSrJ2xjPsyrPO6vT0EH46UYNY8yDl5a8hEkmJib4HsViKIAhkljezZOdJtuebUcn7cvdIF2OCN9FWm8l+oyfQo1DoSE/7hLoWN+4aI8gllB52UDjkbkR5j1FW9jFWaynVwt95ZXcEOGGoXyBXJKqI06lI0KvIiPDvND6W9HVhsDsJU8qQi895v+PA5nTz8ubTKGViFk84m+nTRarJPzCTAfPaycm5n4EDVqNW9/H0BedV0OZw8LpiAzX5jdSIHAhuBzZbPea2XNL6fEHxwdMc3/IGg0uLERBxIkDPkH796X/ZlZSdOMaurz9j19efEZMxCLFEQmVOMB1t7YilW/AJdqAKUaCKuxbxoBQe2VrDpAgpI/wd9BOaMddUYOhws70+AmVwBM/cOInoqHPlyWIICZmDy9WBxVqGubWQvet34Z0gQaPzQnDbcQt2xGIFQSHXcF9dX5wdUtYMTELrTsRg2EWT4TcKi15BoQghPv4xxoRczRSbjGuzipmTVcT3/eMIUcgRi0TcHB7GyyXDabD9wNFj1xMTfS9SqRqJVIVU4oO5rQin5lM64ls4af+ADFE2+1rTKbd0EOXdlQzK6nLzRlkd1wVreSf5LPFUmtqLr6sNCIKAWCJm6IxYfvn0FNUFzYQldjUi3YLAqjojs4L8mBnUe8fijfFJrN+dzcjBYdTnGXnwO48RGKJRsuauESQFq3HYXBiq20kdHUZVh53PqxrxEot4obiGsf7qP3Xs/4ibR0azOrOSnUIYN8Y+x6fbR/KRaBSjfeu5heXszXiLL1xOOqosjNi8o/M4schj2D5hr2JLoo67x8UxJEbbhcSqqtlKQb2ZCqOFSrOZU3IXU97ajd3t4rPrMhh3kc52VYedGpuDIedRf5ij9+fzqiayLB18u3AoL+VXsaSmCcHYwf2rs1DKxMzsF8aC4VGd8lQPna4kUinvNcFlUJSaoNwaNgeIaHe5Oufo1kYrcRl/zfYrbmhAJWtD5+chCQxRO3G6bGi89Kw8XMGohEAe++EkxnY7z1zZh/HJQRjb7XxWUsevNc38IyGcfmEaEvSqXvWQD9L4EK6Usb6hhUmJ/lQXthBb3QYCndKG/0pIxCLmDonk/R2FPH1FHzTeZ+3Y9fXNjPBTEaSQ4XS5WXO0iszyZuxONw6XG7vTjZdcwq2jYhjwJ866TCEhMFJNTVErKq3n/daG+WDqcLDqcCWXpQb3uu/6mKmdR/KrSPBWcGu4jkG+3p1jfHySjk9+K+61PNgps4UXimoYbnDxQ2Y1g6P9eWZDDp/uKeGBSYnM7B+GRCxCEASkDje3+/hSWdfIw3szEbc78RaLGdQh5fY/4fO4WFw1IJyl+8vYW9TEuKTuY/idsnq8JGJ2D0nG7xxeGpvTxd+WH0OtlPLmNf17DDrcOzGBNUeriK2381FFAzOD/HqsLPh8Twmvb8nn/kkJXSRDLxXzh3kkAr87UsnC0bH81NCCCLiyh2BdrEuM7xEDjZdwnv853H9Eu4FycS1+LjV3ubx5JX81k6Mmc/3TQ2iusyCRipFIRchr9qD86VaW/fABUrmY1NG9jICJRHDF2/DRMPjpfrh++aWXcVuMnjLyxnyY9z1EDe/c1FBuxljTzog58T0eGhCmQhvqQ8Ghuv96h7vgcD3VHZXsEf3C3Wl3E+R99iWPH6hn3w9FlBxvJGVE1wVZ563j40kfs+DnBdy34z6WTF6CXHJp0jj/anx16itiNbGMDh99Ucep5CpeHPUit265lWW5y7ppMP678X7W+1S1VfH62Nd73F552khZdhPxg4LI3VNDYJiKtHGeCfH98gYcgsAD0frO/e+ICGJZjYF/FNfwRV8P4cW3NQa8xGK2NbXyt4gAtD/c6HGOb97cSTjoanfQUdCM3/S/wNp+eAmYa2Hij1jR0twsof/MyVT+dJyYoaO7ONvgiW6+mhTOhMP5PHi6gl8NJib7yoh17mZLrhTJNRkERqqpK23tvOffcU2wlrGmbIJW3gyDF8LQOwE4ZelguJ+ae3Pf4u+Bs5l4RMRbyVFdI7uC4AnQacI9fZqps2DJWLbuW8E/3P0RAU8WVPNOytksQ2lNA261lMI4Lx6t/5FkYzYs2uHR7QXmhmh5vayWNfXN3Hamh/6U2cplgRpPP+uAGwHoO6iDwK25WE818+WdQy/pMTtdblqsDoztdmwON8kh6guS+qw8XEGDuYP7zpSOWixl1NSs5kjlM+hwoRHbWLjwdlpaWqirq6Ouro5ff/2Vo0ePcsUVVxAT4xlH9fX1rFixApfLxbXXXsvaNevZdehXBk6NQ3bGEBibpEOtlHKsaQyzE+2UlLxDS/MhQqL/yf3fV3O4zEioqpGF/U9yz/TH8PXRAbMwm/Ooql6G2ZxLetpHyGS+hCs9Gc1QuQyTSMTrO/rwxsTL8RaVs9f0JV8eaCXRLeHhQdFMvvb82t6+Ugm+ZwxglyCw3WCiyGLjzggdt4+Jw2p388avBVS3WHliWgpytwNTw0FMjRZiIl6lw3YTJ7IXMXDAat4pLmSrwZ+HC57n2E47YokIlV6CJkyOJkSN0H4d3337IR3tbcT0H8iMh55EFpvEnPxa9kslrB+QQMbUK8+Qmu3m9L5diMQS+k+dQURqH0zCalpajnDq+4WMvmokd2zPYVRyCEtuPUu2VtDegcXlZrDJzsKvM1mwuoCvbtaQ8Ie2AIlEiVqVjFqVjN4/kfxf6hny4nAU5xjaj+RXcrzdyPf9Y4n0VgBJqFRJREXdgcvVgVgsQyTyPLtEKazLiOfqrCJmHy9iTf94wpVyrgvR8mppLQUhHzCs8W/k5D7Q7T8QhERO+DyL2ibmw5QEJp5sZ0nBLl7uf1mX/VbXGWlxuHggWt/FMOyn9sbgqKfW5iBUKSc2Q4cuUs2hH0uY/dCALvvub2mjssPO3JCLU9tQiMX0U3vjpZSzdPxI6k0dHCo1MixWS5Da4zg0lJkQ3ALBsRpeKK1FLZGwJDWKq7KKWV1nZF7oxZ0zJcSXYbFavmy+g6PSSpaK4pkn2s2zjq+RD7iKUTP688WekyxOCGZI/zgC1QqCfZW0FrSybWkOuWInR/INXFfQSKSXnPhAFa24KWhow2zzlMbLpWK04SrcSWrC5XKu1eoYN/Di+l7Bk90GGKzpuQomQ+1NjJecH+qbGaNVc6TdyoRAX5be1Z+61g685JIu+tx2t5uNjS3cFBbY6/JiXaSakB12XHhxwmRlhL8Kl9ON2dCBr+4SA8VnUNZkIsi7CaXC82zC/SQcLldw9cBwvtpXxpLdJYyIC2DlomFEBngCBCH+XuyprGbu4EjmJV6coyIWiZgd5M+3NQbmxvtTdLSBmqIWxGIR2pB/raTl77hmUDhvby1g7fEqbhnpmdfz2qzcmVvO7CA/rpF48fLm0xQ1tNEvXIOXXIJcKkEuEXO6zsycj/YzuY+eh6cmdQZvAcwdDk5WtaJWykgL1xAar6HoWAMBYT7IlRIKzFbu/zyLVouDRaN7Z2NsaWrlzpwy4r2VZJktTD9WSJrKi1vCA5kd5H9BeTBBELqMqXaXi7tyywmssnD8lJH7JibwwORECurNvPlrPg9+d4L3dxShkIqpMFqw2F0AqBRSosNVFGsk3Kjxx39jLf7BF1dJ0epwUmSxUWDpoMhio97mYF5oAMPPcBb0DfMlIUjF2mPV3RzucquNNfVGno4L7eJsA7y0KY+8WjNr7hreJXhyLvS+Sm4eEc3SA2WU6GRsM5iYHNg1O//1/jJe3JTH3ePiuO8iWN9rOuz83NRKocXGA1F69Odozut9lVyZHsrS/WXcMjKG9Q0tjPX39Mufi31FTdz17VEifBRcuKi+Z/zP4f4D3AVbyFXIiRdpub65mq3pY3l2/7OsnbG2CwMlJUUg2BibmsXmFYFIpGKSh/cyAqvSwfR3YPV8OLEK+s+9+As11cKy2dDeADf/BKFdCX9O76/FRyMnok/PZFIikYikocEc3liK3erslWTQfwKCIHBiRyUn0n5G763nxj43dtmu8lcQGu9H4ZG6bg43QKxfLB9M/ICFWxby5N4neW3Ma//nWeE/orS1lF2Vu3huxHOXdC2DgwezoM8C3jv2HmPCxxCjuTRJkYvFgZoDfHXqKx4c+CDJ2uRu291ugX3fFxEcq2HKban4+CrY810h/sHeiKJVfFHdyOLIoLMZUjwlUU/EhrA4r4J9zWZKrDa+qm4C4M4IHfef+AfUnoCbN3kICM/AerIJEPC61GCRxegp0R54MwTGU3vcE6+U6JU4XAKRPUhEAMR7K7knKog3y+pJU3nxUf94DuWF8lWOjLLKaoJjfSnLbup+4OlNBK27C+LGw2WvgcgTmT7aamFBaACjZ73Azi+m8XDkQu7MhUxTO8/EhXoynCdWQdkeDzeDzAuC0ygf9hCL7XFM0Uq5PDSEB05XMsJfxbVtx2DnK5yuUOMY8ATh7S3cLRR5SBQDzka6gxQypgZq+LbGwK1hgZhdbso77J0Mwb9DrVUSp1SQVdN6UY/3aLmRT3eXcLDESKu1K/+FWiFldGIg45OCGJcUhE59NqPfZm3ngx35zOwXSEyA5/uSkrdxi0M4bvBjkKKJhIQEQkNDCQ0NpU+fPgDU1dWxadMmvv76a9LT04mPj2fjxo1otVrmzp2LRqPBNtXNj5vXsH71Zq6ZPwMAhVTC1NRgNmbX8sDku/HzG8L+Y09w3yfbsLh0/H3wagaGGRg04Nsu2tFqdQopyS93ua/fe21n6P0Yc2MYN39xmKd2X05qkJqjFc3ckR6OencTA0f9uaHb4nCystbIV9VNVHTYAZCIPAGqeyfGE6iW8876Ixh2/kCf1lxc9g4QBPavljH25iVkHr2KLw7cxfs8xy2laxDtdJI8cjz62HhqiwqoKy6g8nAdCh8bfcdPIXLkJNYX29hV1M7dEVJW9Itl5rEibj1ZyvJ+sXj7ahhw+XQGXD79D1eawdEtZYiEMo7brRQ3tvP2dWfLppfXGHi0oBKnADq5lGFTosn5rZLL39vD1NRg5g2JZFhsQLdsx6Arojl9oJbjWysYNtMzbr+qbuKbGgNvJUUwrAfCKjlDClsAACAASURBVImkuxRRjLeCtRnxXJ1VfMbpjiPKS8F0nR+rGtu5b+hWBLcVl6sNp7Mdl6uNE9tbKDsmZkekPzOC1MTq0pmiWs/6ZjWPtRXiq/IYeS5B4JPKBq4M8uuszvkdv/cvn2yzEqqUIxKJGDozlo3vn6D8lKFLkHtFrZF4bwWDLkEWcKDGh82NnndT76vsRshUV9qKTCmhzlfM94XNvJwYzkh/NXP0/vyztJZZQX7nlRY6H24ZGcMdy4xkixP4x8w+6HOi+CJrKpdFp+G02LC43IzRazq15PMP1rL96zwSBgYxKS2Q1kYL28oNfGZqoaqxlUQzTAhUMXRoEIOSdZgKWsk+UscTiQIxKm+mzTmrO/5LYysdbjfTg/zOMrSfB4db24nzUhB4HulJkUjEbL0/n1Y28kRsCEdM7bx6xgkN1nQfS7uMZlqcLmbre6+CootUozO58MHTxz3CX4XZ0IEggCborzncFcYOgryNnfNSpFbFpjy4YXAw+4qauGlENNcP7ir3taGxBYPDya3hl7ZuztH7835FA6XhMgS3QM7uavxDfJDI/j02VZBaydTUYL7eX4ZKIUWlkLKysRmxoYNNR4r42WhjWKyWd64b1VmFAFDZYeeN4lpUpS3sy6pn69u7iYnzRxBBU6OFttazfB3p4RqmhQVgM3ZQkt1Epj+8+ulB+kf4dbK0/xm+rGrkqcJqLtdp+CAlCoVYxC6jmS+rm/j76UreKK3jmbhQRv5BHszqcvNpZSMfVtZjdwuoJBJUUjFOQaApzwgFpk5nGzzymEsWDCKrsoVlB8rxlku4akA4EVpvIrXexOp8kEvFPJxfybu1Rp69I6FX5euCILCvpY33yuvZ3dzW+X2EUo5SLGLN8WauDfbn6bhQdHIZcwaE8862Akwdji690x9UNOAnlbIgtOv4+jGrmm8OlPPirL5/mt2/c2wcyw9VEFlj49ZTZTwSE8zdkUFIRCJWHKrg2Q05LBwVw6xRUXxQ0cAtYYGozjOHNdodrKo1sqmxlSyzBZlIhJdExL5mM2sz4rvYoreOjGHd8WpWnajmcGs7H6R0bZNYebiCp9efYnhcAK9MjyfiyT99rN3w3+ll/QfhPLWZU3IvLlfFIy7P5oUhT3LVzzfwzrF3eGLoE2d3bPWQH0W7f6XP8Pns+CYPiUxMwiD9eX75D0iZDunXewiQOlpBEwbqUPANAVWwh2jtfDAUw7JZ4HbDLb+ALrHLZqfDRWFmPamjwy74siUM1nNgfTHFPWSH/1tQW9RClvkIeRHHeH3Q6yil3RfCxCF6fluRj8Vkx9u3ewY7IyiDV0a/wt9/+ztXxl7J2Iix/xeXfl4sz1uOVqntNYtmT7g3415+q/yN5w88/39SWt7c0cyTe59kaMjQ82bV8/bVYKhu4+pHByESiRhxVRzG2jZ++ewUx+aHo5JIuCviTES0vQkQgU9AZ2nfdSeKcZ7hyfg2LYZJOZ/CyZVw9VedrRK/w5LVgCLeH4nqEisW9r7lYfwe9xjg0d9Wa5U0uTyR4uiA80fs74nUIxOJuD4kAB+phCFX3Io05yDbf3iV0QnTyG5Snh2LNjP88jgcXwZJ02D2kk5G5IoOO00Op6c8UaXBZ95KPvzhNgY3HuQZ4R6yWtv4NE5L6K9Pekja4iZ47t3l5la/Wfg3V/D+6Y/RDFjOwcZGHs0tpn/mgyTqIlidvBjBT85L4dHIE5b1eB/zQwKYm13CUZMFm9sjC9hX3d0IHByj5VBBDUazDa26h3L3M3C5Bbbm1vPp7mKOVbQQp/Nh4agYgnwV+HvLCTjzX+0tNLAjv4FHfshGEMBX6TGkfOTQbq2hxaJhqOoedu4yIJX64nSaqBRewwGECtWkp8/sdu7g4GBuueUWsrKy2Lp1K9nZ2SQlJTFnzhwUCs81Zwzty+GdOeQUHSPtdCLJyZ6g0fR+oaw5WkVOjQm9bzpvH3+cdkczfx/4MvFBfgzI6Opsnw8+DhtPitsZ71IS6+XDDVfGs/LHQoqa2li5aBiNP1dhifJFG3r+sVXZYefDigZW1xpxCh6G1I/7RPJTWTWf7T9MTKAC31YjvuWlzC07gEMs5bBPCtGTp6LbtYdTO9cguFuIvXoJH59u58ribAK3nqDv+MlMXrQY0TnritVsosrk5KvD1fzwZS5ikYgAlZwr3tvLgmFRfDgkgtvyy7kvr4KP+kSdl1+gNKuJsBQt/9xVzJQ+etLD/XALAq+U1J5pIQlgZpAf2w1mthlMlPTToKlTcLKmlRs+P0R0gDfzhkZxy8jozp5AH42C9AkRnNheSdq4cA46bTxVWMWi8EBuuMisbJSXojPTPed4EZsGJnJzWCBr6pv5rbmNCQG+SKU+nBkmVJ44iHWgmiqbg2uDPQHrOxPH8ePxMr49+Sl3Dn0ZsVjG5sZWyqx2PukT3e2cIQoZATIp2WZLJwt0ZB8tIfEaDm0oISo1AJFYRIvDyabGFh6ODr4kUqaBvj4sqWykwebo7FP/HfYOJ7n7aglN8OOl0lpivBTMP5NFfywmmFENLXxc2chDMX/OgdHudHU65pNS9Nw8IprJffSMjA/ENcSNY4mbzR+fpG5UAITRqT+fs6eaXSvySRkewrj5yZ32yPI8Ke4GOTa3wNX4ojlooGFDFVs3VCGRiYntryNCKuB3ma6TkGt1rZH7T1cgAG+W1fFQTDDTdX7nHZdHWtsY4nfhzOtVen/eKqvnqcJqXAJM0J6/7WxtfTMpPkqSfXrvKCt9ZPgFKImzizhyJuPe2uhph9H8xQx3VSuMi+hAdGbtj9IFYHebkdDIL/eP6ba/IAh8UdXIeK2aOO9L08lOUXmR7KNkq93KYF85pqYOkoZ5xo/DLbA4r5xrg7UXzQ9wIdw6KpqbvjzCw2uyO7+TAxKVjP4TIlk5uW+Xd0cQBO7LqyC/vYOEUG8ig6JoKmmhorAFqUyCOlBJaIoWvwAv9ta00FBv59VDJXj7gqrBRqPUI893z4T4HnuUz4VbEPhHcQ0fVzZyR7iOZ+NDO8fjhABfJgT4UmKx8Y/iGu7MLSfRS6AqpwVju42d5nZeLqmlwe7kxtAAYrwVtDldNLXbOXK8lqYCE/ee42yfi/4RfvSPOL/j+npSBGKRiOdqGll3tI37o/Q9EpYKgsA2g4l3y+vJNFlIVSl5KzmCNJUXcd5KvCVi3ILAylojLxbX8GuTiSdiQ5jRP4R/bjnNzydrue6MXFpVh51VtUYejQnG+8xzc7kFPthRxLvbC5idEca8oX/e6+/vI2fR6Fg+2FnIlCg/Xt1dxDJXCSliKbvzGrhyUBhlUV6MPZKPAOw0mlmeHtuNGLGmw86crCLqbU4mBKhZFB7JpABfDA4Xs48XctXxYtZmxHcG5NLCNQyI8uetXUUoB/h7qv3wtLi9+Ws+n+0pZf6wSJ6bnoqlve2Pl90r/P/C4a612QmUyf5U1gOnnebKnRjCtKQFp0HOWiIQc9+A+3j18KtMjprM4GAPiQ8tlaD0Q2QoZOzMdpwuPVu/zEXlryQkrpcEBZe/BsYS2Pq0R5Lrd+j7wpzPQN+n+zEFW+DHv4FSAzev75L1+x1FRxuwWZx/6kSrtUrCEv0oONxzdtjlcP/bIpe9xZ4dJ9mVuIKhwUOZGjW1x33iMoLYvbKAoqMNpI/vOXs0JXoKidmJ/Fj843/U4bY4LGws2cj8lPl/qbxdKVXyzPBnWPirR6f7qsSLl+fqLQRB4Jn9z+BwO3h51Ms9Ovd2q5NDG0pIHKJHf4agRywRM2VhXz55O5MfT9Rw/6AoTySy4qCH5M83HO7YjVgs5p9J4bxf3oDB4cDkdDPJVQU7X4Kxj0HfOV3O5WzpwF5mwv/a7gtRr9BSAYeWwOi/d3Io1BS2EJrgR7nBgkQsIsz//MaQUiLm/uizRqpKG0Scfx0/E0yM12Jip+nIOqQnKngYYTtWQ1sjzHgfMhZ0aR/JPGOAderDBiYgWriDWw5+SL8jD7Ao5VkmtRiYGzaPK0beTsYZZuFHCyop6XCwKUyM5uAm+HExL5/+hePp77Bo2GcsHdiPA/vz0FRamDzu/FqRY/y9CZO5eDN7IxpLDgrFbOK9uhtiE4eE8UFBDdsOVnLt5J5bVCqNFhZ9k8npOjNDYrR8cdMgxicF9RjwGxil5b5JCTS12dhb2ES9qQOjuZHy6l+wKhXcPDyEif1ewWE34nAYAVi6KRS9UE+AUkRiYs//u1gsZsCAASQnJ1NaWkpKSgriPwQup0ybwMoVDaz9YS133HkHAQEBjIgLQOvjYSnNqmzB1OHm+7unoBFp8PMbiEzWcw+g3Wrh9P491BbmU1eUT1NVBQgCW85s10ul3Oatxi5XkvXBetpqLaj8lSx/YgU+/lpU2kDU2gBU2gAMbvi5sZVDrW14S0QslgoktDdj2VnNwapK1G1m5gInAaVKjX9wKGPn30rf8ZNYc7KJlzfl4Qzqz1StH+z9la1FJaTF9iFp7ybSJ05l0m13d3G2221Onv65hHXHqwnwUXDvxATmDY3EWy7lq32lvLe9kA0narhheARLKw0EyaW8kNB9bm1vtVFfZsI2RkdlhYVPbxyI1eXm3rwKNja28FxcKHdEeDSxR/qreSY+lDKrjZtOlmKKdfJBoI7tWbW88nMebkHooh+eMSWSnD3VvL2zmE/87EzU+vJs3KWRF4Ur5azLiOeyzALuzStnZXosfXyUfF3T1IWV2tRkpbnOwvHJ/kSJRZ39v/01GpK94GdrPJeVf0JM9GI+rGhgpJ8PidIGbDYvFIqzwXaPvJ0XJ83WLt8NmxnHujePUXy8kfiBQaxvaMEpCJ2O/e9wuwV2fJNHcIwvqWPCzuuM/54VzzS1d9G2FwSBXcvzsZrt6G5JYGd5FZ+nRnfaQJFeCm4LD+SjSk9A5I/O+rl4rqiab2oM7B2STKhSjkQs4rkZZyWGJBIx0+5Ko+hoA0+erMCvTczJdSX4aBQcWFdM2rhwRl+bgOjMubcbTKyuM/JWUgTLaw1sFLlY//hgDDVtGGvaiUwNQOEl5ftTZZxq9zy/dfXNPHC6ghtCtMwLCeD1sjruyCnnHZ96nowLZdIfHDyT00VuW0dnu8z5EOetpJ/ai58aW0jxURKm7HlNbne62NJk4sHonhMq7e0lnM5/igDtaKKj7+qyTRepJsLgZL+3hwW7tdHqae3wvzSnF8Bid2K0yDiXCytOHw7kUVxXSbS+e8vKMZOFE2Yry9L+WkXcHL0/b5fVc3mihsrMxs6AyCeVDfzY0EJum5XxWnWv1Ch6g4FRWk49PxWHy83bRbV8UFzH9+mx5AhOniyqpshiI8Hn7LNcVWdkf0sbq/vFMfZ31YwhPf/20uomHiuoYu7wcGrWl1Jlc/DK0Fiu78HJ7Qn/LK3jk8pGXkwIY+F5xlqst4Kv0mLYZTTxeHY5bgEm/ZJNjVbGFToNT8V6dLQrjRY+31PCD5lVuAWBh6cmcfe4S+u/FotE/x937x3eZL3//z+yk6ZJOtKme09aSsveGwRBhggHUXEd90TPcR49HvUIx723KC5UhiKyBZW9CrTQvUfapk2bNk2TZv/+CBRqy9Lzub7X7zyvK380vXPv+32/n6/xfPJiShRXhQTwWk0TN5+qJk0p547oELxeKLF2U9bVTXFXNw12J0PVfnwxMJ6pweo+Y41QIOC6iGCu0Gp4vqKBR0rrmRykYlRCMOuO6XsI99u1zajEQm4+befV0G7jwW9PcLS6jfsm+wIYlxpUvHVcPJ8fqGbnjiqkgFEh4jeFmPAB/qwN8hJrsfFSajRxCik35Fdx66kqPhsY36N5coZsu7xefhueSsw5FUgaiZh1OUnMP17OwhO+VqNAiYh1BhMlIWK6jpq4WRVLWYOZNbn1bMxroMvu4unZA7h5TNyfUqv/nyfcFpebcYeKuScmlGVxF4nk1uyjWOTrIxoUe7pf0dzAtWnXsr16O88dfI71c9YjFop9Ge4Bc6B8J8L8r5my9BUaStupPN586YRbEeATMfJ6wdoK5gZor4FfXoAPJ8K0f8HwO3zZ7m4zbHscjn8JSdNg/vug7FsW5HK4ObShkvhBWgJ0Fy+FSRkexi9fFmMx2fEPPHtT6ktM/PROHpOuTyNl+P8bhe/WFjMfO19GppSyYvyK897ocn8JIbGqC9quAMxNnMvrx16nw95x2XZW/y1sqdqC1Wnl6uSrL77wRTAifARzE+fySu4rTIiegFbxf9OLv6Z0Db/W/cqbk97s1T9/LnK31uDsdjNyXu8XhFwp4eggJZJ9dWyrKuEh92FEP94F2mQwnISiDZAxnyyVHytSosjeX8DTiRHwy4M+kbTxf+uzLVteC4iFKDIuIdPl8QBen3f1Gez6N8gDYNS9gC8TZKzrJGNcBEdazUQGKC7YY/x7eL0ekgJL2N84jrTgmzlcVoNce4Ji4cdo1bHIbvgegvr2gR01W0lUyHr3CYnEMOYBBqfNZvumx/mPKIPVEXN4p7iVyCozWSo/thg7eDs9hgFhg+DULDjxFcqht/DhiOHMPNXE9NxSvG4PQ5pc/T4zZU0GVu/bwcm6ZizqdH6JSUbYHkOwpgWnvR6xoncQb9AALUoE7D3Z3C/hzq9v55bPjuInFbH+7tEXFak5A62/jHk5kZjN+ZzIu49JIcFkZ3+GXNZ7vOmwOTlQt4MhIiMZGQOQSC5s/+Hn50dGRv+eo3GZWqJk2TR4DrF69WpuueUW/Pz8mJEZxteHaglTy/n2jlHEa5XA1PNuo+zIAXatfJ8ukwltTCwRKekMnjWXsIRk3C4XnW1GLG2tNBgMbK43UO9yk9TlJDNLB7ixmNpoKC6gvdWI83S0XAuc0XwXS2W0R0QSHBlNXNZgAiOisAQEcV29helROt5Mj+3Zl+tGKJmaruOpT4+xyRiPLnQWs5u2EaGvZODUmUy99a5eZLvK2MUdXxxFb7Lx/LxMFgyOQi45+3zcMSGReTmRrNhSzOqfK5ABq/YZ2BVcwbiYQK7ICOvp3avKM+LGy3eVBq7KisClFLPgRDlFFhsrM+OYGdI3CxOnkPHdoETmHi/jeVMrG+ZloFFIeHNnGfNzIglV+ybPMj8xlTN1rBTbuFqj5o3M+MsW+ToX4TIpb6XHsiivgg/qjdwYqeXx0nrqux09HslVeUZcUgG/uuzcFXPWU14gEHBDVCRPlw3jRPWd7DeZOdE5i0dZwYGDRxAIxERGLiE+7t6eaoiB/gq+azL12oeI5ABiMoI4vLGShJwQVje2MjVY3Yfwlhxt4teSFoKPNtFQ1s7E69OQyvtO1yLkUiJkEo52WHsR7uIDTZQdMTDllnTub2tliNqvjy/8A7E6vmls46XqJl5K7V8A8/3aZt6va0Es8NkCPprQfxBfIBCQPFSHU2gmo81B0c5GnN1ucqbFMOrqxJ7zaHa5+XtJHRMDVVwbHkSQRMxNp6o40tHFsAj/HnVo8AnPvV1rZmNzO/cW1bAgLLAnc7d6UCJHOrpYXtnI0vxKfhmeRuo5pCu3owsvMOI8gmnnYoEukLxO2wWzsttazdg8nj6K516vF33DasrKXiCvZQCq2vUsDpmOUnn2PRgSoyI4V48pXEmFzU5HixW1VnHJStX9obbNpxcRE3Q2MHyGcFe19NPSBHxc30KcQvqns89zQwN4obKRqkQV4qM+v/Fqm51XqpuYEKjiN1MnO1rNPZUd/y0IBAK+bW1nfnwII6ICyfZ4eLuumddqDLw7wDcetjic/Ku8gWt0gWfJ9gVwU6QWp8fLU+V65g3XMX5LC+MzL22++1tbJ2/UGHg8Ify8ZPtcTAxS89v4DMYcaUFotPPlmGSUXW525uo5Wm1ie2ETGoWE28cnsHRULMH+568muxQIBALGB6kYH6TiULuF12sMLCuuQwDEKqQk+8mZrwtkUpCKMQH+FyWSWqmY19NjmBsa4PMFDxLTeMRAXZsVsVLM1w2tPBwXhlIsYltBE4+uy0chEbH6tpGMSLi8qiR/mZhN94/D5nQTGaDAjpdluT9SbHXzRkoiC8Ije94FqwbGc31+JXcX1vD+gDiaHc4esr0+O6kX2T6DJD85a7OTuPo06ZYIBeR12rgyRUthWSfffF/Cp0434Ro5C7MFZGvWkRqaS3v7DAIChlzWsZyL/3nCvamlA4vbwzeNbTwYq7vwTVW6jTx5IH4efyJ0g3zfmRsQCoQ8NvwxFv20iA3lG3zZxI46GDAXsv4CRz9BeMVywhI0GKouTPr6hUDgI89KLYRn+Qj1z8/A1segbDsMvhG2/wNspn4zZefixM46rGbHecXSfo/EwaHs/qaU0iNNDJ7uG7Q6Wmxs/fAUXi/sXVNGTEZwv0rn/y3YXDYU4r4ZxWd3vECzspZPJq28KJnUhCgwG20XXObKhCt5NfdVtlRtYXHa4j+1z38Ua0rXMDZyLBH+ly8C0x/+NvRv7NHvYcXhFbw84eX/yjo77B1UtFdQ0VFBRXsFa0vX8pfUvzApZlK/y5uNNvJ21pEzPQZVUO+ofbvdyb7jjaj8pZRb7Kxbs4qrE2dgCXwcf+fDiH5dgSB9DghFfN9swouX+V49FP8E894DUd/7znqiBcWAIIQX85X0eODzOVCzH1RhoI4Afx0Ub4JZr/QIsDVVdOD1+ibDNTuaiA2+vF7K7u5GkjSlbKqcjDPqIRTCKkzl1QQMX0bzlJuI7odse71e9po6GXI+/+3gRIJv+JYXDQW8EDKAg+YuNrV0sN3YwR3RIVxzJiO24COfnoM2iTRgeYqYB4vrkBV1MDCid9bM6nDx1s5SPtpdjkQkJ1mr46pAJV+LhHhCFbTVunlv8ys8MG85ItHZ51EoFJIeqGRfUztrtpRz9RWJiE6/7H4uNHDf6uOkhav4eOnQy54ktLXtI//kXSiVKWQP+hiJpC9B21FowO31EiNtZtCgaZe1/t9DIBQweEoC7d+Z6ZIW8PXXX7N06VKWjoqlprWLf88bSJz2/JN0s7GFXZ9+QMXRgyQMHsaUZ+9CHdI3CBWW6OvRywHGOl3M/imfn8cIycz0CeLVdTt4tbqJ75raCBPCPVFartEFIj8d6JFIZb1I8hn8K6CNB4prmRCoYkFYEO1OF8fNVg52dLEjS4nYIuWqgGQq8qLRFxWwpjmV2n3VLB4eg79MzM+FBpZ9e4IQtYwN944hKbT/SalOLee1v2SzbGoKhY1mPi5u4JC+HVe5kdWH65iQEsJTs9Mp3NtATYyMZnMHxlg/ph4tJUEhY31OMjkX6EnWySSnSXc5i/IqWDUxgR/zGlixtZhXF2Xj8Xr5Z7melWIbkyoczBNZkeT8+YzZ+CAVd0WHsLyyke+yE/ETCXmouJZ3B8Th7/CSu7Wa1tHBdHk8LAzrHThaoAvk2fIGDshv5UhnFFqhlWr/W9jj+RsRQiNXNzxGY+N6YmNvJyb6ZlKlZpocTnbnP47EeoSoyBuIjr6REXMSWLP8KFsO1JHnsLEs1jfBd3m8HGi3sLHZxHpTK5bpGnQCEVfs7aBl+VFm3J5JcGTf3vUhaiXHzvF5NjV1sfubEtJHh1MUKye/0MAPOX2zSwESMcvidDxT3sCVWo3P6vAcfG8w8UxFA/fFhGJxe/iioZUH43TIztPu5vF6OWWxcW+SjuufTaaltpOYjKBe2322vIEOl5uXTyu6T9eqSfaT8VaNgc+zeo+TGf4KzC4PdxRUMzc0gNfTYnplTYdplKwelMC4Q8Usr2zgs4Fnf3+4o4tgiZiEfibbv8d8XSCf1Bv7tQ87gzVNbQzXKHtN3h2OVoqKn8Bo/Jku6a28dXwQAlxYBZ9y75zneo47NEaNblMVApQc7ejCv8X2p/u3q40+wh1/ThDFXy5FLbVS29bZZ3mD3cnGlnaeToz405nnWIWMYWolhwRebhkZRkiciuuLqtFKxawcGMe1eZW8XdP8Xyfcm40d6O1Objvdfy4TCrk/VsfjpfVczQ9Eizt4w3UjQgF9bEYvhNuiQ3B6vTxb0UDjECUysR1bjQGL20O3x8PisCDS/XtfL4PdyT2FNUwIVHFvzKWrzUuFQhZkRvDh7gr++vo+33GIhaSFq3lmTgYLh0SjkF5YU6HM0Mnmk03srzDy6My0SwpwjwjwZ3WAP012JxqxqE/59eVgUrCa73OSWHKsHIFIwMrDNbgSVShEQm6ODOadX8p5aVsJV2To+M+CrEtWeP89ztVRkAJ3ir+mw3uMJPfjiIV/7fnf+CAVH2bEcWtBFfcU1ZDXacXp8fJ9Tv9k+wxSlXLWZidyzYkKImUSvs9JYlSAP1uFCnYUNjM3O4IE5R5KSx9D5Z9BS0sJ9fWrkEq1KBQT/9Ax/c8T7rWGNrQSMTXdDo50dDG8H7EVwJdlLt3CcUkQMaIEBDJ/XxbMrAcgPTidmfEzeTfvXa6MnIDCZoKAGJ9Y2d5XoWQzuvihHNxQidvl6eM/fFmQyGHmCkieBj/cBWtuhLhxPuGowNjz/qyrw86xrTUMnBh1SdltAJlCTHyWltJDBgZPj8Vhc7H5vXxkfmLmPZzD+hdzObihkolLzq+q+2ewuXIzT+x9gqG6odwy8BZGhY9CIBCwsfQndjk3sVh+G0MjB190PWqtAn2J6YLLaBVaxkaO5ceKH/+fEO7C1kIKWgt4c9Kb/7V1BsgDeHTYozy651GuSrjqouXybo8b0TnZ3oPtFsKkYuzdNWyr3saOmh1Um6sBEAlERKuimRE3g78N7ZtpPoOjW6qRKcXkTP9df47byeM/HcFjc/Fa7B42WeF5182klwSi1Zixd16NTvowntzvEA67lu8a25gerEG79zEIToKBi86uy+uFva/itChxNmagntr/c9BL7TPva5/Y2KQnwe30VZCY9ZA+u0eFG3z92wqVhACdH9WtXaRpW2huNhEaOqPfbfweVmsFSQFVCIDD1W2kJKg5eNKf+MCxNBu3ER3Tt+f9egWjJwAAIABJREFU17ZOyqx2lv9OKbbX/gsEEJaJGBgbqGJsoKrP8kiVoD0bXFscHoyy1MJ9Bj0540N61rm90MCzGwtp7uziyoSfeXL+jei0vkit6VQVm1o6yFYLeffwJMIDXmLx5Kd6TZQfvjqD+1bl8vffSlh+sIJrRsSgUUh4ZXsJ0wboeGNxTq8s6YXg9Xpobf2NyvJPyFtXT0BEKiPv+LBfsg2wMa+BcOwEy6TExMTg8bgRCISXVNrl8bg59cvPHPr+OzShOgZOmkbi4BEc3KBC48yhRn+It1/+hATFcG5Q+hOtUeDottFWX0dbQz22TjN2qxWHzUp3l4XSg/uQyuXMfvAxUkaOuaR9cDTZWLijnWPXRXFnYQ2r6wzst9hRi0X8MzGCpRHaHqJ9MSwKC2S3qZNHSut5vcZAmdUn/hMkETFfoyJqXTWLH0wiYlwSZYYxfLC7khVbinlzZxljk7VsPtnEtAE6Xl00CJX84kHUmGA/YoL9uCJDx31FtWwwmJjhkXL4UAPTXttNhExKs8eNM8KPEly8mhrNorCgS8pEx5zOdM87Xs6tJTUkZ4eyfl89tSESzP5iTllsrEiJYqjIzm+rSxgy3dIv4bxcPJ4Qzj6ThYeL63gnPYZlJXVMPVLCrTUeTEoBe+MkDJeKif3dZM3h8RKtkPKF1Vf9JgCOOgN9wmytYoIj1nGdcDVVVW9RVfUmDm8QCN6jwOpmtCKe0rJnkcpC0cXOJGawltdrDCgjZewxmVmpb+Fkpw2Ty02YQMjAym5umBjParuFz8e4GdnkpuWVXCZflUD66AgksrPP2lCNHysqG3F6vAhcHrZ9VIAqSM64v6QwK7+cyUGqfkXmwJfh29zSwbX5lUwIVPFYQjg5aj/2mjq5v6iWhWGBPJEQTrnVJ2a5sbn9bLDvd6jtdtDp9pClUuCnlhKb2Turtbutky8bW/lPSlRPRYFQIODeGB0PFNdSZLH1IjZZKgViAVyh1fBWemy/ImkyoZDHEsK5u7CGw+2Wnvnd4Y4uhmn8Lun5DJFKODSqn/a902i0O/itrbNXFYDd3szhI3Pxel2kpr/PzaulpIUJidZYeOXAKJySrSybOQOBQEBIjAq500u8UMzRDiuDW2xEp/d/Di8VNa2dyETdhAX0LnEPU3VTb3L2Wf7zBiNSoZDFl6mEfy48Hgd2ezMSSSDzdQE8Xa7n7esy2dBqZrfJwldZCShFIu6NCWXpySoOtVsYcb759mm0OlzcW1TDNbpAFpznvjqDj+tbGKlRkqk6O7e9NjyI1yqrebdJwFjBKdZj4q30mPMK5Z0Pd8eE4vJ4WEETR2saUYtE+ItF2D0eVumN/Ds5iiXhvuCR2+vl7sIaRAJ4a0DMZQcwlo6KRSISkBjiT0aEmnit8oK94m6Pl1P6DnYWN7P5ZCPlzRb8ZWIClRJu/zyXjfeNIVxzaQGcsAu0jlwOslR+bBqeyoxTJj47XItXruOeGB2vbS3h033VPDg1mQemJF9W+bXTaUYi6b/6wuv1YLGUIhRK0dd/RUz0zT1uFAAzTovV3V1YQ4RMwvqLkO0zSPdXkDtqADKhoGdfZ2SGMyMznJrajygpWUFE+CJSU59DIBBiNp+guXkrVdU/XfJxnYv/acLd0O1gr8nCS6nRvFbdxFqD6fyE21gKpmpKolKZpDqtwKyOhA59zyL3Zd/HnB/m8HX+R9wKoIn2lcZGDYO81YSNmoLb6cFYb+mtaP5HkTQF7joA9Ych+YoLC6kBh36sRCQWMvTKuMvaTOqIMDa9m09LXSeHN1ZhaetmwaNDCQpXMmJuAnu+KyN9VHhPb+5/C5srN/P43seZEDUBg9XAHTvuID0onXlJ83j1yKuktAzl3hv/evEV4ctwd3U4cDnciC8QIZyTOIeHf3uYyvZKEgL+hKXUH8Da0rWE+oX2sQKzmLrJPR0o+SP2GjPjZ/Jj5Y88d/A5dEodcpEcqUiKRCjBaDOS15LX86nrrCNQFohOqUMq0XLIIkRqL0XkakIpUTMtZjL3ZN9DYkAiYmk4uZ0Oqm0OCrrcDFZ7+wygXq+XmpNGBuSEgNGGrdOBsPhbxGWf0NHVzDbXe4RrLUxqXE1S4F3sNMl5wt7N8tFJJIWn0P31dzTtfJ8dsjHkW2w8rLJA6Va4+uMecTHApyi+6zmszusRiJORJ/eNnldZ7Sw4Uc7ylCiu8HPDjqd9FSgTHrng+Wsoayc8yUf2atusDA46QEPjpRPuLmsF/jKf3dWRqjbGD4nD7fQgF02kwfg8docRl01F0f5GUobpUGsVvFPbTLbKjzGnxyNHt4tfviymuaaTBX8f0q/436WiurgVgIx4X+T7ie9PsvpwHaPj4J7M5xk76M4esg1wY4SWTS0dvDB5EM83/sKzv6QTFvwFEwfdQKelgObmLXhbNvPOVWoKCv/FxvwmVu+vodPl5pYx8Tw5K70n430heDwuGhq/o67uU7osldT+PACrIZCuRhdfPfYIU2+7h9iBZxWuHS4PRyqaKT91kqH2UgLdLr58/EFa62qQyORodGEE6MIJCAsnOCqG8ORUAnThPfeovriQXZ99QHNVBSkjx2LtaGfz268gUyrRJQyjuyuIMKeYVmsuVZzC2yGg8kgnNnNrzz4IJVIU/v7IFH5I/fwYOGkaoxddh8yv73PqcDg4duwYAQEBJCUl9XiClxxoQqkUcZe4A3NNHYcdEUzt7uBfowYTE3rhUkSTyUR1dTUOh4OhQ4ciEolYkRKFw+MlWCrm/lgdQ9RK4hVSPG4vH1KDsa6TiKQAknUqXl44iIenp/DJnio2n2zkb9NTuHti0mWXswoEAl5Li8ED7DdZcIwJxVvWQX1VJwKPlwemJHNfWsR5s5/nQ7JSzreDElhWXIchVIoiUEbRkSbGXJnAIwnhTA1W4w7zcHxHLbu/KWXmHQOR+/edNHa2dXP4x0r8NFJypsdesCJLKhTybkYs046Usq3VzPfZSVyXW86/w1wQ7g82O9JuB3cVVHNVaAAZ/gpW1htZ1WDkzFkLlYrZPyK9Rx33o7oWnirXk5p2F/NHLqW5eStZylQ0RULsYQ+RFaujoOBBCgsfpksYzqsDZRR1e8Dt4dc2C6lKOTdHaZkWqOLkKyfRRii5Mj2M+V4vXzW28YxIT6lWQ/2vVaT+WEXaqDAyx0cSGKZkqFqJzePltyIDnoOttBusLHx8KCUOO/kWG6su0LMrFQr5PieJLcYOVlQ2MTO3lOnBava3Wxgb6M+rqTG+cnGlnPGB/qzUG89LuPNP96tnqhSYnC6+a2rDYHfR6nRhdLg43tnF6AB/bvid6N18XQAvVjXyTm0zbw84G0gNkUrYNyKdSJn0ggGceaEBvFvbzL8rG/khJwmX19ev/PdLEIO7FKxtMiETCrjqnAx4VdWbeDwORo7YzKs726hprWbjfWNJDlXyyJev8ebuNEyOfJ6Zk4XcX4IqWE6SFY50dJFotJH5JzPclc1GnyWYonfrTITGS6O59/zH4nLzmb6VhbrAHrvBP4LSsufR678CIEgQioe3WX7kXTa5JzIvNKCnVH1qsJoUPzlv1zZfkHB3utxcm19BgcXGHlMnOpmkR9n+98jrtHK4o4tPMuN6fe/urmGW+0s+FdxIIQMZrujgGt2le9mfi/vjwrgrRodYQM87xOb28HS5nodL6tjXbuGFxAg+0hs50G5hTXZiL5XrS0VJUydlBguLh8cQGdD/fdDW5eDnIgO7S1vYV27EZHWikouZNkDHYzPSGJusxWJ3Meetvdz+eS5r7hx1yQHv/xZiFTJenZLGXZ8dRdLupELfwLZTTTw/L5PrR54/MdgfWow7yc+/k+HDfkSlSu/z/+7uetxuC/HxD1BV9QatrbvRantXXM7XBRIhkxCrkF1WYOH3wW6v10N5+Qpq6z4hLvZuEhIe6rkfNJrBaDSDCQ29B7h0t4Iz+J8m3N83tyMTCpgTGkBdt4PP9EaeTYrsP5tQsoVmiR+dEhtZYacHMXWELyt2GtHqaBamLuSTsu+5RihEozmdbcpeApseJmRmF0KxAENVx3+HcIPPCzh15kUXa6nrpGh/I+MWpfSZbHi9Xn6q/IkETQIDggf0IU3RGUHIlRI2v5uPpd3OrLuzeohf5vhIivY38uvXxSx8bCjCP1GKci7OkO3ZCbN5dvSzCAVCDjYe5JNTn7D88HJCHJHcoLwbTcilZerVWt/AZTZ2X1AFeGL0RNRSNRsqNrBsSF//1f8rdDm72FS5iaUZS30aAKfhcXvY/nEBjRUdFO5rYOjMOAZfEXtZFRICgYCnRj7Fgh8XsHDjwj7/FwvEpAWlMS5yHIkBibTb2yls17OtqQqxy4TafwBe/1uoFiRzVK6ms1vOwRIL1bZyAFQiIS9XNxEpkzA7NIC5IQHkqH3Zg9a6TrLdHkLyWmjNzydQ/BYyUT42xvKY/GHcFiEPjchEMLSCOLmYf+bW8/CaPJbvLkc+JYL8yf+hzi1AYGxltEDKhF+exqNOxiGbhKDGjDTCH0HeKtj1HN4JT2DdOwy/7l0INq+HOW/29GZ7vF4eKqmlwe7kn+V6Jrd8hMTthGnPXfDcmY02mqs7GTU/kRaLHavDTaE0kg2dMrIv+MuzsHZV4OcXz7C4IPaUGQmZNxCRWEi3cTACBOTt+468HzNx2Fwc21qDdkEse90WPsrwCXCYmrrY8v5JLO12xBIhWz88ydwHc/5wlUxRbQcSgYDIAAUOl4d1uXruHKdlhPJ2tNrxREfd1Gv58UEqDo9MJ0YhY+UtVzDvzQ089L2IfzQvIECch0QSSFDgGAzNP3HlzBpyonLYs66MkMHhLLoy7ZLIttfrprDo7xgMPxESMp32E+NorznK1Y89hTpEx46P3mLt8/8gesR4mkIzqSkswNtQjq67iau9brwIkERGE5aURubEabgcdtoNjbQ3NdJYXkKn0WfrplBrCE9ORSgUUX7kALqEZBY/+xKRqb6XuKlRz6lfdlCwexddpjYfcVcosHR3IvLzp0uiwh6uQuCnJCwukfrGRgQaDWOnTqXtlITqk63s+rySkBh/tNEqQmJUKDUyDAYDa9euxWg04vV6USgUZGZmkpk5kOPHTmANrGXLlk6uGziQp0Jl/PprIZ/lHWLUqFGMHz8emUyG1WqlpaWF5uZm6uvrqa6upqPDZ/kkEAgoLy9n4cKFqKRSPvrdxBNAJPb54bbU9VZQDdco+MfsAfxjti+L5/V4adVbMFSZfbZFMRfvdQSQCAU9vZLdXU5Wrd1HwpRkwoeF9ljy1NXV8fPPP6NUKgkPD+/5KBQKXC4Xbrcbl8uFVCrtUY/PVPmxY5ivguqoTsc17x9gik3UI4QlEgmZeG0qWz86xVfPHGT01UkEDAhgTW4945O1CCssHPihEqlchKPbzandDShHavmmuY2aNiu3jo3n5jFxvTL6SX5ynk+O5OGSOtY2mXC6PeicApplIBUKuCs6hO1GM9+fqgZALRZyd0wof43U8teCGq4JC+xlRfPXKC1l1m4eLaknPjuRUbG3AzDQv5z8ThsCgYD09BepPXY3C04a6BL5MpO3bWvnmumJDBrpy54W7mugs8XGlXdk9lz36yOCmRSk4t6iGjZNETG7VUHpvkbyd9UTHOWPudOOaJo/X2ytYGSlg4nXpRIc6c9rZfWESMUXVN4+s40rQwK4QqthvcHES1VNJPnJ+egckTWAWyJDuOlUFcfN1n7bBU52WomQSVCKRFxzopwCi42I02rtwVIxV4UE8ECsrk9GUCoUcmd0KM9U6Hk0IbzHXg/oU2XQH4QCAU8mhHNtfiU7Ws2ESiXYPJ4ewbs/A6/Xy3dNbcwMCeghq1ZrFQ2N35GY+AgnGyV8uKeSR2ekkRrme46eveZq/Nb+iy8PXUNjh4NXFmYTGqMiwuBgu9xFu4SeeU1r6x4Uiij8/C5PyKza2Emo4qwH9xlEB8rJbxDi9Xp61MvfqW3G4nZzX+wlOuj0A4/HjsGwkfCwqwkKGofD2cqwehNfdI9HJXTyXPLZEm6hQMA9MaE8UFzL2hOr8LT8xoRB1xAaMqNnn6xuDzfkV1Jts7NpcArLKxu59VQ1m4Ykk9SPgvrH9S1EySU9ytFn9ulUwQNcIe1mi1dCq0PF9c5X2XoqhfXH9eTVtZMVpWFkQjAjE4JJCLKjkIdcMOv6e2FlhUjI/SHBUGNhzbYKtrQW4BELmTkympHn8Xe/EPaUtXDHF7kAHK1p493rhjA8/mwAy+v18v1xPc/8WECn3UVWpIbrR8YyPiWE7OiAXtoycomID5cO5Zr39/PI2nzeWJz9pwS9/giuSAklXCOn/Vgru9xe3lkymBztAfYfuJkB6S8SEDD0outwONooLn4C8NDefrhfwm2xFAMQEbEIo3EX9fov+hBu4KIVFZeC0rLnqa//nJTkp4mO7t+R54+e5/9pwr22qY3pWg1qsYhrdIG8UWNgR6u5V6SyB6VbOaYdCDQyLOF0CbM6wucBfA5uz7qdH0rW8kmAhodUpwVEMq6GLY8hKlpLSPRomirNZPXf7vp/Aq/Xy761ZQTq/MgY37c3+FDTIZ7Y67M0S9AkcFXiVcyKn0W4v2//RSIhyUNDOfmbntELknp5hApFQiYsSWXdi7mc2q0na1L/4iqXg9+T7TMlzqMiRjEqYhR7jh3h0MpGht53aX3ocC7htl2QcEtFUmbGz+Snip+4P+f+XuXV/5fYXLWZbnc3C5J7q4kf/qmKpiozcx7Mpr7YxJFN1VQca2bS9emXVVEQ6R/JpvmbaLA0YHfbcXgcON1OVFIVA4IH9LJTO9bRxcsdFYjCfeVR4SoF67KT2Nlq5qP6FvI7rUwOUjM6wJ+RAf4ESkQcbLewsaWDdU0mPqhr4aZILS8kRdD+fTlBYg/anD3ISt8CZSjeWeto1o5ixyu/oU4N4JpMDcJPxsCMFYzKGIO6IYyd/iJ0bRbmpuoYdfJDhpVvxtt+E3Lpb7Q6HsP2aREAAokHP08FfpmPQfyduLflo5gyFPbfAg6LT81fLOXzhlYOtHfxXFIkT5fX80WjiVsmPwWq808yqvON/PxZIX4aKYmDQylu9fVBHvIbS77TwUNOJ6qLCHQBdFkr8fNLYFhcEJ8fqKG120FIjIqqXAd+SQNosm0mafAkhsyMI3dLNc9WGQjRyRgnklFxrJmdq4rwD5Kz8LGhdHe5+OHVY+z5ruwPtXG0NljQW+1Eh8oRCgWUNZlxuD2ECz5ALg8hPe2Ffl8WZ8qvVHIJX94+g/lvb+Xvv9zC5BQpd0/OITM2BHd+N5VVrzNyynaUAVJ2flbE5nfyueL2zH4Fnc7AR7Yfobl5E5mZb6LPdVH4ywdM/es9xA3yjbUDbnmUY1+sofvIVuSe3ejEMqRRySRmTaSyTI/VC7f8q/+2BvPWbVibm7BmDqCxvISG0mIsba1Mv/N+MidM7dULHRgeybglNzFm8Q24nU4kMt9zcejQIbZv247IqmHi9BEMHT0IuVxOS0sLO3bsYO3atYgdKuJCMujqEqH/2YTd6sKLF09QCyZpKf5yNVdNXIzMX0RFbQlFhUUcOXIE5BCnS2DGrOsIC/Nl3TIzM9m3bx979+7l+PHjCIVCLBYfURYIBOh0OtLT04mLiyM2Nha9Xs+3337LqlWrWLJkCUpl/2NcSLSKlrq+PZxej5f8X+qpOWXEUGXG0e2zv1OoJCx6Yngvwcxz4eh29XttSw424XF7GT0pBqVG5vOUz81l8+bNhIb6ehr37t2L3W7v81sAkUhEZmYmw4cPJzLy7GR9aFwQ83MieXFrCTMyw9EofM9f9IAgljwzgv3ryvno61NsUzmx4eXVHaXEOYVcmxnOkusyaGrv5skvj7P3eBVhXiFj44J4+5dyPtlbxW3j4rlpTDz+p7UfloQHYXA4qTveQtTBDm5/dDgFQhdtThdXhgRwZ5iWb/L1HKg18cCYOAZH+uYN63P6vpcEAgH/To6i0mrn1lNVbB6SQpxCRpbKjx9bfK1O5d1ennA8iAcDWo+eFFUCVwyNZP/6ciKSAwiKUHJ0czWJg0PQRvUOgkTKpbyeFsPoQ0WUD9Nw0+x4Ko61UFfURkKwljSpDdEEFbc/kIBILMTu8bCuycS14cEXd2c5c00EAhaGBbFAF4j39N/nYppWTZRcwkp9C2+p+2aw8jttZPoruKuwmuKubjbkJJN9id7iSyKCeK2mifdqm3nh920zl4CJQSrGBvjz78pGFocFIRcKGKhSYHO4+fJgDU6Ph1kDw4m9gN1jfzhutlJmtfP8OQr9FRWvIJWGEhSyhKVvHyInOoDbxp2tlvPzi+fGMZkEKT5hZcHtXPnmHu6JD0N73IRfnIa3ZgVQ0N3GrPJ8Amvvwl8WzLBhG5BJ++rUWFxu1hhMLPhddrrW5CA7qAW5vLeIXaxWg6nbgcVqQKUMp9Hu4P26Zm6PCukp4/8jMBp3ozdLCYm7kbAwXzDoOkkbh4pquVGymRBpbyGp+boAllfoeXqzCqt5AaMKD3Fj9koGp/8VTfBUbj1VQ77FxneDEslW+/FhRixXHSvn+vxKNubEESQGkcgPr9fLkfYuNpQ382hWTK97srziJSyWMoYOXcM/GkNYf/Akz5TOw+o6xsBIDfNzIjmp7+ClbSXYXR4UYht+UjEe/HC4PDjcHgL9pAyOCWRwbABDYgOJCVJSZujkVEMHJ/Vm8uvbe5xLBkZpaExV4DE72flrNTOLjPxteirTBlxEG+o0DlW2ctvnRxmTFMyKBVk88M1xlnx0kH/NzeC6EbE0d3bzxPpT/FxkYF52BE/OGkDIBWw4ATIjNby8cBD3fn2c9HA1d/1BVfM/CqFQwJLhMXywu5IPl2YQ5HqZwqIfkEiCOFXwACOG/3Relw/wcZeSkqfxeFz4+cVj7szvd7lOSwkSSSAyqY7oqBsoLHoEq7UaP7+4C+7fxyc/5qjhKO9NeQ+BQIDFUkL+yTtJS3uBoMBRfZZvavqR+vpVpKT8k+iopf2s8c/hf5ZwF1hsFHV18/hpVc1kpZwclR9rmtr6Em5rG9Qd4ljMLOQuM/Ghp3tR1ZFQsqXXolqFlhv9k1jpKWJJt5EwZZhPbTxtFpz4mrC4GVSd7F8l8v8K1flG9CXtzLonC1E/GehVBatIDUxl2ZBlbKzcyAd5H/DmsTdZlLqIJ0c8iUAgYNjseHQJGlKG9yUoYfEaMsZGcGhDJYmDQ1Fq/rh64p76Pf2S7TPweryY9oiJ0umITLn0kg2lRopIIuzxuLwQ5ibO5duSbznUeIjRkaMv+xj+CNaUrGFc5Djf/XIadUVt5G6tYcScBKLTgohOCyJpSCi/fFHMuhePkj42guGz4y/5fAcrgglWnC3XW28wccruZPA5ZPtIRxfX5lWQrpRTYu1moEpBcVc3AmCaVsO08widjAlUMSZQxb+TI/m8Rs/jVUY8egv3NXZh8fuIkwUVhA+5B930ZbSL5Ny4KR9npB9XD4/Cue52xC2lfHrqGCv0wUgDpCiOG0mpdPDA4BSCRy+E/Nfxql/Eq8og4PplaNzgKT+IbeN6rKIZdOWpoOAUQrUU2ZS5EP0FrLkJvrqGurFP8pxewQ0RwdwWGcSp3HW8En8ri3JG0F+80+P2cHBDJce31xKXpWXKjenIlRLKKwwAxCpqqPPGsaquhnsTLh70sVorCAwYwbBgX6T6aLWJsEQNJ3bUEqkZjirpM8aM1SGVKohbkEDJoSLmFNj5dvMhXA4PSUNCmXTDWRXiCdem8suXxYRE+5Mx7tLFX9xuD7tWFWGWC0iP9l3HAr0ZAV5CpccZmPkNYnHvibzb5cJYW01rfS0BYRGExMYRHuDPrkfmsS63nk/2VHDbG1sYoTQzIjAGT0cB9b88gNAbjL/KTk2+jnX/MTF32Zg+ZfDdTjcF+nb2n/yU0kYndsmrsN9ISv53uAeMI1eRRtVxPT+c0PNrSQsxQcncfsdYJkVLCY+Px+PxotfrOVa2ivjgrD7H6/V6Mb71FsZ33wMg8LrrGP3kE/2Kjf0eQqEI4Tl9sCNGjGDokKF8+dRBHPVq5HLfMxMSEsKSJUtY884vlBmOUd5xEIDg+GDCQiNobzOjN9QQIotH1hrLgdVnWpAUyMlBJO0gMMSfm26d3mv7EomEiRMnkp2dzcGDB5FKpYSEhBAaGkpwcHBPOfoZJCUlcdNNN/HVV1+xcuVKrr/+egID+05ktNEqSg419dERqStu8wlgDggi54pYwhI0qIPlrH/5GNs/PsXch3L6vDtKDjWxc1URI+cmMPiKswTL6/VSsEdPQk4ISo0Mp9PJ5s2bOX78OMOHD2f69OmIxWI8Hg8mk4nGxkYcDgdisRixWIxIJKKlpYWjR4+Sl5dHZGQkOTk5AHR0dDAIM5usEma+spOl45KZlx1JmEaOWCnmYKiA9f4OUgUSpphEtAaLyQ3ysLxCz+aVFipauhCLBDw1LZXoGjtlhw1MHR3DcbWXN3eW88HuSobEBpIZoSEzUsM4m5dftzeTNSeeGpsdb7cLQ5OZa78v5nB1G26PlwA/CQtPNLFkeAzLpqUQpOyfuEiEAj7KjGNWbhmL8yq4UhuA0emkvtvJmsZWni5vIEwm4dbIKP5W1c0NjveIHz2JhnId2z4+Reb4SDrbupl1d997HXzZ3nmhgbxX28yNEVpSR4SROsL3PhlbpmezsaPnmm8zmjG53CwOv3BfrMfr4el9T3Nt+rVkBPsq+87XkyoSCLgpQsuLVU38MzGyV5+s1+slv9NKjELKKYuNzwcmXDLZBlCKRNwaGcJbtQYeigu77B5cgUDAk4kRzMwt5c0aA4NUfmzOa+DFrSUYLXbEQiEvbi1hYKSGWVnhXDUo4rzlvOfi26Y2wmUSxgb63iQd5jyaW7aQnv4fXtpeicHczWc3D+9T5RMXdzdDm34gLfwHPsy/nqdOVDGd04DaAAAgAElEQVTaJuaNVh1ra4zUjYZldYH4Cz9jtmsb0pP3MzRnFULh2QCvvtvB0pOVFFi6WVnfwqqBCST4yXC4PBg6ISzW1kvcEiA+JAwv9VQYqslOCOfFqiYUIuFlZ7fdHi8n6to5XNVGbo2JI5UWOuxPw94aJqfZuG1cAvPjAqHrBIE1q+jquhal8uy7UioUktXcwG6zjCWjgtlyYgTLduQwoWI7TQlGjlnTuEmm4v0fCjlSbWJGRhgfT09ifn4Fiw/t4n7PcorVd7C5axCVB1sQtdr5ud7ByCslDIkNwmjcRV3dpwRF/JPnt7lZk3uUcLWcqfH5zBog5YpRT/fsi93lZt2vT5Jb04HLIyE+9nr8FVpkYiGNHd3k1ph4bUcZNqe75zd+UhEDwtVMSg1lZEIwo5OCUcsleE9bc+bVd/Di1mJu/yKX7OgA7pqYyLR03XlbdY7VmrjlsyMMiQ3kveuHIJeI+OLWETz/UyFPfn+KPaVGDla1IhIIeP/6Icy4RKV0gNlZEZQ0dfLitmJaOu0E+EmQioXIxEIEgMXuotPuorPbhcPlYWp6KFPTdRf1GL9U3DMpiYWDrFSW3UiLw8iAAa8QGDCcQ4evorDoMbIGvn/egITBsJHmli1kZryJqf0wJtOBfpezWIrxV6YiEAgIDZ1NWfly6vVfkZL85Hn3q66zjndPvIvT4+RAwwFGR46mtu5TbLZa8vPvYHDOl6jVZ8farq5yikueRKebQ1TkDX/upJwHAu+ZO+j/JzCbzWg0Gjo6OlCrz58BfKZcz3dNbeSNzuyJ8K6sb+Hpcj3HR2f06r3w7n+Xqj3vsSx8HE6Pi1VL3kEhFOKf/zX8eC/8owXEZ1+yljU3MavrOBOS5/LsmGd9X5btgK+uoXbsOjauFXLzi2P/VB/m5WDdi0cRSUTMfbBvSUm5qZz5P87nhbEvcFXiVYCvvHlt6VpePvoyt2fdzn059110G91dTr5+5iASmYisydGkjwpHqri8l6LT7WTOD3OIUcfw7pR3+80uH/6piiM/VTHr7izisi7P5urrZw4SnR7EuL9c2EPR6/Uyd8Nc0oPS+c/4/1zWNv4ICloLWPzTYt6e/HaPqJnV7OCb5w8THKHkqvuzew3UHreHk7/qObK5CrfTQ/bUGHKmxVz2+Z54uJgam4PCsZkoREIqrXamHS0hS6Xg/hgd1+ZX8lRCOM9VNpI3OgPdpfS9dDbB28P4OGk5/9BmMr/SgLdiH1s9p230hOAZEYrDXwynj0nkdRPotdMqkLM0LIAnkmN4YUMhuw7reWdcKsOvSvCR54Lv4S9f+UTNSrbA2lshZiTev6zGUd+NNa8ZaYwa5ZDTk4fKX/FufIBro+6hVJXEr6py1K5O6vd+wJhR33JPbBiPxPfOAFjNDrZ+eJKmSjOj5iWSPS2655n5y5pjHDxl4LmJL7HRexVl0okcGZ19wQyR09nB7j2Dych4nTDdVYx7cRdT03X8bXwS9cUmYrKE7D8whvS0fxMRsYhHS+r4qaWD/dnJ5G2qISBUwcCJUX2e299Wl1C4t4F5y3J6+sttnWZqTp7A3mVBJJYgkvg+HpeLzlYjZUcrMFTqaRZ3oVVK0Knl6NutmG1dpEaICQpNx08TgJ9ag9Nhp7G0mMaKUlznZCEFQiHBkdGExiXQ1dFOY1kJDpsVLwI6JBp0gQ5ksg5Cw8fhdrqoyT+Ox+1B6pfImEWzCY0No7nFyK95VeSV1ePttiL12FEJHKhEXlSdDZgD49kbN5uGDjt2l4cUnT/3TEpi1sBw2k1tHD9+nLq6OvR6PW63G6FbyqxJixgy+eyEzmO30/j4E5g3bybkoYcQqdU0Pfss6hkziFixHIH0j429R7dUc3RzNTetGNPTmtPW0MXq5w4xfnEKUVlK6urqej5Wq5WZM2eSnp6O1+vFanbQbXHisLmw21w4ul2ExqgvWcTyYmhtbeXLL7/E4XCQnJyMTCbr+cjlcqwmF0d/rGPq0oGERGl67qu9a8qwtDpY+vSkXvdaY0UHP7xyjKzJUYy5Jrnn+5JDTez8rJDAcCVtDV1MuSmdtJG+Z6m+xMSG144zb1kOfqHw3Xff0dLSwuzZs8nOvtRGDPB4PJSWlnL48GEqKysRCASoVCrUajUGl4Kfa93UE4zbC2OStJisDkqaOnl8ZjpLh8dQX2wiKj0QkVjIruJmPttfTYJWybJpKT3KuAV79OxeXUpUeiCDFiWxLr+B/Pp2Tuo7MFoc/e6XRCRgdKKWaQN0TBugI8BPwqr91by1sxwEcP/kZLKiNLR2OXwfi50wtZxrhkQhFgmpsHbzZKmeKpudhm4HZySshmuUfJYZx6K8SuTYeFb0Gqb2vYhFQTQXjqGtZDzxmSlM/2vmec9ZkcXGpCMlvJEWw1/OIdM/Gtq4vbCW7UlVBAlt3K+PxeIR82VCu09c6JxrLhFr0GiGIBAIONF8ghu23MDk6Mm8MfmNi16zNqeLwfsLeCgujPvPIXH13Q6GHigE4LW0aK79A+JcrQ4XQw8UcG+Mjof/YP/1rSer2GTsIMLooC23hRkZYTw2M41QtYxdxc38lNfILyXNeLxe7p+czJ0TE7FaTtDQsAahSI5cFo5MHo5cFo5Emc7gg5XcGBHME4kReL1ejh+/nqo2D9saHmJ7YTP/mpPBjaPj+j+e1t3kn7wbiTScXU3/YOUhCwkCMYv9LaSOf4E2xWhyNX9jpb6NOCp4JrSa6Rm+Kp68TitL8ysRn66ceK6igVaniw8z4ohyC5j8ym88PW4jt8x6v9c2a4wmJry8n9fmOUjLnMHkIyU8dwGP6DMwm/M5WfRvOhX/5LdyFzsKDRgtDvykIrKj1QSzlrGpmQj9pvHxnipKDJ0MjNRw+7gYVB3ziIpcTFLSWa0Uo8XO+P9swqZTkzQiGo/TTUVeC94aC4gFCFxexEKBL/gVqeGrQzXEa/1ZMKKMf1kzcQkkCLoc+B9vROgQctdYOT+dtFFmFDMsvJIr49ZTYb2S9UUDkYqFLJuawpIRMdTVvk1t7ceMHXMAsdhXzdDatpcTJ25kQPrLVFW/iVweRU72573GQafbQ1GjmaoWAxmRkcRrlRdtlfJ6vewtN/LGz2UcrTGRoFVy67j4HptFu8tNU0c3JU2dPLwmj7QwFatuGY7Tlk91zQfERN9KYOBwvjlcy9MbCpg2QMezczP+kB2Yx+PlkTX72FfRgcMNDhc43D6tWZVcikouxl8uxuX2UtzUSYRGzvWjYlk8LOa8AcRLgdtto6b2I6qr38XfP5XMjDd6ss4tLT+Tf/KO82aL7XYDBw/NJDhoHNro//D13q2kSx9j2qQjfRID+w9MQRs8kZSUpwAoL38RfcPXjB2zH5Go/3frw78+zImWEwTJg9DINLw36RX27htNdPTNmEwHsdlqGDL4G5TKRFyuLo4cvRqBQMDQIet67p3z4VJ56O/xP5nhdnu9fG8wMS80sNdkeW5oIP8sb2BDc3vPAOSwdfKw3s6a4V/0LDdwXwEAzwUkcBtAZ2MvdXB/cwN3KGNZXv49VpeVB3IeIDphEihDCbNsB2ZgqOogftDFvfn+LKxmB01VZibfkN5vFOnzws8JVYQyI+6sAJRSouTGjBvxeD28mvsqOj8di1IX9fntuZArJcx9MIfcLdXsX1vOoQ2VpI0KJ2vSpSuiry5eTUNXA29Pebtfsl2e28yRn6oYMSfhssk2gPpca7CTa6HhOFzx7z7LCQQC5iTO4YO8D+h0dKKSXloPI4DL40IkEF1WD8eakjXo/HSMiRwD+LL4P39WCF4vU28e0CcqKhQJGTQlmrTR4RzbVsOJHbWc2q1n7DVJpI7s3wf196i12Snu6gbg1zYzM0MC2NHagdvr5cusBF6pMhAi/f+4e8/wqqp1/fu3ei/pvSckIb3RiTTpKl0UFBER7BV1u21bcdt7QbAggogoUqQL0kIJnfTee1b6Slkrq7wfosGYUPTsc95z/vd15UOuWdecY8wxnmfcz32Lmeys45WiarLbO68v4D7xEWazD1POudMyyMBbgW64lcUwI8yDmQk+fFpr4Fi3CWV1BzcFwe0nniIn8WFKnGKYvvcuEiY8ApJAYn31bD5bTtbZWpKmByCY9G/wHQ6hUyHl/R5bvLBpMGsNAqkMWaAMWeCfVt8Dx7Bp7kEO51awoWUr2lOfgK0b7/hFLPF247Pyeu7ydO71uO1oNbPt3fOYOizMeDwOz+DLDIqyThOpVc04qbuI0Llha97OM91j2VbXxNyrqKd2dBQBoFL2ULmS/B05U9KI6iZZ7+qTXp9Ebd1uJM4z+b6mkUf83NCpZSRfJTE0al4IDZVGfv5wP05eDRgNuTSUF/XU5gmF2G22PvuLZXKsFhUaVxcy2vQEervg5qTifEYpEokJnbM/Ha0tNFSU0dHagkAgwCMkjBFzF+A5KBxnHz+aa6qoLS6gtqiA+pJiFFotQ26Zg2doOA6+gSz4+gKN7R08FfsEsYN98PFZRGdbK5d++ZXT2/dw6Ov3e+/HhpDBMglSeQcOLp5o9T7IlCo0TokMn30bErkcu91Oa6cFjVyMUCigpaWFr7/+GpvNhr+/PxMmTEBi0nJqUzUB4ZfbvaWxkYoHHqQrKwuv999DO7nn2yZydKDqiScpb27G68MPEan/eg3n4JGenNlVTPaJauJu7GE6ndlVjNpBxuCRnojEQhwcHIiOjia12cjWumYcfws8BAIBKp3sv8QAuhacnJxYsmQJ+/bto6Ghga6uLkwmU+8fAI6wZWfGgMenpEgYPfqyaKNHkI7hs4I4/mMBHkF6AuNceoPt0OEejF0YxuFvczj0TQ4KjRS/CCcyj1aid1dQYyxi35Z9KJVKlixZgofH9X2bfodQKCQsLIywsDA6OzuRSqWIRJfHhTHHj7Nr/6/YvWMp6LYiQMBP940kyrvnO/DHMWJ8uBvjw/uv4kWM9kLrrGDvmgyMqzNZvCyKMrGSc9lm6tuFSCP1BCa64ewgRyOXoJaLcdXIUP3JcvDe5CBmx3vz3oE8XtuTje23ZQqxUICjSkq90cTXJ0pYOSOSRH9HNsX2fA8sNhuDjmVwu6cjLwR5stfQSoaxk21xwcTr19HeXkhFxXqs1h9xDP0ZqcSDi5dCUasGoVIFY7fbMXc30G1uwGxuwGY3M0I2mXcL2kjsvIhAAK2tF7E0lwDvsCd/MwEUc5JPWcJnpGccHPDZOzuPJyz0FfaX7gfgSMURatpr+jCwBoKjRMxMNwe+rjRwv49rr5jZqrI6AO7zdvlbwTaAk1TMrR5OfFVp4AFf1+tS7q9t7eKjX/MprGunpKGdyu5uGOGCuK6El8ccJ8qtmZYqGeYmX4Z6Dmfy4CF0WWP45Nd83j+Qx09nTnFn2OeEuokQCmV0dVVjtfaUdpwTT6TFuow5bj3tLbfsCB+c8COlciQe+jbevzWWW2KvbO/p5JTMkKQdZGY9xiiHZcg8FrOuOoLVli6eMYUyY/hKZkp0zHJzZnm6mSW1PjzCL4S7JvFgVhlhKjnrogJwlUkYrlexPKuU29IKuVPS813r0vqxrtJATnsXUqGA+31c8XLQIRJYKTE0sbmwCn+FlDs9r/4+LBYja3/5iM8uzKXTUoyfk5JZ8d5MHOxGrI8eg2EXmZnbGZH0KAqFD3MSvDmab+Dzo0U8tCmdmYMfYJbwS4KCnuhVjl65IxUBFpaPEnPUKmCQo5p5051RtlvJys7F0fQx4yIiSYh6CYA5Cd4s+yaFd3ZquWtUKZ3qGPadrcNBLuSRoV+hF6cTES/hUuNUNueM5F8nn0QsFLBohC8PjwtBp+wZ4z3cZ1Nc/CF19Xvw9JiDzWYhP38lOl0i7u4zkEgduHRpCXV1u3Fzm9b7DEQCG6LWlaibtoFmKQLnR4Grf8cFAgGjQ1wYHeLCudImvjhWxHPbMnhzby4SkaBPQi/WR89XdyWhkAhJv/gi7e35GAwHcHYez/SIFcyIm/i3RM/sdiv1hgOUl69jiksqUwYIOVxdphAS8s/e8oOMyhbWnSjh/QP5fHAgn+U3BPHohL+mKG6326mt/ZmCwjcxmxvw9b2HwICHEQovB+8uLhPw9l5Efv5r6HWJaDSD+xyfnfMPbMhJMSzlo82HaTdLmB86kqGt6Tg6XmaeWq0ddHaWolZfru328rqd0rLPqanZgZdXf8ehC3UX2F+6n1dHvYpUJGXFkRUczVuFwG7Bx3sRfr73cO78fC5cvJPEhB8oKHwLk6mKpMSt1wy2/yv4f3KF+3BjK/MvFbE7IYR4bd+Hd1d6EVWmbvYnhtLSbWFJylFO29SscBfzcfq/meWwiLEJyeyqb2FbbSMHUu8gZP4a8PsD3/+dcGyxt7PdN5KPL3xMo6mR+aHzube2En3eL3xdt5qwYV4Mn/nfX0+RfaKKX9fnsPiN/ivqhk4DE3+cyINxD3J35N39jrXb7bxx5g2+y/mOd8e8y3jf8dd1TWOTicxjlWQeq6TbZGXWigRcfK4etLaYWpj601Qm+U/ihT/QfX5HXWkrW98+T0CMMzcuifhbogRHv8+jIruR2xd1w/oZYLPAY5mg618TVttey8QtE1kWvYz7Yu67ruvlNuZy/8H70Uq1LAxfyLTAaX1qowfCjsIdvHD8BR6IfYCl0UsBSDtUwbHv87jp4Rh8B197cmJsMnFiSz4F5+uZtSIe94Br+1v+zubwlktJ1Kr4eLAfyzNLqDJ1syM+hOTUHBJ0St4J9SHoaBpPB3iw/Fp+ku0Gut+ZQr31NURKG40Nq/k1xIk3i27BM84Vs7eSSlM3AsAOHE5/hDBHF7h9c4/C/leTQaaBBT+QXtHCTR+nsKBNxuPPDuux+7GY4OdHe+y8Rj8BY5+7qjJ/ramb0aeze21jMNZD/j4Iv5lmkZKhp7KZ4arnjVCfnmD7vQuYOrqZ+Xh8vyTRXelFHNtVyDDNRV6caKKubg9vC/9Fi8ibVVo4fvw4crkclUqFSqVCo9EQGxtLY9NOsrOfZswNGYhECjadLuPZrelcenFir0hTecV68vNXkuqzl8+r2jg3fDAOkoFznXa7HUN5KTnHj5CdcpQ2Qy0IZAjFvshUQXgPjiNseBABMU5gt2KxdGPttrP13UwUagnCCW48/kMa+x9LJtBZRcQLO7l1cCovL+ifePodTU1NlJWVMWjQIBSKK9Msyxs7mPrhMaJcq1ketYqRIw71Zpd/Si1n5eYUZHYbU4eoSXD5EJWkkbCwf+Pmem3RR5PJxNq1a+ns7OSee+5Bo+n5nvz80SU6Wk3MezYJgUCA3W6n+OZbsDQ24vPpJyhiYvqcp/1UKhUPPIA0MBC/9d8glF+9fw6EX77KpKa4lYX/GkZjdTubXjnNmAWhvfR+m93OJ2V1vF5cjQDQikW8H+bLxP+w7+xfhc1mw2w2s+m1U7gGKoke3xMMZJ+oIudkDUETJJw5e5qFCxcSFHR5bLLb7exdk0FFdiMJU/w5ta2Q0OEejFsYhkAowGa1seezdCrympl0TwQ7V59FNKiS2sZy4uLimDRpUi8F/z+Nixcvsn37dsLCwpg1axYNDQ0UFxdTXFyMwWAgOTn5ulbVG6va2fnJJdoauhAIepw5EqcFoHPp294bGxsxGAyEhFx5AlrV3ElntxVnlQytQoxAICCtopnnt2dyqbyZ2fHe/GNqGM6/rVTNOJ+Pq0zCqsF+jDmdg7dcyncxfecGFksbdXUH6OjIx9ieR3t7Hl1dPeUJYrEOqdQJqcQJgVBMpsmBFZ1LeFL0GUME59BoItDpEphVOZKZbo7oJHI+KK3l/NAA1CIrNru1z7Vams+Sm/ciVquJl2tUDPVM5mDZQRZHLOa+2Puu+SyPlB3k1kInAiXtxDt6Ywe21DYhFwooGh2F8C8q1f8RxR0mRqRm81aoDwuvESgCPLH5Er9k1TA6xAWtLJ/z7R9TSRvBKj0rgiPRigXYbCaMxpzfnqcQrTYKAUIulRtYl303lUYn7h8TxEPjBiEVC7FY2ujsLGNhWgkNJiNvKb/govFx3j9kQiKy8uiNcdwx3A/ZdSp+22xmioreo6T0cwztLnySdg8NZk8+vj2ecWE9SaJ2i5Unz21ha0dPEna6i44Pw/1Q/iHpYLHZeaWwii+OFyPOa8E0wROxUECQUk6tqRuz3c59Pi78sOEIIT4mDvrF8EWEP9Ov4i8O8NbWd/k0NYRR/q3c6LmKmWO/RKO5rB9yKW0ZZrOBpMQt/Y5df7KE57dnkux1nLfnT8LV5QbOljQy57OTLI7ayfO3fdiHJm+32ylsLkTReY6cnGcJC12Jl9dtdHVVcfjEXL7OWsSpCi+EAhgV4sJHt8WhlQvp6ChGLvdBJJJhslg5kFVHuIeGQJf+RWMXLizCausiMeF7Kiq+JTfvRZISt6LVRgGQlrac1tY0hg3bj1isxmYzk5n5OPWG/Xi4z6a6ZisqVRARg99Frf5rOiolhna2nK9ALBTiqZfjqVfgoZPj66hELBJSXbONrKwnyM25hVtuSaak9H26uirx9JhDUNAKpNLrs4uz222UV6yjvHwtXV2V6HQJ+HgvQq8f0ofN0tR4nPyCf2O1dhDg/yA+Pot7g+LGdjNfphTxyaFCbon15M050f3adE1LFz+eK2deog+u2p5vfFtbJrl5L9HSch4Xl4konB6nvFXb25b/CJvNxNmzc7HaOogY/C7tHUW0G/NobUvnZGEdW4ofoaTRzp3D/alp7eR0QS6b72gjOGh57zlaWi9x9uwskhK39b5D6GmXXZ3lhIW9is1mxmYzYbdb0OqSuGv/Miw2C5umb8Jmt3HT1ptwFxh4fNAwoiI/AqDLVMO5c7ditbbT3d3Uy1K8HvzdFW7RSy+99NJ17/2/ACaTiddff51//OMfvSqnf8bbxTWYbHb+GejRb9CUCAV8XmEgTqtkWUYRxV1mNliOI1WqOVz5Hc+FLmOUvzc3OGrYWtvAUXkwtyo7Ebr9lp2xmOHAiwhibiU88jbmhc5DLpazMWcjG7vKGNpYhc5lOLUNWsKG/7WM/9/B2V0lyJRiYsb1FzP7MuNLMg2ZvJ78OjJR/2clEAgY4TmCwuZCvkj/giT3JDxU175nqUKMd6gDkTd4U5LeQPaJKkKHuPfxBv0zPrzwIZmGTN4f+z5KSd9gp73FxPb3LqJzUTD1vui/rc7cXNtB/aU0IsseQOAZ38NM0PuCd0K/fdVSNR3dHXyR/gVphjQS3RJRS6+scHim5gzLflmGu8odL7UX6zLXsTlvM0azEX+t/4DHbsjawMunXmZWyCwejX8U4W8KnYc35uAZoidhsv91/S6pQox/jDNlmY3kn6klfITnNZ/RW8U1eMikTHDW8kNtI8t8XHi1qJrRDhoClTLeKK7hMV9nQtPXUtBloUHuyhSXqwcMph2rqS+di9jZAedlw+DMJzg21bHJloxPpDNFdiuDVHJWeGl4POtdolqz4Y6tIPst6WXugDNfQNJS9Dotq48U4oYIP6kUbx87bJgDhb/CzM9g+P19Bo6B8EVFPakt7XwXE4RCJOzxpPaIBrEMuUiIUCDgk/I6JqtVHP0oHVN7NzMej8PBvW8S7hdDC2+V1KItNBLteIoxg+MwmWpwldjY2OZP4+njeIkEyOVyWlpaqKqqIjMri6ysLFxdSrHZGvD7TZVYLhGx7mQpwwOdegV65DJ3csq+5Q3jJG73dGWqi5729gLy8l/GZjP3DuoVWRlsfeNfnNryHQ3lZQQlDiF5wWLGL7mPwPiRaJx9aK7p5tKvFeScrMFuF+Lq58Dpn8uoKW7lxvuieHhLGqNDnFk0wp+82ibWnaxk0VAR4b59+4DZbCYjI4N9+/axd+9ecnJyOHv2LHa7HXd39341xAA6hYRAZzWrjrWgEDUyyMmARpvA2/tyWbk3h3FR3tzq9DOh3p/i4hBBXOzX6HVxV32H0BMobtmyhaqqKu68806cnHom2k017aT8kM/wmUG9CT1zURGGjz7G+/33UA0d2u9cUm9vVCNHYli9GoFQiGrIkGte/89Q6WRc/KUMtwAdlw6WY7XYGHtnOEKhgAazhXszS1lX1cDDfm6sHuxPmrGTd0pqaeq2MFKvvi4P6v8OCAQCxGIxtYVGOhttDJ0chlqt4fjGUoKjvJkweygVFRWkpqYSGRnZGyQLBAJ8I5zIO11Lwbk6wkZcDrYBBEIBATEulGU2cPLoWVr0GdhF3cyZM4eRI0cO2Fb+U3B3d8fDw4Njx46RkpLCmTNnKCkp6aWeHz9+nJaWFgIDA/usjv8ZCo2UkCQ3JNIeEdDBo7z6uXk0Nzfz1Vdfce7cOYqLi3F3d+9N/PwRGrkER5UUueQy08lNK+fWRB/cdXLWnypl3YlSRgY74aaVk2Xs4mSzEa1YzLfVjXw22L+fbY1QKEOjCcfRcSTu7jfj67MYP9+lBAQ8TID//fh434mn5xw8PGYR4z2V481t5ImH8+ywZ/DwmImDw1DOtZoo6OwmtaWdsU5aZnm4IRIpEIuUff5UqmA8PeaQUZ/JzpoiZjsK0WrC2F9+hAXhC3rHqT/DbrdRXPIxjUX/JFBmpd3cSJbZiZOtPaT5CU5aZl6FDWSzmYCB2WE2mwljewFScylFFgf2NbRyl5fzVRPhzR1mnvoxjfvHBBDrtYbva76mWQCtutl0dORxuqWFadHPExVwNz7ed+HhMROVKgSLpRW73UZS1MMsHXczAoGATw8Xcji3jhFBTjiq1TTjwAslXTzk68qBM2LWnnVktNcJvlg0jLERkYj/QlJBIBDh6DiKujwfzC05TAucQqPMkfcP5qOWiYn10WPs7CZS7o209FscmysYL/fnQqmRI7l1HM03IAS8HZSMc9aSnWegqaWaNSPreCduAvd4u7DQ0wmTzc7qinq6aq1UmVXEDHLjxWDPXrEoEPSh39rtdl7ZtpM1qS7MjbHy0akMeHQAACAASURBVB0309G0kY6OAtzcprNx40by8y9it3+Dr+/d6Ab4lsf46PHWK/giVUJ+dSmTY2JZtv4sGlEhz9yoxsW5rwXqvpJ9LNm/hDCPiQSoXSgp+QS9PpHc3OcR0s6DN7+Ci1ZHtLeeV2dEopSKEQiESKWOCH9zdxELhQxy0+BwBSq0QCimvPwrnBxvICf3WdzcpuHtvaB3u1YbS1n5F9hsJvS6RNIz7qeh4ShRkR/j53cvzs7jqavfS0npZwiFUtTqQQiF18da0iuljAhyZligExGeOnwdlTiopAiFAqxWE+kZ99PW5kV+fiChoWOJiXkYqcSBisrvqK7ajEYTgUJxbdHA4uIPKCx6G2fnCYSHvU5AwIOo1YMQi1V9+rpaHYaX53wsljZKSldRV7ebjo4SOjvLkAjaGRnsSriXJ58cKuRkYQMTwl1/o8PbWH20iAc3nudInoHd6TXcMMgZpaiBs+dmIxLKiYj8gDrbPBZ9ncX3ZyowGE2MDnHpQ8UXCMQYumN56mcl7x3uZN1pG5suOvFTTgRHKkYQ4KLn80WJzEv0IdhVzecpdTjJixkWmtx7joaGIxgMhxgU8lxvGwCQSpwoK/+cqurNVNdsoaZ2O7W1P7O/7Fd21xTwZvKbeGu8EQqEmLrK2Vp+nrmDl+Gq7ZlvicVqnJ3GUFO7A0/Pefj59lgQlzV0UFDfhudVNB6+OZ7Pz9+sumocOhD+n6OUt1us7Kpv4WE/VwQCAXntXbxZXM0yH1eSdComOGnRi0UsSCvC197OzrTHCL53FyuPfoOsW0l4QE/mWSkS8l64PzM7zXzZXMy9v1+gtRKw93hwAwqxgnui7mFWyCxu23kb2x07uJcULhX4YLPa/mM2WgPB2m2jLLuRxCn9FUM7ujv4Pvd7ZoXMQiu9cgZGKBDy79H/Zvkvy3ngwAO8fcPb1y0kJpGJmLI8ih9eO8PeNRnc/EjsgIFgWWsZ3+V8x30x9+Gs6EsVt/62eoLdztT7oq/qoX0t6PQWJmtWYpc7Ipi/AX68G3J+hqH3Drj/E4lPkOSexL9O/IuZ22fyVNJTzAie0W+QP1B6gKePPk2cWxwfjP0AlURFeWs5G3M28m32t6zNWMtE/4ncMfgOIp0jsdvtrLq0ilWXVrE4YjGPJTzWe85WQyeGcmMfEaLrgShvN9OG17F+SyApW/LpuNGdI41tPOnv3kuZ/h3tVivHm408G+jBKAcN75bUsqe+hbIuM3FaJb80tCIRwA17l0LxQT5EyJaA2yDobZAOXB7QeaGEhrPRSPXtON8Xj638BK6CDPapnsRuFNBmrSXAYmHXmUdRtVeBQAR37eyxtfsdg2+BvU9D9s/IEhYxyE1De7uNgnN1DOl+HUF9Dty1C3ySruuZHGlqY5SDune12G63U3zJQLfJilIrZYZKzhciMQtP5TNHYOW+x/oH23ntXTybX8lIlZJzXRZclXWoVMEo5D4Et53CvWMk6X6hfDxxBFKplE6rjQ9La1lbXse8onRy837C3f0yMyDIRYWTSsqZkkaSB/Xwu2QyN3bIHsZstnK3u4ic3Oepqvoeu91GuzEPd/eb6Wht4ef3X0fn6saMp17APyYOkfjye/UMluIZrCdpWgANlUbSDlX01htbLTbGLAjlu8wqGjvMPDu1h3qVmn8RgGGDLvdnm81GSkoKKSkpmM1m/P39mTFjBr6+vqSmpnLkyBFSU1MZPXo0CQkJSP6k0j450p27Rwbwzclb8Nas5eA2AeerPbg94ig3+uzHbu+m9sLt4DwfWdz11WEePHiQnJwcbrvttl4Vb4D0QxUoNBJCEi9nzjtOnwaxGGXile1GFJERON11Fw2ff45uxi1Ivf+a6rFbgBZnHzUnfiqgsaqdcXeGIRIJudDawZKMYrpsNjZGBzLuN9uq9VEBfFlp4JXCKk42G1kT6T+gtc3/FFx8NJSmN2C32SnLbMDYaCJitBdCoZDZs2ezevVqNm/ezOLFi3vfr9VuxnFIK+0lVQSNDuwNtn9Ht9WExbeQts4cXLW+3LV8Pkrlf6Yu/VoIDQ1l8eLFFBQU4OPjg4+PT+99X7hwgV27dlFZWcm8efNwdr5yKZJSK+3RixgAHR0dbNiwAZFIxJw5czh8+DBr1qwhPj6ecePGXVEV/o8QCgXcNsSXSRHuLFl3hrvWnuGH5cOJ0ihYU1HPG8XVTHXWXbeY2JVqE4FeDY6UJiOjHXuSAglaJS8V9tiYvhvqe9VzSyQOFIoGo5Nm8n33ZMpMFiwdh4nduxqrehg+chm3ergyy90RB4kYi6WdrOwV1NfvIzDgMcb538+m9E95yiBgjMbEaxGxuPxJ6KzLVENL81maW87S3HwOozEHoVCCXO6JXOaJTO6J1dpBe3seHR3F2O0WAIYKY9ltf54fiw4z238YIMRkqqKrq+o3ynePm8Smi3KsNjklxgdZU15NqM6PDN0KRjn5caFxFE2173HHnjt5ZcTLTA2cikLhi5eXbz8K6mM3DmJcmCsPb7rAtA9TeHVmJJWOEiRWO8ePdnKiMJRnJsi4KTwGL/eBE3jV1dXs2bOHQYMGMWrUqAH38fRJ5tw2HZHLo1gzyZk39+Wyclc2/959uUQBelwbUi4Uo5aJ0MglWGx2Vh0uxFUjY3q0J3W1bfgpSonQRSP9LfDXS8S8EOzJYm9n5mVXUtUg4qVgT5pbzlJc/AFNTScRidT4+y3Hx2cxdqQ8/eMptlwQcldcPi/MfRihUEhgwCNkZT9JVdVx8vLy8PQsQquzkpujwcW5c0AG1JxEH4yth3jlFzcmvXeYssZO/jl0M77e64Cecfn3+c++kn0AvJr6Kt9N3YCuPY8LF+8EBCTEb0IqdeTO4de3ynsluDhPRCzWcSntHmw2E0GBT/TZrlB44+9/P8XFH9LcfBajMZuY6DU4OfUkBzSacJISt1FU/C4FhW9SUPgGcrkXalUoKvUg3FynD2hd9TuauprQy/T95pGVlRvo6qohK7Nn7MrNzSU0NBQfn7twcZ1MZubjnL+wEH//+wnwf7hPcPlH1NbupLjkI4ICn8Df//5rPg+xWMOgQc/j4TGHkpJPaGw8RmXlRuz2nkSZn+s0vrhlOV+s+4kP71+Fxt5JllM8KbLBLBwVwtxEHx7+7gKzPj3Bk8P3EKhWEx+/iZ0ZrTz9YypxvnomRbjz2p5s8muNfLogHie1DJvNztcnSnh9bwm+DiEsi5cilzn3Ji+8HZRMjnDvLakMc9cyxLuNLRkePHzT5TZjNOagVAYgEvUdUx0dRzBs6D7sditCoRSbXcrTP10g1foSSY5+JLknkdWQRaWxkghhMSqRiG0VaUR4X17FVioDGDH8SO+zrmvtYt7qkzS0m/hu6TAS/fu3xT3p1bzyc/Y1n/uA7+JvHfW/AMcb25jyp6V8u93OcwWVdNtt3OLqwIeltbxdXIPZbkcnFpGkUyETClnq7UJqYxOfHLwNl7h5oHEjpzkbd5M/8j9kzYbp1dzdeIjXHG9gYqcJf4UMWip6Nur7DmiOckdGeY3iVNcu/lFxAKtpNg1V7dekWv9XUJnXhMVk7WPj9Tt2FO6gzdzGgvAFAxzZFzKRjI/GfcRTR5/ivoP3sSJxBQvCF1wXzVrjKGfysii2v3eBlM353PAHK6MuYzcF5+tYZXwbJ7kTdwzur/xXldtMbXErM5+IQ6W//kzR+dZ2FEIhXnJpj12G1YLnxcewCZuoH70TN4UDhE2H3St6VOiV/TtOSZqBCKd4frrlJ9488yYvnHiBTbmbCHcMx0/rh6/Wl4q2Ct45+w6T/SezctRKpKKe9uGj9eHpIU9zf+z9bCvYxrfZ37J7125iXWLx0nixq2gXj8Q/wj1R9/S5ZtHFekRiIX6RlwPRls5uvjxWRL3RRGuXhdbOboxdFpRSEc4aGc6mCpzyfyBJVkzbzM95sLWdhowSFEIBhxvb+C4mkKA/TPBTmoyYbHZudNIRoJDir5CyqaYRgDitkmcychjRmo6q8jz15n+T4VjITaXrsbx5CHPkKwgjxyOUixHIxQhlQjqzDDRvLUMhOo/j8jsRyESY971MU3cgZXEzsZvbqBIJ2Wvcimro3eAYBJ6x4Pinya3GDfxHQ8YWSFhEpKeOc4UNNNd20HD+FM6zV153sN1utXK2pYOXgi/X0GUfr+bQhpw++92kE7FjhJpVo5SoTG08aFMiFgpos1h5u6SGLyvq8ZZLWerowDnAVWFApQpGLvehsmoPcZWF7AmJJcdkoaGti2fyKqg2daMWCzEkjEBX+zHFRZ10duxn/PjxiEQiEv0dOF3c2HsPF1s72GVO5DbWU3L+AAKBiOCgp5HKXMnMfBSjsZADq7/DbrNxy5PPodL3qE9XNnfy4vYM5if5MmHw5aDTyUvN2IVhDJsRSFZKFd1dVrQRDqx+N42lowPwceyZqF8oKcZNJcXDeSoAbW1t/PTTTxQXFzN8+HCSkpJwdLzcL6ZMmcLw4cM5fPgw+/bt4+DBg4SEhDB48OBegS6AZ6aEcbakjjfPLEEl6eaVCbkM83dGLF6Oi8skKpRKDqzNwtlLS8z4K9sI2u12zp8/z/Hjx5k4cSKhoZe/HaaObrJP1RA7wQeR5HISrz31NIrISITXCICcly+jZccOal9/HZ+PP77qvn+GQCAgaow3h9bnoHVREDrUnU6rjXsyinGVSvgq0h/PP1jsCAQC7vF2YYRezb2ZJUw5m8cng/3+f6OYO/uo6TZZaanvJPNYFc4+alz9e8YhpVLJrbfeypdffsnevXsZP348p06d4tSpU9hsNvR6PV+v+5rg4GDGjx+Ph4cHeXl57NixA4vFwuxZs4mMjOwXkP93w8vLq4992O+Ii4vD09OTzZs3s2bNGuLi4nBzc8PNzQ0XFxek1yGeZzab2bhxIx0dHSxZsgQnJyfCw8M5c+YMhw4dIj09HQ8PD9zc3HB1dcXNzQ2JRNLrKW6xWNDpdL3BvqNKytq7kpj72Unu/PI0b9zVE0RVm7rZGPP3xMD+jDGOGqLUCj4sq+0NuBN/8532V0gZrr96/7Db7ewv3Y+r4w2cESQy39vOydZtiIw/EyMvodAYwvMFCbxYUMZIaSnDOYGqu5rokM9Ruo7mVEsH/2xKJlpaxt3GZ3Ewf4VamYjNZqKubh8Vld/S0nIWAIXCH70+ES+v27DZTJi6qunqqqK9PQ+hQIpePxRv7ztRqwYhFMkJqD/IxvJSPi014lwW2xuI/w6hUIbNLuCHSw/iHLiF/U21LA6bSbX+Hi7WtvBumA/1Zg9mnXseffNanj72NI1djSwcvPCKzyPGR8/Oh0bx3LYMHtl0EYm3Co3RwsVOK2vvSupNnv4Z3d3dHD16lJSUFKRSKVVVVcTExAzIjPAI0ROZ7IVniB6hUMAzU8IYFuhIRVMnzmoZzmppTxmC+Tz52XcTFPAAgYGPYrf3KIZvv1jFjktVGIwmJvrVopD37w8+cikzvSx8XdEOhUs535yKWh1ORMT7tLZcpKj4fTILt7M25wEuVMDyuD08OfuN3jIAd/ebKS1bTWHh20AMMbFmjMZQUk/ncv58IdOmTSMysr+o320jJ9NYv5TP0pYyITCHxAA/FAofdu7cSWNjI3fccQedlk5SKlOYG7SYM/WHeOrYP/j6xo/IzliOp8etA66g/x2IRDLc3W+momI9QYFPIJP1L5Xz872H6uottLfnExv7NQ76pH7nCAn+B16e82lpvUS7MRdjey5VVT9QWbmJoUN+Ri7vW79vt9v5Jusb3j33LvND5/PMkGd659Dd3S0Ul3yCVDqWzk4d0dFR5ObmYrPZEAqFyGXuxMetp6T0s94EScTgd1Ao+sYZra1pZGU/hZvbzfj53dfv+nBlj2iNJpyoqJ6x0Gaz0NVVSUbKJlJW76ej7ikSZHKK1YEUmYVEVp8iVp3BSPF8gp1D2Lx8OIu/2MHLh8fy8vRZpB6q5qNfC5ib4M2rM3uE66K8dSxff46bPz7Oa7Oi+PxYEcfyDSwe6c/Tk8OuWqNutpqp76xn4VAVD2/RcDCrgAkRPSKeRmPuFan9f1TG//fubM6U7sdJJqI+J4aHi+8hr/sSNnU3T4a0EaLyYEv+FhaEL8Bf59973O/Bdle3lXvXn8OOnSgvHcs3nGfnQ6Nw112eW/8ugDcpwo0vrvhrroz/swH3k3nlJHq69lEbf62omu+qG3kmwJ1lmSVkGju539eVOnM3p1vae/d7IsAdcj8EqxFGPgJAsbmAOHH/zOSznan8YkvgsZwytsQGI2wp79kwQF3wcM/hbM7bTK2lES9ZNrXFg/9bA+6SNAMaR3k/32mrzcr6rPVM8J2At+b6VnfUUjUfjfuI98+/zxtn3qCguYB/Dv0nEtG1hbQ8g/Ukzx/E4W9zcfJSoXVRkH28mqJL9VQqCjkaeYhXR72KQtw/O1qSYUDtIOtVYr4eZBs7mXouv/d/rViIl7mRR7sE0LyCUJMHbtAjwLXrccjbB7G39TmHudPC3jUZSOQi5jyd2COu4DCdXXV12Bq+ZU/xHjosHQAsDF/IiqQVA1LtNFINdwy+g9vDbudwxWE2ZG1gT/Eenh/2/IBCdEUX63EdrKdNCI52Oxabnfu/PceFsmaCXNTYxAIa7TZqbBbs7XbETa0IO+1YbPMQIKCdLmIRMfdkBwuWRXN3QTk3nc9nfVQgCb9NuH4xtBKkkBGo7AmQpjrrWVtZj4NYiFPxrxxvdea5tmxqOt5FFhuBNXYuY/PHsT/9LTQXl2A+748QEwJBO0I6UAFSmQ+SoEAEsnug6BBywxk2qN5ircqCVSXnm7ggBjn2p/j2Q+Qs2PkYGOuI9Nax5XwFIpGNAuk8nGOvnRz6HanN7XTb7SQ79PSv5toOjm3OY/BID0bNG0Rnm5mONjOdrWYe8VaxpqWFN4tr2GtoZY67Ax+U1mK02HgqwINlPi7sT68BwEsHEomekpJ2hMIOnkyOJaNJyoK0IurNFkbp1WyIDuBAaQX/rm3hJnE3/gHDOfTrSTo6OpgxYwZJ/o68tS8Xs8WGUCjgqdxywlQSbum+iLvrPAL8H0Qi0WO1diESKTm9+3MKz2b0CbY7zBaWrjtLQb2RA9l13BLryYs3RfRRFFWopb1lCQ9sPI9OIeH+MT0DkN1uJ7vGTJirDIFAQH5+Plu3bkUoFLJo0SICAgIGfK56vZ4ZM2aQnJxMRkYG2dnZ/Pjjj4hEIkJCQoiLiyM4OJhVdwzlvV/yuG9MEEEuM/qcI3QoGCqMpPyYi03YjbP7ZbVskViIzl1GVk4mZ86coba2loSEBIYP7+uJmXW8GpvFRmTy5Uml3W6n4/Rp9HPnXrN9CFUq3J5+isrHn8B47Bjq0aOvecwfEZLkxsVfyhhyUyBCkZBVJTXUmS38EBvcJ9j+IwarFexJGMRD2aXcmV7MCn93HvN3u6LN0n8Xfh9zitMMlKYbSL4ttM8kzNPTk2nTprFjxw7S0tKw2+0kJSUxcuRIlEol2dnZ/Prrr6xevRovLy8qKysJDg7m5ptv/kv1av9TcHNz49577+XAgQPk5+eTmprau02v16PX69HpdOh0OvR6fa/9mkwmw2q1smXLFmpra1m0aFFvOYNIJGLYsGFERUVx7tw5ampqKCoq4syZM1xJ9iY6OpqxY8fi4OCAXinlmyVDmLPqJC9tvIQywYEpLjrCVNe2oroeCAQCHvFz457MEn6saWSOuyNRGgUqkZAFHk6977uk00Sn1Ua4uu91sxp7Vn6Myjt4yM+VpwI82CZfxvPHn+eRmNfR2Zsob81kRxPsMnpyxPZbsrwAKOgRlR2mU7Ehcjy5GZFcSrsXT485VNdso7u7AQf9MCIGv4eD44gB/aWvBq0mkqc0zSzJKMHs8yoxKgGy31bF5XJ3hEIZ3108RbvbU2gVNr4Y9yVqTRQTzuTyQpAnLlIJLlIJG+PCmHthKV4iJR9d+IgpAVP62Gb+GRq5hFdnR3FSbKHuQj0uWjnr7h9KiNvAc7iysjK2b99Oc3MzY8aMISEhgY8//phjx44xderUfvtLpKI+CxIAY0IH0k0Zjd30CEXF76PTxeHkdANxvg7E+Trw3LRwDqUdoKPuF2TyZwe8rwBXDzosdTS2m4mNWoWz8wQEAiHubjdRZprBs1vywdbG4wnrWXDjyj6K0AKBiKDAJ0hLX05goAdG4znCQl8hKXEqO3bsYPfu3URE9NfYkclcGRfmxCDnD5FRhJfXp+Tn53P2bE/SpaSkhAJhAV3WLtbuc+LLxa+w4vgSPrj0Fc8N23HFd3IlVFRU4OrqesWEmo/3YmxWEz4+SwbcLhTKiI/bgN1u6RfU/hFKZQBK5eWxsru7mdTT08nIfIT4uI299emdlk5eOvESu4t3M8Q5hI05G3FSOHFvdA+7srT0M2w2M+Vl0fj7q0lISCAtLY3Kykp8fHqS0gKBiAD/B3BwGEZmxqOcPHUj7m434+e3DJUqGJOplrS05ajVYYSHvdbnHVgsFjZs2ICrq+uAba//7xcjl3lzZvMl5HoXRGMKMMdMw9BUQkNHC2OjV2A4eJZDX3/Oud3bmb7ibpYPfoEflM/y7M9ioI2nJ4ex/IbA3vtI8ndkx0OjWLruLHd+dRo3rYz1S4YwOqR/siqnMYet+VspbS2lpLWE6vZqbHYbYoEYfbCOF0/5UWa/gXjXeFrbsvH3uwerzU5Xt7WfoCXA2tOprM9/j4U5Lci7XYBLUAx+uCFWSrAH5CCQetFty+KWbbfw7NBnmRc6r/fe7XY7z/6UTnZ1K5uXDcdTr+Dmj1NYtuEc3987DLlEREtHN/euP4uvo5JXZkTyxdJrPuZ++D8bcNvs8HB2Gd9GByIUCPi8vJ4Py+pIdlDzdkkNIUo5uxMGESvuYsveNWx2mIHh4Os4e0aCzqunlnT0E6B0pL6jnlZhE4O0Yf2uo9K48E7NJuaKlrOysJr5TY2EqFwQSPoPnEnuSQgFQk45eBFjS6WkaEKfCeN/Ena7neJ0AwHRLv0thSqOUNZWxmujX/tL5xQJRTyR+ARB+iBePvkyxS3FfDL+k6vWNv+OiNFeNFQYOfJdHgCOniqG3OLPS3Uf4tzizQTXSQP+hpL0Bvwina5rNf13nG5pRySAH2ODqTV1U1F4ksMt1Tw6+DkerO/C/Xelcq0HeCdBzs5+AXfRxXqsFhtKqZRdn1xixpPx7GnTUYaCt0d+yWgHNQ1dDbSaWgnQBfTe31vF1fgrZP2Uq0VCEeN9xzPedzwd3R196tRLO02kNBk529DGoUA7dQ5gO56BTixCmdNCc1ELYyYHcUFspcbcjb9CynJXB5yMldRf+pF6hzDOt4VTkVHHkeYNeI97lU1HT5O/uYhtd4dzd2YJcy4W8FmEPxOdtBxoaOUWt8sJjOkuOj4tr2O6uYBjB9dijlxJXO0UhG5qHGYGE22zUVzpzdG7tzK1bBfiktPYhWpsQhVWgQpB1RkktbsRFBXDW8Eg07DGfQmvhAxBarIyvUPEGMfrnIiH3wy7noCs7UR6zsFisyORpVFgGs1QgYDrbQVHm9rwkEkIVsqwWmzs/zITlV7GyLkhSGQiJDIFWufLffQfTkomOWl5OKeM5/IrmeGq54Ugz97gqayxA52kE4XJnf0b1pJ+IQNPH0fUxnPcZ3Nif7WBcd2taOqr2Vtegrmzk6UKNRleIUwc6cKksWHs/fUQYWFhJPm7Y7LYSK9s4Zywm3RjJz/HBhIp3YFcdbkviURy5Izi5PYMosZPIjhpGNDTL1b8mEZJQzvbHxhJdnUrL+/M4sZ3j/DkeAk3x/ijUvn3nud0cSO70qp5e25M72DU0ppOSYsrk6IcOHz4MIcPHyY4OJgZM2agVl+7Pzs6OpKcnExycjJNTU1kZ2eTlpbGd999h0ajISYmhqduiEYht9PW1tZ737W1tZSWllLaXIrBrZLtR1IQ2MSILApEVgUCuxCTvB670Iq7gw83TZxN3LC+EzibzU764QpCEt36KH6bCwqwNjaiGnp9ddmaKVNQbvqe2pWvovx5B8K/YBUmkYq4/aWe91FtMvNRaR33eDv3JrGueE2xiK8iA3i/tJa3imtIN3bwUbgfmusUWALIr9pDW/NxtDIdYrEWsViDROKAUuGHUul/VaqxxWbnlLmLnaM0bGiqY5KLhEFD+ovZxMfH09bWhslkYsSIEX3aREREBGFhYVy8eJFLly5x0003ER8f/7eELP+nIJPJmDatR3XYbDZTX19PbW0tBoOB1tZWGhsbKSoq6m2rAA4ODsjlcmpqarj99tvxHqD0QKVSkZx8uZ6wu7sbg8GA1Wrt9RQXi8UUFBRw5MgRMjIySEpKIjk5GQ+divVLhjDns5MEFbbzfNJfE2C6Fqa56Jjj5sCK3HLCVHIiNUqODAnD47cSo2xjJ7MuFNBls/FtdBAjHC6/4/0lvyAUafB0iOYOJwcO59ZRVBaMyK5k1rdfoWibzrSYRKZHefBcrI7abgstFiutFistFismm51xjhpUYhHRUZ9x/sJtVFZ9j4fHbLy9bu+z8vR3MNlZh79Cyk+mRCYH+/fZtrtoN69feh6p0JUfb/4CT7Unsy8WEqiUcbf35eA+XqtifXQQt1+4BU3TEeYeeoubBz9KrFZJnEaJ7k/ClVa7neXZZTS6ytjw4AhiHFS9wpd/RlFREevXr8fLy4tbb70VV9eewHnEiBEcPnyYESNGoNdf/yLCn+Hvfz8trRfIyHycIUk7UCh65pFikZAw52oKWixIJQNTr2P8w4A6Hj+wlAlVrkyNqmdEkBOfHi7g08NljAr24qXJoJM9hV7XX9/G2XkCnZ0eeHr1sLFcXScjkWgZNmwYGzZswGAw4OLSP4jycJ9NQ8PDyKRuaDQj2bBhDYGBgRiNRk6cOMEln0s4Sfxp63amvsGRp5KeYmXqSoZ6DOVGvxuv+9mUlpayq1XxdwAAIABJREFUdu1akpKSevv8n6FU+hEefvX5759XqK8HEomeyMgPOH/+NoqK3yc4aAWVxkoePfQoJS0lPOAXRIjtEo5aMR9d+Ah7ewa3RdxDecXXeHgs5ugRA9OmDcXb2xuFQkFubm5vwP079LoEhg3bR2XV95SVfUF1zVZcXCbR1VUBAgHRUZ/1o1fv3buXkpISSkpKiI+P71OaNRC6LF3sO/o9XW2t7Is3Uqw0IS34CaFATJfNwpLUB1g+cjm3T3uPb59+lFP7XsYzOojP7prDhtRqfBwVA4qkeekV/HjfcH46X8m0KI8B6+x/yv+JV0+9ipPCiTDHMCb6TcRP64er0pXytnK2nPuc7DYDqy5+Rpe1E7XQTrTxHHl7PsRQ78GTE6O4NTEAmUhGXUcdLx9/myNV+/ExaZF36yiaqGVmwk2cPr+fX3KGMbV0J7mZk1n3+Hu8ePxFdhbtZGXqSi7VX+L54c+jECtYc7SIny5U8sH8WGJ8evrt6jsSmPPZSV7YnsFrs6J5aNMFWjq7WX/3UKSirr/adID/wwH3TdKTfNM4ls/K6/GQSXi+oBIHsYgTzUYe9XPnYT9XpFYTfHMbQ1sbwWEGZ4rSmXLst06ocIRhPZSMAyW/AhDjEdX/QlpPRhdu4MHhL7CqvI5PGYVTbAzDMoqZ6KRjnrtD70REJ9MR4RTBKVkj0xtTSC1u+m/7/Q2V7RgbTfhH98/Y/pj3I5FOkUS7RA9w5LUxI3gG/lp/7t53N1sLtg5IBR8II+eFoHNT4hagxc1fy+q01ZRXF3Nz0SOUZTT2E5Frru2gtb4Tv7khVzjjwLjQ2sFglYLhejUUH4MDd3BA+jGSIWK2xiuJNHRc3jlsOhx+vUew6w/1yflnavEM0TN2YRg/vnmWD7/LpCRYgItUzAeltSQ7anBWOPepOS/tNPFOSS0AOe1d/DPQY8DVqz8G278YWliaWYLZZsdfIMK9ycqDMd64auRsO1POr4UteCa4kiOzMc1Rx2w3B+K0SgS1GfD9LHCPhEkv8nNWEw9dMuCetQ3V9JWMvSOMPavT6fwgjdULB/FPqYHF6cUs93GhxtzNjU6XA+AYjQIhduQNBfziPxN/M3i1S3B6KByBRISLXYijRER2u5nggInkqiO4QWpCZ+/qUQ7P+QCGLMU+8jHOZx3mywYrP6mimCaUk5pSSswNf0GNX+kIgWMhYwvhATciwkqnnytd2VYM5UZcfK+PEXK0sY1kBw0CgYDTPxfRUGFk9tMJSOVX/qTF61T8khhKeZeZQSo5lu5uSi6eo/jiOVpTL7CgqZKzeTYQ/IRAIqam1pnq1O3YbTaGikTIvHzQ+vgRlDgUnas7X508irgwj2Pf7AT7z2glEna+mo6TmztzDN0cev8AjV0tPN7VwZHV7Ryx23ENCGLw6LGEDE8mtbKT/K0mxEozQ+dcnnB8eriQXWnVfLYwnnAPLeEeWkaHuPDc1nP8Y0cTnx46zI3RcSQP8iDJ35F//ZxJjLeOWXGXk3sXC49gsgbiKlZz+PBuxowZQ3Jy8t9SEHZwcGDEiBGMGDGCqqoqLly4wJkzZ0hJSRlwf7Vaja+vL5MmTUSEjOaWJpqaG2lqbqSjoxNfbQRSowcNhSZOZddTcfoS4xeFo3bomUSUXDLQ1tBF9L19A6D21NMgkaCIuz7qoUAgwO25f1I8cxaN69bhvPRvpKSBVwurUYqEPOZ/fXRgoUDA4/7uRKoVPJBVSsyJTMY4aLjRWcsEJ20fVtbv6LbZOdjQyrfVDUwy/Bsl7dgFCtSCDsQ2I3DZBk4sdUcoD0Dm+zwWiRcmm40um42Tze1srWui3mzB3VmCrdPC52M06GoMPOTr1k/M7YYbbrjibxCJRCQkJJCQ0H9C/r8dUqn0ihT07u5u6uvrqaur6w3IZ8+eTUjI9Y1BEolkQPuzpKQkYmJiOHXqFMePH+fixYvMnz+fwIAA1i0ewvw1J3n4m/N8cVci2gGCuP+PvfcMj7LM2/8/0zItmUkmvfce0iAECFWq9CJNBRVQkUWxr4qKrmVd13VXV0FdCyCIgBTpvZcEQkhII733PkmmZNrvRTQYAcVdn+P/7P94zuOYNzPX3DN3u+7r/JbzrG7TseNKDbG+aoYGOd+RRZBAIOCv4b4UdBtYklPO4UFh+PwQQCzVGZmfVYKXTIJGIub+7FK+jQ0i3l7BoZw6NuXuQ6+LQnSsnqG7KwFQycQoXOPRK1NRN8aw5YKeL86V4e5gx5RYbyYP8CDJz+kmG0uJREXSoJ3YbL2luL8HRAIBj/q6sbqwmj+Kq/qes8U1W7leuR5zRwLPDlyNt4M3exvbudDexTexQX09zT9imJM93ycl8K5wPtcqv2Zt6Ti0AhekQgFz3TU86utKqLJ33nm1qIaTrVo2DQhiuPPtA8g6nY5du3YREBDAokWL+s2pycnJfVoYM2bM+M37nd+Sz4mqE8S6xBIT+ifyMu8l69pjxMf9i2p9J6eqT3G8eAuJckfG3EbcLszdgSNPjWT/tToO5tSx62pNn5DVcxPDWT4y+KZz+FMYDAaKCmOIjTuKs2YUEkkvAfH19UUgEFBRUXFLwu3iMg6JxBlv74WcOnWW7u5uHnjgASorK9mxewenbafxFPQ6Vlwub+Ov98wjrT6NNefXEO0cjZf9rxNgk8nEnj17EIvFXL16lVGjRt1RAPn3hKN6IEFBz1BS8i4NePDC5c9QiuW8GOCOxlLCgLgviRdIMKe+wceFJzC0HiJBpaZTOxQ4QWRkJCKRiLCwMAoKChg3btxNvyESKfD1eRCbaiRni9ezt/QQWpOe2TFPIxQ79RublZVFeno6kydPJjU1lePHj3PffTdXC9psNk5Xn2Zf6T7OVJ8h5pqMULmKu5Jn0tJdQZxhD0aRhkLZVHYW7+aTzE847XyK4RoxHbXtjF/4ESKR9La+8z9CYSfm/iE3axQZLUb+nPZndhTtYG7YXF4Y/EJfi+ZPEW44wYp94xmkCmbOkEw+uLiNczWVCBWXwR/eK+h99e2XRYapbSQju7UoXOGjJesRCAQk+HoR7bWS1D2J2F2p5/HN6Tw+cRkX6i7QamjlUPkh8lrymev9J945VMmK0cHMiL/xzIj1ceTPswbwzPYsihu7yKxqZ+OSZCziBh45/NwvHoPb4b+WcO8t+Iqh0V68WXLjPR+ZhA8iQ4iyl4PVAjuWQV0WPg/sxbtKQurod7nb7V2ozQCVN8hUNHQ38EHGPwhrSiJ85C0EVVRe0FXPywFuPOnvTvqOZ7moDGe7VsP+pg5c7UTc5XyjV2+I5xC+u/4tYks79m1pGLoGI7O/fVl2e6MOpVp6S4XvH0WgaovbGTI9qJ+gWPm1ZiRSEd6h/W+++u56ztee55Uhr/yGo3kz4t3iSfFK4XD54Tsm3CKRsE8tPbcll0+zPmXpgKV41cdSmtl0E+GuyGlBJBbiE+50q83dFhlaHUMcldBSAtsWYfYfQW6hGlluO8Uxava0GenLp0dMhWNretWvI6cCvX7MVdfbGLkgDEd3BZOXD2DRxSK8TVJei/bm4dwKrnR095Vo/4h1qRVITDbGV5lZSyOlOiMfRfmhvI067u6GNlbmVzDeWc0/I/049WkOPXoxs4M9OFvUxOnzVTyUEsCaadG9X7CYoewUHPsW8veBazgs/BYkcrydeiNq1UYF6pLjBMVPYdbTiZzYmM/uP1/hsemB+AS4sraqCYlAQLxAB2c/A4GIyrilxGrzOeaYgFniwsTKHjT3RiB2/EGl2NBOhK2D6/nZnOsxk6qORWyVkNyRz4SWC0Sq4jjmv5T9uW3UGKPQ2AuZlqblpYWBjDlYQvAtrDl+ETFzYPdyZHuXEyqaQ7VnIqGVOoqvNN4R4W7qMZHXbeAPfm7UFLSRcaSCITOCcPO/gyy7vhvTlUvsuZJGedZVTAY9Di6uaCVudPsLeWBKMPuOdzB56lS6dcsIDPgDvj69ZWnCn53nRHUlqxomsyvUDU1VKY1VFaSeO0ePnQw7Rwcqe8zofIKZGB6Ek5MGkVhM0eVUTm1ez8mNX9AqccTJ1M7F0NE4XE1l0ZhwTl5v5L0jBawaG8qkmBv3i6uDlKeTjxCtyONSXTR7rqr58nw1IqEAi9XGjseG9VtEZZQWA0EUXTpFdFQUo0aN+l0ylF5eXnh5eTFhwgQqKyuxWPpbDjk7O6PRaO7otyxmK5W5LZzeUsi3b1xi5MIwwpI8yDpRhWew+qbzqUtLQx4bi/AXrMt+DllYGJr776N53Seop01D8iuR/5/jSkc33zW08V64b69WxG/ABBc1JwZHsLO+jSMtHTx9vbcdKcpehrNEjEosQiUWIRYIONTcQWOPmeHKbjyppdvnHQ6YkjjRqkVrteAs7MbJWosnNXj01DKx5wAHcjawU3CjbcXVTswsNyfmeDihP1nHpaMVND8SzF/L6jnWouWfkf6/mqH//zskEknfNfx7w87OjpEjRzJo0CB27NjB5s2bWbBgAQNCQti4NJmHvrrEvf9KZeOS5H6tIeeKmnl8SwbdRgs9FisKOxHDQ1wYF+mOj0aOVCxCKhYikwjxUMux/0lJpVwk5IuYACZdKeSx3Ao2xwVRbzQxN7MYlVjEt3HBKEUi7rtWwsKrJQwo7OJabR7KoAbszbOYHuVMpKcKU0MJpdcuYTS6sMdez73TpKjq4ER2CUU6e7al6vnyfBnuKil3x3gyJdaTQf43kg0/V3G22qzUdtXecUvbrTDfQ8Ohpg7Stb3tgGZjHa2VX2O0jMfYMJbvRFbMVY38q7qJ8c6qPhHDnyPOQcHnwx9jys59DJYc5+GBa9jf1MEX1U1sqmthvLOKEIWUL2qaeTfMhzG/QLZtNlufnsGsWbNuCmBKpVJGjBjB4cOHSUlJ+UURv59DZ9Lx9Kmnqe+ux2wzI0CAq02Nr6KEsqKxtFoEyERSXCVitnTqmN1eQrDjrYPdYe4OhI134KnxYRQ3dnLyehODAnrL0n8NlZWVdHR44OmxHG/vG4FgqVSKp6cnFRUVDLqFaKVIJGXokGPU17eRmvoVEyZMQKPRoFKp2HB2AzqLjorG3gTR6aIqIJbXhr3GrN2z+DjzY94afnvryh9x5swZ2tvbWbx4MZs2beLSpUvcddddv/q9n6Ojo4P9+/djsViYOnUqTk43H5eioiKOHj1KSkoKcT/YT2Ye3k9jRSlJ0+dgUZ7muYvv4qcKZqlzJ1JrA/EJm1GpehNd703ax7OnnmRjzTmiw1ZQdqGUwMDAPgHGiIgIsrKyaGlp6Wtlgd57573099hTsocOYwcAvg6+SCUSXkz7O+9kfsmkgElMDpyM2qRmz949xMfHk5SUhFKpZPv27ZSVld3UNrajcAevp75OmGMYy2KWYTl/Dp8hcexsyiKjMYOwqAV4abcSq2ojIsCNKm0lhzpyyJe5EtHq+R9VrdR21fLUqacoaS/hjZQ3mBky87ZjnRzjmBhwkk059lQ0acipX8WSlADuG+5AZWcJV6ub+eZSCV09eqyiNgQdI/h22RAuvP48MeMm9c1Jzs6jiIt4DBdxJqn/aiEz/QKLKqJ4ZtJa9lR+SlbHYQrrzLx8JZOBgR48O+HmCqQ5A33Iqe3gq/PlrJ4cQY3lOE/tfQ+N4N8T9vuvJdxtPh9x0axCYLMiEAh5IdCDlT9G8W02OPg8FByABd+AbxLJnRWkdXRDaFhvSTm9k+drF1/DDjtSymej8byF0IjKG2xW6GrAXu3NkLpT1DvqaVD2lhu+VVrXj3AP9RrKv7L/Rb6TPyG6czSUP9BPIOtHWCxWLu4sIet4FVKlmAGjfBgw2qfPS7u+tIMLO4upK+5AIIDOZgMTH4npW1SXZzfjF6XpJygE8H3x90hFUu4O/HXv21/DxMCJvHj2Req66vC0v3OLM6PFyOqzqwl1CmV57HKym2q5tLcMk9HSL7BQnt2Cd7jjL9qJ/RydZgtFOgOPedrDloWgcKZq7FpM+Vcx1XQxNMCR772FPKUz9CoFu4SAa0RvWfkPhLv4SiMCIDixN0pr5+9AQbUdY6524WJoJcRNyoeVDWwYcCMAc+1kFXu0nSQLJSRf0xKu1PCpsJOZGcVsGBB4U1/n17XNPF9QzRx3J/4R4Ye1x0JVfitDZwZT2tTFis0ZDA9xYfXkSGivhLRPIXs7dDWASxiMfBaSloKs9+Hv84NFQY0qgejc3WR7j+GBphre+kMEAWebSdtZwoAAFb5DRdSYrdx36gifF3yGq7GFgqIsFht0PB3xIgCTgl2RBamh9DSkroXiY0QGruCE+ygq5M684AJqiZwj6sG8pUmkxwau7WamuDoy3dURw8Fq6nRi6k29Yja/mXBHTAaRFCovEu3/B/Ia9UxMcKXwUj3Bia64+jn8ImE719YFQKxFzLH12XiFOJIw4faq7/quToovX6Qw9TyV2ZlYrVY8g8MYPOMeggcl4+LrT/Lbhxnsuh9791Bsgit4e3tTVe2L3lB1E9H+EVG2DFwF3mzv0vD+0OGEDx2OY2QsO3bsoCJyHOdzO1CaxHS3qomUqnC2t2OLRUCTdyTT1I1E6UtRhkzkbLuV14468+WVU7R29zAhyp1VY/tn3AyGWmpqtzJ90OPMEjtQUPAsap8vyG7yRyoRMtD/xoJBr6+ioEmEo0SPo0LCtGnTfvdyYIlE0s/L+d+BSCwkMM4VzxBHznxbyNEv8ihIrae2qJ2JD/cX5rFZreguX8bp3oW32Vp/mKw2JD/MlS4rV6I9eIiqFSvw37AB0S0EjW4Fq83GK8U1RNvLWOj57z1gfWV2rApwZ1WAO009Jo61aLnSoaPdbKbTbKXaYEJnsTLV1ZH7vJzRdB4iLx8mBYxlup0Gk9XGpY4ucrr02IsicRCLUImFCMs7WGC+zrMxkUiFAuyEAjQSMaIf3RCGeaFwsCM23pfpHS48nl/B2MsFHBkU1pfR+z/8PtCZdPRYenCU9WYCFQoFCxYsYNu2bWzZsoX58+czMCyMrY8OZdEXl5j36UU2LU3GXSXl0zOlvHvoOsNDXflgfjxNXUaO5TdwPL+RP+68xs/bxRV2IhYk+bF0RCDePzwT/ORSPokKYEFWCauLajjb2olQIGBbXHBfNcWXkQGM/PQ8mQ3dOITlYRMoGNfeCs17yL/Wez+PHDmCoUOHUneqjl11u/hmyjdMnSKhoKCAffv2Y3L0xewZy6GcetZfKGfV2FCeGh92y2Py/uUP2Ji/npfi1zHIcwCu9jJUcjFNnUZKmropa+6mtKkLhZ2IwYHOJPo7oviZyrlCJGRr/I055ulTn5GtcKW9cBxBka5IFVLeKqkDYFvcL7fuycVylsct583UN3ko+kGe8A/nUV9XdjW0sa6qiaMtWh7zdWWx9y8T5CtXrnD9+nXmz59/Wz2DgQMHcuHCBU6ePMncH/QmrFYr169fJycnh3HjxvUTq/wRH179kCZ9E884P0NeXh41ghpM7iYaLUp8zTpmadqJULYhENjx9yY1L559kc2TN/+qzk6ImwMhbneuJVRZWYmDgwORkU/f9Nzw9/cnNze3n/L4TyEQKNi7dxOenp4kJyfT0N3A13lfk6HIwL7HnoY2X9Sqdpq0jjy47wneGv1HFkcv5h9X/sHjCY/jKnOltrYWOzs73N37lyzX1dVx7tw5Ro8ejb+/PwMHDuTSpUukpKTcsTWTzWYjMzOTQ4cOYWdnh1AoZO3atUyYMIGBAwciFAoxGAwcPnyYq1evolKp+P7777G3tyc4OJgr+3fT3lBHzqlj1ARYUAeJWeiejZ3ZGyfBS5z+8iCV195m2tMv4hcTx19G/Y0/HP8Dz1z4B8EdwTw37EZm9Ecrw4KCAoYNG9b3/95Oe5ttBdt4MOZBBnsMJsY5pm9uKW4rZm/pXvaX7mdrwVYAhD5CTptOs3X/VqYETcHb25ujR4/y8MMP952j/OZ83kp9iwBtAI96Poqn2IEjLXv4TL8TnVbGFxO+YJDHICorgyiv+IQQZQAmm5hgYxUSTxX6jG6OlB5iQtCkO7yKemG1WdlRtIP3099HLVXz9d1fE+l8e4V3AJVqAEM8PmZ/+UwatFbWjDrCQ3d/AECwkx9j/GBJgpExaz+kvTmJdfcNwqmtFkNXJyGJg+mpqsKi1WLt7ETTGYq7x0ga4rejbszntNtgnt9WiFh4F8F+4ai61rP8+J85MFjM+1cWk+KdQrgmHI3sxv358pQoRkVK2Vr+HufSzjE/fD7LQpfhyW+3ff6vJdyrg7xIb9hKds0e3hz5Nyb7/yRzce7vvT3a0z6A8F7imaxW8n1jG90WS19Gcnfxbs7VnONR0QtoXFz6laPmdelp6jHjJHAkFihtKOPzeguvdlTT7j2LY0nhPHm9kqxOPTWGHrxldnD5c+KC7kIulpPmF8p9rSfJKm6+iXB3tRk5/K8cGiu0DJkZhE7bQ+bxKq4erSRiiAeGbhMlGU04e9sz7Yk4LGYbBz/J5vSWAkbfG46+00RDuZaYxf0vXKvNyq7iXUwMmIhS8us2Jr+EHquVM4ZQJEI7jlQc4YHoB+74u//M+CeVnZVsnboViUhCULwrF3eWUJXXSlBCL8nt0ZupK2on5U7LyQ0d0NVIVlMzNuQknl0DXfWw7AQljb3n00khwblGj8pLwhO5FewdFNa7AI2Y2ns9WMwgElN0uQHfaA1y+16SvK2+FaFAwEMRnmTsKScp3oEt4UbyO3VEOijIOV3Nt0dLaR2vZmVsAF7ubhz9Mo9/3BvM66YuklLziFDKSHBQkqhSUN9j4t2yepZ4u/BmqDdCQztFZwuwmm0EKa+yepsFR7GUf05wQLzvCcjaAlIVxM6D2PnglXCTB7WLvRQ7kZAal+FQ8Dp7w55CUpzPm4XZLDEXkexTxdmKBOrjE1nVeoBNHlOYNPw75qusfF9ZSYnCF2w2wrqsjPLPgM8ewFhTxEnji8QNn0pkdApfVmgBuC88Glc7CQ/Ra7NXpjcSaS9HJBBgsVj5Jq8VvyhnSpu7EAkF+Gl+oz2QTI0hZh42g5YBfjHsPXCdyOmxVOa2sP3P6bj42hM9whtrtJooJ2VfKazVYqWxopPvCmvxNFk58kY6MqWVhPHOlGZcQtvUSGdLE4auTozd3Rh1XRi6ummuKsdqteITGc3oBx4mdPAw7J1uTKj6HguNnRbc/JppbZUhEolwc3OjucUXva7y9pekvpTJigq2NzrxpxBv7MUiYmJi2FdUxil7GQM1SsZKleTXdXLiegPVbXomxniwcvEgIj1vLNZGN+xn38W/cqXrTdr1cv42L/6mkr/y8rWIxfb4+CxGJFLQ3HSU7ubVLEo+gETSXw27qfkYFZ2+OFp13HPPPbe0cvnfBJlSwoSl0QTGunB6SwH2GilB8f0XvsaiIizt7SjuwFf7y+omXi2uwUtqR4JKQaJKwcD3P0D52CMUPvIowo/WIpDJ8JBKfjFrvauhjQytjp3xIX1E9j+Bq52EhZ7OLPS8vXBTXuVF7O0jsbPrvT4lQgEpTg6kOPVfMNfox3C94FV8JYabzj+AykVO7JjeaqNBaiVHBoUTejabdG33/xHu3wk2m42DZQd59/K7aOQadk7f2feZRCJh/vz5fPfdd3z77bfMnTuXyMhIti8fyv2fp3HPJxeI8lRxJK+BP4wJ5unx4YiEApyUdoS5O7BidAgdOhNtuh56LFaMJisGs4UzhU1svFjBhovlTI31ZElKIDHeakZqHHgpyJM3S+twtxPzfWJoXxC4x2zlua1ZGBp1KMIlmMU5DHIbyUvTH6ejo4POzk78/f37lLVfGvwS9x64lzdT3+St4W8RExODQqHg66+/ZligM2temMAHx4v48EQRSQEahoe69DsmOXV5bMjbgM0m5E8X30BXvgIQIhTQZ38lFICvRoFWb+LDE8WIhQIG+KhJ8HXCQy3F1UGKq70MZ3s7lHZiirXZHK04yj1+z/LVFRvr7woj2kuN1myh1WTudZD5FcwKncXGvI18kPEBa8etRSoUssDTmfkeGgp0BsJ+xcqvqamJQ4cOMXDgQCIjbyYNen0NEokKicSBUaNGsXfvXlJSUmhtbeXMmTM0NjYikUhobW1l6dKl/SwX0+vT2Zy/meE9w6mqqmL0wNEkJSX1ZV5bWlr47rutlNnSiIho4MX4GTyZ9hnrstbxROITv7rvvwUVFRX4+fndklD7+/tz8eJF2tvbb5kVvnDhAk1NTTzyyCMIhALmnl1PpSAYkdsM3Nt7MDsoeGpMAq/tzqGw3sKs72exJHQJEoGEV3a9QnB1MAZDbzXfwIEDGTduHHK5HIvFwp49e3B1dSUlJQWAoUOHcunSJa5cudJHWH9EdnY2x48fR6PR4O3tjY+PD46Ojn3CinFxcUya1JsNPXr0KPv37ycvL4+EhASOHTuGwWBg2rRpxMfHs2XLFrZu3crCObNpb6hj3KOP81XmN5hrFDjVJ/ON3kpsWjoy0xfIvd1AKKT4cip+MXHYiexYN24dfz7yZ3ZYd7CmbA1rPNeQ4t0bJAgKCuoj3Dabjb+l/42tBVt5fdjrzA6dfdPxDXEK4amBT/F4/ON8sPUDihuKSRyRiF6op1xbzl8u/4V5wfMwnzGTl5dHdHQ0WoOW5QeWo+xRMsl+EudTz1NpOEO4RMHEkQu4P3pRH6H3lC/ExXE6sjAnEiUC8s6v5krVcXyt7rx94GWsU2BS4J2R7vKOcl6/+DrpDenMDp3N0wOfRi39decOlUMsUpGJDfeaaK7fgIdL4k1j8lqvYHbZyDfz1zPUx4Mjn21H7epO1xNP0l5x85oteMZUymqrWHOfEPPUEfhpFJhPnqD2BR2WHpiaZubJ+A1syOu1slOIFcjEMuxEdkhFUlr0LcjEMtaOXcsInxFotdo7OgY/x38t4W7ssbA85hF2ZOfx1frnOTIiieUxS4i4ug0ufgSjXoCBD/YrNXO4AAAgAElEQVSNT3ZUYrFBRoeOERoH6rvr+evlvzI9eDru58Jx8r9BGrotFialF9BjA0eTgevA25npXHMy8bath4djEhHZy3k1uFes40/FNXzqboL9z2AXMIJE70RSjVqWCLppOvk93xXchV+UBr9oZ3r0Zo6tz0MgMBAQXcrFbZ8wetEyHnh7NDmna7h2sgqRWMjYByIJS77hUTf6vnBOfn0dpcoOB+feB8PPiXxaXRo1XTW8E/rOf3x8j7Vo2digZ4DjIA6VHbpjwp1en87GvI08NfApQp16ybSjmwKNl5LSzKY+wl2V34rVaiNgwO0Xn3249C848CwAGW7zSSSRypw8WhOWoymqp7C2FrUEFg724+sL5UypkrN5nIh1lY2s9HeHiClw9j2oOI9WNZj60g7GL4kCehcIm2pbmOrmyF1R/sREu3B2RzEHui388UgBL9upuby/nNrpbnjYQbhShmqgkuhib65vK2PLM/FcklrI0HaTru1mc10LNuBJf3f+GOiBoKUEPh9LWf0SXMTeKA49xxnjJywWHUD1+XasYgVdscvRRy3EwS+Yc1097Mmv5GiLljXBXtzr1Xt8hEIB3ioxNToR5a0izB++ybwfbvp24DQAtSzZdo6Jj6xkUVw8D+WU8UmLjgldhST3VGPQuXJZ7Yd41xIsAWM5KH2NmkYwljgRMdIdW4WWKKWsX4+pUiwixqH33uhVds+mq81I6GB3TufX4q9RYHcL7/VfwxNhz2Kz2XjUXk2PxUqL2Mait4ZRmdtC7tlaDuws5O8mR0aU9jA2x4DFZMViasJiKkfu082s9hasxhba2zrZ8UMlmkgiwcHZBbmDCqlCidxBjaO7FzFjxhGanNKPZP8Ula29Pf+eqh7q6jrx8PBALBYjl/vR1HTklt+x2Wx0d5cwy8fCxgoL71wsZV6gK3ZOUr5yCcCzrZnJLeUMSUzkvnj/HzIaglv2zjk7jybI8XnGJeTi7//oTZ/r9dXU1m0nOOgZxOLeaoLIyHdITbubwqI/ER31t/77U7GHio77mRKsvkmQ5cf/DlYEgn/f8/5/AqFJ7niHO2ExWxGK+l9TurQ0BBIJ8vj4X9zG8RYtLxfVMNvdCWeJmAytjsPNdRisELX8Wd774G0yH13BK8ufxk4i4R4PDUt9XPqpR1fojWyvb+PLmiamuKr7iU39T8Jms9HWdhFXt19f0Gg0IwErrW0XcHf79WomB7EIjUREvdH0O/zT/0N5Rzlvpr1JWl0aEZoIrrdep6arBm/7G5lWsVjM3Llz2blzJ9u2bWPkyJEkJyezbflQFn2exoWSFj65fyCTYm7d5qBWSFAr+mcvkwI0LB8VzLb0Kj4/W8b3mbXIJELCPVREeTowWy5huEZNZ4uBegcbarmEJ769ypmiGu7yzkfXU0gm9SyLmNqn4P5zhDiF8OrQV3nx7IvEu8UzL3weQUFBTJw4kUOHDuHh4cGqsbFkVLbx5NarbF2SwPWraZSXl9Pa1sZuTSpWiZrIpiQKvA+zYlozMapJtHT34OYgJdhViZ9GiZ1YiNVqo7ipi7SyVtJKWzhZ0Ehzp5FO40+twGwo/NeB0JOvDmvwkZnwV/XOXT+2ZfSNtNlIrUsl1jUWpURJt9lCulZHkEKKr8yOlQkree70c6TXpzPIo7csWiAQ/Kp6fKe+kw07NuDo6MjEiTcLwGq12WRcvQ8H+ygSE7cQHx/PuXPn+OKLL7BYLAQHBzN16lQkEglffPEFBw8eZPr06UCvwvWrF17FV+iLV6MXDy19qE/0qlJbyfbrW5gXcS9Llz7C8ePBnD51EUdHI2O8xvB59uckuyaT7JuMxWKhs7OT9vZ29Ho9gYGByGS/LbjW09NDbW0tsbG31v/x8+tV9K6oqLiJcBsMBs6ePcvQoUPx9PTkm6KDFEpG4W1npV4gp8zbC5uPgNX6NuyGuOEhWUZYWxB1B+vwdfLlivoKk5Jm4hoQhaWpkdSTJ8jPz2fixIl0dnZSX1/P0qVLEYt7aYtarWbAgAFcvHiRwYMH971fUlLCrl27CAwMRCwWk5GRwdmzZ4FefZGFCxf2s6CcNm0akZGR7Nmzh507dxIUFMT06dP77o25c+eyfv16dm78isuxw/jEpqAz4SlIAKHVggAoDk4hSLuJ68bLjMx2o/PyYXSjvBnhPQK1VI1PnQ9LxUvJUmex/NhyJgZMZHrwdILCgjhy4Ajd3d2sL1rPhrwNvDD4hVuS7R9hs9k4cvgInYWdrFqwioiIG2LP63PW87crf2NQ0CCOHT9GWFgYj+58FK1Fy8vRL/NO4TtMFEwkptGd0KR4JiX8AZPNhqmhG+2JKnRXa7EZuxGpNMhjXHgl4Vm+GR5AR+peNO0SnjvzHOXacpbHLb/9NWTpYWPeRtZlrsNN4cbnEz4n2fMOHGx+gJ2dBpnMF7E5HWtPAfb2N1e1fXP9G9xcJvFGvQP/UOsovnSRIKUaS209jotfAYESq1GCUS+gpDMf9YntOPk4kvb1V9z7j7U0r11L8z8/QjX5btSz5yBctowhdQ40R3uyMHghdZ11yBQyeqw9GC1GJEIJ90fej5Pst7W//hz/tYT70vnT2DLP4aHV4omG2u4C5lfcz0iDgcdGrCJq9Av9xocpZDiKRaR2dDHcyZ7XL76OXCzn2YTn2PptZj8l1/0N7XhVFjEq0J9HBidhvSRnjRvY+8vhPIh+8OBOcXLAVSLmQLMWY/MR6nQuqAsvM9Q7hH+2p6PXhDBWuZUykZbc05Fc3u+BzapHYZ+LtvkynfXg7OPLifWf4Rsdy6DJASRO8kcAN/mcRqV4odP2kPZ9KUpHKR6BauQO/cuYdxbtJEgdRJxr3H98fLf94NtcIUqkvukjqjurb+rHqi3Mp76kmKiRY5Ap7SnrKOPl8y+T4JbA4qjF/cYGxbuSfaoai8WKSCSkPKcFJw9FPyXp26HlwrfkGkdQbnDDlF/LWGqp9opDn5aD/tgFABYBDh3eDO62R4o3i7QD+TBPx4CWGjRtTbS2D6Dz00/pVl7BZhZjJ3NB1yHjQm09kux0RogM7NhdhdVsInTICJZJfHlfYebI/kqGjfHmnw5GvCR2DLyYh6NExCNDXNBUakn7Mp95LyVx/w/EuMtsoanHTKBCiqGlluy/LiGrLgptTw5SZQlfdi5kdMtJHEXVfG4dTqcerNlZQBZWoZBGZw/w8ifOyYf9LQ3MvCsJuVyKYO8TBDZ7YSkoZkf3AFo9NQTct4RZMXF8WdfKhxWNOBn1jD61j+Pvv0XUiDHsuncx4k33kW61J3f2NtzPlLFTacfl+0/RdlJCfX0zMaM8yTldQ3Rnby9u8G2i/J2tBvZ/nEVnq5FpT8TjFeJIyZlCgn5rOTm9D4xzbZ1YbPD3UB/ENjPnvvmK1MpcRi1expQVyejLmrCV13A+WMr9QW5ICtO4fvZbEArRtDnjHRBIVGAKjp5eqF3dUbm6oVQ7Ivg3RMEqWnp7BANd1Fy/WtvX+ySX+WEw1GK1mvu8GgHMra20bN2IzasLTYA3nnlaNlXXsk1cjF2CCz6+Dvw9yo+zh/PYvXs3ADKZDB8fHxITE4mIiOjX+ycWK3F2HkVj46FbEu7y8o8Ri9X4+NzwkZXJvAgPe5W8/Oex2YIwGu3o6qrEYKih1ViL3iJj8tBbiEACFRWfUlu7lYEDtyGV3tpf9v8r/NhS83N0X7qEPD4e4S8sIPO79DyaW85CVTXzul4lPu5zpNJQTFYbBd16dAkh2Hw0DHnmKQ7u2cSxJ59nfV0rX9e2MNLJnrs0Kg41d5Da0Y1SJGSaqyOrg3972di/C72+EoOxFo3T0F8dK5d7o1AE0dpy5o4IN4CnVELd/xHu/wjVndV8V/gdG/M24qZw4+OxHxPvFs/Ib0dyvub8TVaQIpGI2bNno1arOX/+PBcuXCAxMZGvFyUhUdjj5vDbqw2UUjEPpQSyaIg/l8payavTkler5WplO8WNXRyw3qhDF9vnInU9jiy0ngtYkQlljPcdz1CvX77GpgZNJbMxk3cuvUO0czTRLtEkJydTX1/Pnj17cHFx4e3p4Uz76Dz3fXSM6Q7lxA6IIU1ppEdQwXTNM9wdHsS7167zXfE6HpwzBTf7m9t+hEJBb7+xuwNRgc0cLDvHwwMeRiVxobnLSFOXkfO1J/isoJLwusl4OLegsXbw2WefMX/+/H7CeGarmTdT32RLZS5ihyGoHUdQ0WOHhd7WjiODwpjgP4EvNV+y+txqwjU3SJdYKGaY17De6kCxkpKSEiorK6lrquOM9gwZ4gyMciMpbimUdpUSoblBcnS6MjKzliCVutHecZn6+p14es5h9KTRpF5LZcrQKf0U8CdP7rXY8vX1JSEhgQ8zPqS+q54xlWO4Z849eHh4YLFa2JS/iW3ZH/C4awfPHNrKvYmvMmPCDCIiIsjNzUVQIsDJzomVR58iQvgIwRUV/LQHQSKRMGDAAAYNGnTHmgU1NTVYrVb8/W/doqVQKHB3d6eiooL4nwU/8/LyMJlMJCcnYzAbeLO4HDuZhomiU2R0nmGCw3t8eLmaeYMV7BfLuSgTcNF7HD6eRroYTodNxh+EKqjswFOqZPejj3H5xDF27doF9Ga0f+4kkJKSQlZWFtnZ2SQkJFBXV8fWrVsJCgpi4cKFiEQibDYbHR0dNDQ04Ovri0Jxc0VeSEgIK1asoKamhqCgoH7ZfalUyr333ssLH37IqWGTkXafw8lwnWXhd/GHqOlc7+5hSU4ZBepneTtARqVoA/q9V1lzfDVWqZAkpyS8KryYMWMGK+NXsrt4N59nf87h8sPIRXI0rhpWn1zN8ZbjPJn4JPdF/rI96smTJ7l06RJTp07tR7YBHox5EJlYxltpb9EsaKZgfQE5djk8EfQEXeoubGIbKbGJ5OZkURAzjNXnc2kyW1CYbTg7mHCM7iCosoynw4cgquxEd7WRqepE9jumM1EcTq34Ah9nfsy+kn38ZdRfiHaO7guGBAcHc7zqOH+/8ndqu2pZHLWYx+Ifu6Ud8E9hs9moM5poMpmJtZcjEAhQqQbQ0LAPm82Cg33/fazqrOJIaw/dLkuhS8fKzEImdHbiePU6kpC7EcjDEWtkCBzteLCnhmyXu2DuXcgNBuy72tj2yRYS8ssY/fwLhDywCLFQgF1QEKuqPXjQN5vMI5mIO8T/kdDs7fBfS7hHHt+B58AhVA1/BOX5r/DJquPRTk8Oj4AF1bt5vTiBWaGz+sYLBQIGq5Vc6uhma8FWztWc4+OxH2NuEWExW/sEeto7tJz76F3mlvR6TZ6LigVbIIH6RoTdtb0bc7yRNVrh58obhVV8dCQXKnrLjNxaruIUJiBzzHKG5u4nqORzhFYlEnwo7lRhNUpJvHsaA6fMRCyRsOG5lRxe9w/mvvLWTSfXaLWS26UnUaVk4CR/dB09ZJ+qZsDo/j1L7YZ2jlceZ1Xiqn6Thc1mo+Z6LqVX0/GLjsU/NuFX+zlbeswca9Gy0s+NdRVxKIVSjlQcYUnMEgC629s4+816ck8fB+DC9s0IhwawXnIUV5UHbw1/C5Gwf/YsKN6V9APl1Ba14xPmREVOC+HJHlgtFtrqalG5uSGx618W1lJdxZktX1KaLscsVyCOCOJk9GgGDUzimYTeY63TdrD840P4CTuJd+6h9kI69t2FCL85waNAOoBAgMDeG0GPGVP9VUSGdna8dSNzOR3QOjnhJmrG1mPkRH4uImChTzDayAQOyXXIayxo5XJeCvShrqmJw4dS8TLV41dfw2crvyA4PgLXgCDc/INQ2Ntz7Phhck8exGa1xydiEN1lckKSNOTUNGFtr8NV44xj4niMSgf+2WGgUyDg7sqzJAo0dBUWodVfBGDdFpCIQCXWEWWqxyhW4j4umb8GT+WPSaE4KO1Z5eKKh4srz1yvpC5oPpMHNpB3eivll8+QpDbwtwEP8bTVSGCTmAAPAe8UiRib0cikh6NxD5KRfyGTPd/tYbixDj99B9t29BfCstrEtDU4I7MPZ85zI/t830uaupgSJCP39HF69DpUru6oXd1QubljJ7v9JFuu76HV1PsbOSVF3N+wi87KNrxCQvn+r28QM2Y811Km4C2VILdaOHd6M+7XUokbfzeV42fzflkj14fHoPyNIla3Q0WLDqnIhIfag3PNzX0la3K5HzabGaOxDrnct/fBvXMXje++i6WjA5mnAw+N0GEU2uiJdULaZKTrciOPe7oQFxpIXOhK9Ho9tbW1VFdXU1JSwrZt23B2diYlJYXY2Ni+qLyb293k5j6JXl+NXH5jUaHTVVBXv4OQ4Bf62UHV1dWRmSmnWxcAvA+AxSLGYlFT0ta7mB7gc2tbmrr6HegNlWTnrCAxYdNNgkf/29Dbv52O5v77bzumqcfEouxS/OV2LBB8i7Yrl/KKdYSHrUEiFPRVaTBxHFrbe9Q8/TT3ebqz8o9/ZG9jO/+qbub1klpGONnzUaQfd7uqbyuG+D+FtraLCAQiHB2T7mi8RjOCpqYjt+2n/Dk8pXb/l+H+N6Az6ThacZTvS77ncv1lFGIFD0Y/yMOxD/ctJmNdY7lQe+Emwg29pHvChAmkpKSQlpbGpUuXuHz5Mv7+/igUCmQyGTKZDAcHB+Lj4+84KykWCRkW4sKwkBsl3SaLlZauHpq7jNRrdbya8R7uCnc86oMIUYaw6r5ViIV3tux7Pul5cptzefrU02ybtg21VM3UqVNpbm7mm2++wWw2M1woZ781FFHcNPQeMq7U/wV/+4H8edqDAAiVQlZlrWLVjlV8Nf+r2+7bwbKDrD63GpvNxoHSAzyX9BwzQ2ZiLzLy5MkPcNe5szRuNOPGjUOv17N161a++uorpk+fTmxsLEaLkedOP89+rRPd7quRoaOr7Qrhdjoejbib1yosrMyr5OvYQP6U8ic+yfoEs/VGFr1F38IbqW/wdurbBJgCcGt2o8ehh1xlLgapgRR1Coneieyo3MHcvXO5y/culsctJ9DeiauZD2Bn58zAxG8pKHyNwuI/s7O2lK8LdtBt6qawuJCn1E/1JSwSExOpqqpi//79NMua2Zy/mZiWGKaPmE6zuw9TLmdT0lFGt0mCr8ca3re2EuWax8sX3uBM9RnWDF3DZP9er2XDtWS+zlxJmuwUXcPv4U3fMNycnBCJRFy7do2MjAwyMjLw8vLCyckJg8HQ9/L29mbmzJn91pwVFRXIZLJbqpD/CH9/f4qLi296PzMzk6CgINRqNW9f3USrdDBPeCs4fPUw073vRnvuHA8UnEd1rY37xHLyVGHEzZlAmbsPMokn2XXHqG7NwGJuo8V1JS9UtbB5zhwSEhLIz89nzJgxN/2mm5sb4eHhnD9/Hn9/fzZv3oyLiwtz585F9MP8LRAIblvN8VPIZLLb6pJ0SqTsTxyNe0Mui6vqmdcxH2mzCkNVFeF+DhyICuLR0mpWFHWz1GsCDlzlVeUTNLnbuFp4FavASnBYMAKBgFmhs5gZMpPSjlJOVJ5g65WtnGg5wWNxj7F0wK19w3/E+fPnOXPmDOPHj7+lcB3AgogFyMVyXjn/CuWUM04zjodHPcwDBx9gqNdQWrvEfDPzYWqFKibWGBneaaHFUkZdVQkdPn6cSkzmhFDAq/N8uccmw5DeiGOJC515LWwK+ZJnnY9R0LKfBfsWEOEUQUhdCN2t3RR5FVFNNcO9h/PhmA8Jcbq9yNrhpnbeLqunpafXbtD0Q6BooauK96MDUaniaGw8AIBS2V8n4vlrF9C6rGC2m4oFnq7MyyrBO2owU4qPoVn8II4zwxEIBLx+/jLZRhX3FV6ms6IUz/HTuVpWR4vCgfUz7+UTkRD78zkkq+2Z+sAy4t9cw4vTniGruAw7bztOnz5NRUUFQ6dO55LRylwPJ6T/IfkW2Gw/l+X43w2tVotarSb/lWQilA2gb8UqEPFP+3vQZ7XionGiLrqYbXbNvDr0VeaGze377kcVDXyYuQ5p+w4WhC9g9ZDV5J6t4fQ3BTz8wSiaK4v5+q9vY9J1U3r3fHRGI6FZF1DXVaJWColLCGZA205kr5T39dhqOzpY89pqPOurODJyOi5iIZPObabFIANXewK9w6nMycJiNqNQS/CTlRI8dg4RM17t+1+VOdfY/sZLjHnwERLvnt5vfz+ubOTNklouDokkQC7FZrVRcKmeoHjXGz3n3c1sKvqOv2V/yvG5x9HINGibm8g7c4Lc08dor69DIFNgM+hwCwxm8Iy5hCYPRSgUYTGbqCsqoCovm+aKcsymHio6u6ns7CZOYUepQk2RsACFaw8fzPucggtnOL9tM0KRiKBZC0lzlqE/sA6Xoh4ESimj5i7G0dm9t4f2hz5akViCwtGJi9/XYYrxwuQtpWfHRXw82mmuKsJk0CMUiXD1D8QzNByP4DDyM9IpTztHl1JFelwKksEjyO6x0mXpvVzDFDKCFVJ8pBK2b85hYpIP0XFubDlXTlVWHepoC8oePa2OLrSrNMjEYjDr6BIrEZlN+He3E6nrINciYGiAGy9lPIurWQtmAzqPIRR5LuL4yeNYSwsRcPMtIhAKMTm7UaR2BySM6KqgvU2L2WgEQCEXE2dfStyyN7mUE0Z1QRv3/2kIU/9ymCDtWV7FnasDxvCEtw1XqYRvglW4f/scLTVzQa6h0cWOB5xbWFW1jwE1aWgDppNlcmdLdwDDp/uQXlPCmTAFhN0ob6sz9nDs7QwG+BQT2vF3ThTYUdTlgu2HjIdYYEePgyOdth40RiMWk6FfRLxL6YDVxYPBPjei4YZuE1V5NVhMVWCz4hYYTFBiEh3NzaSev4Ta3FvWLhSJsVpuLGCkCiViqRSxRIJIYofYzg4nDy9cA4IoVLvyWreI2MIMhqefoMfelezgKWx+fibZJ45wauPnaKVyOsfPJODSSTpqqnCf/xCLpk7j4dxy2swWdif+Niu5X8LqXdc4nZvGR9O62L2rA/ukWXRZxDw0xI7inEkkxG9E2e5F/Zo16C5fRjLxbrY5eTDhuy00+QQTu+lLxl+vwGq1Mb7Byt4rNTw3MZwVo4NvIkJVVVWcP3+e69ev4+Dg0Ge1AkacNG9gMEzCTjIFe3t77O3t0enXoteno1Z9hNFoQ6fTUVhYSENDA0qlkri4GIKCZLi4hKJSeSEUCvnLoevsyqgh9aWxN+1rd3cJqWkTCPB/jIrKL/D0mElExNv/qz2WDXl5lM2eg9/GDShv0cOtt1iZk1lMjaGHHWEGKrLno1YPQqu9xrChx2/pt9q6aTMNb76J9z/+gWrSRGw2GwarDbno94tm/1bk5KxCb6gmadCOOxrf3HySrGvLGJJ8+I4UZJ8rqCJLq+PI7+wH/VtgttqoMBjRWayEK2U32Tj9b0NBawEPHXqITlMnyR7JzAiZwQiPWORiOVKpW9+4T7I+YUPuBs4sOINE+MsiVkajkatXr1JRUYHRaOwjQB0dHchkMsaMGUNiYuJ/nFk5XXWalSdW8pLvSxSeLeSxxx7r84u+U9R21TJv3zxiXGJ4f9T7KCQKOjs72bJlC76+vowYMYINl+t570gBMtcjSJzPsG/W9/ip/Pq2se7COtYWrWWGbgZjI8YiFov7XkKhkIPNB9lav5VhjsOY4zKHLdVbSDek42vxxaHbgTyHPP4e/3fGxd+wTzKZTOzbt4+srCziB8XzPXs4a4uky348q4M8WennxsW6i7xz6R0qtBWMCn+G7bpYng/0uMnez2QykZmZyZELR8ix5lCnqaOFFsQCMTNCZrBswLI+smyymthfup/Prn1GS3clT7mbsReLaXdZTrDrEDJqjhHQ/jlZejtknsvwV/mzNnMtbcY2FkUtYtmAZbQaWjldeZqtl7ZSI6zBsceRFU4rmDxzNgMvXKXbUI+aVmJd47B2X6PdIuGaNQyp0IZae4VIbQFPDJ/Hnh4f1tc0M1GaS17ZxxjMnUjlYayMmceckMkoxAr0Jj0H8/PYWlGFu9HCcKsVhVyOUCjkypUrzJgxg4Sf2Cxu3LgRsVjMvffey4W2LsKUMlx+JmaXm5vL9u3beeaZZ/r6/ltbW/nwww+ZPXs2XqFeJJ3ch0QRxiduOrZ+8QYRjRrMJgs693B8vZ0QI6QwKxsncwdCkZgZz61GEOTCjN0zmBEyg23VJWjdnufFIE+e8L/Z7/mnqKys5Msvv0QulyOTyVi6dOnvahXWYzETf+IgPQYVD6V+T6AiCjUKEjyjEDT0YOnoXfOZ3aSs8TRy2MOBAQUZjMxJxeLS++ypVdQy/Z7pTA2aetP2z5w5w6mzp3jx+Rf79fX/HOnp6ezbt4+RI0fekTL7weKDHC09yjtj30Hbo2XMtvFERn7A2S4H3Drbefm6iGR9B5bsDRiuX8dl+XJqQwO4sHkTqZFDOTx0FMlqJa+HeHP87Fl2NbZR7heOWSggzGLD2/hXiuuLMIh7e+4dzY4kdCTwwKgHSExMvO2a4lSLlnuvlQLgJBHhIBRiam2mQarELBbzYqAni9UVZFxdiFzux7ChJ4He5OGfiqtYV93KYLtyvh82A5vVyrRPvyInKIadOdUkPjMHgUDA1Y4upqQXcldtIRvvm8vBj96nMPU8iXdPI33fLib4PUrniqFcFlg40aolraObyPISppRko3cTsVezl/cGbeDtrGKyXbyxCIUMc7Tnq5gA1BJxHw/t6Oi4rXjirfBfS7g7vluFys0X7N3BeyD5igD+cOoio3Z9gbOxFe3gOraoLbyU/BILIxbSY+lh5anVXKw+xOzIR3gtaSUCgYCTm69TV9xO+KB6Tm3+ilpnTw6On88T8dEkqZVMyyjihcqDhF49S0GDCAFWIsdMImHSNMQSCbv+H3fvGR5V1bd9/6b3mWTSe0ISEpKQhFASIPReRARFRERFEEUUwYK9oYgdVES9VMCCoqDSa+idkFASAum9t5lkJpNp+/0QLxTBdt33/aQ+8AYAACAASURBVD7Pc5/HkS+Ztctae+2117+d5xsv09jSzIYxMzEHR9DmElihKCVn/3PQFEaSMYnI3qn4JsZz04nncVpzGGvp4KkJ6/AKG3i1XxlffEzOgb3c9cb7GAO7otcup4PZX65HmZ9LpIeePn4+uJUqtlqcJA4axr3dAhCf+ADh8DtM8fOgmy6Ut8d/yYnd+zmx6VukcjndUwdyOTaFN0R65tub6XHmAOU55/EMCELn7UP1lTyc9k4Uag1+3SKRKdUcbbehlMtJN+opLy+jubwYmfOXqKdIROzwMYTffDszsjbgqv8MX00wr8UtpmlvJleOH77aJ5lCiUKtxul0YGtru+Y5OqQy7KGRxCUm0yc+nuaaGi7n5VBXmI+7oZY2rYHs3kNJ9bMwt+MMPjO/YVt9C3Nyy3gx3IfSiguUayMobXNQs7Mce7IRWYCaBLGM3O0ljPbz5N2HU9nTaGJ+XjnvdvPipi/HUUIg1dNXcknqydaGVvIsHUDXwuAjFRMmsvLNgakYJr6BpecdrCwo5+uiMh700TMqpwnT+UrUWgMxt4mQ73uCPEkQYxLeY0BdEesbXqE1bjZtVgdB55YhHfcajt4P8OUzx4lN8ydQL2HY/jzeln2KaOxbLLJZSGh1sUrQ4RvuQeuWQqTSerxdi+kIf54phkQCyWZt/1QISGTT2UoW/3Ae403hTKzZyVJJEdyy+tdBtTRR+8nD+Ju3Q+gAuGklj9RJKa+p5i2ViLKvT1Bgb+VItJ5Ef2/GhwSi0GhArOfmGgsBHnpa5SKyB3TJlLkcbjYsO4NUJmb8gzFUXsqm8MxJSi9kIdcbOWrxYMbkYQwZnIZSo8XS2oKpoR5zQx3tzU047XacDjsuhx27zUZzVSUNZcXYOzoAEEQimgeMIiJxDG/vKyb35TFIJWJqqqt4841lBNeWYfD14/zkezmg8CDpioXjpnYW3BLHYxH/fam+Mz49iK39OI/29eHI4Xp2SvvT0NBKz7Yqxrv20N8pRnS2BMHXj92jZrGqzQuFxMFC9SYGfXMO3ejR1D3/Inq5jEiVgvczCnlvXz5z0iN4bmLcDa/Z0NBwlXzm3zB6bUAuL8feqUUksiGRdCKTd1JU2Jfq6ljkcjkKhYLg4GB69epFZGTkVS/+b3HX56dQSMV8dvf1kdLS0o8pKf2QwYMyqavbRt7lJcR0f/madPX/29C0di0N762g++lTiH/HRnu6tZ2V+aepsrayImUs4tLFWKyF9O3zE8dPDMfHZzQ9Yq+XmxEEgapFi7EcPUrEj5uQh4Ze+7vdTvP69ehGjkIe/OcMyP8dEASBI0dTCQycRlTk43/rGJfLyqHDvYmKepLQkHv/sv07JbWsrW7k4sCEv2wLXcZxnd1BoEL2Hzlk3ILABbOZkksP0e5ykiGayH57HHa6DEmlWESiTk1vvZpkvRr17wzMAIWM7r8zyl2CwBmThR0NJnLbO1gS4U8/j/+ZGntBEJizZw4NHQ2sHrmaIG0QLS2nOXf+btxuO2p1Nzw90/D0SKPW7cnMPfNYN3YdKX7Xk/z8HZhMJjIyMrhw4QK+vr6MGTMGo9FIa2vr1T+tVktycvKfbsz/jYczHqamvYbel3rTs2dPJk68frMvCAJ7msz00qnxVdz4nMerjrPwwEJ81D4sHbiU3n7XarO73QKzv9lJlvtZZifcy6O9ryXxcrldTN8ynYaWBoa3DkdilyA4BZxOJ9nGbIr1xcS0xhDfEo9ELMHDw4NmQzP7RPswCSYmhE1g+dDreWkEQWD/0f0c2H+II9HJXAnoxkKpDeP61YQmJNHv5ttQehlZe2ot3xd8jxB+JwXSfnyXFMkQow6bzcaZM2c4efIkVquV+Ph40tPT8fPz43LzZTwUHn+ozmJ3WjlyejLOziq2dvbgeEMpDncniOTMDImhj3CaPr03YjAkY3VYWZu7ljU5a3AJLhxuBzKxjERjIu4iN72VvXnwngeZcXYPRzsC8LU100ckId5RTbL2Rbwv3U5JcCH7FP04IBpOk0KMxC3gEoMEEWKRiL4GFSPkl1l96QdE1vNwgyABgEgkx0flTaDGF0+TJ4HlgTzy8COo1WpcLhfLly8ndfAQdviEsr6mmUSdii29olH+xhHZ1tbGO++8w6233kpCQtdacuDAAU6cOMHjjz/OI2c+5Wd7Oq9GaCn/eAnKKhvDJs/k0SwFs0Ym8tCwKNxugZRX93J3ghavk9/i6R/ITYuf5tEDj1LYWoi504xH8EIyHZFsTI76Sx6NNWvW0NDQwJw5c27IAP+fwu6yM3Dvairkg5i+5QseGzsbXVo31q9fj8lkYtq0aYR5BVF0KJeazGIC3J5k+Gl4PU6Oj6WVLwf0wg8Xz599nmZHMxsmbrhuLa2vr+ejjz4iOTmZUaNGXZUN+zdsNhtHjx7l6NGjpKamXiV7+yf44comniiow6UdwKCj25nX4oVRHoyw/zU0nh4EvvkGqsRE1j/3GK21NQQWlmHV+7Hy0WcoE3U5XAJqy7krNoqgZjkLxe28bHFQnbmNc0HnaNY1s/2m7ezfu/9qpsOgQYMICwu7xnH4VXUjS65U4ga+6hlBukbO2rVrsVgstMYm8pmmyyG4LNKHsMKh+PiMJLHnanLbO1haWM3Blja0Ld9wcNRCgnXB5G/Zx8bvV7N+2kJ6hgaxPqkbVpebwUfO4aqvYXNyN8Ji4nA5nWx55zXKLp7H5bDTP2Iy3WPS8L63a/4ebWnj2X3HueLtRy+5m7ymDJz6kWjFEiJNjeTI1QgyBREaJeuTItHZbf+Rwf3/bEo5o16B33S0B7Bh9CDut9WQvGMbkRfd3NW7hmWnltFmb+NY1TFyGnOwec8nwH/q1QlbW1SPpXEbB7+8xLnkdDpHT6bZbCPVQ0svvZr7Q3x4RxhNRuMmBvu2c7EzlvNZZ7iYsRuJTIbBx4+bU2y86x+Gj1hCuqeGlZbuPBFo5KXgch6/7Quaba3ct28edrsVh34yR9ybOX7gQR7v/wKTu3fdy+AZ91B6/iy7Vr/Hrc+8Qs7BfZzYvInEliYa/YNptLVTVldGbVsHQZY2yk9kMDs9jVfq19CaPIXCpiM8XlXI3idv5mKLD2k3TaLv1Jlkdbp5K7uQcJWcNRJfzj71MvayYjK3/YSj08aAaXcSGp+IT3gEYrGEKxYbD5y+zBcJ4Yz18UAQBEaePE/nuXkECAO57DuaBi9/lKfWoGv5Crt2GE2+99CzexLauOEMv+d+EIlQqDVIpFIymsy8WlTNFXM7fZwOYg9UENQpUJkWzalwFR91dBJikdOoDKYjKRBZ8hiSpTAq0JuvvBXo3+sO498E4FxbBwEKGQ8WfAzH34fu4zjR7wPuoJyf0mNJCjCglIgZebCGsoZ2tFIJU/yNHGtu5ZnCGhz2u7lL8hrWbfdTGziBSu+h3Nx4jBcUNRzs/TjPFtVy1q1gyIDveffEGwwPTyfcQ0+LxoNJfuFINlsoHdIbR64Z549vII/rS4+J7zFvfzMfBEezUT+LaadewSi4IeVOSJvPpf2VOK1OIs2dbM2sA6A6IY3X7VZu9vPgNaWczgMVtGTWo4zzwjitH+LjucgOrmZI4If8K6YvVt8E1ECQpwpBLaXG7mCIUQ8nt4CloYutva0OrI34SLXsN82nz6Tn0HtryC7OY0BoGKFKAyoPNxaFlKhbQ1hb28IjA+JRS8Rkmiy0WgvoX9HJzmAJrQ4nHjIpZ7aXYKq3Mu2Zvmg9tcQOHELswCEAbLtQzeH12awcOhTVL5qyWqMXWqMXQTF/LPsguN1MzjhBD3MjWh8/dkh0rPb3otNZSGFDO7H+egqUer6bdB/fydtJ7ZXCRJmCHbvPc6ygses6zQ6I+MNL/GOUNVno6dlAfZ0/Xn4B3LzpayaUnULkdmOVKrjgFULrwFt4V98LvUvLE2MiSFAuQ6tUE5j8FlWLFhHoZcTv6acRiUQsHBmNRiHh1e15jOvpT++w6zcAPj4+V0lz/g2TqSflFWuQSrVIpXpEIg0ijKT2m4hKpb2hcf17CIJAbrWZu9JuXIPX0LgXL6/BSCRKAgNvpb09j/yCpWg0UXh6pv1nA/g/DOupX+q3f2Ns51tsLCuuZndDK++KX8VP6iBSnMDpxr30iH0DqVRHWNj9FBW9TXjYPFSqaw1qkUhEwNJXKJl6K1WPLiLsu28Ry7vmsbO5mcpHHqEj8yymn34mfMN3f1o7/t8Bi6UAh6Ppb9Vv/xsSiRoPjz40Nx3+WwZ3gEJGg92J3e2+YWS5vtPBmqpG8q028i02SjvsOASBCJWcOwK8uM3fkwDFjWvs/402p4uMJjMZzWYONJq53fEW/TmBDriLM9wh9UHhdTNqn6mc6/Qg02xlS30rqysabng+mUhErEZJgk6FCNjdaKbJ4cRPLsUokzLtfBGr48IY5/Pn6aL/CY5UHeF07Wk+HP4hQdog2toucf7CXJrwwm4YRoTcQU3jMaqq1oNYy2C9jGNVR/9jg9tgMDBlyhRSU1PZtWsXX3311TW/a7VaLBYLhw8fZtCgQaSkpFwtSfk9yprLOFR5iKGOoQA3TMcVBIHlJbWsLKvDSyblwx6hN9SgHhA0gI2TNvL8see5d9e93NnjTh5JeQSZWEZWXRb7yvdxRbYbD7E385LmXne8RCzhpUEvcef2O/nB+APQVTOtkqiwOC28kHZtJuK/8Zj9MX4s+JFJkZOu+w2gzdHGhy0fk9d3AiZlBGOyDiE7vRenjz9Xzpzk0uH9OHSe2L38GaYahqO6nLakQGafc/Kqy0Rp5mmcTidJSUkMHDjwGi3kv5IuMrUcBVsRqSkbEDmj2ZFbRJi4jhBtACtaXLwpeoqTuc8wPHUzapma+cnzmRI9hW3F24jyiKKffz/UMjUmkwmFUsGjZ9ZwtLPLQaqvbeSYzAeJqIQxlk4SGlchb+mJV99VyHKhij4MUCrZ4n2BTn0ToyIm83GNlTt6pLN94hjuPHuWipZMAGK0OkZ4e5Hq4UF2axPfVhZTZmtE5jZxzn6A/or+7Nu3j0mTJlFTU0OtXMVzIgN1da08Fu7Hh+X1PFdQxduxv5ZR6nQ6vLy8KCsrIyEhAbfbzfnz54mPj6e0vZRtbYH4qUz8kPk0g2pEdEsfSOSoW6g7k0GUb5fhLBaL6BPmydlmNw/2SePcrq243S7uib+Hu3bexYjQEZyqeI9+MZ/z4KVS9vWNuYbM9ffoM7YPV1qusLNuJ20VbZjtZqwO6zVtRCIRo8NG/yV/wb/R6epk5PbHqNDOZujlLKKbGgganYxYLGb27Nls3LiRr7/+mm7dulFUVERCUgJpE9O550ob2g3bWNYvlFvyKlnRI5RZibOYt3cep2tPX0cg5uvry/jx48nIyCAvL4+hQ7sY6qErqn3o0CEcDgdDhgxhyJAh/5Hz84Oqdmzq/jxjacR58SRhvZ/A1HkMqdmE8v0VqBITaWtupKbgCuMeWozG4EHtvAdY+dj9/HDPPQzp04eCzf9ilN/DJAwfxTc7z/GlW8zzsX2ZOmIqd+64kzxzHpMnTyYhIYEN+zJY9e0GgjQqUpKTSUxK4v1GC6srGvCSSZggOYqx/D02XOiFyWTj3nvvRaPRsGf3ceqNPjxb1MBT+gcZqA9nwaUyNtW1EKGS08P6HQkGG8G6YOw1Fi6u+xwPt4U3o4OYXdvGxroWjja30eB082zNZcJu73IySqRSJi56ih9ff5GqvFxa9c3YrrRgK2xFGeVBf72auWcP0F5Ww7p5j+LUphMnZPNa0jSmnwcvl5NqAQrbOxh1Oo91UTcmuvwr/L9rcN8APh31fFDwEpNHvMkdW78gPV+HNLadD7I/wFPhyWdjPmNplY5TJgsPABWXLlGTtxqJzE3mLfdSFh7HFKOBTIudntqu2qwlEQHsKbnMosiF/HzuEdKi4un7/BcUnjlJQ1kJfdJ7c/aHB0EkosHhZKK3gZ2NJlr7LkXIWsCH60ezXepEgYqW4GW4pb60a0fSs+ZNXjj5MttLd7Fs0DJ81b6MfXAR3720hNX334XL6cCZ1I8fR97Kqoo3mZD8AZPr9rHZdzhfFX1E4ckqNHv28vCAhxBxniBFAPX2VEpasxkTUk5C0RKa1n7Hg91foZ/ExadeElKrdXxW2cCTUd2Z+OiSG47h97XNeEoljPzlwysSiZgSFMCKyp60OvN5buCzbL7yFTktXxHgN5kL8il0usS8V1bH85GBqA2/bnyONLdx98ViUg1afuwTSz+dmi/2Oui0OZkXHsA7qf4cbWlne0MrYSoFffRqeurUv6Z1nvu2SwM9tuulyTJbSZHau1joYyfC5W0UujYjFQeSEmBA9stxw4I8+eJKDfkrz6KzuZjf3srxfl6sSBvBSmkfquWeBAlW7m7P4oEwD7xTF3Mkp4i1F55A62jj+fTPmNHjFWYc3kNB8FDSPbQotxRi11iYb5DiHqDiqcolzLt9ACKxmPmpOg7uzGFJ+Gj6zZ1MeMUBhMS7sOY1YdlTymijHFepmaxQFT4SM8t8xzEv2IcXowIRi0S4+/jRWWJG2d2ziyxv+HPIw0cwZL2DD2IUHGlpY4y3gSAPFW5vBRKgf+IoqNgKUgUE9+vK9ND54QgZRd6LV/C/YiLYQ0mhtZMFoX5YS7q0q8MHBJIc7MNnlY1sqmvmrkBvdjWa8BCJCcoxQbCBPIuNSJObrD3l9JsYjlfQ9d7lonoLXho5npo/34D/Hh0CnJVpmJoWg79CxocXSzB4db1rOVVmYv31nDK14yGXMSh9EGKRCH8gpsFBjkqCRCXl+4PFzE4Ovvq8/yuwO93UmAVGhViorDTh71QwpOQEzjtmET19Kofr32Lf5d5Ud8TzQmooU1OCUcokZBwtxsc4Hv3YMTibn6PulaXIg4MxzuoiC5w9MIJNWVUs33mZ7+f1/1sfSYOhFz0Nvf6y3Z/hVEkzzRY7CUHXy290dtZjNp8jrsfbV/8XFfU07ZZ8Llycj7//ZDwMKRgMKTdMw/4/AcHlwpqZifHee4AuBYlXCqv5qrqJQKWMj4Py0VaVIdihqOgNFAp//P27NujBQTMpL/+ckpIPiIt767pzS3Q6gt57l7Lpd1D/5lv4P/csnQUFVDw4H7fVSsCrS6l99TXqXnuNgKVL/0f72VW/Lcdg+GfGmpfXYIqLV+BydSKR/Hktvv8vEcw6u5MQ5fXv7bc1zXxYXk+ah4ZBnjpmByvxlUvZ2WDivdJalhfXMMyoZ5iXjlClnBClnFCVHJtLYHeTiR0NJg43t2EXBOI0SharNhHmOIbdDQfaJIzQu5C42hAavsHauJ7bEv/F3OBU7PZGmmzNSJTdrt6LAJR3dHKxvYOc9g5y2jqwud3c7m9kvI+BFL0au1tgQV4Z9+WUsrx78F9qKP8TWJ12Xjv9NsEeyXxvDmNt5mFuNi+iAR+W8ip28y8OGOF2vMvLuc1zI1MMx7lU9wUfFI6gn3cYPbSqP5Wd+yMEBQUxe/ZsiouLcbvdeHp6YjAYkMlkNDU1cejQIXbs2MGxY8dIS0u7JiLmdDopKCjgp9qfEOvFJMgSGDFtxHVRM0EQWFZczQflDcS5s2hx+HLHBSfDNI3MDZDT2zfpGgmfMH0Ya8as4Zu8b3g/+30yyjPocHbQ2tmKSu5Nk7wPDv1ILra76HcD30e8VzxbJm+hzFyG2W6mzd5lFPXy7UVf/xtzFujkuj9UR7E5bSzIeJgcyVA61MksqLqE8vRe/Hv1o1FlQKtWobKYMeVdoKM0j54TbsEVHEhr7mF2RU3kdYeYV1NSGNq//z+KUP0btXXb0Gpj+bE9jOcKShjj7cmquGTUEjE5bVbWFCxibOsjPH3iXUbFPsBoLz3+Gn/m9JxzzXlUWhW3H/2SE64+iEUihu3cSq48GUWniXvj9tOjqJ0SWXdCXCV0O9OBNPgzHsv3JEyI4NPGGJ5KWMm2zE0kR67kzZJajqbGsiMtlZ/rutPfQ3uNBODQEHgo3s0nFQ28W1qH3CZwQpRJXlsaBRfzqWtp5ceUIXSXy9gdH053jZIgpZzFlytIMaiZ8Rs5w7CwMMrKyoCulO7W1laSk5N5KOt7nIpROOvewN+lR2Wz0LfPKArqu/Yf0b6/7iX6hBt5P6OAkOlJnNz0LXXFhSRHJZPim0JuYy7tdhMPaPJ5uyOC+ZfKWJ8Yiew3ZMLV7dXsKNnB9uLtFLZ21ZTLxDL0cj16hR61VI1Y9JvIvL2NjfkbGRg4kEW9F11Dmvd7WBwWZuxdQpHqViKtJsaezcYjIeFqtFapVHLHHXewe/duzp07x+TJk0lKSur6zicpGVGTQuXXr3Bu+uPcl1PKgpAwoj27szZ37Q0Zu/v160d8fDz79+9nz549ZGZm4nK5MJlMJCcnM2zYMHQ6HWani/oOO3V2By0OF4k6FWF/IYm3qqyKfFESt0rq8Pl5J05tKEH3JGOf+hwV0dHsPXGC24KDqc/J7ioV7d0PpUaL6933aJ87j7HffcXp0gIUChXZRw+zP6g7bR2NFBl9KKnxpcHsi95jMDtLdpEakEq21sgHMV19FAkCSpsd6fFc2pRq0h3t5AhORos+osVqw88/i4EDV1zVXF+ggaddbqK0Kt5qH8477SIMsjZe7x5MD0kZc65s546Rn+DudFK3aj/VQitR3bozrkckU4QynrxSQYdbYNyRLUy+59q1QyZXcNOip1k9906qqi7TJ340ph3FKBb04sKFCxQqFNxRX8XE7d+ye1YPPrz4NfNy+xGhUrC5VzzHq2pYmFdBs0jJzWfz/3TM/wj/qwxu8ncS5GjGHhaFc8RNnMzYyq06K/EBUhJ6zSdIpCZVp2BdTTOnt2zi6Ldf4pb4cuj2O7mg8WBbQjjLimrop/9V+1dVtJd3c17llqSVfBE0hbnV+5HgJqZ/OjH90+HY++zwHYaXVEyT081Dl7s04J5tNCAPfJdP7aUkukqo1E8EQc3HHft5QDWckuAXcHbkcr5xDffvfYAvx60lKDaOYbPm0FJbQ8r4mxldWMeQsq30HjyHsE4JP/uN5CnhMiO1FoYtmMXm09VI9u+kuMiKpzuE0pZL3LLkJSJiuuHO28bCFiOdgoiPzizA92A5M3u/zReVqcwP8UX7u43A9oZWXi+qps7uZJKvx9UISIHFxmcVDTjUaSgbV5JZ8B45ZZsJDridVQMfY8DpK0zy9eCTinqm+xuvLvD5Fhv35ZYwyFPHVz27XR3P4J5eZF+oJyzeC7FIxGCjjsHGazVmr+LyNgjuCzp/XILA+TYrj1b/BAFJcNs6OPQGRRkXCNUFIpOIEVwClsxaJpRZ+Rw4gIPp8kyUQh5zs27n814a+lgFZlQsoO+w+YiHz7/a994nlzG45SyCIPB0yy7KggbzkjMBi9nKmw0lOKq9qfT5hmeLJdR7p/FSWBrnskt4OykcT38N95nlvGZz80CFizVXBuLeloXgcOMtCKh6GDGMCGHP9iws3SJ41NPFkqjAq0aYWCFFFXttFFTUrT/Rhmy6OUXsajQxxttAgEGJ4K0kXCxF4x0Bd2+9bsiUgG9oNZWXW2jqoUMAeunV1F2sROYWiBkYiFIlY4y3gX9VNDIzwIvdjSbG+BoIF7chEeCS2UrZlyV4BWnoNebGkdKihnYi/wOG8ottVpwC9DZoCPzFAMixdRLhrSGnysStvYM5bbLQ16BB/Mv4VLZYuVLUgl9PLyKD9ZzaUcx3p8u5q3/4P77+77FsRx4gEO8vkFvQSr9T2RQZAhn8xGKUagUhgg9zlTvo1/cBzE4XPza0sqmmkeP2d9BUQXdTPt17pTP+llsR3n4XU780wmKiEYtFPDUulru/OE1GXj0j4/68Du2/CkEQ+OxICW/sukyvUA8GRl0vt9fQuA+RSIK396/RLrFYSs+EDygoXE5T0wEqK7t0KBUKf2K6v4yPz8jrzvP/BwRBwHbhAqYtW3G3taFJTSWvvYP7c0uptDl4ITKQe4I8yT6zCKVnOua2CzQ1HSI6+lnE4i5jUiJRER4+n/z8pYSFPYBGcz0hjio+Ht8lS6h79VVECjmt321AFhRE2Lq1yIKCQCSi5tnnUPfti2HSjSNt/x1oaTmBwdALieSfaaZ7GQdTWLicVtMZvIzpf9o24Jf3rbbTcUODu8zWSZxWyQ/J19aDT/DxYJkzmJ/rWthQ28zSomo6f8OE/e8tcKpBw/ORgYz1MdBa9Sn1ZV/hEkDhfTP39JrDunNvEGk7TqTCjUukJCt7JiKRDEGwA9C79/d4GH5NV/ZXyP40XVwpEfFJfDjPF1TxZH4ldXYHj4f7/8d8BB0uN9/UNLGtvpXc6m0o20poD1iK2lJLsuVLvhLu5BSpOMVKPCVuZE3b6bjkR3tbEOtE0xGNDSRRuhFR+R28Xn4/J0Xp+MtlRGsURKuVKMQiOt0CNrebTreAQSphoKeWAR5aPGVdWzFBEDjdXMMnuRu4UL2HQF04S5LvZoC0awPr5eXFlClTGDRoEAcPHmT37t3X9cMvwI9q72rGB43n/qH3X/e7zWljbvYJ9rZ7omn5Bj95JZFyHVmOCA4IoziSW0LY2SdZOfglfJVGKjvttDhdDPTQMit+FoODB7P6/Gq81f4cd8Rx2ubLy9HBbKtvZU5uKXv7xOB3g/T0UH3oNbXd/ymcbidPHn6S0zZf2jwGcmfeSdRHdjHqwUdJGHrteuV2udi24g3q8y4yc9Z9DBs8DPuxlWxzDmGdhw/jtX+w9/iz6zstNDZmUKSbxXMFVcwL9uGFqED2NpoJUsroqVPzTsp4jl48wvDGr1lwIY14j0BejAqil76LvLHE2sm+JjMfFJ6jnj4ggkUiC9ktncxo+xyNtINk4zlMKNhy0RuZ2JPRkSX0L6vhZ91ynmhZTLI1joWZo8lOzuBA9ctUGd/kq+om5gT7/KHzSS4W83CYH1P9PNlS+xRfnJxDq+sn3qlP2SH1jgAAIABJREFUwC2Wk2ZpYN3gJLY1mHjwUinhKgXjvPU8nV9JglZF4i/kk2FhYWRlZWG1Wjl37hxiX38+bGvlLGnIO7KZEZrAxI4+7OMD/AMjOZ3Xir9YQn2HnT351UQaNcQE67HaXbRoApCrVJRdOEdAVAyvpr/KwgMLqe+oZ0POalYP38Ad54u5L6eET+LCOFt3gs8vfk5mXSZKiZJhIcN4NOVR+gX0+1NGbEEQyCjPYEXWCm7behs3Rd7E/OT510j5AZg6TdyV8RKZ8mloHA4+OCXhsK2angmjrmknkUgYP348Y8eOvY5vIXBMIsbvVczaspcBs2awvKKB/v6LOJK3gMKWwhsSimk0Gm666Sb69u3L/v37kUgkzJgxg1aNnmfK6tjeUEqH233dcdFqBSO89Iz00pOsU1+zt99c38KrxfXE1Z/nsfOh/NxWQvptszBv/xFXczPiaVNwtrXz+eefE2iuRxwUzahVp+nuIcFRlcuEEWNI3LOD4J37OBfmj7nVRPSBU6SkDaJ65CTWBklYsLmE4uQ5rGkvx6eshjdK6rnN35NJPh7U251UWTsoqGsgoqWeHyQaZtv/xaGaFA4Wj+DV0d9RWfUIBsM7+PqO5eb+qfy0aTsnI3pws68n3TVK5gX7oJFKWPz1MkY2jsSaZ6W8OJuG3J3Y5RIS7plNe3s7D6pFHBAEossvM9lDhV+368dYrTdg8PXH1FCHZlQQLZ9fpj2rloNHDhIXH493aCgNK99n2CP38qJRi8bZybaU7mikEkaFBZMZ6Mfjx7LY+Iez7M/xv8vgvrwDUdhAUgwaMnsP5baaUnZW6rlLcxH1j/MQBIgR+jGuNYojdRV4e+l4a9QcBKmVTWcfILY2itMBT/DQv0kamopg01zS/OK5u3ozb4Xfw9S6vRhPfwoDFgAgXNrMzogXmexn5KzJCiKBMd4G3iipJVYjpUnZg0xnXxDAWyZFGnUbxrwS7nBcQdPRwIdei3E2vsnC/Qv5eNTHpIy/GYBMk4UKRx1p1kzewYcmcw7II5k+YAoop3O6+gTvGT4iIk1DcpaBTomNdRPu5bTYk6dcSo77jGWfuZqvekYQGPIWfHs7D+S+w9p+X/NVSQkPRv86GZ1ugdeKajA5XbS53PxY14JOKmGQp45H8srxkkkZ1W0YO5o+YXfJZiRe0/l22BJ0UglKcVfKX5BCzrMFlWxIiqTR4WTmhWICFXI+jQ+/amwD5PQ18FmYk4dVf+H5t1uhMAOGPQ10GfAWl5uUumMwfRVIpDD0KYqOfUaU9QLWk5GYj7fjrLfiF+tJWE4bu1tLmMcLHAr8DucVgW1hoVi+vYx/RCDig8sgYQotSMncv4oXqzYhjH+HwxcySDz/CYNHPsyQupVsKq5nYNEoNIGVmHr0575jTyOYjhGs/RcvxsDozHw+jQ+j76AgJv2Qx7pRIt4VO3l6eDD791Sgj/Zg1IxYFp0rwdJNz8zS7Tw1eMlV0r0/gzxEx5AmM1tUZlyCgCAS4TYq8Lf/+XHBsZ7knailzeyFViImUiUnu8yMXi1Fqe3aCM0J9mbquSLWVDVSYO3k2W6BGAe68TI3cyinnv41Vm57pg+SP4giFzW0kxh8fRT1r5BptqKWiIlRK5GKRcRolJxqbSchyEBOlQmHWyDTZOXxiF9TdtYcK0WrkLL95mR0ChnP19p5b18BN/cKQq/84zSzZoud3bm1BHuqGBTdxbrqdjuwWItQq0JZf7qetcdLuS/pGKE6Bc3VNXiWFvDZ8AdRWG2YzBaK7f2osEj5NKeEvU1m7G6BFKWZu0U/4Bv0MCUOBXmWDnYPn8QHRw7T+MQSRix+gW5aNXEaJdEhBpbtzGNYrC+SG2hw/3egxWLn8R/Ok3G5nvsHd+OJMTE3jP43NuzFw9AXmezaEJRM5kFcj64ayU57I2ZTNuUVa7iS/yJG48B/bAT+V2CvqKD5y69o27sXZ20tEqMRz7vv5mffEJ49m0+YSsGePt2J1iipqfkJq7WI+Li3yb30OE5nO0GBt19zvqDA2ykr+5SSkvdJSFh5w2t63jkD66lTNH/+Bdrhwwl8800k2q6IoGHKFKynz1Dz4kso4+JQRP01Odk/hSC4aGk9RUjI7H98rEbTHYXcj+amw3/b4P4jabDyDvsfRkv0UgmzgryZFeSNW+iq7S7vsFNus+MSBEZ46a+mfB6+8iGdle/R4pbjLVcRFf4Ah6pPYUHHZ80Geina6aG0012jQUkH4WEPUV7xBSZT9jUG99+BRCTiteggAhQyXiuu4duaZsJUckKVCkKVcgwyCWanC5PThcnhotPtppdezSBPHbEaJSKRCIvTxbrqJlZX1NPscDLcQ4qx7SeSg8dyb2Iy03NqOMYC1LQyLcCfId5GVhTUkOdxE/IwMyrTZziqbkVhn8zy2u28HB3Dw9b3uC9AwyX5WPKtNo62tOMSBJQSEQqxGIVYxFmzgy+qGhEBPbUq/IVyzlf+jKvtOIhE6AxpFJiKeWDfXAJ04dwbN4M4rziuNF/hUtMl8lR5tCW28UraK1elQEUiEcdrj9OS0cKMhBnXjVdG2UHm5+ZhUvWnF2d4Pf1Okn1/lXc61drG3RdlFCmimXi+Dqj7dayBwUYdE308mNHrRRbmlVPttPNNUjhDjXom+XgwOjOfubmlbEyO/B8hxBMEgVdOvMK+hlrafJ9mYkczYSf2MeWF1wiOjUcQBKymVqxmE53t7dgs7chUKupLi3F02lAqlHyY/ig52x7nuOhensiv4N2YkH/kpGlszMDttrHC1IvXugdxX7AP66ubWHylAr1UzOZe0fTQqugX8wQnWnbysWEXSzvvZtzZfIYZdZR12Cnu6EQmAjpqMWoNRGg88Nm5BT97Ax46P24NPo7MJWC59RPmhgyjvrSY6it5tFrfIKGinBf1n3PAeziRIYeIVzfSww3tklLeK5Uy3d94XUDF4RYQwdW9WKBSzgPhYQzUvMtdO++if85bhFn7okhLZ/iZK1R3OugnvcJZixe1gjfhoiqWZmfzYcoofDWBGIKCaVbr+Cy3gK8FDRU9UhHX21B0ZPJidCT3xt7Lnk8/wKD1o2XlJQYBg9DAR7kEAJuDZXzSTQZiEc9lltEvNJpdx4/zXEhyF2+E/8tESd4jv/EMmy+8whfxT3Nfbhm9Dm5FWv0qSV4xLEtfxojQEahl18p82d1u1lU18VN9CwapBD+5FIPQhLLjPOmBKWyc9CM/F/zI6vOr2Vq0lQFBA5gaPZWhwUMx2U1Mz3iFS6rpGBztfHtSgTK0E1e+g6CY6/lYtu05RvYP6wj0MeBt9ECh0aDWG+gz8RZCkpNoulzKrdtr8B0TyBIrKPye5Ivcb1iW/uIfzi9/f39mzJjBpfYOni2tY1tDNQEKGQvDfIlQK/CVy/CTy9BJxZw2WchoMvNTXQsf/1KWo5aI8ZNL8ZPLyDJb6d9iZkV2JG3hbbiLXIT3TKDpntlob5rIiaxTdMrkKBRKWuurOeiVjp+fhXMlHTQLoRxWhXJ/HwvR5nLqImNwVhciUxuY89O3TB7Ql9u0AXRK4PtmF9M1LpYW16GViJns48lwL92v71VUMLsbTey5sI0U4RSv1L5DhUOGxfAxIeK3uZjzEN26LSY8bD53eWkosLZTbFWxKi4MMbB++3r0hXp0vjrMJ6qQtMtoaL4Ifga+/HkLDleXI2JaWwu6ymJ6vfLmjQfXaadvdwWHGx00O2pRxXvRtL0Qi9DOsJnDMIjF1K9Ywd5v9+DuM4Dejq0EKn/9JqllMj4amsqU3DxG3fgKf4r/PQa3zQwlh2H0q6ToNXxQVsfnDy3m6yWPsMt1C1F9YsnctZOWhmbc/mJaJozlE/805A7Y3k1BuP8iLh79nDY/gbSqveA/CTbMBI03TF7FY6uH8YPfGN5Pfp6XDi2FpDvAYeWcuZ1qiZ7xPgZ6aFU8eaWCtT27kWmyUm5T8FJUAHNySwEwSCXMKWximArOWmT8HBmGMXMLz4Us4nzDmzx95GneGvwWErGEjUV5+DV/zzJFGY6cj1HhQimScc+enqR5R/BT4U+kBaSxfPJyJO1OEIuJd0p4q6SGMZn5iIH7grwRuRw0bH8KlH4E2WqY2nCQTxwpzFa1owju+tD+XN9CsdXGcK2IEsHNBKmJLyscfFzRQLJawvqUKCwuNz8UzkBAwjcD78XjF498pFpBqc3O0uggZl0s4ce6FtZUNdLhdrOpVxS63y38eYIDCwJb6luZEXh9FO4qijLA2XE1nTy7Ih+R4CYpcSz4xeO2u7Bdbia/M4xRzlCaf65HESLDOKoGsXkj3ewTOGTVUDLkX+RslZJ+Wzc8k3xwX2iguXwaPs77EWV+zpd2f565/A7WlNmo+80hX9aDwZsnIGR/Q+iwRcz65CCdKg2Gu9Po83E/cr16E2+6xDTPLUSdupVnhyuZk1vKsb6xjNggRptvY2WMkm9pQd9fRayfnC8vlrCv1Yw2v4k3tBe7nAV/A/JgLYP31bHGr6vOWgAEiQh1059L+wTHGMnaXc7BOhN99BpqC0zI7C7U4b+mzg3w0BKnUfJSYTUqcVemgXugEv+f6znjDQ+MC8U7+Mbef7dboLjBwuTkf04mlWW2kKxTX/3wpxo0nGhtZ2agnn2X6jhc00qH202qocvgMdscbDhTwaz+Yfiqu4yBx0fHsP1CDasOFPL0uGtr7WwOFxl59fyUXcnBKw1djgoB7koL4+lxUeRfXkBT0wEuNsbxfvb93BxbRXrAFlrbp9Lj0kFyg2LYG96DHRdLup6BKAy1W0+UtZUlEUFMNEooyRqJX+AkYqN+latwCwLlytcImjuXFXmZHB4+lrNmC5eD5ChOmhj201nu6BvK7QFGjLL/nmW3otnK0cJGPsgowOpw8cU9fRgee+NIutPZRnPLSaKjri8lsbnctDpdeEglKOXe+PiMQqPpzslTo6mo/JLwG2iD/0/A1W6h/L45uC0W9GPHdpHR9YhnaWUjmwqrmRngxdLoIFQSMW63k5LS9/H2HolCGUhHRxngxmarvoaxWyxWEBG+gMtXniXUfB96feJ11xWJRAQuf532myaiGzEC0W9q5UUiEf4vvkBHbg6Vjz5KxPffI76Bjut/BW1tl3A6zf+ofvu392c0ptPUfIS/4u03SCWoxCJqO2/ssSuz2UnW/3XfxCIRAQo5AQo5v02OFAQ3u84/DY0baRF54SdpBs8p3Lp9Ji63i16+vZjbcx59/Pqw8MBCzE3NvBARCuWfolKF0Ga++Pc7/huIRCIeDvMjQaviRGs75TY7BVYb+5rMtDldGGQSDNKuPzEidjTW0OmuxksmJdWg4aSpHbPTxTR/I4+E+bH9ymdccrbzSER3Flw8jodgQJrdgt3iQ7lvHbt0rZTk1tK9ly8VIQYkoQvpVF7ii8sSwsIHsscewJzAHtTULGducizGbn/8XCtsdo62tLG5OIPswqWoFX6M6nE/D/e8HT+VkfNmCwuzd1Fat53XTy1HwI1UJCXSI5IeXj0oNhUz/8B8Vo1YdTU1e2P+RmKNscR7xf/m2Qh8k/cNz5S6sav64yMTcX/0rSR4e/BDZgUDIr3IcTlYXlxDq1MgQgm1LdkEKuTcHDGUb2paUIrF2FxunrhSgRsIV8nZltKd7r9ktfkqZHyWEM4t2YW8XFjNa92Db9Tlq8gyWZCIRSTp/v779MmFT9hYchhHyDv01+sYevBbhOBQdh+9wMXvDlFoclOHFrtYjlMkwSWSYnDomeZ2s27JowyYMg1XYl8GhE+lIf9TvhU9gK9cxtPd/j4J54WKHykihvu6JXJfsA8/1bXw2JUKZgZ4ca7NyowLxWxLiSZIaSQ8/CGKit5iS9/ZbGsL4ZvqJgZ6ankhMpAr1VtZ1XKZZlVPPvPXs6aklRhbLaN9wVOoIC8pih5xNyMSiQhP7EV4Yi/M5gTKNo8luriAyNBWJK1p+FTOpiL0HVLN77HOuJJPKxtY/Bsm9j2NJh7J68q8HO6lZ5SXnqFGHQapBJk6itQeL7G7tpKz8hTsqBmudDLf9QaBjvMUuvwopAcHJRM4IiQz5PRlzKJ63Iig7whoF/ATibldU8O+yy+QHtCHe2MXYXe7Kcw8R4DIn9d7KGiuaMdLJeUB7U4qzh5ioC2CiTVT2B+aj1O2CnlvMaLsFpDWo/OOZm+TmWOqh/HUrmF36R6OVh1FJQ6kzfdJIqM/5cPePfH8XU23IAjsaDTxalE1ZR12xnrr6LDVkNXaQpNLSauoJyvNArqCSwz07Mf0tEFY2s5xvGIbiw4+iZdSj12ZQKluFrECfHhEgTgUzN4mZAolvhHXZkidKW4kY/06WmRGSuqcdLc2EahqoqmsCJfLhSC4aWgqo0RxkUG7BN7zlvJ4cizbWr2ZXV2FwduXC20dXGyzcslio83posPVlf1idbu5YrERopTzZkww0/yN10hSCYKA5fBhxqWlMeEXrqWc9g4KrJ3UdTqotXRS02zl1lon9120k92/AX+3FIVaAwcO4W5rI7dvXz5VT8KmVDPm7D4mWy8w2HsjOnMHOz3vIDx9Ko0OGUePmLBe3slhfTypTWYc8xYi2bEJ76efZNiHa/isp4a1+00EpQXQ7O4kQuvBnReL6WfQ8GSEPwN/yVJ6t7iS+eIvaHKMpNwkw1urYNXBMrYuWIFGE0Vx8btIpXqGpI9n0Lpv+Fk9iA/L6ogruEj+mXzqA+t5asJiGldfQNCV0SERUKg19B8xEk9PTzw8PNi67DnMRm92HjzM3WER18oQOjvh+1kkNe0iNkpCycZHuOAzhZ4dicyQDUb4sRqzpxJLTD9Sv17DirpcPul2GlP6omvKawD6hfxnRKr/ewzuogxwOyBmHCmoaXO5qVFqGffQYn5c/hIl57OI7tufsY9M4R6TiAvtHYSZ3TzTriQ8ukvP7qSuP/LSBpL3PQaHnwG3C+ZmgGcEPm4r8yu/4/2I2cyRexN8cBkYI9nhMxSjVEyqQUtPnZvnCirZWNvMY+F+jM8q4P7cUhK1KnLaO/ghOZJ+Jy+h8QjhmENNx/FHuMsvnu9cUsyBC8kof5vlp5czOWoq2y6/iMhRQYDfLVxWTGBVlJxPCw5S1pzFwYqDzOk5h/lJ87v0rn+ZU5OA8d4GVpXX8UVVI2urGhGf+oFh5jJmDljHrLJveajyOzb4DOeHnSuZaZTgMlXxse8cNhSu4p6EZSwuW8fDFet5VOHFPmMqI1uz0GqXY4y/hQfip+MhkzDQ81dDLFqtJN9i462YEEZ56XkorxyVWMSPvaIJcbfD2lnQUgYBiRCYzEWGAxK+rm76c4M7bxuCbxxuWQiu8hbOXMwlShNEZ+sELCuycDRYsbrc1OEiNlKDX9VDyBrKoEEEvj2IlowmQyThm5NGYsOV9Bza9fE3jIug9r1mHCGT4eCbzHQJNAWm4T+hyyMWGdqTrT5DGX/kXWyWYXSUKzHeHgVZq9Dbmtg67ivim/YhP7qC8I4BPGwP4EGnidLyVqLFIC2w0L9vGxvO6LD6qJBq5FTZHIRWdZBWfhDJxMF/e0rLg3XEt7rxEUvY2WhCJRYjd4O1oeNPjwuIMmBTSzhl6eD14GByd1UTKRWj+43BLRKJmBviw6LLFYzx0qOWiMFTwe1yDc9qnRRE6RnwB+evNdvocLiI9NX8QYsbQxAEMk0Wpvn/mj6f5qHly+om0hNCWHu8lCe+ykLZy5NEXVdU9bvT5XQ6XdwzIPzqMf4GJfcP7sbqg0XMTA0jyEPF6dJmfsqqYkdODW02J0khHjw/MY4JiQFsu1DD6zvyyMjLY0KCDb3v+3x0AIL9O5FGdfC5835UJ90sbmrkzXGzGBJq5K0BcXhIpTislzhzZi5iq5wI4VE6a5pxux1EhC+4pm9ikYjwQenU3HYbMZ9/wrhbJiKLjaXSZmde41kKcpt4w1PK26W13BfkzbwQX7zk/3z5PVLQwI6LNRwrbKK82YpYBAOjvHljaiKBHtdHot0dHdS88CLW8lwMKhflMWXs9VrHOd8AzgeEUGd30ur8VXfdQyrBTyHDTy6lv3w8HUWruKsqiVqnGqfQZbQZZJKr7eYF+9Db8M/mwR+h7rXXcDU2Il7/Ld8p9WxrMJFztgCdRMxHcWFM8fO82ra29ic6OsrpmfARlRXrEInkiEQyGhr2XCeRFRAwlaqq9WSfm0XPhI8wGq+f2WKNBv3o0Te8L7FaTfCKFZTcNo2i8RMQ/6YeVvb/cffewVVVbdj37/RectJ7DwkJBAg9NCkCggIqKKCCqICKHR9UHkRU7AqCgoCC2FERC1JUqvQWSEiB9N7LSU5v+/sjSBGwPO8788581wzDsNll7b3PXmtd97ru6w4OIuztt5H6+V3z2H+C1tbDiMWqi8GA/OZ8TjWcwul14vQ6cXld+Cv9mZo8tbO//xNM/oOprduMw1mHUnF9MxeRSESIQnbNFW6PT8DpqCbZcQCfbxbif1ir+Q/YbOUcyJqN3FlEjTSB7qZY6luP8czpnxgSOZxXBr1yxUrU6pGrmfrzVJaU1vFsdCiBtlLc7vZ/dc0/I9n1K2HeHHxiJz6lE6/ciUgkRi4PRKEIRnHhb5E8jByngQNtDo6ardwcaGRedDCRSjn11nq25H/EomgDO8p+IV+0EL+8Ul4fM4KiRiuF9R2UNtt4+sYuzB0aT43LzYJzleyO64YDyOZBsr2wrVHCEq2NnJyH6dN7M2r1tV0eI5VypgQb+frYl/QL7ceakWuueMfpeg27htzKxuohvHo+F4Oog6/6DCVB29mX29w2Ht/zOA/+9iDLhi1DoYpmf9V+nu377MXVJY/Pw+vHXmdDdQMu00y6qBWEKuQ8mFfOC5YSzAfrUBjkmHv7MzBAz9ZeifQ2aDhQbWHernm4NKWsTX2cW08XcWuwH2vTYjhmtjLAqL0qeNjboOHlxHAWnK+ih17N5JCrDSOzO2y8WlLLnpbOyiWjA/Q8ExtKivavlTQWl4UPcz9DGvkKGrmKlXHBfHEun71+meQU6ZGiJcrPR+8gNf46NWqVHI1aiUcQ4d74E6fcJg7t2MUvTh0eqRF/43ACnft4t3wogXIpU0NNmN0X1BAeL12vkYN/tq0OoeMwHdq5PB0dzM4mM/Pyy7k9xI83ukTQ6PIw/lQh07JL+KFnApER91BV9TmlxW/QM34FRQYn+VY7CwurqHamgTGN6aEmFKePkCgPI0ZzlBjNWUrjg5Am33rVyrte352isMl4izcSaxnHszk38TpqPO6uDEnOIUdayqoKMTPCAjBIJbxaWsv7FQ3c6K8nVavit+Z2vqtvRQxopWLaPT4kxKBRqxCshwhs20+6pYBwtZdtzq4oNMkEyPXMkBVy1tkIjhLaXVaOS8bglHaqxhwKK7vPvYQgMTKlxwu8VVpH3tFiUs31tN8QwC3dPmePF24nj9Mn7bR5NbSEFxGQ8iyxai80RiLRgWdQLVGtM1HaI5kYMoGjodP4b+HdWFT9iRWfYVTYKFyKML6qa2HQsXPcHeZ/UbXjA76vb+Wo2cowo5IXjcdRNK7F7W7B338oERH3oNEl8U3W85ywGyhpu4WljRI8onBQzoGoOVhw4RQk9PXB27tt7PI7yD33PsGOZW8QmtgFsaSzjK7NbKawxcXjH+ykOWA0DqkSmdeDuamInkWF9G2sx772Q9q1KjBoqJTkcqZyH3fe+BLrqm3MCwpgRF4DTknnirRBKiFVq8JPJsEkk6IUd6pg5kUFMTHI74q8deicR9Ud3knDK4+hm/AIcQ91VlxKcYuJzrfgKGjBVd4OAjhC4eGYV1kxeDX5H31NcHQsLevXI731Vp5UB/Ns+cdMbj+MyVYBkVAjmFDgZrZ1Be/+XMXH3jG4MULEVHBCc9hYWn/+nsiIeGZlZjLt7aU88ORiZtzoR6PLxYeHLfToLuJM72her2ng9tPFDDBqGGTUEWr5Dn8q2N2+mACti2V3pHP3R8fYd76JvtY7aKvPp1BYSnp4MiMiw6irK+dVRAwvrMBuOsN/Rs6n7cvzyALVeMpOYfMzEtE1jYEDO8dzl91OR0M9yBTUVlXx5vMLUVaXolSpCY+JZKh8L0b7efYbp6Eq+p10v2yS6rNoDx2EKPR+PN5g6mo6UMRPQeUy0H3PfpZvd5Kf+xA9Hl+MMunKeuD/C/7/Q7jPbYfgNPCLJt3jRUTnatrUnr25feHL6AMD8QvtjErMrG3mRKuF6O9KiJ98aUXoiM1LL6Me5X3bYPfL0PcBCLqwgqYPY271d2xInM2bvV/h3b3TEIxRbOv6NqMDjUjFIvRiCWMDDGyqa+HhqCDGBOipdnTmy0nFIsKUcvoatDS5PbhEUk65FWQqNbyR/wpjMtZxW9LjfHXuHTad24RXFka/iPnsFHfnw7QYxgUaMWrjue30MFb3TGDAdXLbpGIRORY7UpGItyNVTD7yCeLe97I4cxQTxIEcyn6QmzpO817sTO4sW8pWvwGMbdjLWzGzcIjl3Oo6D0+dR6sNYqLDDD89Bt/MhOI9LBjzGsivjEYnqpXsb+0cOF9ODKfE5mRhfCg9xVbYOBE66qD7HVCfg/nIeir6jGJs0+9sZzD5n91LitEIwamdigG5BkEQaNtSgCF7KxbPeNpfOQrAyQFd6Gr24u1wI4/WoekbQpNBAp+eIG1MD2S+NeCydOZ8q4wkvHkCRVM959ptPDinB+ILnZY0QIV2QBhNxyZgkv6ESxVMyPTPQNLZcffWq5kQdTcTTs6i49f16G64D1WMHeH9d1kdMYX+UV0hORXRqU8wqb6g66kYRN2l7NpTys2BEmIaXyLqpywk7bNIvulFAqN0NHQ46PttIcNkpyDuOlKXa73LIDUSuZjhPik7m8wYpVJiBQk1bX9NuKVyCbXpnfnbw9Uatmc10lUrQep/5YRmUpAfaysbueOySdG9d3bleH4Fyyo/kuXAAAAgAElEQVQamBzm30nE/4Tixk4DlH+bw13jdFPv8pChv0RY/ljJLsfDV7P7c+P7B1Acb6Klvwt/rZwNB8uY0COcIP2VLtFzhsbx5bEK5nx6ErPdTXWbHaNegTxGj3+YijKNlFe8HSw+acbhExD1DcCeLWbt4akgFSMoxJSkhtJMEkESL0t/nEtzeg/yVeEsiQm46MYsknVOKmQyE8XFbwECoaG3o1AEXvMeg56ej2XfPupeWELEB6uJUMp5b2J3Rr6zj0fRYA3XsK6qkXXnaxkuVTKrSyiZUX9fxqSmw8HTW3I4mNeA3qAgLFzH8IxggkM0BKgVnPW4EDulF42xfILA+bYO2h55BHXOGRq7a9HVKyF3GwM62hkA2Ez+tPQfiHvQYGR9+9Lq8tDa0kJ7SyMWs5mayNvpKvqV2fKfaI94DKkIzB4v7R4vbW4vORY7404VMinIyML4MCKukRf8T+AVBE5v/h71li18fP8jbKy1oZY4uNFfz+PRwQz/IyB0AT6fi9KylQQFjkWnS+Fs7mOEBI/H47XQ0LiTmJiHrji/WCyjV6/PyTn7CKfP3EtK8iuEht72r9qoSEggcs0HWHbtvmK7+YcfqHnmGSJXr0b0P0poW1sPYzT2RiyW83PJzyw6uAigs9azRIFcIqfWWkt+Sz4vDnzxKtLdKSUX0dJ8gLCw2//yWtcj3NVOF5OFT/GrP8hp1++kpb6LXP73v0tB8FFV9Qnnil6nze2mWjWCGd3mknVqMpua5UxLuY8nMp64qs2pAancm3YvG3M38np5M89EmghwN1FU9Abx8U//6zzsktIVlJa+i0aTiESiRixWIBYrEAQPVmshTmc9Hs/lhF7MUGUYY1SRSJwaWs5DC3C26SxPBrajFqlYz2zEbRbGBkcwOi2U0de4bqRSzhfp8dg8Xvov24FFdxypqZygqMd5zT2DpbJiTp+5n7Qen6NTBl/zvnaW7aSorYgXBr5wzYCKRCRiVkQgowIGMvl0EXdkV/JNjwTi1ArUMjUrR6xk/t75zNv9KA5FCgqRlJExY4BO86f5++azv6EUa+iraMQSdvROQiWRcLbDxoyPjiGoJbgsbobVePhiRNzFfNRB4YNY1H8RLxx+gXBtOE/HjOX10joy/bSM+wtX+HvC/Mlqt/FEQQXnrA6eiA5GI5VQYnPyemktPzS0Ea9SsDY1Bo8g8HpJLcOPn+O2YD9mhgdQ63Rz3urgnM1Bic2J64JfgNllpjFwCXIM/NwtFmv+GRAE3Pogtj06mMRgLTKJGJ/Dg0gu6TQgvYAP9iZQ0Wjh1/gJZHQ0EXxsDztH30mbV8pQrY3/Flbz38LqK+5DIRKxKCGMe8L8kYvFNLs8rMr5kkn4eKDbNH5vtfDA2TLGBhhY1iUKsUhEsELGl+lx3HKqkJk5pXyRHk9V0CLWVlST23KOQLmUDL2aGwzwQ95qnu0xnZkJ6ez6+CcS3a1082/BE9SFkrAm0gy9KCx8hYaG7QSHTCAmei5SqZakns+T9+MOupb8hKnbdI7n2ejRMIeSpCfp2fQuZ/3e5cXiGsrtTo63W3k+PowHIwMRiUQsiAul1uliV3MHzS4PGQY1PXVqLM5Q3j21j16BevzsXpJS3mFM6ISr3m1+yWpqyt6Cpt0MCJjH6Vwr5/y3YhFpMYe8wLSzdUQ74a3jheSFW4lI2oLCGsKNEdWYpRAaA6GACBlCtYmq7XKamrTEaYOo8hiIHhBA+LAwyss/IEl/hJ9T/8u4w1Vk6e/gbJsUpdiMXiKhye1heXk9IugsMiiCJJWEt/wPEt6yCswigsMmExlxz8Vgl9fsZLxlNvHWx3DLvyek7EWaZNHUttho0kowR2qRegVuO9LKtqjfKU9pQylVUHMun55jO/07ti5/g215DfwaMAJBGsjtlbu50XWYrdJ+nAhK58Pgm/lKGE6/jmxG5J5BqvagPplFmMdHdvluRt07lym/r8JclECG08igSSnEBWn/tr8zt5+htvZbmtsL6LAWIfO1wwJorlvBxmPBTGYAflsrQBBQJBgxTkpA1cXEq/lvIqqWk2hMZHfhOeL1/vgcDp7pncmK/CXc0H6cTZ4bOOUZTYDUSt8YDZIBt5Hx3e08J/qCGeo9fKC5lV5lx0hVVhGvqEcq8uGrF+HIHEePXzwMzj3NgdQevBqn4kD2ZyQem0hydgs/3tOVfTECb5bWsa40n2V8TUjoXew46GRSz3AGJQSQEWVk2bc5vG+REZE8G7v9HHmFj9O3bCmYS+jZpMRECr3aQ4n8SMArdeE/M4GyibuwpCcSHn7JPT9rR6enUddBQzkvDeXnUiuVUUOJUzlY412K3lrJF6IJlNWoUbclcbQ5inum9sdYtgVR3gzMob1ZHn4LxpG3sCAnGtupsRy1rSfqZC6lt0xAkZKCfvRo9GNGw/9Yeu7/CeGeNGkSe/fuZcSIEXz77f+afn4ZvG44vxP6dhqE6KQSkjRKstptTA31J7p7jyt2nxbqz3CHlM1ugaDoztVaQRA40mbl7jB/iEiEe76/8hr6cDTAkzHB/LfQw9zgAYjbKymW+vNCwCW5wZQQE1uySzjdYWddaiwIAj0O5zE9tPMFDTfpeKusDqNEzKG0B8g8/ATd9SHMshznC0l/FmQ8w8/5BynV38oOcQAvJYRfHNwGGrXEquR8XtN8XcJd5XCxvcnMy4kR3Hnqpc5c4RsWkqxRMTs+ljsdi3jz/DuM6fk+U9JeI8viwm5SkqkWsd5fQvjhPPhtMUxcDSojTP4YTn0C2xdAxREY9xZED4ILg3KiRkmL20uTy0O0SsHB/inQXgsfTwBHG8z8GYKSATjb0gFninkyKZ5jLS6+MA3hpbJ1nec/vApuW4e1Kgz7yd/Qyu1IB96Mf8lmXC0nKNav5L7e0QRdZgZSltU5QMYHakB5pWzPL0hNWJ2Y9mD5VS7b+uGRHC5sZEXcCl7s1ZtQ9aWPRy+R4FElkqXOJF3YgnjkYth8HzaZnrUxdzNXr+6895EvoNgyBz/nKBKTBpAtt3K/7nV8HfmUO3oxUP85Eu0jgI795zvLWQ3RVkPQtesyXwsisQhZuJZhzV42+XsAF3eoNPzY7sDl8SGXXn+CnxcuJ7rJQdPxRlSizgmL1HQlaVVKxOzpm3zFNrFEzDPxoQw6ms/6qkbmRV8tUS5usCCXiInw+3fS2pPtnWU6el0mWw1XyolQyjjaZmVsQhjifkFIjjUydd0R7uwTSa3ZwQOD4646l1ou5b/ju/LCj7kEROqQpeho0EkZHWgkQa1AeSFPUikR42z7HYvwNbG33sa+3ERyylpZf28f4v01iEQiatasobXdTO2Uu/EeF65wUm1o2ApAcPDN2GylNDXtobb2WyQSJeFhU9Fokq4YLCV6PSEvLKbqoYdp3/ozhpvHExugYWrfSDbsL6FbuAFttZkOh4ddwK5dZQSFaXlieCJ3poZePJfV6+VIm5XfWzvYlVdPxYl68AlI003oYg1YRCLOA+ctNlpa22lxd65SB8ulxKkVFLZZeHz12/TOz2btU89yc/SrNAVOp2fiEwR73NhzcrDs2Yth7x7c2zoHqj8LQCUGA0zuizz9OwakPXyVc7lXENhU28KrpbUMOprP3Mgg7ggxEaWSI/kHhKnE5uT9inqOnyvm7aUvc7D3ABw3jWNDoIFhJv2lagV/Qk3ttzgcNaR3/xC7vQKbrZj4+KcQfG7O5j6G3V6NSnWl5Esq1ZHefR3nzj1PXv5/sNkriIt9/F8RO03fvmj69r1y26BMKmfPoXntOgLm/nvpvaulHl45iv7mm1grXsvKrJVMiJ/A4gGLkUkuSSa3lWzj2QOdfhZ/Jt0ymR96XTdaWn7/W8IdppBT7bhaUl7RUU1fjqANmIDF/DvHT0yie7fV6HTX7q98Phd19T9SXr4Wm62YAx1SxAF3cH/6w+w4OhHBI2Z0t8VMSb7zum15MP1Bdld0BjA+rC3mmVAor1iD01VPSvKrF83v/g4lpSspLX2X+Lj5xMQ8eN39vF4HTmc9DkcVdnsFdnsldkclPq8DgFprLU32BoJChrNDcivNrYHICxoYc8vf5+2rpRJmZySxfLcTuXIzKfZvOCi/k/dlS3jIchdf7R1Kk/FOnhuw5IrjPD4Pq8+sZkjEkIt52NdDpFLO9z0TmXy6iElZhXzdI4EuGiUdXgn1pnnYW+wobEdxaobyXHErq7rqWXpkKacaC/BEvIPgFbG+WwyqCykTtiYHzXVWVk7vhcjn45EvT/PxoXJmDbq0Gn9b0m1UW6pZdnIZq0elkGkM4KG8cnb9RZkmkUjEG10iiFbJebe8nu/qW5kdEchrpbWYZFIWxYWikIjZVNuCUiLiv3Gh1LvcrKho4Nv6VgBMMgldNEp66dWoxGIEBH4s3k2iwshr6f1I1ar4bv9ezFIdI3vFkxKsxZ7XQs2REuq0b6GrH4ZM1h9CVMgMjdQEmgiuy0be6CDIP4i+zg5Sc/axLK0vB81O/psQQ5XTy85mM7VOD330anIsdv5bWM2ysjrujwhkf2sHN3r2odH346cWCYuLShjsp2NV1+grfGoS1Eo+7RbH7aeL6HbwLFavP10kdp6Sfc2j/ZagkMhYfnI5wd5c7o4bQMPWXJKFbnxt+51xkS00h8UhEneQm/sUghc6KvXY7WuprvqKxMT/EBp6GyWS7qQ7f2FxYjkj87S8FGAgtHw4Q2L20NbYwFc+gVCFjC09Eq4yHgxVyLnrT+pCjTSYefE9yS/YREL8AiKvQbYBkmNn0968k+mU8WLluwT4BePztSL1utjfOwqLz0TgZ+c5o8gjdkg1Bnso6bvPcqI5hGOOCKKH16ALtiNI3RDeSNxEFbG72jheKmAK9WJtLyB/TxNd+s2jxfYltoL7uFebRFb7ETbfvPlif+30+Xi9uJYfK08yXlXAGEU+NvNBpC49EdFziAi/62LAUBAErIdqaNtehkgEiT1eo8R/EQ2pS+mR/iH9nD2wnW7EltWA1+zEc7OJDwq/ZHnscpqrKnBYLUSkpOKwWvikGE4G3UiwvZmVpcvpmV6JTOJiUFpvOgaH8dup1ewri+NEfQ926QeQIinjI8nb6CxWDn3zCfbbp3FP2ijuOz+TJ5pfRf1VIcLc7ogU16ZiDkctxcVvUVf/Pe3iMM764nA6bmDSp9uQDLqRdsV2hliewVYzgOLQuzkyKJkqwUu9s536s8002weTEpTOvr37sJnbUOSXcHTEEJacX0hSezH3u+dz3h7MN/IlhJj8EN91EJR68NsK68cQIXXyctv7+PwkVFoNHGYI+6p12AIDWVD8DRFJDt48X8PpnB7c8s4Kbosv5eO0XcwtmkTThlyGze7OyIwE9ma9g9iqpNJzN83WfG7tFYHP6uYep5THLA7OxvroKxSTlv46p4pm0tz1K/odnE7fGoEitZUzRhOGgSF0SQ+m47cfcXo92Jx2XrbAGyfOMznIgOW3HRwzZrCxLol2h5dwvYEgSy0L3B8SIq7kQNQj9Op3B2H1zVRu+4rmqnLWf34MpSaJmPRM/G3ZrK19HqH6Ixi+GESp9DvzIG9M/ZDn4ifi3fU7TWvW0Lh8Oa7/0cvl/wnhfvTRR5k1axYbN278v3PCiiOd5K7L2IubeunVnGq3XfeQxvIOxBIR/mGdnVGRzUmz20N/43XkkUEpoPLjrjB/1lQ28mr68/Qs/QmtRMTgyyTWQ0w6QuQyvq5roWdSBPkWB81uz8V9RvjrebmkljS9isOaDAhJg+oTLDi9mJ8GfMOh5lDO+M3AKZEzJzKQByIvraSJRCKmhfrzTlkdS93hGK6RC/pxdRNqsZg7hSo4uRHGvAaazs71keggtjamst9xE7c07CZPG89tbWcYNfguRkddIDXjl8GWORA1ADJmdBL2jBkQ1R++vQ823gy6UOg6AVInkejXKYMstDkIkGvBXNW5j8cJ924H/0t5L7lWO0qxiJRuY5lSUsNXtSoWzpmBsrUEvrsfz7q7afKs4u6BcdQotpJpPccQrRv90LfwNonI+FN+YVGDhWC9At01jLNCE4x0KWngd4cDr0+4wrBKrJaxp5eRalsXkmo0OBytiNUyxEoJ5l/L6eZy8F7X+/joxCzY9hTkfc9nvV8i2RR4KY+m2xSEo2vwq1vPwNpkppgXI7YX0zz8E375ysu9sQvgx0fhnh/Ze66B7oo6AuJ7/SOztMshj9TRM6cJdZASm9fHUD8tPwhQZ3YQ5X9twtvq9pAt8TCywsnxQ6Wkxhmg3orU/5/VEo5RKbgrLICVFQ3cFeZ/MV//DxQ3WokN0PxrE7CT7VYilXKC/uRg28+g5ajZSondSatcxPJp6az8JpdXtxcwJCmQLiHXziU3RemoGxSIVSrhrlAT94YHEHWZ6ZMgeKms+oTChpeJiXmY+LjJTLmMPwhuN+Zt2zCv+5DSuFjs4Ulw/NzFWqFer5PyinXIZH6Yzacwm7NISHgGESJKSpdTVfUpcnkQJtNATH6DCAwchVSqRTd8OPqbxlL38suoevZEHhHOoyMSyatpR6eUMmdIHN0ijIQFqFl+qpwdx6p49rMsXjLl0zslkBK7kwqrE6/Xh9rqxV1ro0uMkUUTUhkYYriKzAqCQJXTTXaHjewOOyUdVuZ9sYbQvDMEvvceS7pLOH3aysDoW9Ap5KCQo+nfH03//gQ9swBXaRn2UycRKRRI9HrEej1ihYLWTV/TtuFbAg0iSqY/Rcrcz67Ib5aIREwL8+eWICMrKxpYXdnA8vJ6VGIRCWolXTRKUrUq+hk0dNOpL0rjyuxOlpXV8219C0ESMSs+WY1ar2PGe+8gM/51PWWv10FZ2fsEB9+MVptEZeVGRCIZJr9MAEQiOY1Nv1yzLrVYLCM5+RVUqmiKS97E67WRlLjwL6/3d9AOHoz/3Dk0rliBqkcPNP2vLvlyPQiCQNl/HkCe48OV/TNVQ7bz0EMPMzf9wasCATfF3YSAwHMHnkMsErNk4JIrSt74+fWnru4HBEH4yyBCiELGCbP1qu0ttZuQIqNbl+cR+azk5DzIiZOTSU5eir9p8GVt9lLf8DMVFR/hdNYi1vZkWb2S1PDx6CQqZm8dyxNBFqRRDzM0+U7sF0w4q50uVGIxSrEYpUREnEpBpp+OFzNfZMb2GXTxS8ElnCEieBz19dtwOGqJiZ6D29OOx92Ox2NGLFbi7z8MjeZSAK60dCWlpcuJj3vqCrItCALLTi7jaN1RXs58mUS/RCQSJWp1NGp1NJB5xf2Xmkt5YOsd3BQ7ncSkOcw8WoC/swGXxUNmwqUgr8/rZd+vY/G5xegkt2AK7IUxOARjaDi3ZUTw9q/n0YsjOVjxA+NTk/m4PZmF9rt5Q7WGePtn/LpnMzp1BAp5EGKxgnpLKXeoywiX1bF3XzcE4TL3d5EIk2kIMdFzcSqT2dXcjsMn8F5KFI8XVHJrVhHPx4fxemktTp/AuuFvUdu4A5+6F/OL29BKYH/FbqRRr2P2iJgS7MdQ06W0ohW7CkkO0TE+NQSxWER2lZml2/JJDdPTL+4SIZvXcx7Zjdk8f2Ahq8dsYlJ2HY/mV/BgZBBnOmycudDv9DNqWJ4chUQkQi4W80RMCLcG+7GosIoXiju9QoxSCS+V1CIVdfb7DS4vD+SVY5JJGB9gJMOgZvhlBnx/4HjdcbbUr+aNGz+k3wUCWZxzhlpVJKN9/px/+Qgau5e86Bz81UeR+h1AXR9KUE49Mjp4yNOdzx0GVk2I45GfynDETKTHwZWszuzJA00WXi5tAGCUv54NaSH00KupdriYcKqQFreXZWV1GIRWpgq1vOF9hyPnq5geauLlxIhrmsNlGDSsT4tla2Mb00P9iUfgxMlNNNf3IiT0Vn4u/Zlx4WOx7a7Bc7CVHx2FhMpqaAnwkas7h88tpjHbhLkokuieQyjbdgBDl/N4vM9SfP4D1N360lASSFD+p9yR+TrPHq3gaTeEx3q5peNHgpumc0eUlljt9YPiguDDYjlHS+sBWloO0tp6iPCwqURFXV1L/dJvUkLX5FewHJ/I4/G9eacklwBlAP0MvQmv12E9XklHcx3igdsRefUk7imiVGzkUGsMgSltJLq7o97oxVpwGuXM4UjGJnOi/15GOHPZVZOIyQCBPfIpKyui38DNlNcuZWDrYRw+CafOvYZRJsPtacftamG4+RSZ1OO2yzjhSEHl9yiYbqFBrqWkQ4pJZiXSLYIfSnCeb0U7MAz9jdGIlVKMrs/IyrqL4ycmoVSGY4rIxK97JkG6AWwo/Ba1VE1meCYFu3cjlkgITehCwZEDnNan0c1RzqftL2LsZUfochOe0K6o9r5FS9MmuvYfz9jeD/DFC/NwxxuZ1XGAVp8eu17BDWkFFLy3hG7PvIXBZGJL2GHuODKYli/P4X93V0SSS/2212ujvOJDysvXIJFo2KV6jB2+YcyPDWfopx9hKTYQv+plyu930OZ/HPOUXORh85GZJyPTTiJdb0TeWoHww2qG5Tbjs7VCdAiNXaMZFbgDg8XKXM8C9vlS+U7zKsESK+UjN3Lq0HPIvcdp98SjTLmZESVbKDeOYJltEt3KN5GtS6arpYAvTHdwwN6FTxMPEy3ZRZRjM443Crhz5GjeqfiZ+fc8TceGQho/zMZ8848I5l2kpK1gya+tJIfoiLN5qVu1m7SigyQGxvLBsQ6iDn2A+z052kU30KLfTsDckTx0dAPR/l2oNj7Iu9YOnnNoCfjsS6q7dAVsTE5P5YhCyvPFNaRFZ5DWVsH92vV0DWgmwFGNXF6LQ5BTFjCM86IInvy2lFYH3BQ7jviqVcT36Y8Qk8jj2kg05jE8lrOMke4qwrbMwe+xXJxeJ/NzZpGX3M6IZcvw2e1Y9v9OzY8/XPcb+Sv8PyHcN9xwA3v37v2/d8Jz2zpJYOilleyeOjVf17Vg8/quKYttKG/HP1yLRNb5f0fMFiQi6K2/DuEe8xoIPuRiMc/EhfJgnouTUXcy0k+L8rLzS0Qibg/x47OaZl5ICONAqwW5SETvC9LZZI2SUIUMmUjEyQ47jlm/oqw7g27DaF4sWc2cxKdBAsNNWhbHX10Ld0qIiTdK6/igspEFfzL6sHl9fF7TzLQQE6pfZ0NAEvS5D2+Hi6ZP8jCMieGd5CjGWW5iR8NaSuvP8nX605fINkD6nZ0BjG1PQ1iPzhJcAIFdYM5+qDoOuVsg73s4+gFxCj/E/b6j8KeFDGg/CtYGkGvg3m3gF3NF+3IsdpI1KqRiEdPD/Fld2ciOJjMTgxMQ7v2Flrd38n5QB4XqSFIsxTRIjSyJeQB3E6jEIrporpREFzdaLpKjP6NrZhj3hirYsfYIBXXtpIZdUiF4fALbJW7GWMV07Cum4/IDJSIyJ0Yy3yLHlTAa+cmPESL6sFw/lPsujxSLxYjGvIZs/Y08Xzcbj9dK/bRvCI7P5J7eHqS1avhkArm7PuG3vGAe5ADEDrtmW/8K8ggd0v3VjNAHUOB00iOwk3xWtdmuS7h3NJnxAt0bvbgdXqKidNBsR6z955LfJ6OD2VTbwvsVDSz80++wuNFCXGDn71kQBPa3WnD6fIzy1//lZP+U2UaGXo0gCDS9vwrLvn0AzHR5qHK4qImJQnnrTMZFB5A5uz8LNmfz5Kjr581sbzQToZSzp08XNJfl2gmCQHPLPoqL3sBiPUdExAziYp+4+P8+h4O2zZtp+Wg97poaHGlpFHXrhsjiw08tw1/bSdpra7/B5WrGZBpCS8telMoIIiPuQixWEB4+jTbzCVpaOicrdXXfY6jpTUavLxCJJIQ8/zylt0+m6tFHiPniC4J0Sr57KPOqe3h/ZFfcNyTz9olyPv29lP0HKxGJRaikYtQyCX5qGQ9PTufWXuEgCNhPnEDwCSgSE5BekDWJRCIilXLCRQIjmmpp/nQ97YcOEPHucnTDhlJwbjFKZQRabfJV1xeJRCjiYlHEXZ1jGrrkBUwzZlD+2pN4V56m9MAUYjd+iUh+5e9IK5XwbFwosyMCOWuxc85q7zR8+WwjqnMF3DL7CWRyORl6Nf5yKVsb2/CXSXkhPpzxP31LW35uZxmuvyHbAJVVG3G5moiLfRSA5ua9GI19kEo7v01/0yAaG3Zek3D/cb8xMXMRBDelZauIiZ6DXP5/Vr85cN487FmnqZ4/n9jvNiMLCvpHx1VsXI33QCF59+nIO+9g6n4PemMZQlf3Fc/Y4/PQ6mhlXNw4BAQWHugMElxOuo3GvpRXrMVur7hAKK+NUIWMOpf7CmLu87mQt23hpGQY4xRGwEhGxtcUFCwkL++pq84hEkkIDr6Z6Kg5LD21gTbq+K38N1QyFU9Ed0PqzqdH/EOsLK9nbVUjzS4PwQoZTp8Pu7ezLJYATAs18VJCd6anTOfrc19TJRMhtlTTt+cnZGfP5fSZWRevJ5Ua8HqtFBYtRa2OJSBgBAgCFZUfERf7xFVpBO+dfo8NuRsI04Qx7edpPNfvOSYmTLxm/+TyuliwfwHB6mCe7v00N+//BK+4L0mNLjSxYjQXVp98Xi/bPliMKqUYn0hKh+xtKk7rqD8ZiEQIYcSsBxmSGEi5oz8oKtma+zq9oh7kpHoUlTHjcFa9zrmmLPro+1Pl8afOo6DEFgcyPYGqeASRDJPEQ6DUTYDUjQErW5vKONqYS5HIA3TOLzxC5zxCAjxWUEGaRsWrXcKJUiropr+dSoeLO0Kb+Ly2BXHQUnweA0EyKa92uaRhOVnewoGiJlZN73Ux3WrBmGRyqs08/EUWWx8ZRIihM0ArFolZOmgpt/90O++feIkV3V9kek4pe1o60ErEdNepGWrS8XlNMwEyKYsTLqlLolUK0nRqfmvuIFalIFmr4tHoYG4w6S4uGORb7Hxd18Lm+lY+qW1mhEnPf+JCrjBT+6rgKyINKZQICXx7rpLS6moG2DsYEJJA4NlW9kcpaO4WyBF5onIAACAASURBVOSyxcRlteGVymjTllMX2x+pJ46Qc5+hkvQmylbHy5PS+M+32fQIS8Lx2z7uGSRhS/MZ1mXOZpD/pW83XCnn54wkbj9dRJvHy3hVBwvMyzB4dKxJCmPt5jx+6hAxpc8lWevluMFfzw3+fwQ4ehIUNI7ikrepsQUyoiyDaWeH0OGqoMB5mt2udh4PaSM3UU9riZbmM/FkjLmH4z2TeWx3MY/edCMDFTXkHPwYdcwJVJHfcqpZxejSfczMdLH2dw8NCTeiyDuBtus2BrQNQn7QQ0NRO6Y7k5EFXXqWPp+TsrLVVFV/gdvdjFisxGjsQ2LCc4SH3/W3qh+dritRkTMRV33GR76FiHI0BLv9adpzFkHlo27YGgSrC23peESKD9lZkYbLoOC2J7/HbfOws+VjBg8aSvsHa2BrMUMXv8Rn/l8xwruNXQUJyFtjCJl4hL3rP2TSgvUUli5jSPkaWmo/xaEIQCo1IJMZCA65BZNpEGJ1D7aXtrCnpR2zuRWnrwWAwQ0enj/rQBDB+kwDHbFiHnQ66a2UIpeb6N37O1pbD9F8YQyvqf0akUiOxWlgZHh/lFIl1QW5BMXGI1Mq2bnvODdL2nlVtQ6pxotjzNuclTbR0voJUSkhdCmoJ6xQQJQWT5JKybD2veR6I/na3YM9DGen31OkWNfjODWCUdGj2HRuE7OnzqL147M0LC/Ab+4gmtsP0dS0i+aW/fh8bqIi7+Wo4g7WF7XybY9YBiokFG7ejPaGcTR9dB5Z1CjU238nesxzNCUVoGj8ArF5M+GqqdS+9T268+0EjhlHltpFpuUQ3YynEFShvF6cyd6AVAaK8+gpzWGTagCiygVoZDaKLUMwyivRGk5xMsOIxJPFlDYXhWVqbk4yUn7ci9ZjpUIRyUeHfmf2k1/hf3gdsoofuWPXWSJUSgrOrKL7zMfI2f4kLS07SIp4EaV2FL/m/srDRgO1i9bgyPoEn1xCr56pbAq9m9WLpjLwu+/p8cxvND6hIE9YiMcj44me7xKojWFiVhEr9x/jk8JzOO+dQXvWQe7v2Y3ZEgkrF7xFF1UhY+XHOONK4rgnhEi3Dj+83OdawOKGjcyRzGeaSMVvgQNYWH83MYg5lXuOjX1uJkQuY3P/rthjTRSd3E9I7etUfDiHmMe+ZWfD56TtjcHqX4emdwj60TfCgP6watVffifXwr8m3Pv37+fNN9/k5MmT1NbWsmXLFiZOnHjFPqtWreLNN9+ktraW1NRUli9fzuDBg69zxv9DCAIU/Ny5un1ZpLGXXo1X6DTo6H8N+XVDeQeh8ZdI2JE2K2la1VXlFC7iMnnfhCAjqyoayLHYGRt4dWmkKSEm3qto4Nemdg60ddDboLkojxSJRIww6dnb0o7TJ5DVYWNAeE/ofT83n/mSBSIfXpGE9WlxF+sQX45ghYxHowJ5t6KecYEG0i4blLbUt9Lm8fKw7SiUH4S7vgOJjLaf8nFXdtD2fRE9Hu/FnKggRovmIAA/xF9jsBjzGtScgq/vgdn7OqXl0Pl8o/p1/hn9ClQeRVF5lFi3ncKwwRCgBJEYBjwMhqsdSs922C8GHhLUSvobNHxe28zEYD8shxv4RR6AW7kHiESQyjGFJFHQPYEjbVakItFV5hFFDRYGxF/feC090ohMIuJEWesVhPtgm4VGt4dpoxIJG6fAZ/fgs7nx2T1IDAoG6SRwpJWsjEfpV59DydAXaa0SGPBn9UNUP+g2BWXhL4xNe4f7NClMARQqKcQNo6HbbB7YLSHR4GC2fSvEXb8UxPUgv+AUvkSuw5scQeCFFcbq1uvncW9tMNPPoCElVkJTVQdaqQinSXlFTtvfIUghY05kIGsqG7gvIvBibjBASaOV2zMiKLQ6eL6o+qL5TU+dmucTwq6Z7uDy+ci22LglKIymlStpWrUa/U03IdZo0Hq8FDW0En/wdx4zBKAb3RedSc0XD/T/yzZmddjoY9CgkUrwORxYDx2m9cDPtMqyaQsrQZvam94ZmzEYeuC1WLEdO4b14EHad+7E29KCfuxYIlav4tvjxwkUiTjSaCUxqPN5+3wuysvXEBw8HqUynJaWvcTFPYFY3EnGJRIl/qZBF0sxtbYe4VTWdCorNxIVNQuJ0UjEeyspu3MqdYtfIPS1V687kZFJxDzTL5Zn+sXi8wkXJ8AXn11FBY0rVmD+/gc8tbUXt0v8/VEkJCDWaXEVFeOqqACfD2Qywt98A93IkQiCl8bGXwgOuul/qk+siIsl4YNNnNgwDOGdfBpXrCBo/vxr7usvlzLUpGOoSYf10CEqvv0CgO37fuT32fM4ZrZwzupgUVwY94QH4N23l6r33sN/zmzUffr8bVtcrhbKylYRHj4VtToWr9dGa9sR4uOevkggAwNHk1/wDE5XE4q/INIREXdRVr6amppv/lKG/E8gkkgIf+tNSifdSs1T84nasB6R9NpDq81tY232WopO7GLOykLsQ3xsTQ7lwbsWEnaqidpnn8NdVU3EeyuRmkycaTzDi4dfpNRcyoYxGxgfNx5B6CTdfko/nsx4EgCDIQMQ0dZ27C8Jd4hchtMn0OrxXjS8amjYgdzbTInu0jgukSjp2vUtwsKm/Cn3GXS6VJTKMA7VHGJ72XbEIjFzus9hWvI0Tp+YwFbVk8w+WojN6+OOEBMPR3WWs/kDgiDwZV0L/y2s5kiblXeSHmBb6TZaBAFTRy4GQwaZA/fidrcjk+mRSDpzHL1eOy2th2hq/I26uh9wuRqJjX2c2NgrDQzXn13PmpwNjE9bQmrIQHLKNvD8oec5VneMRf0XXTRvc/p8nGq38Vn+JvKsHpYPeZ0vineTL+rOjQYvR4ra+M/oLgB4PR62rXiTZvN+IlNEDL3hII1NuymVr8QvvhR3q5ddXy4kLug29luTGDxgIGeajzApQE6q3J8XyltI1T7HGUM7X7XLEAMGiZt2oZFYVQQesRIRkOv0UNfuxnEhb1kl7kZ/vY0xzi2kOH8i0NCLhuDn2W2G35o738tZq52bTxVd9a4VuHBKO8fHVanRaC5Tp6zYVURSsJYhUSp2fLgQqSiA8ORevDYmiamf53H3R0dZd09vYgI6x7xgTTBLBi7hsT2PkRmeyfaM8eikYuJUiovzlCS1kkVF1SRqlEwL7bzu6XYb75bX80RMME/HXtsJPEWrYnFCOAvjwvipsY23SusYfeI8YwMMzIsK4oy5kW9t3fAYppN1rpKuWiVp53MQEDFMHov0tjjuktYi3jETwZ3LkTR/BF8QvgApDvJRydsRtSro0WSh5IdD3LS4P4ukYuwpYynZ9i53j1vEtuI51DQlgf+UK9oWrJDxXc8EppwuZoM5ilGKAt7rczs/nqgit6ad/2zOJquyjRdu6YrienPHC4j1f5Tj9ZNwn1rG7a0PoesXijXEyubVhUQITiQ32nDbZbSX6bjl9gdYmuVja30RYWIzb/9WRLbew5KkiWTnhtHcsI+AXvWcaTGRWriRzPg7OGx3osg24Z/awi7VG/SZ8xsd3xTTsDILw/g4NH1DaG/PIi//Wez2ciLCpxMQMAKDIQOJ5NrlAK8FZ3k7un0jEIduwWrYSHOXGPTxyQhaBx3uHGxt5yndEcEo92F2OLvgQkZJ9zlodIEsWb2aXW2RbGnuYOayDUSuW0bzfTMZfuc9iIwqMrw1nKwHTgQQL5Vy+qdt9Jr4H94oLkAt1bBy4EoA7JYOZHIF0guByXdTtPicXpwlbVjPt+IobIUmB+Z4HYeGBCHHS4nZyqSsIl5KDGdGmD8SiZKAgOEEBAwHwOGsI690HclVH6NgF+Xla6g5n0O39K7YVkxhjnsfOrmD+gYtFaMm4/R+isNaTUN9PGfrBmLoH0jI0UU4q3IYqS2i3BvFJ93XoN2yjMYoP94NnsOjravR/jSNW256je22VnIOPolEeQanzobrsABi0CnSiI6aQ0jIBNrFwSw5ls+dISYyjVoalq/H19GB194duUFO6Ixx1Ln3YV7zOQo/P+IiB+OeHUtlyXqE+73YrJEEOAsYd/53vFoZst4PkOVOZ1uFE7kElslWcDTSn4DYQgRpOorGkUQUNmAKy8AUEY4m2IWnah01fnl0u01O63krIomIdGkTB9FREZXJ1rVrufu1d6l7RoG06CBhvc3E/roU5/G1SEMchJY9hPR4Il/JjuP1CYyUSLEWb8GlgHkPixmTlkr8ERUdjjHc8fVCTny+nJDVG2h71MnTwR7ay15EHzGd73oMpWb3j4j1eoyBRoxBIcgUSrJ3fM84dhAraeUN263sUWcwK/gHfIZ6TsoCKP09lKPd4nFGpKBv8zD29FZCuieys9ofnbWRpLOtLLszgwijDvoOJLHvQJrXnSas/Fd+WfUG1hsT2LF1L8N2neN82XE8wVVgafjH38vl+NeE22q1kp6ezr333sttt11tPLNp0yYef/xxVq1aRWZmJmvWrGHs2LHk5eURFRX1rxvodDpxOp0X/93efmHwbykFbTdoLIC2cuhy0xXHJWtUqMRiTrVfTbjdTi+ttVbSh18im0faLIwPurTC0u5wo5JJrlnPViwS8WJiOIsLqxlxmUTrDyRplPTUqfmitpnjZisPRV254jHcX8dntc3oJGIOtVoYYNRi6zUT9ZH3GV//G3eNffiKVfMrULCN+Vsfx5z0JE8UqNiWkYRMLEIQBNZVNXKjv46gg8sgdigkjMB+rgV7dhO6oRF07K/CcriWpweEsrOpnQil7KI86wrIlDB5I6wdCpvvg2lfw5/NXMRiiB4A0QNIzCmh0BsCPa6fP+jw+jhvczAzzL+zxrZczbQwfx7Nr6Cooo2WfeVs7NVKRquTKOz8J2Mws3LLONxmZaT/1c/Y4/VR1mzl7gHXn1wqZRK6Rxg5XtbCjMtcrrfUtxKnUtBDr0YkEiFWSeGy/OZoQSBQLmW3Ip5+T+axp7oJuaiGXtdSP0xchdhtw51dy6FWy0UHbofby5zam/GIqljneAqVX+hVK/7/BBI/BWKNFE21DUPXzvSCAK2C6usYp5ndHva3drA4IYwhU/V4XD7cP5dclb/9T/BQVBAbq5t4vbSWZ2NDUUrEHDrXQF27g3ypl+XHCwhXyPk4LRatVMyLxTVMyipidICehXFhF8vFAORaHDh9Av1++o6mVasJmv8U/vffD0CIIHDbwbM0Gk3M+Pk7nA/cjSLxr4scOX0+CpvbmFNVQOWqY1gPHkKw2/H6gawdgrwyxLoSzL1W02azYzt9GtxuZOHh6EePxnTP3cijoxEEgZoffqBPnz4UZVvoEdnZB9TV/YDDWUN69IN4vTbcrmZCgm+5bnv8/PoTGTGT4pK3LspelcnJhL70IjVP/wdlendM066ui/tniETgrq3FfvYsjpyz2E6cwH7qFGKtFv1NN2GYOBGJQY+zsAhnYSHOwkJ8lg40QwZjSkhAkZiIIjERibbzu25pPYzL1UBwyPXb/ncQi+VEjH2CysKFiD78CPWAAWgzr16t/wOe1lZqnnkW9YD+6EePpu6FJUzvk8FDEy7lBdqzs6l+8il0I0YQOG/edc91OcrKOyPKfzjEVzfswudzsej012TtWY5eoSdYoWauXmDd4YeYNfDjq2q0/gGZzI/goPFU/3+8vWd4VOX6/f+ZXjKZmmTSeyMQSAi9qPQuoihW1CNiBTx27B6PDUWxHAtYEBUVkSogTYr0EEoS0nudlEkmk0xv/xdRMIJ69Ht+/3Vd+0WSmb2fvWdnz7Oedd9rNa4lLm4hAsEfT5b/DOKQEKLefIPaW2+j+ckniXjppT7l979gbclavjnzGW9+LSZgFCC5exbPG9LQBsnRzJiBJDKShvsXUTljJsevSmG58RTpIRmk6dJ4aP9DfDPzG2YlzaLD2cHrJ18nRZvCrKRZSCRqglUZWCwniIy89pJj9HptfbK4fyHcDY2fUycahErVt5pEIBCg011cIu/xeVh+cjmrz60GYFH2Iu7IvAOrtYANriy+dmewMFrP3bGh580Hf7vfGyMMjNCouKeohrn5dUxIeJTSuscYonezr3obExJnIRb3bSURiRSEhkwgNGQCgYAfj6ejT3WCxePlhcI9fNvkIxCzitVWEVhNCJhGQvIENrZ/z+HtDxKqH027MJYajxpXQADkgDGHm0vdQAxioZur5dEc9LYxLj0Mn9fLtreWUZl3gpF3JyBUaJFKQ4gwXoPA1p+ais8Q64+QcmUzMV0f0Nw4meDmqczPTuWDsx/wzcxJgJ4en5+JOgnrzv6bZIWAVlsd2WHZLBvZ10gzEAhg9fpodXuJlktRiIQEAiNoN19OSclThFVfxwsZb/JW+kjK7E5sPj9Onx+nvzdSKFIuIUkhZtZ3k4iOXcyIqLGM+VXb25l6C8fL2lg+OoxDHz2IOOsAAa+YknIZ/mIhD8fKOOnI4cp3bKy4Ied81OD42PFcl3odr+W+xtczc0hS9o1JWhAdQpndyWOl9QSaPyCsexNPCpaRKlOxKPrPXfzFQgFzjDpmhWrZ0NrJ8moTM06VAyAVqViaEMrciHDCZRLe+PgtNLJwBMHteB+ciSC7joDax9HROgJIUVS6CDS1Iw4V4Qhv5Fy6En1II42lx+j68jiTEwyctnuYERlNybYfGJI1hL11e7ku7bqLxhUqlfBVupwtJ5cwO2kRGomYHYUmxqaEMHNgBE9vPkdRs5X3bxp8yaQId0M33QcbcBS0ExWxiLr+y2ie/B4zh33FoQ/fpkGbyvXhX+BQ+6nZHIkyys/cnecw6+uJiCvBJWtjYNto9nVMpvCIgPkNauwCPY42NcKxVZzwbeKmzHHcs1HIpMTLsTU4GRJVx1HfEcYvmkrXtio6tpyj2voGraKNqIMzGTZ0MypV2h9+Hk0VFnThShQqKX63D1d1F7YjTThLOxEblWjT76bZ9RJqTRVNnlzE3RokEi2S7rk428/Soqym3h7HuX7D6JcUx5s/nGN1RwyJAhPtiPj37jMI48eRkDyG5NxTXKZJYmzyHlqdwdTnheKPKiezOZu2fpUMjxjBJ4Wf4Ha5OLl6Hcf39Xo/GZSRhKpiCVPFoQ8YkQSkiLQyglJ1yKfrieqnp//PC0Ief4DnKxt5vKyBU1Ybr6bG9PEJkcvCOek28lWbjnezp1JT+hqzkqwYGzfjQ8AGxrDf358ZE3Yi12zFaoqn9qcB+Jq9QC5rcyEuKJ1ZUcUccSRypD6Sb8cEmK6JINzRyCfNl6GPbGaecDNx2x9jZaScqrhDCMKDkXVEovimDUPYUiS+BIRqKbYIC2cdJp7w+ZgaIaP1x9NYvvwCadJQwpZcgTypd64SsnAhNdfNg9paOCtAqwwj5bQL8UgHEa7TOGRCyhOUtBnTiUwNY8u2nzBLp7Go30qKwiX4AkLE1skUbGrD59mNLi6BzuZG8rabIBBAIBCRlNCfiPQi/P1KyIhXEGfZjqlhOqcdYUwfVMG+rTeQctdoetZIsDni+SmtmRntFjJLPAR06+ny+djRk0OmQcAHLOU+qxUFsHb4f4gfNIYPm/fxcm4ba3ee5JZbHsI7dT41LzxJV9d+7JNOUdB5GJnUiMzuIOzqiXSYmjDExOLtMmH86QF0wT0scD/EiCH7eTjkICJ3AIslCnuBEiE+7N3xyHz7scvrOTxMQ4TpKwKGGQht4C45x+Nfivh+8QVR2DD3FQJv7URR9S1VJwbxiWM8suyVxCg6cHbo2W/7e4kaf5lwT5s2jWnTpv3u39944w3uuOMOFvw8mV6xYgU7d+7k/fff5+WXX/7LA3z55Zd5/vnnL/7Dh2NBFQQKHUhVkNAbtxTwB2hv6HVRzpBJyW3vxq7VolBJzit87fXdBAIQ+rNhWr3TTaPLw0iNisLGLlYerGJbQTNioYCMSDWDorUMCAliVKKByJ/7SUdqVewa+vsPrOsi9CwtawDo82UHMFYXjFgA0XIpRy09OH1+bmsScr9+KM91bkelfvTiHfr9cOBVOPAKApmapyvfI02Vw3/qWnggPpzDlh5KbE7+Iy6BlgK4bRt+tw/LxgpkKVrUU+PxO71Y99QRnh3GriGpl1TQz0Of0GuY9sU1sPsZmPLixePZ+xzUHCL1itV819Z9qb2cR4nNicjnZvb+RdBwBOZvYaZxIE+WNfDRsWryspUsrV3Gv+LvYLQxnGmhGsZoVTxb3shlOtVFfVJ1HXY8vsCfOmUPidex6XTjeQXM6fOzvd3CgujQ31X8BAIBwzRBnOjqobXbxVFLT695y6UWQUQSEGkYqe0+rzgEAgGWbiigyGTjm5kGwneZIXHGH47z9yAQCJBGB+NpuHB9o3SK31W4d5qteAIBZoRqCPp5smsyO5Cn/PXYIrVYxJI4I89VNvFVcwd4/cgOt+IPkfGj2MOj8b1lxL8sDv2Qk8qWVgsvVjUzPreEu2PCeDA+HKVISJ7VxpWH9yH5YiWGhQvPk+1fznGoJoivpszmxoJcmp95lug1H3OuaDEJCYtRqzMvGlvJ7h/54F8vENHRhm/gQELuuQd3loTi7hcYOeRHAqUtvWQ17xRCtRrj0sdRjR6NJDa2z+fe3d2N3W4nzBhOVVsNc3Oi8fu91NS+T2jo5PMkRKPJumgMv0VS0sO0m/dTVPwoQ3K+QSAQoZk1C0dBAS0vvYw8PR3l4MGXfK+3owPzqo/o+n4rvrZekz1xWBjygZlEvv46wRMnIPxVpqQsKQmmXso3uS9Mpk0olQmogy/On/4rMBpnUj71JTQ1Opoef5zEzZvPl7T/GoFAANOzz+F3uYh8+WXERiOO/AKan3kWWWoq8n79cNfVUX/3Pcj79SPytWWXJKa/hcNRR0PDFyTEL2Lau2eobnNwY/o6MgwGLPsXM9crQaH2Igu2Y0t/H7Wvnk/zP+Xewffg97vw+92IxX1bHqKjb6bZ9B3t7fsIDZ34p2Poja3yIZFc+n9JOWQIUa8to/GRRwl4vES++goCSd9e1CNNR3j4sB5NRyttj0OEOoSKylcB8Cqz6Qy6Asu/ZiD78BtGfHqCT5JCUN4VijXKwjOVLh47+BgfTPqA+RnzKe8s57kjzxGrjmVQ6CC02qG0te+95NiczmaOHptAZOqbgJFml4f+KgXW7kK6uk6xW/w4OfI/V7lqrbU8evBRyjrLuDH9RtaWrGVEZG8lSm7jAdYLbmBhdAjPp/x5TmmiUsbWwSm8Vm3i3TqIUNzETXzE9yXvMz5h5h9WZPTGfV0g2wc7urm9oAybP5xwlZzb46KYFqrFIBGzx2xlZ3sXP3qvpswP5R4vMnc5YvsOlM4Chob14+Fhz3PaXMGLuSt4MudO8go6iNUridfJ+X7Fq1SdymXWg49jcj2EqDuT9S8+TVNZCR5n73NYqYlj3ivLqKv9jGvUW7B7dpMifpvdit28fOIFVk1adf58xgcv4h8//AM/fu4ZdHF1hUAgQCMR9/FoEQgEhIZMQD1sEOfO/ZPTZ24lMWEx/eLvQyC4+Hsp15RLp6uT91LTGRBywfjS0diKbfubvD8oF5+sFkG2n0AAAvgIjrHh6pLi6vIzIX4nsYpy7v38Lm4flsgjs7IRCgU8PPRhTrac5LGDj/HljC+R/UoZ9Xot3C5YQ14gnue6LmekMotmu4p/ex/h2JFOwkInEx1zK+rgAX94X4iFAq4L1zMnTMe+jk5e2H8nk6IGcX9874K+2+lA2NWKVp2NpORTIsbUEdCEkTfCiM9TT1TkMpLGTcNXXY11xw7at3+Ha2Q9XalCDCPPUSK4g+u7srk9dz4PzbiOo6veYEzOFN5q+gSr24pa2neB3+9301rzCqmiZkJCxmPucXG8uoN/ze7PvKGx9ItQc/fnecx65xBvzsvistTehXFPiw3L1ipcFRZEejna2UkU62zsOqRkakIB6/8zkYZcA5q0bIw5bTjPBXFaLeVIqBnCV6MKKDC4wlDKkygJ389goZuyrit5L3EgU1rsCMqLkDkHkTLqODLbQ4yN+QdVshz8x/eQfi0crfmGiQkzkE4WUqf+F25/K3H6JSQOvOcPY//8Ph9ndh/h4NodqIJk9DNGE9StQiMyoAjXor8hHfkAA4/vfgerM4M1k9bg7rLR09FBR2M9R9Z9hNzp5GQgmsRYM+84s2kqaaXUZOUB8WaWiNdddMy6nFDWucexp/MW7ojcgTZmGIX7uzgl3g0rBYy4czAVDSdYd98jtHRXkRE3Bk1EOCZTJVWmfIpaDiMUiYlJyyQlZxTJQ1NQaPs+pyVCAf9OiSYrWMkjpfUU9zj5eEB8H9+XnTU7GRo5nmTB9UTt+wyl3ENleDin1OE8mn8Pd/b7DAFiSnak4awT4tTokVw5iWKbi9TKU/QEtXPAK+ZssxYhPlL3nKROGEWm9RwNihjeDr2bMnMEi1xfEttkJbjFyboBd3EydRr3r1qCUHQU9aKJbFu1HFrkiKKmMUyhQGCy420+h7/HRPgzy86TbQDFwIFIk5PxNpZi6OdC63oP8WA/bboMAmMfo1Wg5tj6p0hPCae27gu2m+8lUV1Ljq8S11kV5WUR+J1txA8bRYnFRrXHS1RCP65ZMgEFfprKiinY+wMV2wOEhHYROsqDTF7DFVGH+LjoFtpCEkkQn6am+UvEM/0g6CYyAC+K4zCr3Dxgc5Ltfp2HGMB90hjuOnjBtFN29Bw7Dp2g++CP9IuazrP7fYj8h7hxxhiS316JIz+ftrffwVJzEMc0O90jurHKNyBt0RIiGIL3/bFoJFaWKm+jWqJnmqUb09FwTM1auoXBuA0RKBVOCnNFuPbHczZ2FqMy6hgbtpXLJu+hpUDHyLoSvm6Kp7ylmxRjL1fzqcNwxPdnuLyI5S03YHYa+Lb6Gb4clUH3/mpSY0S8xu+LDr+H/2kPt9vtJi8vj8cff7zP7ydPnsyRI0f+1j6XLl3Kgw8+eP5nq9VKTEwMXPcFOOqgtRjCM0Esw+fzoXq6ogAAIABJREFUs29NCaXHTQBIByk4EiPl05W1SBViwuKCCYtX47C6EYmF6CN7Fcsf2ixI2p18tKGIk9UdxOgVLJ2WjiAQ4HRxG3tPNrDa7UUMXBVvYPG1mcQa/jh79qowLc+WNyIWCsgK7quyBItFDNOoaHN7OGm18Y/CanK7bISOvhfV1tuh8RRE/Wpi7uyCDQt7ndjHPwVp05G9P5oPnPtZWDOZyQolH5naSFPKyMh7B2JGQNxorDtq8Ha7KZ4Yydo1eaTqlYz0e1HurkV31X/hspc0vrd0/IfHe6O7sn5W6DzOXmO1os1AgLEdx3nblUKP13dRSf6WVgt6iYgGq4XPC5ei6S7sVXq/uBr5TVuZ3hFgdaiAUV35DOw8TUm/WO7XaxAIBLyQEsWE3FI+ami/qEqgsq3X+Of3erh/wdA4PR8eqKKh00GMXsmPHVasXj9zwv6YgA5RB/HqiWqGfVOGdJCeO4bH/+HrR+lUfNzYToPTzZZjdWw83chb12eRlRUFivcgZtgfvv+PIIkOxna06fyiQbRW8bsK9/etFoaqg84rSwF/AG+nE9F/aZj2W9wVE8pgtRKL18cXeys56g2wZGY/rkm4WL0SCgRcZdRxhaqH10sOsbLez6aWdpalxWPd8QNLvlyF7sYbCP3nAxcdZ4RGxc52K4Znn6XnjjtoWP0C7Uk/IhCKGZj5/vnXedvaaHnlVaTbttGS1p9haz4lOKnXg6C07DkUvliUmjgYFneRo/SlYLFYAHCJg3B5/aSEqWht3Y7DUcuA/m/9pWslEinIyFhGXt486uo+Ii6u17Xa+MgjOIuKaFiyhJC77kY5dCiylGQEQiG+7m46Pv2UjtWfgUCA9rrrUA7JQT4gE4nxv+sF/j34fHba2nYSF7vwb5WT//bcIqOuxXTjeowvy2haupSYDz74VR+wh9Nn5hPYU0XQLiu+hwZS0/0Jcm80QYum4Cw+R8PiJcR+tIr6hXchCg4m4u1lOP0m5P4ohMJLOx7/gsrK5Uglerok46hsrUYdepZhkYW4xZcxK6gHn8hMUWcseoeecO1YolLW4Ot4ix/3vXF+H3J5DKGhkwgNmYRWm4NaPRB18EAaGr/4U8Jts1Vw+syt+P0uBgx4B71u5CVfp54+HSQSGh98iIDHTdTy5ef7sTvPnWXER8fJKPBjnS9GlzmRurqP2dUlwewTMN13Bp3tNJUONdp7E7HWdyBf0wyP7kUySsQTN0fzUEMu755+lwdyHuCZkc9Qa61lyY9L+Hrm12i1w6hvWI3T2XSRo3xr63b8fhf2tvUIuQ/Tz9FgDQ2fI5VFst81mDmKP/Z4cPlcLNy1EIlIwhfTv+BM6xkkQgmp2lS8fj/Pt0RhFDnI2PQZ+8MjSBiUQ1R6BqKfFx0udQ9KhUKeTIpELxHzfOU0dvlr8DkPcLTpKKOiLs5L/y0CgQAf1LfxQmUTEmcRN6hqWT7miT6GcvMi9MyL0OPw+Sm2OUgLkqMU5tDhnIzJZiJVl4pEJGFD4UbihA3cFD+MK9YfZEJ6GOXHD1ORe5SrHn2aiH5h1B4zUbldgk6jZ8TV84hK74/N0sHWN15G7EsmK/tDzlafob36Gg7nbubp6U9z95672Vq1lSuTeqtMssOyefWyV2lztJGguXQ+9+9BJg0hO2s11dXvUlX9FuaOQ+i0Q5HKjMhlRmSycFSqDPbW7cWoNNLf0P/8e3t6ysg9exvexFZ6mpQ4zoYRmtXKvvKxYJ7J1LjtCKL3IXGF0PiTgdTLGnlB+QqvnFrE0bPlfPv4HBRSBcsuW8b131/PxvKNXJ9+/flouKrqFb1mdbH3cVerjl12Fc8kRTLX8BEtLdswmTbRbNqAwXAFCfH3o9Fk/+G5SoQCBLY8LLYy5qW9dP73Zz/ajs/vwqmVoewugCAtpVMm0NO+E4kklq+/PkVqag/z5s0jbMkSQpx30fzkEyR1fMap/lp8OgFO7WnuihhATfBt6CKikJ9oxhvl5WDDQWYmzjx/LL/fRUHhYszmg2RmvotIpGR3UR2BQIDJGb2Z9wOjtWxdNIYHvjnD/E9OcMOwWB4fm4j9k0IEEhH6G9NRDAih6nQup196j3BnLF3jPRgHV6Adfi1JbZ8h6hZReDSOo+MtiN2RvDHlCZLEEXzy8SfcOOFmvjCtYSMbyZL4qKofxXdhw8npkjCs7iQjpUlIB9ZwW/oqTlRW4HfrCASqaew8RWPLbsqKH8JhDVC1I4bTXTsRCHYjkkpQqjUYomMJiY0nNCYOhVpDZd5xSg//hKPHikCowWoRcazjJNDb4hCnzmJKzD9Zt+UdgvfXktVl4MOvbunzuQlEIkRSUIo9dGUOQHhOSKmpmxsEh7hbtIET3my+9o9ikNSEpN1E3JDRDJBW8kD5RnzSAN/7R9BeFyBlVjV1u1Ucbv6OjLdHEWux0iHs4sqFS0mZcIHsBAIBOpsbqTmTR0XuMfZ+/D57Pn6PsPhEtGHhBOn1qHQGgg0h6COjmR0dQ/rgFP5RWMP43FKeT47ixgg9tdZaKsylPFocj6dmAkEhbjY3DUWumcCWvC6Eej+CHV4KicSuM9IzII4vR01nmuUE99l2ka08AH4/jqAIchKq+KIyk6vaDjL23kfY+ca/EQZ8eI+04lTreSjuadQyDze0rWfh2Ze5rGQtH86cy+2rv2EzTxJw9OB2OWmL1XHt/Q/RUm3F/M83UCSnohw6BACP00lTWQkNJYW06FxMyepALPDT1KDmjcsTWT5/DwKhiI4fttJZGkbO0s946/PttDjFJPfU0FBqoMWpIm5gDqr+ozh+5jhBIgPhvhg6W6tYvWYNGemZTJ85hcwJ06k8dJDiL5+kdIsefyAEoSoIYaiflUXz2X/PcratWElHSwQZ9T8R1FNARv/b8Iy28Y2omDW+obws3MZuhDRWWXHKleQbY7Hv24ZXIWPavf/kvmGjufal73j6YACBdy+upHoGhA1gyEerCDl5kra33saX7yHwxCQq6l5jkGkdgQD8OCCeDSfHMcG6j6Z8AykxQcQsXEyDTU5X7mEmeGTItWkMk0F2cxOx4UPISkqnqfhf+PvD+IwfiOsp5UjuKuyxRkRCOZ2WE8j0rQyr8RHr7kZsL+G0KZ1VVRXcd+tAqj45/pee27/gf0q429vb8fl8GI19o4SMRiMmk+n8z1OmTOHUqVPYbDaio6PZuHEjQ3+nh08mkyGTXWLlPekKUF9YifS4fexcWUh9cQfjbkknNCaYYIuVo+Y2hi3MQGBy0lJjpeRIM3arm4hkDSKRsPcL+3gtojwznhgt/7lxMJPTQrEfbMR2opkp3R4kUWF4Mg18e66Zz2rMbHxtP7MHRLBoahoJIReIt9/hRSAX9ZbiScTMMepw+f0X9R5DbzzYazUmXP4Ahzp7WDMwgX7aAXAwBr66vpeUKnS9W/0JsLXDjesIJE/CcbYNkX4Gk07+h6SsUSw4Xk6NSshKcyGCxpNw03e4m20c/amGj7QC8tafpV+EmhPVZt5ze0k61sMckZvrxyURorq0quF3eXGWdCCJuwVx9jkEW5eAIbl3++oGaD4L876AA6+SWf4dRD1Oud1F9q+cxD3+AI+U1uPx+/m49EWGWosQ3LwejP0JfDqDwMezuF76GuuHJfJB4yqOxPf2EI7W9ZLofioFt0aF8EaNiWvDdX2cSytae1DJxIQFy/AHApTanETLpQT/hvDnxPUS69yaDmL0Sja2WMhUKUgJ+mMCOkwThK/KikQAroJOYnJ+f2LUYXNjb7QhLrZwbd5hmtvtLBqfzOysn1We7Jv+8Fh/BmlMMN17vfg6XYj1cqJ0Cgoauy56XbfXx/6Obp5KutAr5+t2gzfwt0rK4We1X6vidF0nP51p5snp/ViQ/sfqVW3Fv5jQfYh+fgOfOBfy6vpCXnv7VapGDyXp0bsvOfG+OdJAgkJGTKiGpmuuxvL+JiTPKWhjDw5HAxJnEF0bN9H+wQcIhEL2LHqYbcPGcGPSBcM/S+cJtNr/3iUaLhDuVmfvBD0pVEZ16TsY9JddUln/M2g1OcTG3kFl1QoMhnGoVKkIJBKiV6yg8eFHaHn1VfB4EGk0KLKysJ85Q8DpRHfTTRjuXIBY99crEX4PbW278fnshIdf9ecv/i8QFXUjdfUfI3vkDmxPfE7n55+jnz8fgMbGL+kuz8X4lYLAuChcOSKs7XtxOhsJBDyIboTQV2RUzJhGQCGg4zERNQWXA6BUJpCc9DghIRMueW9Yrfm0tH5PetpLLDn0JTCKNVdPwlz9KQZ3KdortiEQBEjyCzE5kjnWGktK8yTUzQbs+m5mTp+AUCCi03KClpbvqa//BIlET2LCA0RH39wbE2avPp/X+lt0dZ3hzNk7kMuMSKUhnDlzKynJTxAdfev58QYCATotx2hsXIvb0I5gkZHA23sw3zKMwPRYgvYG8J6ooF8wuO/MxpZ9GkfncWrcYirU83lu8G0kKuW0NH2JrG4lfv85FFnjiZj8FKIfW2l97XUkZbW8dE8kDxd+RGZIJhPiJvDmuDe5YdsNLP5xMR9NeBMAiyWX8PC+sT4trdsQChV0dhwkQXIrzS43bncHLS1bUEXdh79BROyf5KivLV5Li72FjbM3kqBJYG3xWtJ0aUhEEt4oO0u5P44nmnfReu4snZVl5G3dQITdTX9TJxKbHb9CTkAuxyeX40tNIXPFCqTy3hLcu2NCKbf18HnzQq5TdrGqYNWfEm67z8/DpfVsaOkkxL6XLMFZlo36uA/Z/jUUImGftiCDwoBB0dtrbPfY+aHmB27udzM1ZgcNnQ6uSA/j3IZviUztR1LOcOrqvsDrE5AbqyIkO4BZ3U67pJoI8z7S4irYeXYz0vgwWuwt5JuDifTXkh08gBmJM3gt9zXGRI1BL++tCpkcP/kPz+2PIBCISExcgkabQ3X1O5hMm3G5WwkEeo3V5PIY2todTIy58vz9aTJtobjkCbxOGcVbM2jxROAaHmA8nUSk3s/pBh+3Fs3hWnMmU9I/IWKUDVVgFLLQSl4a8wav5S3gow/XcM+iBaTp0xgeMZzdtbu5MnYERcWP0dV1kqjIG0hMfACpNISvIlx832bhrphQRIIwEhOXEB9/H62t26mu+Q8n8+ai140mKvomdNrhSCSXNkz8puQbssOySdP3VhO6m210FFYQEEgYbCohONZP1eBkTO0/IBQq6OlKRWlpo6rQyRaFgtmzZyOUy4l8fTn2ZSXknDnBifD+0K+B7LT1fFswkcXXXM/2d5czqyuJo65NjJ83BqVGi8/noqDwXjo7jzBw4PuEGK4AYEehif6RahZ8lsuIJAM3D48jRq/ks9uHsfZEHa9vK2ZSXgeJUikx92YhVEs5vuEbDn/7JU1hdgbedhVzrrifkpInaGp+B0mwAO9eHT8lhBKQ1rIg8V80toSz++RPCAQSpn5cQoChqMJNnNEdZZC7h5imwZzQZFGriMUY5CUnbweRg04zLHkf0WIPinNucuIEFJ+7B3uTBkthDuOuupaOHRVIkoKRpARjs3TQXl9LyeED5La3AaCUqZGLUgio04kJaqHOHo1QZEetPYVAIKSuMJ+V99wKQESojmEzrkYXEYlKp0elN+B2OPhi6QN0I2VGTBE3ldyDwSdgiqGTe1wbCPiDUG9qZqH+CAWpGZSEZlGz5wz3h11JsHoad8j2M92xhVCxFXOtnKx/ZLDj82pOmXcjkMuoHiNl8YS+yqJAIEAfGY0+MprB02djt3ZRffok9ecK6O5op72hDltnBy677efXC9GGh/NYdCwFIiWbjng5qVIR2nach09piEj8Fnmomw31/WlwylFXVVAeNAK1rwdZwM2ZoRNJsHURmDCDg13fk1LwOhgzYcqLnHQnsOPHQ9wfeYLbAnl82TCCwx8sRxSkIcLVSo8uliKzgeHlxxnZP47tPWLaQqYyz1nIS4732Do4Bb+5lc/nLCTK3MTlh7ax7Z1wOk4GGFp6kvz0myl7Px+bopLNJwqI7y4nRWnnmqgzBLwiNtUPocErJu2AnPLU44TEZtJcXkpofCLtdh9fFjuJcXQxs30bTnHvfLqiS4XzzDGCnDGkx+SgCVXSXBFBXXcZxUXFFBcXo+yJRmGLIigwnPnxX3PYnE65tYUc8SlO+7P47LUt0OKBwAnO6jpAFwnWnQR2QLsqjQOGsQS7FTzL13ReEcK2xjQCeDD0OLjq1RXo4nvnceuevJarX1nHC7VrEVmKUIgVvJr6FPLaHs5pJVjbLCj/9TXXxXbiFYnZK0/n2yNTEYt9DOgqZVxqJjL5OBR7/ST6nEAOs365URQRoAAaod5rJ0WWhOxoEweCQnAYVVg90N5tR6fowWC4jISc+ykpmc9E+VbeSQlD61/HaruXNUc9eBO8f+vZ/f/Epfy3k6bfRpXs3Lnzf3o8p83Dtv/k097Yw4z7BhKb0fslOiFMBkfbMMcomDo4/PxYbBYXYmkvMTtm6aGtpIOsRB2b7hyJz+qm46NC3E09qIZHoBxiRPpzdNg/r4jltqJ2Vq8r5ItCE9uLTGwanIih043HZMdv8yCNCUY9NR55kpYV6TG/qyz9Eg82Rqvi7tgwrvilF/y6z6BwAzg6e7fOGtDFwU3f4lfE0rGmCGdJB9KQGwkN7OQT81ZGxV+POgDjC1fiJoWac7H868wxDgVcpMuC+eS2IYxLC8Pt83OguJVv15/jnSM1bC5vY8v9Y1BIL5BUX7ebnsNN9BxrJuDsvanE+hsIURQgWnsjKDUIHBa47XuIHgLWRjQ7nyAk9C7K7c4+hDu3y0aX10eo18rTUTczNf1WnkoYi9/lxcxLaH33MUL0DGWShQS15XN4+HISvbI+yumjCeFsaulkcXEds8O0RMqkhMskFJis6LVyFpfUsb+jmza3l1FaFeuzkvqUyuuCpKSEqcit6WTywAh2m7t+17zl1xB1uxF1uNEMDqWjrJOPvy9lzv2hfa6V0+PjyY2FfHeqt3VArhQjiQzmrYmpzBp4scP834U0uvf+c9d39xJurYLmLsdFBlu72rtwBwJMD70wefGZezNmxYaLe8t+C78/wBu7y6jvtHPPFUmkh/fekx6fn6UbChgQqeG2X/XCXwpm80+0m39kwIB3GKMbxfj8bbStfI3SlGRa5nVw+MhIgoP7Y9BfRkTENedJTrBYxNSfDQiVd8+mY+d3RO4YSNvAEmq/WgDHehX+4FlTCH/0Sb4pMzFWc2Hy7PF00mMrJTZ2wSXH9XuwWCwolUpqOl0ESUX4ejZit1f/ZXX710hMeJD29n0UlzzOkJze7FBxSAhxqz/F73DgOHsWe+5J7Kfy0MyYjuGuu//PavalYDJtQqMZgkJxaRfdvwqlMh6D/jJagk8QO/8WWl5+hbb/vIdAJsEVMGN0ByEJMZLw2kZEqt7Pxu/3YHfUYOspwyrYi+fdA4gfHkNsZn9ksnDEYhX19avJL7gLnW4kKclP9Ml+DgQClFe8QlBQCmedSgqa2sgMKaanqTeWw25tpLn6RrZF/ECI0kqmsIopsbWIRS7OuO5BfmICR6VSrr55DEbjTNJSn8PaXUBtzftUVC5j1KiDiMVaGhrXXjIizGw+SH7BvQQH92fQwFWIREoqK5dRVv4C3d1FpKU9R3v7PmrrVtLdXUhQUCrBqn4Ix8Yj0CQhffEQnC3HER2g+1Y/RQNlpAYVIJWG0+Vo5DvP5ZySTefK/DbuiA7l/th7iImeD/gvlK7fAKrRY6hdfCfRL9XyyhwtT4qXkqz7ljh1HO+Mf4f5O+bzfuEXXB6UQqflRB/C7XDUY7WeJTX1OcrLX+RywWFMrliafr6GncEzAQuxf6BwW5wWVuWvYm7q3POqbGF7IUPDh1Juc7Ki0ct0wR7cm39i0p2LSUtMpf7pp/Hk59EdaaQxIRqHR0SXR4rQ7mb4/oOsu+0mBt11N/0vn4BQKGJZWgJnWvLYKF2M0vQCp1tPkx2Wff4+aHV7qXa4qHa4qHG42dneRa3DRZZnO86eXbwxa12f7PK/gl21u7B5bFyVfBU7TrchEwvJ1ApYc/Y0Exf0OqCXF6zjmw45JzX16Ook7PQewPNLxkV/CTS+DY2glWmxuHxM0Jg4s3c3j0x9hAP1B1hbvJb7s/87v4L/Br82bfylp91ur6GwYgXTVUcReLbS2JhIT08pDY2fo/FO4PRWJ81eMe3j5nF9woPERN3EtBA9grATdOnP0lZ5CtVxKzaRj5oheSB0oZDrWDpsBSZzKMf2FDFw1CImxo5n/7lnOXZiOnKpkcHZX6HTXagoSlDKWBTXV3gRCsWEh1+J0TiT1rad1NS8R0FB77VVqdLRaocRrOpPIODF73dS31WJ2n6IyemL8fv82PNa6Pqhhnp7NVapnkD7AUqmSWiVVBAbs4CKktWc3N5ErcpKTJOCkh9MSAgwedRoREEqgua/Ah+ORXyoG5UrAktWM5M1rxAxeD2j593C0QNb8O818f7emwlLiid+Yi1eYSUDB646f527HB4OV7QhFYsIDZbx1fE6Vh6sYkK6keuzQrkyWcnlydF4Szq5y2Eh84dzZNfvwZR7EEYncER/nKdH3IjL6+frsnlIOytJrKmhojGO6tHNaJwRvLbNgVhYyFx5A3JNJB/HhtGWFEK3oD97jy/mrLGQ7ICfWz0KNnVo+bdFx03RjxJxtBvJ0C8h/iDB3QISggO0FOnx1g9j7pMvoVRrsMrTsO6pJWxu1nlDVp/VReumIjrO1OBUGzlmcqJQFXDcUUdWdhKtZ/XI1T14nbWExMXTVlNFZbSNx575D3Gavh46xzZ8DQTI0LWzUzccs1nGVL+EqfavCBe20XAkGtWkiQhlcgZ8/z1pAgHVsTFke7Yh9CTha3aS19yPH8cO5BH/OmL2vMGCUePI9w1lf14p8XusfGN6gtHX3kR0en8uBaVaQ2pyOrodexAqFQjj0hEP0uILUuIIDcHidWOur6W9voa4jgYMNhvuri5kfjfDkk1Eqbspjb2L+tJCJt91PwXHj9PSZUQtsxMxqp1Q/R6MYYuYkiyHD96CMQ/CxF5D3CGA2QHvHg1wZ7CFW6MPs81/HfVVdWT78vheHsFbd0zh4fWRWAw60sYK+ax8JyNjPkez8zquSjxH5fFQDh2ppE4VSnn4JLqPfs8V1dWIo6Px3DCFD46dolwaikCdQ4E6nc3S55G5vOxzTSc/xk5qtZgeu4xtb72EQKjHjZ2zIUN59sWdyPwCplkOkqzqQB8UzY/iKHwyGwNkKmQ3Gclr2EhQu5hpd8zhKs311BSZOJb3PTVNtQTC2khIHMPpvQeZFXWGT93DiXP3kCsUU9RaRJqgnYRBGai1WbTs2klkhYk3Ry0iP0jHjJQwHrr+TeoXniItuRSTKJSV1mk8lf8VopJy+Jlwu7FjGPIDjW1leOrnotH8wKOnn2bW8SiCeoTExIUzSfoD4oCPb+uyMbtknIpNw+DpICmxHwbPTHapjtIU2k6ToJUWqYUmqQlx3QPcFyWlqrGIHJ+eDNMAiuQPksE/UJeG0lo0krzwbHY3idl67whaK0rYvyuf1bbhNMRtQd3TQWb7AM4EhaNyOxjefZriv/HM/p8S7pCQEEQiUR81G6C1tfUi1fv/ioDXD0BPp4ut75zB3uXmqgeyMSZcUL0jZRLCpGJOWW3nJ/MCgQCV7oLa90ZuLcIeL0tvSMVV2UXHVyUIxELC7h6ENObi/F9dRghLHh/D3K0VTM2r5KtzJhYnhaEaGYFII6PneDPtqwqQperQTIlHEhmEt92Bu74bd303XrMToVyEUSHCqBGQ1OVlbA8EdIHeHvOonN7tN3A39WD++Ax+hxfD7f1RpOnhh4UknFrDirG3Y+ypQynIx5z0BouOV2EO+Fk+MY0545POkzKZWMTkzAjGSmScXJ3Pne02nvool+cG9U7IvSY7tlMtCERCgoaHoxoRgafNgfOcmfZzjxPiWwQOB92x7yOpjUAmtiHuPxfBrqe43byXclvfnvbd7RbCvFbWlTzL+P7LOagIwt1mx/JtGZ5WGf7rNyLYOZegvc9A2nSO+ILPq9vnr7dEzEup0TxZ3nDeDRtAWt1GIEiMuNvBdeF6omQSnihv5JPGdhZEh/bZx5B4PSdrOtjR3oXTH2B22J/HD60+VIM0SEyzQcKA0ZE0/NjAs1sKWTa3NybN1OVk4ecnKWvp5vkr+zMpw8h/Ws3sMVsvKNv/I4hUvUYg7oZulINCidYp8PgCtHa7zke3AHzf1sVgtZLoXylV3o7e0nOx7o/7M70+P499V8CG0w0Yg+VsPtPEtAHhLJ6Qwo8lrZS39rD5vtGIf8/MD/D7vZRXvIhGM4Sw0Gn4LBZsT6whyBjJ1WvW4JO7eyM4zAdpbPqaxqZ1DBu66aLyV5NtC/Z5QYg+LkC7DzwRdUT8859UxW6gQ3kSpUJMhd3F4l9N6CyWXIC/pXBrtVrKWnvoHy6guvptIiOu7UP6/ipEIhmpKU9z5uxtWLpOotNeqN4RKhTnM7D/X8LlasPccYi0tEv4X/wfEB19C2fz70R+19NEpKXj7TDT1rgTV0cHBuNVGObdcp5sQ2/2tSooBVVQCsa5M+ASvooGwzjM5v2UV7zMidwrUQdn4vXZ8HgseL1dBAJekvut4LGDr5MdPIE7Ej7A3S1E0iSgqOQJqoUdLL9nAw3V+azc/RLvhVi4TycmKfxzjmQ44NBoToZUM2RqAgKBEI16EMnJj3H02EQ6O48QETaHptq1KD+1EPn0vxAqehenTKYtFBU/gsFwOQP6v41fICMggJSUJ1AFZ1BcvBRTyxYCAQ863SiyBn2KXj/2guqd7qda/28cHVWoR4xmy7mVZCoEgAOXs471Fg3axCUEm71cHaLl44Z2Pm8yc19sGHdEh/Br6iiNjSV53Vaqnl9Iwvrj/DtDzPOyR1l59Zek69O5JuUa9tTtYfadc84RAAAgAElEQVSAEXRajvW5vq2t2xEK5ZR5DWj1Y8m27KHcAlWOT4iMvI5D3iCkAgulPU4OmS2MC9ETIu07Nfgw/8M+Pcc2j43qrmrmZ9zGAyV1GDAzpXo3/tRswgtLqX7gEcShoUS9+w4b5ImsOV5HVZuNEJWUaRESot57ish2B7s+eJvTP3zPuPkLiOk/kBXxHu6sMtEY9ijPFeWSYQmluMdBsc1Jl9d3fjxRMgkpSjnD/PvYXfstH035iDDl31+02li+keERw4kOjmZf6TFGJhmoPvETQrGI9Z0Gnnt5A8nJ5eT6xQwqSSK+IxZZWCb3iN5nj3YEUdZT2D1RXPHcT8hEMuZvvpL8nkrkP53gpdlzGBs1lsONh/+nhPvX+KWnXSoNIU84lIPmCp5NH0JJ6dMIBBLSkp/H8l4IVvu7uMMyeWpiFQXlTn6q6eDxDTMY2ejlboWQ5EEDaAqZhKpiJ+atg0jvn8pP8Ts47ZDR3x9CqG8LR49tJlSsY47WjVM5mstzPkAk+v2850uN1Rg2DWPYNByORiyW43RaTmBu309DwxoAhEI5dp+HiWqQNC/nSNU6NLVjEWkH41BWMXxIJ80JASROGWuKl+Apa6fMlYZreA0IApzwi4itFyJct5LAm6+R5A5gvPNOJMJIYmLtuFY6sL9iRG0oJjf3aSbOWUbYhKHcsu4qHosYiVxwDIfHgq/xSoJHXJiPfX2iDq8f4jQK1t89ErlExHd5dazcVciC4hZivXYeE4cgk+TTL9TP9to9bDEP47pp97JD+Dy395+P1SZn/tojlLf28FDUDIR1H7MtNh2hYhOyliu5ZUQcC4boWLdiH1c3S5FpXCQXlSHL9GE97kOapiIvuQhvYzDzms0c0YzgsyYRd4RpMeTfBsfPYbuqneZDoXSe0ZI2JxOZsveZHHx5NI5zZjq+LSPsvixsx5ux7q5DIBESPmcYm7dUYQ628oM3iKbgCexol3JNuJQo2QjmLr2X5p5m/vnWPIbmq2nZn0vc7F7C7ff5KDt+gmMbvkMoEDI0tIGHux5CLBJydXYlo0t+4lxdPw4YnRRklBNpchOXJiSiVUx8XT0inw+UdfRIQ3GKDVDm44rE5RyQLkbXVEqWaz/hty1jwd6PmW5q5ptnH0MdaiQmYwDRGZnEZGSiCbswH2h9cwU9Bw4giYrC19WFr6uLgN0OgDIqitDLxqIaOxF3/iE8B1YjD7ehDPMiEvhZNOB5gkSJhFOIKi6RFSfaAQGhATP6lG5EEgujR+YQ+GoefrkR82kZUst6ZKmpyJKTmTRpEmaLmXfLXUwQtROv2Ur49IX4tuci9zn4cNXXLE5UsP9QI+KTXmZYMvjeuxwRA5mT2ErqiHMYPZ002qLYJUvEH5fMlohOQvQayk63oBXJGNRTw+VeBdNCVqITWriJlwnxhZFkEdGjUyG1tSDT1nFOIWGXPwqHSEG2tZwhlrOkquVMM5ayR3cTVZ7TtOoL+E7cSuCIgGUtD5HZkYT1TD17I0+iSyoiKnEDA4ZMpqb6MnLzC5AYJjBG1MrUAS7a82tRiAWcjJvKjy4f0i4hc5OjGfr4TB7+4hiugIArLR2k58lo0p6EvG6KemK4IrsIFBK0Y5xIjizFV7uCyuJ8HsyJwyoRsWryx7zwhYliUxrauHfYmdPC++kPMbD4LVwdAraYJxD+0Oss/zoPZ0BMjvI4A12zOKI6iaBzBBJfCXGBKG7O/5HFc110avbg3TcUqTGW4/J6ejp2M0w/icLA2xyO24nTVs3lnTmUdNv4aMl9uLta2G0cRkPmYeK98FZrF9VthSxRnyFO0YFMaGHF33hO/08Jt1QqJScnh927dzNnzpzzv9+9ezezZ8/+g3f+dThKO9CM1HJkQwVOm4erHxmMLrxvX7VAICBLIuPYORPN6xsQhygQG3o3kVpKpyjAidPNRBgUZNTaaN9dhyyp1xRCFPT7K+VCuZiYa9OZJ/ex8XQjS+elIZf0Kp/KIUYchWasu2pofec0ArmIgLN3oiAOUSAOU+K3e/G3OxjtDrA/yEfb+2cRKsXIUnTIU3VIo1QIxEIEkt7NUdxB58YKJGEKQhdkXigPHvsQnP6ceRWrob2cQEg/XpLlUCNq5us5WWTnXFplVaTr6T84ggfONvJKnZmBjQ4mCqUIlRLUk+JQDY/ode6mVxlVpOsJzEnGXbYPZ7UNT60L2/Zq8AUQaaSEGidwXfN2nrb1zb7d3dTAxLaDCKMW4xcIye9x8OE3+VzdHiB0QWbvgoZxM+x6mpYrnqO82MZD8eEXjXeOUcccow6nz0+L20OT080/9pu4dUgUjw+7QPIr7C5erGxinD6YJOUFIjo0XsdXJ+pYV9fOCE1QH0J6KTRZHGzNb2bY8Ej2CWFcrIGU2VoeXZ/PyCQD8YYg7vo8D5FQwLd3jSIzuncxZ5Snt4+70ekm6k+O8VchjQnGVWEh4A8QpeslBI0W+3nC3eh0s9ds5cmkvuq9t8OJSC1FIPl9Yyqnx8eir06zr6SVFfOymJ4ZwYZTDby7r4Jpb/2ESChgwZgEBkRdHIH3azQ1fY3NVsHQIRsJeDw0LFqEv7uH+G++RqRWIwIiwq8iIvwq3G4zuSfnkJ9/Nzk53yAS9Z6T19uNqWUzMVffgSExhkB0MKd67kMRb6W7tgyccKb8DWA2g39VTdFpOYFcHoVC8dcWO34h3BWtPcyI304g4CEx8cE/f+OfQK8fjUIRR2Pj2j6E+/8vtLRsRSAQYwz7e2Z9vweD4XLk8iiaWr4m45rX6LGV03ziNZISHyYybuHf2qdAICAkZBx6/RiamtZhtZ5FItEilmiQiLUolfG8XbIbj8/FrPCfELWLCOi9GOMWcDY3BGH/Goq/3kRbXQ1ZteEMdAT4cqaFJ8N6uEK2nR2Gbtg0FUWQlP5je+8PpTKBYGUGdcfeImilBd8DTkwtW5GtiiV08SKcziaKih/BaJxFv/RXEArF3HeuhlNWO58MiGdA+FWYzQdoadlCaOg0+mcs7xOt4/M5KSp+hFbRDlT/H3nvGR5Vubd9/9b0msmk9x5SSUIIvUtTEVEUEXvbgmXrVlEsW8W67V3sikoHpYOA1NADIYR00nudlkzLlPV8wK03t1u37vu5j/d9j/c8jvkws9a6cs1caybX+S/nmZhGZ91rjFH5QWrE63VzpF/G5fnv8mCjF0m1BVunjxPzcninqZPX6tt5v66VK6QebgzWkhIaij44GKlCQfJLyzmf/RCRr+/kng/OslH7F66c+jrjosexonIFg4oEHI5VF9midXVvx6fO5KGDS5hsUHNVQB+jHJ/ij3yYjbI5rGnqYlCE60vrAZBUtzMmUMfloQYuCzHgG+xiTfUa7sm95+cS7Iq+CnwSLRvtKRTbHDwtvoOlHGaNyKdv6fMEzJmDeuE9PLO5CHfpO0wNUPKUwUByQyOOVcfxiyJSex+pj7xB4eF9rHv+SRa88DrJ0SNZXL+AxbzMCf9wTGYbWToNE41aUjUKUrVa4tVK1FIJOxt28tjZZTw+8nGGh/86SP1H0WBtoLi7mFcnvEq/y0NRo4mnLs+gYuPX+GOzWFPSwwzdV+x0yJjQk8CQBj8GhQlTTS1rhQLGdPQjtwWRN7mRmqYehibFsDDnVhYdWkpVWAeNZ4sZFz2Op488jcll+rms/H8Le5v3khs1nZyhL+BwNCAIUrzn5DQMbAIgaMowXit+hZP9SjzeXST5ZXw7XEJRi0hBUTJf6yai8l3CC4b3eMmroqLXAUhpcWlwVdxCtOQ4+VfnsqKzGotNw+X/gmw3WhvZWr+VRbmLkP+GPoMoiqhUUURGziUyci5woWdaEBSsrFzJusIVvCN5Bo+lhP7Uo3SnrcXvX0Nmth/BJJDSqOf1zgkUhWxDqupAIhiJ7pzAiNNufsz10RR7lhVRCmIak5lRP8i0t95GolYSkd5FzehpBC9voON+AQnfU1UtB1Hk70lO5MJeQoInIVjHcfDgTjrPPcQVDz2OSxfGW3tqUMokrF04GqNWQVNpCYNrP2JejxljYB7fKNO5DwfDPVpMLEMa7kEbdpI17Zcjuu7HET6MKzYWEhagYuO9Y6n6+i0KZblYoyoJFZU0W8ayaEwMba+/xKyDp1FMuRyFphpXlwx3eSKT5aOZN7aA+0pfpjy6CKMphYmthUgH5XwXnc5NHoH63kk4vi4nSGZnQmMjxWs3sKK0jEk33k58bj7Ga4fQ/cEZOl85id/pRTs6En2BSMkX97NXOoUjJBOt0pPiacVCIl+4rYxpspN7vJaVTW/SlSolP3EuhauWI1MosVvMnN29G7fDAkjI0/XxiXglbr+KvffloPxqEe/qIvk+fwCzXiChx0x5hBvLlX5gkAC/HqVbhd4VQpRFSf7wLKSbKnFLFCwrv4o72EbY5ALCdz9LdEwCzqlZzJVPofFsMS0V5yg/tA9EkfRxk5j1wKO4z5/Htn07Ec8+g/H663++3/x2O/aiIuyHChk4fBBdyzKCY1z4cwSKlUriRtzDYPoCkr3B1Kz/Fq1Gz8QGC4I3CAk+Ml1VyFUXKgb3f/w6kyx1dO+R0iVZTU2Ih9oogfNR0BApwaEEYmEzGkBDpH8dE3SJhA2aqVDFUXBkFVmiAp9dhUvtQhmjYcalS9hb5Saw5RlGB39JukuNviST0+GxNASl0t9tY6qnjrj+GvReL1enVhApGWBr5TRaooIo0ipQi+AWHIgGPaJwQZwwxVnHojM7cUaP53zUrYwPfBAh7QrOW0ycMp6iILyABebRZKxoIiwnmTajDLuunojOGEJbZmOTjqUr7xOiYuopGPESK77YzHExn0mOQoIYTqS1Dm9sNi6fG8egj2+ONfHNMRgSYuDpTS+hyxnCLmk2NZ9XkyxR8KliFqMjdEywbcHjkOLq7WCTYOWjTAN6t4nlTSa0nU/yXvpsvj9UitAexsa487x+fimfOeGAcCX1Eg0frT5LWICGUMV+7jVPoV1eT3drDkhc6PwXNKqqI8NJtZzgXOgBGgInE+SKQu2Koc1XxcneHYwMuZxkeTbvp6+mtKuZ6RXBDLqseNVTaM78EY3o5rm9fpIzukmK6KVfFcc2yzD2uNKBi90l/gj+NOEeGBigtvYXz8eGhgZKSkoICgoiLi6Ohx9+mJtvvpmCggLGjBnDp59+SnNzM4sWLfrTk/s9OIq78Y9MoLm8j6FTYn5FtgGcZb2klppZniBHkROC2Ou6YG1wqgu8ft6MAME8yO1SDf27m9FPiSVgevwf9iu+ZUwCXx1tZMvZdq4ruJAlFgQBzdAQ1JnBOEq68VncKGL1KGJ0SDQX/+O5osfC92WNOO/KJKy+H1eNGfP6nn/5tzTDwzFelXwxcdIGw7gH4MAr4PfybfZyvjvVxtvzcxk27Bey7fd7qKl5jvj4e34mJEHXpbFw3hDK15TwRlU3Ux4YRXTwb0epBYmAMj0WZfqF56LHh7upH/uJDszlo4lV7ETaUgw5yYhePxUnaqj1q3ikZ4AjimgwwtV+Ba9nwcShyUSH/FQ9EJQE16/kWJcZsP9LD+d/QiWVEKdSUFlnxun2MSzqYgL4VHIk+002HqhsZkt+KtKfMk0jEi5scI439vHCuN+3mwJYfrQRjULKghGx7K9uYUygjilJeo7X9fHk92X4RJGh0QY+uimfMP0vxH604cLcj1kGuDbiX2+qRFFkR68Vk8fLdRFBKCW/nTH+r9COjqT3s3M4iruJzr4wdqvZyfCfKrrebOxEL5NyY+TFvuTePhfSnwI0Lo+PPRVdGDUKEkI0RBnUODw+/vL1KYqbzXx6yy8WMPNHxDE3P4aNZ9o42WDib9Mutgz67/B4rNQ3vENk5DXo9dl0PP44rtJzxC1fjiL21yXNCkUwOUM/4dTpeVRULiE7610EQaCjcxN+v5vomOtRJUfg87nQnU6jqemCcJpcbmSwZwXZ0qEkqXN/Hu9C//afJ7YWi4W0tDSs9XUkqneSEP83lMrQf3/hv4EgSIiOXkBd3VsMpv4dheK3/eL/N9DZuYmQkCnI5b8Okni9A3g8JtTqP2/TKAhSoqNvpKHhHVJSnuD8+ZdQqaKJjb31fzxniUROTMyNwMWaB8VdxXx3/juez55BgHUT2v1SBmZBg28EElGCuruB+m4XsVk5pBSMJtrgJe/Mi3yPijmp3dxycDOnlFoOrBRx7t5BlK8Rn9mMRFGPdZaLyFHX4dI14by6nt4nP8Nw1RxaBlcilWpJT3seiURGl9vD1h4LeqmU2cXneT7WTVTXVkJDptPXt5fTxfPIznofjSaewcE+SksX0j9QydChHxIWOpO1FV+xuexN/pI6ihOte4hNfIgSTyIq+vC1Ofih1c7dWUpyNn3LHW1tlOSO5/vUXNZ0DZJ6/EfyuhrJW3AbvYKUzryH6H57FvPfeo30549x3DQaTVo+E/V+yvtthAEWy0nCwy7H4Wikv7+cLQMRXB6ZzjhpBaIIJzzJrOydCIIZuSCQp7Jyg+M5DH4fpxXDqRbvYGmtnafOtxFNKwr9aG5Im8f52leQSLSs6YvAHPkqRQMij2qOk9RTh3b4Ezg+vPA9tW3ejG3zZu6QSnBqNGgdTqQ+H+1aNRXJQ9BaXOT2NOBYvoIFq1fy+QN/ofzgXqbddQ8hEidXWR9hr02KUyrlhN/HkZ/6kwUEVDIVSqmSgcEBZiXN4ob0f2+393vYWLuRAEUAU+Onsr+yD49PJEfrZH9LE3vjcpkZd5pD+kbyvBKSivyMmziX4c536LVIadtvQG7uwS2T0n7AyHHpUpJe+pgx8bNJVj5DV1g9p3btYMoD9yIicqz9GLP+Q8eKP4J6Sz0N1gYeGf4IcCGwJIoitftPUuZs4EyUlrP9LyAXFcy2BpC11UVLcDjRbSKFw0xURO9lSGkvXZpoliSCSizi3m0+6mMl7MupoitjIUGH6jm7xkX2/Kt4s/TtXyl7e3weFh9cTLW5GpfXxaMjHv3VPH1uD41vHERwCHijRQJGRhOal4pUpqSroQXlZivLrE8hDZJDSi4VRysxdSUhZCvRW82M3dNPyBV97AswoxCszG7Sk+ozkLOhkP7MPFILHmF3Zwel7tW0phbzWXQ8m6Nu47LGGi47fRS16iyCy4t6ZxTuSd20t69FpYzCrB7BytZGNk/+BJlERmzKDLa9/QqfPP13NsVfh9sr4epIFxUbVyFp9EGXhwn6q3Cr6ymu/45rZfupMWazK9ODGOAjpXIWitBTuKJXofAm8fERL1dk5PHy3KFoZALbKqvZFTcBme4Aee4YZqu6sM+9AoOjB+30R5BKTYT4nsSn91PXeyshMbPxbWvnhc4C9mf76I0UiXQHcFdnFU8GRrFR6GeOUI2gD+Pa0C3UKsLJONPHwTQDa195nrCoKPIvm03C9CxcNVZMqYF8Vd7JmePFnBHvYIho5TP5YYb7RDxCBk5HLWdis3i92c4DX+zisaJTDH/tDiZPvx1Hn5n9yz9BEBRIFekEZ15GX8VqgsLtHPDl8kXcNio2PsHz0XqcgoSJFQIjOq9AEjAdi8/PgMJCl66JHl0zZm0jVnU3fRo7x3rOIIyTEn/eyMbUCczZUYiro5GEa8J4rb2JR3UHSbxmMYl5F4JsroEBSvf+QOGq5Qy7dDb+ZZ/QlZjBBk0Wvi3lF913yaEJDLs1i8zkMoQ6P6YxTzK3cz2Xp1/H4uGP0FlbwwLM7OlpQoyI4rvH7uHuiY8wof0so/OqEf1SBJsRf1gVq2s/wJq/ia9HnQBBitEhIbVbyqUlanQOPQqfDqcuBn+Alj2pWzk0vI28M9VsUU9BMWIJk8bEcOeeMgxxOxDVpVyVkcDLe7eiiJYhUwchCRbR5DajNjmZUlSP3C9BEMERP8gCXS2RfguDooyJg0cgLofyzNGYLQZO1FvRNtWyoOZHimLjybRXIPOLvBibyUjVacLFFsSRy9i851l0Hi0fz/gYmUdCc/lROl1+TjX2ozKoEZ1LOapOZ4j8UuLOPMQK89vE991MirqAk5YhTDKWMT3DQ2vFMXSXT2XxZZnYBlyc+PtLtJUdozRB4K05Gqy64/QYTqDKg7yGMAzuBFQ2F9XxD7G6u4bh4TZSyebb+ni85io8AY2onJsItzzJo3oYEIMI6Ejjw6hOxgWEI2LGGw5R2jL6PY28bB2D4BcpN0WhVntp1Z1gfF0b0nYnnlm3MUZ+NefEw9TlnmDMXjeqtm6UHhslcQo+SDdxX99NGAbSeTv2A9ZOPMuVx2B/xiASRTempoVckxjFkurVTC47TcVDLzDm9oksfX3Pf/T7/KcJ96lTp5gyZcrPz/+pIH7rrbeyfPly5s+fT19fH88//zwdHR1kZ2ezY8cO4uN/2y/5P4G7zkJHaS9uh5eE7JCLjomiSP++Fmx7msgvCOJDqYeeMZGkay9k0US/iN/tZeenh9Ho5Nx65whkStmfFpZKCNEyJS2M5UcamTc85qJ+bUEqoB3++2X0E4x6NFIJS/rNfDUlgfAZCfgGBvGaXIge/4WyeY8fQSVDmWz4efzSfgcZWvUFMbbR98LJzzgpZvB8sZLbx8UzMSuCLd0WrvypdNpsPkpb+2o02mTiYi9koR0+PzIBXro6myveO8xfVxez5i9DUSv/dRbT6vHySkMnIhcEbhLUSlQpgahSAnHXhtG/+gMmtWyh/at0aLOzL/QoipTxTJx4K8v0AUR3W3h7VDp1xedZWNvCnsC0iwTOjlgGSNUoCVf+djT8cG0vb+2p4UyzhZEJQYxNvpjEaKVS3suIZ07xeZY1d/PX+HAcPj+f95kQlRJCBvzMDb/QF+nx+fmxoouEEC0Zkb9sFvpdHlafaOaG0XFcFhHEm8BEo/6CavpV2dT32smI1LP0yiyU/02gLVghI12r4uhvEO5jlgGer23nTL8DAVjW3M1zKdFMDw74zV7/f0KVHIg6LxTrznoiMoMIUMl+ViqvdbhY22liaXL0r1TifSYXstAL9/3Tm8pYf7r152MKmQSdUobH6+fbO0cxMvHiOculEq4riP05mPR7aGj8AL/fTXLSI7S98TT9m7cgXzIdb6r8VxoO/4Ren0FW5hucK7uPJl0G8fGLaGtbSUjIVPw+Nw0N79PS+g0ejwkArXYIdnsNJkkCd/MRiLNBkOPx2OgfqCAm5qZ/O8//Cr/fj8ViQVQFMCthGUhCiI2940+N8XuIiryW+vq36OjY8LNi+T8hiiK1da9iMhXi87nw+10/2Vd5LjpPIlGSlPgg0dE3/GGl8YGBGvoHyklIvO9Xx0ymI1RUPobb3UlAwDCio64nPPzyP1USeuF9vUN5xcOYTIXkDP0IieTfW0r9J/D4PDx/7HlGhmRgHNiH75Qad7oBnS6Qgwc68GkUtA4a2D/1BqZnJzNS0kPIjnsYZ2vnlFTPOVUS6Td2kPPaOlrDVJwU8ymw1xCp9RM55Eassq8Q7sglVjmNUsfd+NMj6XjtBdrmnSQm5qafP5d1nSbkgsDBkek8X9vEo00ic2SLee6shtDwEdQLX3Gy6EqSkxfT0vwlXp+d/PxVGAIuBIUOdxajDBjBEXckRz0prEi/k4LjlURavIQGSYio3c/eVyoIiYnljgceISFnGKb+AVY1dfCNLIt1ydmsb+wh/CcNix55JK889ibPLL2TsDcHYImPq0Lc+HuXIZVp6eraTmjIDJqaP0VEwghFN1GyC2te4RA5zmRsbhsf9p2moaiV8bW70TQOInilJOQfwDXpGO9dt4Hl7b281+jDZ1jIlGNFTBPbKSObIlJJFs6xfng+ZQduxN4RRmbxCQZ6eqhOjqdH6kOU6Bk+JA1/1TlsQYEkLbqXH46W0V1ylFCVm2B3EDFnS7B89z3pYydQuncXl9y+EL0+iys1UOLuJFwbztzUuahkKqSCFJfPhdvrxuVzoZAomJc273+kwO/xe9hSu+UCCRZlfHywjiHhOqwlhxHUetrkErrUG0j0ycnbH0naiAkMV6xFtPTjahqF2nmeoEc/pPTIYShay7h9R3j96/0svXs6l4bE8WFbK1u6qph9+HMma2I50nbkf5Vw723ei0am+dmqDWCwwYbK5MbmaKA834rojMXTcgtf+/SEDe0mUWajTJ6IUGsjNPgLaoddUOCV9scha7+R0ZeHMOzjlyjM9HO0bwWPPvwUG557HNkHXWREaNh3fjdXZf3SK/LR2Y+os9QxP20+31R8Q35YPlPjp/583GGzUvXaToI94XQLLQQ1ROBt7qVyVQUeuZdQIYosXxyV0iJaWqswn24nNisH67C/49z+GWF9A4TNGcPXA90IMRVkd8ZySVoZxn/YcWmjKAybSd8PdURqjGTqF2IW6tmr+pC+tO/4RHcrK5KnMbvnKNeVHMa4vQe2C3hSAxnyzlcYDC7+cX4BxV3FjIwcSVBUDNe/+AZXvbKVgQEPSFVk1Z4lTD0SrSQAb5SfJqo4U7cDlVJO8ICTKE0xkjAzhvYhlPlHQ9cYEvsKcSQeRZ/8DlLfGHZ8XUBFu4v9xkkIoUcIRMRdnsnsA68RlNWPMikfqzcDofU1GqoMRFwikB7zOZ0aEz75fIy6q7jaBb5BEHQCkmS4qWcHy0InUJN4EwVuCa6grailSroqUwkurmXnrPsZP1DHl+uqcSpMtKiCOF/XghKReyUanvVDsCQevPE0y0VcxmYieuSMaPaxDj0txgx+mPwElz31HltLcmltykWuM5I6Ipcxc4aw654FjIhsxihzsUeyhEFLAHcYhnJP6yWMag9GrY5AEv1TQkUpRZIYgSRpFJI4PcU7vqamvgGT2kCyXs0P4mbKUvcx0BbPsTFZTDpSSsM6OwlTXbx5+Bi1q2YT9dRzaPLzUel0FMy+mopD+zj92TIaKsx8VHA72tIuQnS/VBr6/CJrT9TxjuRdhkhKeM34LCfb3UhUBu7JuYddy96honD/hZNFkYW5EjUAACAASURBVNROE5UBEVhUegYVKnRxoLYmoe/OpzdlA4PqatTOG7i74XISYuJRqVRY1U66/DZQXRjDOOhA0uNjmiuVrblvUZl+EIVpAn3JGnJGR/KCTuC+76rRJPzIVesWokyoRS6VkB8xksTm03hdFjYZvWyYriCsLYbrMoZxffXXhLqtdBqHESgNISxnD9fKNzEvYwrEX1AwP9eUi+3ab5H39OGVyWld/AIfZyYw7vR6sGSwydNHp6qXa2zTkEvkVH9yBpUX2tWHyGs5SoXwN3pCP+DOR0fS7zXR+UkxNzX+jSX+d3HJipndKsOcM5e4818SJcrZvXcflZlh6N54jpL+A6y4ScAviESaFGTUK7m2FXoCXezKN9OvfR+6p3D72VSek03G6XTisJynRu4jWVSjlc7C7L2cZp+VQQ049ZFEOL3MbKqiJuAYPkUforwZv7SG2/svIcUVz+kBExppL+r0QQJ+LCfqXClBTz5L+C2XMNLh4YNlYzkbfICr7x5AbTZgC7TS2JbNTo7Tap3Gc4PBfFL/BC8EHWDj+C2ItJLYcxP3zZtNXqwRKZdQdv3NhL33Eg93SHh4Zjr3vPnnf58FURTFP3/Z/3Ow2WwYDAYqH9uNLyaEE80D3P7q+J+z0qLXj2l9Dc6zPQRMi4NJ0aQdLuPumFCeTYn6WVBrfV0Xiz87xV0zU3l6yu9n734Ph2p6uOXLk6xbOOZXhOWP4LhlgNvONRCulLMyJ+nfljt3uz3kHS3n4YQIFideKL/urDvHFSvbSA43sOKuUSyuaWVtp4kDI9NI16qpqHycjo71REZcQ2bmhTKIOcXn6R70sHxoEi6Ti7kfHWZmwmHev3MpUunFgYdCUz8PVjXT7/WhlEgwebzMCQvkr/HhZOoukLmW7U9jKP6CspANZBlt/EXRijQoidWTL2F+SR0qqcDXQ5NodLqZVlTNjBADH2b84ok89nglE4w6Xk37Nbmr7R7gie9LKWo0kxcbyCMzhjA+JeQ3N1ov1LXzWUsP/xgSwwfNXbS7PaSft6MZFNmwaCybzrTx7t7zNJscSCUCiyYl8cDUVJQyKZ8X1vPKzioOL7nkov7oP4ona1rZZ7JxbFQGdp8fs9dHu2uQD5u72d1nI1ev5pmfbHCeqW2j0DzAlCA9TydHESyX4fT7cfr8DIoiqRoVmv/SM+2zDdL55ik0eaHc0NxJflwgL109lIXljRRZ7eyRGjEkG5GF/CKQ1v7CMXRjoykMlXPfqmJemTuU0UnBNPTZaey102F1cfWw6IuCDn8WDkcDx09cSlLigwQcNtD14osMzFVgnwk+3wAKRRjBwZMwBo7EYBiGWp1w0drV179DQ+MHxMXeRXPLZ6hUcbhczUgkKiIjr8FgKKCi4iEMAfm4B/tYOngXS/xLSUl6iISEe+jt3cfZ0r8wZvReNJqEPzxvm83GW2+9RfbERIw8T1jcqwxN+RdNxv8DlFc8gtVSzJgxey/yy+3q2kZZ+YNERFyFQhGKVKJCIlH9ZI/1y2czYK+mo2MDoaEzyUj/x7/MWP931Na9TlvbaiaMP/YzEfb5XNTWvUZr69cYAkejDprGoOUQJlMhUqmWyMirSU56BJns17oVv/W+Ojs3YTSOYVjet/9j27Hfwo76HTxe+BgfZQ3FZTmDotrDYIaMgIibOPBRLgeyPZwekozU5cMvFxB/+r6oRA/TegrpU/Zxk2o7zk41K/pEZroWo+owUpwAbXIpDw//GKNGIC93OYWHC4gYnEb/99vpnwdjxx1CpYxAFEXGn6hiWICGDzLjKa94nG86XKwQb2JoXQ0vfPwmGtGO5SYvrnwRRb+eVPcijCNmokhIwOv3Mn7NeO4aehffnf+OiTET0UXcyRsNHYz/fjNDu0vwCxJOGEdww63zuXp43EXBPL8o8sP366nauIY73/oIQ1g45+0uZpyq4RKtnyueuJGULoGmuydRGH2AS40Cfr8TiUSJ3+/GK4JFnsqEqNvRNhhZVXqW5/Kn8+RXHzL95GEcOhCS/bhyJhIdkoPj+43Q1IE3TMqRglBsCR4CkqLYqZ9FkT+XILmECfb3uEa+H8Gnv+C7urYACktpigjmVGQEfaNv4IVFV9JRcpItb72MTKFEbQxmjyqNTwK/pKJDTVFnOGNr2gjweAh4+UXWrP6Cq5c8i1e/i90NOzDpL2Vnw04Ozj+IQvp/t0Xnn9jXvI8H9z/I+tnr+frAIN8Vt7HmrhEcf+lBziiSMaeX06yoY0FZCGqPgblGNyGyQmq3RiFqk9FNvg/Rd4FEHG35hrSyo/RLtVhe/Zgh8bu4r2g1KouKrT3VnE0YwQNqD/uv2/+bSur/U8zfNp9YfSxvTHrj59eaviiluryGfQOf4M1M4pq+GcT2t1Dk0VChCuC03IBF6GVuxyGyq8+yc4QGi0IkvCOczVFXo1UpuM1yin7zZr6eJuXx3E+4PCqJoi0bKNn3A8gERl92DcOvuJrz7kZu2XkL9+bey905d/PIwUc41n6MdVesIzYglu7Gekrf3US6cgT+cWriZhfgcbjoPlqFs6QXr2WQ/e4fkYVKiA+MRyKRkjZ2Aj/0avnH9jLub/qMjPY+pj44itGVCjyxO3g7cgJhLxzA7zcSddtoQtu+QEDEixKHGILdH0ypJ5k3ohvp1pmIbBlNlWMOV8pLuGfbd3SMVhF21ozSkEPMex8z+8w8psZP5YlRTwCwrbSd+1edIT9ay2yrlOl2kEfr8I9RsnfDp3TV15LYbUHjMfPdlEmYNGcxa6y847uXtpHxvP/dCRpkebilAqEBW3BEluD3qXF3z0LTH4yQ9iGzlV4WPC+SMKUPeZiWdvcyVOE6NGl2/E4X7YE6Wtc+zvTYdgRdKNb4WRzesZcwuYHFeTaWtv6VRJuelQ37+Tx9Gs/khpLhvo32+iS+sC8iQaZEKxFowU8rfjpFH1luF7copIyQ6BCQYdY7+doj47TEQm/sa0xsljJ/u0BSiAWncxhizmRUqgw+6zzFjOZi9I8tJXF4JAHuckwf/RWDtBpBAvv8+XgS4xDTriBpuw6JT4lt0I82wEnDYCA2m4espADCRBFvrxNBKcUbKnLqzBZirr+MXccOkZWbxbK69+k2WlD3zGbFurXItUpEr4vYqT3YzYH01WeRtHkzguxC3rD40CFe+/IIxyNymJcfxdI5Q9Eqf8kpugcH8K67DXXdflamPM5KSzJVLUpGpQos0vRRvGktMxY+gOhysefrT5nQ1c8rMx6h2CbhsakJpPtuQNc8hcTOXkrHH6f//EwahTQSBibg94s4+wexdDmRSAX8vgu0KijwPO7zuxDUc2gK7uL73G/R9cZhNt3FDfJexvnbON17jsLoNuri7UjdqYxICMEv+ojVx7JAGYN2/0t8ZtCzQynBJV5oTw3x+kiLHMGUY4OMb7ESPc4Nbaeg4I4LVr5yNaY1a1nx3Tfkz7yC8XfdA6XrYOMirDOe4/L6NQRYAlgccjN6Zy6RlX10hnWi/u5ZZE4V/ZIgSoY/jCZQxVWPj8b9ww76Dw8iaoNZFvIeOyNamFAh4VV1D+0ksa4+geh2G2dzG9iXA7dn3c71g3n03/8o7uAw5C2NALx/yV3M+2s+kSs8NMm7qPNYmfT9x9QmzqY2YRqhlqMUVO2iZvITJMj1BAKyf7O3OGt30urxMGLwNc554hhZdIqmuOn0Z0zm0mvDcJWVMaFFi2rIG1wVkcEzM1awecNUljr7SO7LpaRrPg+1rGFc+AJCFQa+kfWxWtbMytrzpCx+Bku1ie5qM5pAGYNHttLts7E4diwl787HarUSEPDH987SpUuXLv3DZ/+/AG63m1deeYVHFz2EUD+AmBZEcv4FsRRRFDFvOI+zrJeg69PRjYlCKZUgEeC95m6KbQ4mBenRSqUs3FiK3e5h1Y3Df1cI6t8hLkjDttJ2Ws0OZv0HytQxKgUzQwys6TTxbXsvE4w6wn4jywuwp8/G1h4r5/odLAg3sr2knYe3tSAIElbcNYpev5/FNS2IgBSBKUY1lVVPIooeRERiom+gxObg1YZO5BKB5W29TIwMJMR1kA0VOUxJ6iYi6IIKrcvn54W6dpacbyVHr2FNXjIPxocTppCxucfC+83d1DpcXBZqwB8QQ2DRh/SMLiCkby1PhF7LHSnJDAvQ8mxdGzNDDIwz6gmUy4hTKXi9sZNYlYJsvYYO9yCvNHRyX1w4af/NrmvQ6+fmL05gc3p4+/o8Hr80nfhg7e9u8EcZtGzrtbKqw0SaVsWq3CQMPoENp1vZfLadtUUtjEwM4t35wwgPUPHRgTp2nLtg9fGPHVVMTQ/jmuExf3otAZw+P9+09/FeUzfvNHXxWWsPazpNeEWRV4fE8EJqNPFqJaEKOfPCjWTr1BzpKEHX/ADftDTwbKuWz9ttrGjv46u2HjrdHqJVckIUciRKKYJCQv/+Fk4Hy7F6fSSnGHnqfBuLewQS93bgLO9FnR2CRC3D7/Ji29OMNdPI3dvLmJYRzmOXpmHUKkgM0TIszsiE1FBC9X8+O+nxWOnp2U1T0yfU1r2OQmEkruUyOv/+DAOX+Ej6++ekpy3FaByDVKrEYjlBe/saWlu/oaX1GyyWk3g8ZjSaRIKDJzJgr6KjYz0gYDSOIynpQTLSXyIsdAatLctxudtxOBtQhN3Ie/2jmBMsob/zK8JCL6endxcuZxtJSQ//KeLX1dXFmTOniY/dRpPNyPRRLyH9gyX+fxQKRQjNLZ9jMOSj0Vyo8hkc7ONs6V8ICZ5Mdva7BAeNx2gcTWBgAQZDPgbDsJ8foaHT0enSaWlZTkfHBgICcn4lMvdfMTjYS3XNc4SFzSA0dDoAVmsxJWfvxGw+SkrKE6zqFXnxzHKO2LwIAWMJ00bgMu2ht3cPoSHTkMl+39seQK2KxWQ6Qmbm6yiVIf/2/P8Uq0te4hZ9Iwy2gs+PY0BHyvD7OdgQyC51IsWpYUzsaudgnoIHd84lv6OU/V0ZZGlltKpUnNWPZZ9wKWKghAWhlUTFbiUscyvZkVsZGfoDfTY3Un8N3Y5A9Eo/DlkHzkgL6holcQUPIMhknLTaWdbSw/Op0cibNtPQ8R75K+uY7Atnfd4ojl95DdddNYcYyQgUrQoCfpBjX7MD87crsGzYQEfZSar6a5ky8jrWn/+O63RX8HK3QEr1GQoqj1JmyCbp2kVs7Vazp7KHb4810WZxEKhREBGgQiIIxCclce7HH7D19pA6cizBChmRSjnvtVsJvLQAd/mP5O5oQF0lEjj0MjyqKqKi5tPff44DlQFceWIkAy99TceP+3jqmjsY0lPDDcZixIceoHf8Hg7lhPCKtJ5VstOsz7bTmgxDPR5Sj9hJP+EkYXc30/cVM7e1lgXNNXSfPEhgeQI4rAT/qEJ+shOrWsnpuDCOhk/hk6duQSmBLW+9RETKEK585EmaD67mKf1qFCoVSfJmaiMvpdrrJtzSj3DgEEJoKCZ8NEZ6eLv2DE3WRuxeO7mhucQH/N+tkPsn3jr1FmqZmgD35by7t5Z/zB1KgqOZsv272R+VRkfUPsbVhxLSImdUZz3GgSa6a9KRJl2Pauj1+CyduIo+RRaVSmhADoXUkGQ24d23H/vkKYRZdrFbJmHUgIchooQVDg9R7XJq9x+kr7WF6PRMBEHA7DKzsnIlQ4xD/uPgQnlfOR+d/Yj78+4nKfCC6q/X4mJgSz27B8oYHpbP1bapyP2N9Ds1RKjCGCEL4XJBySytlupADwOTxnHvgy8zNXEcPUf2k+sp5pA8h3MYmN1URk28h3OmGu4YfzvJw0dRHW2lpLMY8UwrZw7t5iM2E2eI54VxLyCVSBkbNZbt9dvZ37KftG4jRe+vYpj+EpSjggm9Mos+Zx8DfheHBry80engbZuD2ih4+Ka/MXLSRJLyR7C93s3SreUsjrLibSkjJy2b7d02CiNaCfHqmfd1GVK7l5QbgzF0bseTvxQx/06kifmowqPRGyQkD+zmOkcnjdJgSsIbCRU6ae/PZ2pOLPrDp+mfO4hyXw/u5kDGKqZy0H6USzNnYW6xctuqIqJlZp7pVZPlldA43II/W8KWt17EO2BhZGUzWgZpn/0BvYN2TiUUMaVKSf7aI9RZzxHvq+XxAQvq+jraZWNJU0xAH2rHptlFoPEEUkQWHvcQr3EQmOjirORVtL4wIu4bjaCQ4CgqovHHXQzIokj960dIuktQNuxiiKaNaG0bo91Wnoxo4Yr+S8hTKCi1tvOdTc5600x2+UfyFwXcjo7hooRLBQXXouA2iZLLpFpiRJEA+Vbapsu4tcXFGbeX6OytvFyfwpTVVQzGD8He1I821Uhi+m66nSMI0CVS236S7LKVhLmWIxx+C5nTzOH+JJZI72O/kMvCq8Yj+U7AKXhwH/iE+uBkKuyBOCUCmTPjOXask7i5KUTPiEeiliF2e4jyJ6JvEEhXJtDc0k5IYD49rnOYjWUIYemknupElTsGa2U3EUPMSH09OO0hqHOGUdZm5f7NjTQIem4bKOLFJTeisLdDdwXexiOcOvIqHTsfJrarir+FB7FKWkG/4gC5UeGUVIdR2DTAvBmjGDdjJiUvLMXscRP6yCt8XOVAEAQeV7UzYNwJdalUuKvpDxOJksqZaLmZvDuyEGUSqo93IkhAIhPQB6lxO71kTMqkqvYA9nApIf15RPWJlKSUYBBqOWWsYUf4Sc7G9WLRyBE6ZrL7updYMOx65qTMYXLsZEKi8glIv5LJJZu4s60WvzWH+Z4WwsOH0qxQsFZVysl4JZEzniUuIh/h6HtQuQXix+OMTeH07u2MnjefwOJ3YO9SyJnPGzoZ5b3ljG3OJ8I7gvB6F5IAsPc9hLpcRtLmzQSNK0B/YhMNziiqfihDu+4NdNmBKCLyKBgYRYq/j/oAI/uEEEZ6ezFZpawb10VZvJ8c1d28OOWvGBOS0Y4Zg33DekSPB7tUgWTxU0xpD0TS5SHnkRkYdq7H3txGVdadWIbIqRuaRuapndjV/TRNCKA9I5geXSDVTWa8tQdwtRRS5D9H72A4ffZ2SuwOeoUAphg+olodTe6hU2jHjkWWkkaVPR7Xpg24ZBs5oB9ORKCP0sHzXJ14Le90HsXv6ibUkUe/LYhMezmNugiknkCmSrXc5ItEY8jGVd6Ho92O2+1DMeBFb0wiJDiT2T4JHx5fyRNPPPGvbat/A/+fJdwPLVmCvNKGPj2IoLQLZcL9B1oYONxO0Pw0NLm/KJaOCdQxPEDDV219fNveh9YrsmlvPZMKopiX9T+zbxIEAYkAXxxu5NrhMQSo/rwtSbBCxlVhgezus7GspYfhARri1P96Eb9s66Vn0MuAx8+qUy3s2N/I+JQQ3pmfR7RRzTO1bfQMerkxMph1XSbmamvp6VxLVOQ8TOajxMffzWuN3Zg9Xg6NyqDa7uL1xk6SAmppa1TRa+/DEJ/Myg4TT51vo9DSzzPJUbwyJAaDXIZcIjAsQMvt0aFEqxS839yNQSZlfHQcJ0t+IKNhGwfEIDaFT+MfabE4/X7eaepmYUwYKT+R6XSdmjb3IB829zAr1ECR1c6OXiv/GBJzUUYX4P195/mhrJNv7xrFyMTgP0SoZBKBKUF6hgdoeTYlimCFHJ1SxrfHm8iNMfD+gnzumpBEeICKUUnBzMgKZ39VD+/vq6Xf5eXN6/L+IxIKEK9WECiTMi04gHkRQdwcFcLdsaE8lhhBll5zcduBIJCqVZHW9zJKTxPZlDBHuosbwjXckjQavVzLhi4zy1p6OGzuRyeVkpUagqvSRInZTrXXyxk9+G2DPHF6gOCrU3A39eMs6UGdE4LP4sZ2ooMlA1bcfpGvbhuJSvHfSs59DgRB9oeJqt8/SOm5e6mqfpLunp0gSIgIv5IY8xV0P/x33CNkyO4bR2LivQiCFLU6luCgCcTE3ERszO0YjWNQqsJxudppa19NS8tXOF0thIXOort7B8lJi0lLewadNhWJRI7P56ayaglRUfOx2+uwScLZ7BrK3aEucNdjNh/H6WhEH5BNeNhlf2qtmpqaMJu3Eh5Sxo6W+5k7Mv9PXf9HoFRG0tO7G6ezmfDwKwCoqFyCy9VCbu7nyP5AKbdWm0JE+JWYzEdobPoQk/kYfX0HMJuPYbWewWQqpKn5c2prX6Gh4V38fhdJiX+jt/dHqqqfprHpI1SqKIblLcepSOW5Y89xffr1ZAZnUtJXw5qmEs7YfeQq++nt2kxw8IR/23OuVIYSE3Pr/yrZdgxa6al/Gr1UgoYIQv7mZEXww8y+6hbuLzPREGng0sItfDk1Gfm625FHZxF9xxr0Mh0nzpq4uf4LHjCv5AfVEMqVoznnGEq/qZNy9wChzTfjbEtELfGg0HfidRTisDdjatPSoO5jW0sc79R+Sbm5ikJ3HG63n4W7V1LjewNls5qsGZ8xdMF1TAsJYEWHmU3IuXLCaJJGzyZo7nUE3XormuH5SFRqzIf2M/Wki8ONhwg0BVHaoaU8eSi3HztEQL2NCaY2Lo1UoIiPp9zi5boRsewq6+KLww1sOdtOv9NDfFgAwYF6Tm7eQErBaLSBRrJ0Kpqcg2yzqRELPOw31DC8TiBiSw2ydgGHvRvtahfDf/AhDDgIWbiQZXf/jTKpgmTdWYZG7MYjaaHdq2DiqK3cnTWfgogCrkubz9TRt2OYNoXukScxXnUd4TPvQpWWhlYQsJaXkFzZT3ijhcBSEXkXKCeM45DST48xEeW4OVyZF83Z3dupPHyQKx9+gq6SzUy0rqBbGsfKsliyokUKhhh5rycfv8pCqBei6proa6vljdByMrWDKJQR2DwO3D43MxNm/l+/v+ot9bxa9CqXR97Pm9vN3Dgqnr9eksqh1d/QYHLRn9NEYJeJezc7yWrrQ2kRcXsTUY54HElgNAGTQgm+rQBFbDDWjV+ijJ6AXi1wUugjq6OLwkY3d0vPsFEXyGkxiBvNdThK0ukoO4/o91N15CAyhZKotAyWFC5hTfUaDrYeZELMhIt6ov8oXi96HZfXxVOjnvo5g967swF7Wz/pimAMEj2v604TU7mSo84WdKXb2ZmmIHhYHKH2ANIcEZicVvaXHSVj1CiCEhJxlWzjVmMhy4VZyIUBhjd2cWhIF3G+GIZEpREaGMmrPZ9x7TV/Za/tKLVCO4u4ku5TpZTt30P6iHEMDcjky4rlVJUVcZv8L6jTg7FfpuHmbXfz5r4iPvtxkB/LXPR5q5HrzyGxj+DTQ42UtFhoMTl4aUclCzN15G18n06VjHH3/oUnS914og9wU3cMWZUNxEwfQO7VYjZ+ga0imoFKNfaWaFz+YXiCZiDm3IU8JI6ZHUfROi0cCOnH05+GW+pneE0jXZd7kNYGgK0NfdIUprQMY+BAK2+cbqbS6+P1c4UEFn3G0fhW3pV/h3/9GVQ+F5PPNKD0i9ROexWzy8eeoV8wMmok9qQwOq0tjCrqJ9mmRi2RkO23MvPUNsafOcS1nZWMN9o4q1AyTu9l+H4VicN6sKU/gbQ1B0+cC+fqd+n+xz+wlVaia2oipLGVvm/X01utwBU7j/3WaGrr5SRo8qjSNFGq62G0ZyZTtD30NFYzQ3aW1wwiQzyJvBexmsxFU3irw8Nul4vp05IJSFZgaLgWt6WSJxun8okvlbwpGhYVdiL7bhc/5I1CZrWidjk587dXyV/wGLr+g+jaoyiMjObSkOX4zFY6T+s4rMjkNeOtNBHBE3Ffoy8cjl+UcdhcSmh/Gz1JlyKVSXDbvXgGfYBA1fFOWpts1LU7qOpzU21xMeAH1aBAhhiMPiMU2Y+nqIkOpDSsjo2jJeyJMbEvVkmhR4UpWkTS8SN2bSYL1rVjtPXyctkqFMoqUjtWINv7dzizAknVVgJ7atArA2idvJiCiU9z59A7uSfxJsaa/HBwDVWhw/ixT0Pf2rUcEIzsjpjC6iYfInBnTDBpniMMGCupPxvP60POE+8zEhbegKF5Kv0/duKrMhGrlJAWqSE/K5j8uSmgllG8qx2F3MBghJehYe04eqYR09lEfVQLqVHpjAm7giDXXHqapvK3Y0eILdpPwKxZCO3FYG0FQzT1/SLLOvo5E6BkQvQgGZ5eRl6xjMscucS8t5m6cXF8Wf0tRwU3hhELiW46ifTIu7Q0ddHR1ssU+W6E2j0w6w3Kcq7m+RMvkmfLI6rVSJwthRi5wPng9QRvaMI7/ip8wyajTIgj8tpZOLrMtJlUdKbOxJU2CnekDrVtkPi+oUwcGMF41zgU3suIDBhGqbGRnDNSBut1fFEnpa7PRaVHiWPYKLRFh9kTP5Kbr5+DfXMdhpkJSJQ2TC88T03Slai8Dm6erObq+dNQSgWU369mkn492da9KLcdI/T0enR95Shtrfglgww+fj8v1jvJEozEGWrJkX6D85CINlgHL4xCMsyCKuwQ8twWnLntlLdNRbANxaTZx7ZTu6n31vB83qv8WOknTNPJ6I7ztEcG4rCFIkrrSQ3cT1dZFdazG/kwaggntDUMjooi7ZJMGs+do7Gjl3Xntvz/h3BfP3chYr0do06ONi8Mx7leLBtr0U+NQz/2YqXiLpuL7q4BYqx+Kqp72Xq8BcEr8s3NBQT+Tjb5jyIlTMfXRxtBgPEp/9kGVCuTMjfMSKF5gB/7bNwS/etxRFHkicoW3J0OHJ0OXNEaVs3M5t6JyQRqFNQ5XDxa3crjSZFcG2Hkw+YejK4SEiStJCY+QEfHWhRBl/FYnZ1FsWFMCtIzOzQQQfTymTkCWbSMEkM867rN1DrcjDBo+SAjnktDA39FyKSCQI5eg9nj5aOWHq4OD2SPqZ+JrTv5MGsx3sD4/8PdeUdJVaVr/1c5V3dXdc4509B0Q5NzEgFFQdQxjXnM44hjGNOYZhyUUQZF1DEi5giIIDk0qaG7gc45V6fqyvHU+f5oLzNcdUbvuvdb695nrVq11gl1zt77gRZTjAAAIABJREFU1D77Tc/DPamxlI84+bx/hD9kxGP8pzTJ6RF6vuof4ZtBGw4hhAjclny+rEt9n4PffljJrTMzuLj4l7FPhyvk5Ok15+7bpFNy8/R0VpQmEWM8P4oeqVdxWWkiOpWcMYlhLP+F1/pnyCUSSsN0FBt15Oo1pGpG69JlP2HQWq1HaG1dy5iCNWRnPQghHyO9mwgMbGJquIZ78+eSb9BT7fCwvrOffSMOxhREM3ysl91eL3UJKh5qCTL5ykI0OSY0uSacR3vxnh1CHqHitZpetjjcvHZtKZnR50cuRVHk0OHpKJQRP1sGq7Pzbbq63iU7+xFyc54mNeUWtH3h9N76WyQF0fRfM0jRuA0olRE/OFcmU6HVphARUUZc7MXEx1+OXK6nf+Abeno2A5CT/fh55w4O7qKv73Pycp9BFINYB7dzRDKTxYGN5OY8TXv7Bnz+PhISrjxXL/tzUVdXid7wDi2uiVilF3PhmH+vz/5LIZFIQISOzjdHnV7Dh2lt/St5uc8SHlb8s39HLjcQG7scmVxHMOggGLDhcbdjt1ficjeiUkZjjpxFdPQyQiEv7e0vM2w9QlhYMZmZ95OZ8XtUqkieO/4cQ54h/jb3b0xPnM7K7JVcmXclSqWZDU0nyFLaGen7hPDwUjTqf/0/+J9KI4dRibkDJ65EG7QglUqJ+SSBDk8kdYuv4NGBTmwqIxcfrOUO01nU5W6s3tvxGRYjFeSU5EZxw/xs4nImkX70WcK8RzjZO5XetDQWpi5FqnTztutrdOlZeCLyqHWNUOsS+a4vge2Sbg66FDh1fuIGc6ny1XFCPYPo/k+JNG4mTK+gdP5W9LlF+DxBQt0eLsuO5v0eC6+2d/HByftJ1OrIjs5HmZqKfto07jHvwJGbSbALwuxy9k5bTmFbMyu+3UlU3AQycy7Cc+QAGV+/TOJwFwnJMfzlzkWUpZuxuv28f6yDtw61sWphGdbTx7C0NJE/fTYSiYQZEQY+t4zg04zj0uJ8nkjq4+CYiZxIuJBtuhl0mBKIvP4Wiv7wMKczc3ikfYAnsxLYNqJifuhLQoEBnucBbsscR7QmnPSwdBL0CZg1ZsJ1qSSn/pqI5Gmo0tPRFhdTax9iX101Rwq0XPjaJ0QuX074pSvY//EmRvQaNkcu4dYFhaQYZHz1/DPkTJ5OjqecmCN/Yl/4EopWbyEYktJ75hjJ/kpcFzyDpbwaiyGA06wls3OIaXVSisfDguJL2dnXSIO1gcuyLkOr+Pk8Az8Hzx1/DttQkBPVU8mNDeOlK4rxu53s2Pg3DsbH0hF7jAc+kmJ2B1FfZCAhVYIv9TFaZUpuC1qpOribwMG9pBZkEXnN5fRv+RKzeRZNWjsuh4spfbUoivyUG/I5oxlisctFZ2Eqx6dE8PgdryGGBA5/tInTYb181P0F95bcS9VAFR/Uf8D4mPHE6n6o2PFT6HJ08eSRJ7m9+HaKoooA8NQM4dzWigIJzdJm7k/dQFRfGMKIh/SBEUyX/Yp6r4cLVi0jckYaIWeA6FYFppCerZW7yBhTwPFd5SzJcvOdIwOHIpJURy9OnYf99lOMjRmHPWinqquCxtYqKnUdTKw3ITnSy84RIzscJqwn9tL75Rckksi+lGbS1KkE5oVx3ecv0du8nJCrgEkZBm6cq+a6aXH8ZvIc7p1bQqpZx4HGQb6q6mFVgYlrP3uedoIIcbEcPd3CgTgPCm07D21vJm2KG7vsFuzuW0CuIWJ5JtriaOQRakRPEF+rDffJYZyt0biky8nRLMTvtKExbuHA4EVcOisB+o7hSJURvr+f9Toz38YNskMyzPagjvyhNi4+9QG9GYWknzyN0RGHzhukrKkHpQD1ucs4lSyh2vQyAxIrq9e0M2dLFyVBL3F5DoyRftQGJ+pI0KXIEd0OnJ0a3N4wJkRpya0PUBTbhxg3jt6uKwjZBwlsfgjnsIf6tOX0z51DpcSCpOw3WHWZuD0SZMd3EdXQQsAvQ36mhw5jEVtTq5no0RETLGaWuIcsXyky9VhM8jXslDey1vIJalMvp/pS2eMYJIuXSLbWUn08hblCNOrYCOKrmhGr30IxV8qi2ONkmrvZGLuMb4RUrpmehTy/DE9bF0VW8MnLGS6XMDwhgvt0txMIyXkqaj1ZI5ci9yfyl+iPKD0VoCv/WlQ6NSt+X0pKoZn+NgdqrQy3zU/AGyQ2PYzY9DBkKjtt3SP0BFVEKSSYLCGOBYfJi/VS0buY/EEoae/CkzuWbv8QB40KPo/U8tnADkyaw8zv/I7LJkoYp63G5nDzUd5EHlf52Z8zm0TDbXirivHuqiH01rsEX30L58a/I3y7k4K+XuY0H+G0IYFvIgvp00QSp5XglqmZGG3gfruM7vjPcXn0vKwZJtITQ0HNDZiyd1LXY8Y5nEhI5yMi3QKSXgK9drzldpIKI4ksjqK1OoQiKKNLa6NMrMDh+RVX72ygrT2Rrx3jSJfLWBQ8TdGUYqQffkjIPoC+5hHc1a9R0beV1qENpIcdIy5cil/ZRl+UjC7Lx3QHvkBfJDI9OYa5UXHIfO182bWLtQoFlWhIclUwJ6KXPpmU2kVPcEIfzkunXiJMHkZ2aw5TAnPI0yhok7qo6SrEqU2iRTOO2mNDVO/uomJ7O/0WAZVWgd8bwj7ooafJRuNIgEZhCOm8B5H5jWzp/witNoYVI4spLJmMvXY7sdYGTrn17Ovys6XTx6cpUxh70XyKT1qRqOWYVmTTv2YNns5earKuJtL+GVJjNRFjpqGuWsNIxSBuqw692YKjRSQUkJP4wgs0WbqJr2/mzf5oFhGDOVbOTNljdNWGoe1wMnSrG7u6maDgROkKInfp8bbOomsoj0G/jCl6gSpdJQUjkzFsH8deuYExMWcpKxPpbFUiSP04PQXEy77GqDqDpV/CYL4BrSyIu68Zq2eACZfPQvXxGjY0Nvxig/t/bQ33x88fIs4lJcUTxHxNPsObalHnmTBdkXveQvCDYx08+uVZ/EIIjUJGWqSOkFbG2NxI/jz9v167/Z/x5JYaPj3ZxY57ZiCIIt5ACI9fwBMQ8AVGv72BEAEhhEouRa2UoZbLUCmkuHxBrO4AI24/B90evpL62JSayIxkE4rvI77lzUM8/V0dJ7J15Pb6ebQsjVu6e7kyzswTWaML49tr2jk84qS8LA+1TMqqykZ6rNW8mdxKasot7Ns/joqYjawbiOTklHyilKPOBpvtJBsr/kyF5gbKK2WsSjPyp4Wl5+rd/xVcQYEZx+pI16rIlAtMP/IEq3N+zxXxUfwhI54X2vrY2DlA7bTCHyzQzzo9LK5owBcSuSEhkqez/5HGHRRCXPrKYVx+ga13TfsBQdn/BYiiyImKlYhigAmlX5zrH79/iI6O1+nofBO1Ko7s7EeIjJzDQauDx5t6OOP0UNLl4+zZQeJKoti/oAjFP9WbB/pc9G+o5mzAz28EJ7fMyuD+Rbk/uL7PN8DBQ5OIiVlKYcG/VxX0+4cpPzKHmJil5OY8eW572+VXIHicdN3WTmzapeRkP/YL+0Hg2PGLcLma0OkyGV+86VytcvXp2/B6u5g44StstpOcqFjJdv2jLHL+kdKSjxkaPkBr60uYIqYxduzr39dA/zx8s/1m5PJ9PFvxR5aVFP8kE7vDUYvDcZqYmKXn5Mt+XrtGyeKCQScHD00hLu4S+vu/wWgcR9GYDf/tBqvDcZbKqhuRSGSkptxKTMwSFIp/aM532DtY9sUyVk9Yza/y/sEELooiR1qGiTXbeerwQ0zgBBlqCakpvyEpYdW/TGH/74YohrD0b6Wp6Tl8vh4GBRVzdU8zcP1DPDfrVvpWzOGUxMcNu5xcYH+KiaZB+v3r0JVEIbgEvE0jEAyhiNMRddMYrHtWoz3xFtvnr+HuxiyEBAP7JuVw9VfzcAVcRGmjCIV8uEMS/NqZTA5+Qb5SRq7Wg8wt41vVHN6W30B632+xB4aJUyeQZcpEOWLA3SwjEAjQnlxJn9SJK/YhgjITSn8beZHjCCDFGQjQO9yNOiBDkIjIjAasqHlXFkb0tg6MSJBEa5EPelClWGjY9Cqm/i6QyxGNYQxJ1fSKKhwKDajV5GSGcXSgnXn548m74WaUiYlUO9wsqWgkIIqIACE/CUIziYKVOm0ptpASlVSCSiohX6fhs+JMZh6r43rpe6gU4TzuWEjD9KJ/OzZO6zCv33E91lwd3RPUvL7oDQBq//oC2w7vQleykBfsWRQmGElq2Udi9zHU0xZwwZtr8bkVyEvLiFowD6Egjy+fX82NmSfwL3+Dye/LuL/8RV5bPoLRFeL3n0rQBwJ4b8vBduGd3L33bjLDM/lgyQeoZP91cr72IRdrdjRgdfmxed3UDjSh8EQgDQlc0fc50WEaFEoVAz1d7JnpJbPFxm1bnFiWKZikV2BxPkWbRMWGSJFx+bFsOdZKp0+C0eckwWOl3RjLX6XhaIGnRxp4Ye9abDekcyrDw9+G/WRiZbUhjzt8Tey/fD8GuZ731j3OWv2XzIybztrFf2PYO8w9e+7h7OBZnpr2FBekjWbtCA4/tm/bCPS5kJs1KKI0yKM0KOL0KKK1PHv0Wba1bmPHih1o5BqCgx56/1qBJCiy1dPAq4XrcDkms/RUgMLhFi66+R52eD2MjIxwyy3/IHT01Awx/EkDXr+XnfJqfLZ6ZuUZONnRylOBq/i99G90WiR8Pb0XQXr+0jHdGcks5W1salcwFJARLjixygwsFjzcLY/mpdx3OSarxtq5jKC9mIXpWh5ZXEBi4o/rp4uiSEPPCOrHf4/35ElOzpuKXwiyyZNO39ivmTzk4CWXlP7Qw0ikkRhnJ2OYkfCjEpiCK4C/04G/3Y6/3Y6vxcYr0R9S5Kjga/fFPJhTiSX+GOZ7lXRGRnA6Lo5P45chlSrY+M0z6NLSCAUD7FcG8SnklLR2cyhPxemMENVpEoIyP2a7SF5vASuSEimUnSK6pwKvWoskJEceCCAL+QARl6aYllMC8qoBnPOD5HjsGBLBOXkXtt1DjJT/jYaYMuypEyhelMbZvZ8jk/Zx+RPP0t9u5+iXLQQcLpQnPyG2cRc6fwCrPozXlsdQE9vDRy0PIhNMEAowpFlHkbgfyykDnYp8Di9M4BMFOBvmsU91L1+GpiEZfz25x59j0NmOMzJIT5iE5pCSDpTMloS4ecTCq5IlJF1wH8uLkgm9cRV9nXezAy+7e05zNCafmOAgdxd/RK5tJmHd03ks6RVMHYWkDCViiExn5YNlqORShissuHpcaMbH4BdCbFlXRfGCZAwmNQc/biTgHSR3kp6uCiWzDHJ6tB5a1Y9yNqqQDxuWU9pXyx3SPgwRy+iU2FmraKYk7Gukhla+0euY4fKQMCJHXplJT5KOlV4VphYZutwVSBQ6kEgY6dlNd/8hrKEgksRk9oZNos8VZH5eLOkxYXR+8wFtKRei0URxgykMf4+dhmm3M9A0jT8ZDrJa/iSu8jCSZjyHQuXH3pNJRNY+9IY0DPp8REFEKFdgar0QVVo4R4ba6OhQMRhzlDvH2Dm0P5YeXyEZLV/SPs6MtbOaEBKkEgFZjJr5Mcfx5YrYwhTIAiJRA5CQdx/h9fsR+8/gv3Eb7kAP7c/dB5kRKCfn4vX14XS2EQj0MOSQs8eh4ZAQROT8NUa8Lp4rFZeTdTiGJPS0a4MICTcTemcyreOuISAqMJjVWPvcRMTpiEzQ4fME6W93EAqGKJgRj88dpOZgL6aiD9FEd1FQOYPgZ+8SteRSvNJ5yEoN7Dz2BgMdbRTNXciUy65GUGmRnhli5JNGom4eg0TponnhIlrGzUVc6UOl/Q6pPITaI5JfbWPoi0i8djm+MC16l53Y+64g7NrHWX/zNcS2yOjJWoovtgenOMhi9070W6xorphNy9TtTJ60G/9uAeehbjTLMxmRy/i8e4j3j3fwrgre1X/FXRespqVF5Kq9NVwdd4hJieXUHbgZR1g9pp4clAoTY8JfZY8sjwiHi/5Jl1Pb3s00ZQfDIyPE1tfzmw8//MU13P+tOtz/P9HVMEL6hTlwtJeht8+iSDRgWpl9bhHrDQg89uVZPjzRyZVlydw5J5NYo/p/LCpzzeQU/n6olYnP7Pov/4ZcKsFoVMFEE9duPY3e4qUoMRwJcLR1mIS8UVK2zZeMI06t5BapwLoOC7cmR+EMhvjcYuXp7ETU3xvpy40D3GPNwKrPIVNuQKVO4aNhNUuiws4Z2wB2xxlKJNXcUzqRW04+x7dHJvPEnBAa5b83cnVyGWtykriiugVTdBi3Zt6PPygy32ykye1lz5CDwn+KNP8zCvQaHsuI56HGbqZFnB99/fuhVqq7bXxy65T/k8Y2jEZv7fZTFI9757z+USrNZGb+nri4lTQ0PDFa7xs5l5KsR/i2NJuP+4Z5hm5CbXJ8DTYG5ov8s0mkiNVhWZLC6k8qyVUo+O38Hzckvd5RxnKb7eTPut+W1lGjPD3tnnPbfM3NeCorYfVk0HSSlnrnL+yF0bR2l6uJ5OQb6e7eTFXVDYwb9zaiGGRwcA+ZGfcBoNWPZYhIyqRnUKsT6e75EKUyErncgHXkCGdr7iU+biUREWVIpSqCQRc2WwUaTfIPyNQ8ni4Uir1YbLNoserJjvkhWZggeGltW0dHx2uIokBL64tkZKwmNmbZeQRoP4a29lfp7f2MSWXbkcv1xMZeRFfXu8jlRnJz/vjfPg8NDu7hzNm70GrTGVv0+o9Km71a/SomtYlLsy49b/vehgF+/eZxPrx5EhsXvcd7NW9xpPV5hLb1dLSvxxQxlbi4S4mKWvADQsVfglAogNNZh/i9xBOMOls8nnYcjhoczhocjhoEwYlMpmcoKMNivhH3+q+RZ+fwXVYBAZlAVtshrgzupyDyOIPGt5ALasIvyUEikxDyC/gaRxj+sB777k7Mcx/HdfI9jNWvcGHTJXwRuZAbq9rwBH2IiLy96G3aAjqurzqNHSNnGMss4c+8VvtbVk+v5ahjMZlWF5ftf5hDSdvpMrbQ3NePR9mAO85GSCKQMjCGxco5/GrJLJ7u6WFbey12VyOlpnxaa49hHhxBEx/JCWULS9VLiav3k1PfxXdikGOIrDSZyVXK8PfKiXxlE7/960dMCg3hHRomURZgfLiUrk4LgnME91krEZFSas42o1x2MbG/v58xl63kjcJU2jx+MtUB7ty2mN/mzSbae5i5U2+gwRPigNVBlcPD6rRYpBIJcSoFh+Q3EqGQkxxw/6zxO7X9a2QKBUcy+lgUNVoeEfB62X/gO8xaLV/pi1G4XDiGB0nqPoY1rYxfH3mFRq2MwVgdGU0tCMefRSIKFGi19Jvjiaz9gpmTruLp5Cjkaiu3fy1SH20mddiG/pUmGk++ztToWI5kt3Dblzfy0uKX0al/HrHfP+Nkh5XrP3oDwneTo1qOy6sgwTdIpHuYW5dNIlpyDY6hQeqaOmjz9tGr7uPR3RKsRi1Z8SH6+/5Ih0TNy9ESNt42lTCNgvsX53O2x86Xe8/Q3SZlzkg7Nb0HuSTmQi5SR9IUHkfCNivZjwzjr/odw8l/4ylPI4IkxNHeo8xNnsu+nG7UXQpStwxhnziAKTKK1xe8zmOHH+P+/ffTNtLGVZ5l2He0j0pzZoYR6B7Cc8YPwujyTVYg50vJF1xdeA0auYaQX6D/9WoIhtgmuDgW8TUBRQjpYAlpzo+ZaopBs3ABjWvWnKc4A6DJNxN7TwmD79WwuLOYwzothzqaWVUQzjNVIl2qXCa6j6DYHUdQLSNen0b09EL+2PMZzuDdvNgpYU5OFL9y20np0PIXx0l2GLI5ofOgd4/BrTqN2niWP0ii0W3eSt/GfuTLFmO67lqUyefLFAYtFgwvr8NWXk78y+vpe/UF7KKK1qwC1KohrhPcDAhrcGkFMm8vPacyM9TViWtkmKDfT8DnI+j3kZBbQHhuLJrc0TXU6ee/4pb+lXxj7uLy4C6O9Bej6G3jTHE0rqCEZlU2g6pILu35nIO5yZjVidjlQWxCP91FWWxe1IdD6SU1FGKhSaBALRCXKCLNO05u4x5ieny0p8Zjyc/G6Rqd82TSSLTqZBzuRsQS0GzWktHqIqzUi3/e29i2WXF0neBIxpX4VWHgEDj0cRMwBoM5n29fO0NTRT8RsVq8bhFvzFJaDKmkOlpIbjjIHR+1seZSGWuiDnPvwHTi5M8Q7mimW5eFbowP9TEVC9Ye5vKpcShTn0TmhyKflP1f/44nxkObYXQNZvKLRAkhjHqRNwQ5B8NiWNu9FeXR7VgPSTC6BNyaHOa6L+b9+GIm2c7ycO8AGvl9SBUatqg+pV7eyyrfIqTyZJK0CrrWnEDrF5BIJMhFkcETfRx1CcgUUk5ubwcgKc+Ec3AndosMjPOodAlMkGgZtE1j3oQv0ESsoq88n3jJBFBJKPSH8ddQMU2tSYyvf5CSTDd/maQhXqfitu4eltZKkI67Ct3YUgLWOvwV7yBPnEJ4zmIM8li8FX9nYKiBrKljWL3yEsSjA6hPBxiTeD0IILrA43FSSSvhSjddDhfJMiPmpggmpepwebMYNm8lXZVN1O71KPR6lClGFMkG+mdtptP8Z5Jqf8c4Xzg+uUBAEk+lMpt54ffx9dBdNGSsRNvXyfgLcggfc4jhob1IZQGGAlK0PSKnupZy4YLryRt5Dr4eJfCTrPg7Sl0Sjg1bUXxhJWndE2gzp3N69w72HSrHEGahIK+VFfFtLHHHUNs+FqN+HqXj8yjMy4SRIPXPH0SPmqOuIMFpD5P1ipow9TD5kxKoqhpiZMjD9GQdiVkRKOJ0KBP1uFRyPnz6GFKplNlX5dFyqorhsxeRmfoA+1xxlCk02C1niEzqxX7iai4cewvdJR0c/OY9mo8eYM7iBeirMtHEDSOvWk3LrqOMXOVBM+Fr5AKY2kMkD9qpzTVwcoKJakMpnu4kZEEBo8TKnJYveHVjGjKfmYbxOfg01RgCAlGaINvVc5iRdoLIpTL0/jxCVQqcBzsIvygD/cQ4zEBKyMewP0j6/fO4580o+HIA5cVpsBeKUjNR6z9C7tqHJCKOYUUFGmkeO+XjCBMEJu87jF0fi/+shbmte2nJyOZERvovfgfB/2KDO+APklwcg9Qn4GsaIfLq/HOezS6rm9s2naSuz8FzK4p+lqzRPyMUCtLc/BxxcZei1+f8rHNSzDo+vHkywy4fKoUMzfcf9bnv0ai2QirFFxyNdnsCAr6ggE4pJ1w7WmcskUhYVtGAdIKWJX4FFe1Whlx+NlxVwj5FgJDVQdz3TOY3J0XxRtcAL7b3YwsEiVMpuDLuH0zpBd4thLOIT0fSmBADDaq5dNl1vPyf0tUd9jPo9dkoFOGsLLKyd5uET052cfWkn0dUM9ts5LLYCLb02/CLoJRIuKe2g1avH41UwnM/wjz+H/h1QiQ5OjWT/kl/u3XQxfM7Gvj1lDRKUn6Ymvx/AaIo0NyyhoiIKZhMU3/0GJ0unXHj3qJ/YDuNjU9xomIFE0q/4PK4OJZGh7MnI4Fn36/iqjeO8tEtk4nUj0Z/KtqHue7r06RF69m4IPdclsR/hud7g9vr7cbr60Ot+ukURqeznu7uzWRlPnBefa/t88+RGvV0Jx0kI/V+lMpfztQ/PHwIUQyQEH850VELOHnqaqpP30pU1HxEMXCu9rnR4+cok1ns3ktc0jW0t7+KVpOMyTSdmJglnDl9J/392zCbZyMEndjspxDFIFKpmry8PxEbs/TcNZua/0wgqObF04sYmxTOnNzzoyxW61Fq6x7C6+0hLfUuoqMvoLnlBWpqfkdX1ztkZT1MeFjJT/ZVS8taRDGA19uJRpNMYsJV9PZ+QnbWI6hU/1ou8Jeiq/t96usfIzJyNoUFf/1Ria8OewdbW7ayesJq1PLzjebPT1ehiv2cPY3xlKWbubbwBpoTZ/HQ/nsJDzRzsaKD4ZrfIpWqCQ+fgMk0FVPEVPT63H/reBBFAav1KJb+rQwMfEsgYP3R4zSaVAyGfFKSb8bd30ifcwuW7XLmWcpxVZyh7eFnCMSYiPb38XLLZnI1DfSmP4pQE0nEymQkslEHhlQpQ1NgxjAzEfvuDvST4+gsWs6MUx8xmNZPxZk26iZmotPPxeD8jifrT7PFGUeR0ss83zrekK3mj+IzFOhbuO5gCoP5YRg869iZ7WNu89XIOmW0RNawDz1qfSp3zklnxuQwvtlwhp0vVPPH24uYLtfz5JGH0X2VzpRBkaYyOZnpkxh3xM3Vx2z4jSr2iOCxSShEQmfdCG2uAAvitRi3tjN25hTKh1zcPjuDCwrjkEpAON7Nx5/VMBE5M6VyVCEJAwmV9D32GI5d3zHryadQJI0+w3mmLGp8Gq6aMSrvlKeHPP35mRmxKgUtbh+OYIgUzU+TdPk7OlAkJhLweanauY3MGTPoCWykwFxAd30tu198DpdUwrRV1/P4QTtquZSbdQ0M6LTcNVfJplcDrL1OAVIfIj4iHVHkdoHJNkJHmJRGRyUuXxWiVs4VmY8R9ysvaS88jSNZhrotSL7fhycYh7Q6yOHCKpa9Npc7jVcyZdIiZOVHCF+xApl+9N3RZ/OilEsx6c5vz1fVbTyw90lkUcdI0CdR43wJtUrGio545l55E6ULZp479sCdz9KU38M1BwyEuUfouziZUN9v6BC1PBHycq0QidA5QMCswhXUIGt3MSVkQp4ZxZiMbDp/ewf+EZHFucvYOu4aMvf+mb6jChZnqNE0l1KVdBipXMfWpm8YdPVz1HKMq1IfZUftIO/8ZTfTxmYwIyeWu7Ifomg4ndgvtdi8LajGhuOv+pj+Z7+AQACJVotmXCmimIQoTudJxa8Zf+GliKJI7xsnCVl9VBPEWBqgZrgbiS2b9BEr8/SNRK9aR319PcFgkIKCgh+MucyoJPrmIqxbmpl2REK9zECtQcZcWSWHXfnMXr7sjOCAAAAgAElEQVSVC5/y4CiaRlbyVfhaZHhsZjplVm4olHB1pxG5Q41uRhyXRbqIWv8B26Lm0eLKRG5chibhA/5gG0ew7GbCBQ/3Hf6cks2LMCxYgGHuHDyVVbjKy/G0ddCTMJ2RC55ix+sfEQoGqYuaRXzEbmQBgTTHPfiUKqyThv9hbLc28+2tNyANiQhSyfcfKercPC5fs+6co1M/K466z04z23o7WuUDnLKfZNPIfPrScugIGCmSKLi6+zRzG1uoyhxPh1BPXbyN2mwfHlkLJdogi/SzmZI5jcG/rkWISsCeXMLY/s8J89t5QX8vL9WVslQVz1PLMhED9dhsFbhcTSQkX8u2NVsIjxhkclI7vqxVjJxJw+/roTJkRBIeQfaYKDprh/E4/AjBLhxDSTiH+5mwJI3SC1IQBJGaAz0c/NjNiHYM8WVL8X32MA9vdvDWvG9wPXot/r0r0Z54mlh5B3KZl7OlF1JQWk+E+iStZ/Vs1pvYPq4Ga4GcuTY3t+xOIEp+KeGGNBraj6L1WbhIuod1SzRclJjMQ4NWLnQ6+CAyntPmb7mkbiLPhJSER4xFYZQR7D5Kb9vXvHKDk8ntl6AjHEECyU4/Xp2SYFoYYUVRhBmVSD6sZ74+xGBWBHWNNryuAJ21wwS9JoKefSQULaLb5ic2IGGMYgmdtuNMPttJnjSbfUEXf/IHCJPIeS0unDJJNIH8J4lEz9+OnqEuKYhrgQ6VLQOFRInt1DucCIxgnTCfIbkO1eBpVkbmIV/4JBEjLVymyoZdXdidVk6JrTg8g4iqOehi1AxZfGSYPyEkyNltGGSVYy5jFVJkmiCW+JMggcjpZUSVjcPRUU+P8x1sQ0cxtJRgzp9Mk+FuUmufYrw/DIc/jurmBsbFl7Ek9ByHhDvp88fg1X/AyJCN9LS78B8/RlvdMPuFMSgCAdo/20bireswjL0CuisIZV5I7+r7aT3YhD11EdXrv8LyxkZ8WgWKxDxC9hyOHsolUWkksXQnxXk78NtaqPtwJZ7QMPGiiFJQcsAZRGYYJK1mEG2LHPnUixH7PEycGo/MrCZocePvceKuGoBgCFV2BCWzk6jY0UHWhBiSsp00VEZgqV7JuFVnsQ8sQHJ8CxXR4ynVvEB/+1JUCh+zx0xAKu9D6KmiL7WcgGkfTl0ILoGAT42zKw9DMJfjw26OBIMMtGeSYPqWovwjDJm6aG4qxRKMY7PkYmTdLYRSTEikg0xKSCRx7VpEk4R9Y2dSXjaZYstW0sMuYeSrZvRT49FPjkcUBEJuNwn60QDjRzt20W49gVHQ0PlJK1KJjvFjJ1BzxoA+zYUfGfboMDyhdpQSLVpHMSdLx5G172N+NViJtjCXaZlmSrJd/PEn35o/jf81KeXr169n/fr1CIJAQ0MDq+75gs0vLIOQCCHxnLF9oHGAuzafQquU8+rVJRQm/HsZnf+M1rb1tLS8QFTUAorGvPLf3ZR/i3XtFl5os1A7rfBctBpg1rE6Soxans9NPu/YP7f2Iojwp+xErv3emA6FAhw4OImtuof53JVJ5dQCfn18D20eD0dmXoj0n9iYjx5djDGsmLzcp+noeIPffWbB4p/EnvtmI5P+vEicNRBk2tE6hgJBVFIJK2NMLIg0Mu17rfF/ea7Lz5keG2e67ZztsXGsdRi1Qsb2e6ajVf6v9Qn9S/T2fkZN7WomlH6O0fjv0zl9/kGOH78IlTKa8eM/QPZ9amXboIuVr5YTpVex+eZJnOm2cePbJxiTGMbfr5uAXvXT/dfWtoHWthcJhfwUFq4jJnrxjx4niiKnKq/B5+ulbOI2pNLRBa0YDNI4ezb+8Spsq4JMnvTtD/SYLXYvr+xt5oPjHUzJiOQPF+aRHnV+NkNNzWrsjjPEF33BGaeH1oFyMvvuRUoQi2IcisxXmWc2sn3Qxoa6XTzOgxQWrONszT2IokB29uMkJV7N8ROXYLdXIZHIiIyciyliKuHhE2hv30if5QtSkm8mI+M+bLZTVJxcxcdnL+Xo0Gy23zv7vLr+puY1tLe/QlhYCXm5z6DTZZ7bZ7UepbHxaRzOs+TnjTrlzu8rgRMVKwkErHg8HRTkv0Bs7EUABIMu5HLdvxvqnw27vZr29o30D3xDYuLVZGc9gkTy49kgDx98mPKecr659Jvz0nK7HT0s+uhykFuJ81/Hjpt+d26fT/CxtmItm2o3sTixlOtSi/E5TmEdOUYo5EWhMBEdvYiY6CWEh084Z3yHQj6s1qMMDH7HwMAO/P4B1OpEYmKWEBU5F5ns/PFXq+ORy/UErVZaH76JjotOodsrJbhHRUrJLFQTJ3BRynjaPD7mtK1hk+UbdtmWUjT2AYRBLzG/LTlncIshETEYQgwIWF48hSrViGF5DJ41WWzTaXnfk0515g34ovKIEzvplaZza1IU98Q4aGtZgynzeS47fojukBl8zYQUqTxsbuGy3EUoXTq6rN1sOPk84T1qprjmYHIa0UZpiYo3UFczzJDDzYhwkPcytuBXyRjbPY8J4bNJ7AuRK9fQ6hOoEyV0qUSOB7zceFk+y8Yn8O3rZxk4O8TcSBWqWB2mK3Lxt9vwNo7gaxpBGPEhAA2yEIcEP/O1TpJcJgai6zB88R6iP0DU3XcRfvHFvFj7Kl82fcnuy3b/pPzUsy29fNI3jFIqYWFkGI9n/rBef/i9TVieegr9zJn0z5vJ/s8/oODBG3hy3+Pc7riA7soqDB4fpWm5vDT2avY2DPDCBcm0vvIQ869YSdWBP/JdajF391yPJKRmr7KHvYZTNBlPIpPZyRgQKG3xktWrpCF1JbVj57Lppsl8/tC9RB4/hSahG22FFElAwqABOhaX8kp6I0Gfn4c2ScmyuFBPm0rqxo1YHH4W/nU/Dm+A0hQT8/KjmZtqZMux/Wwcfhm5aoQHJz7AqtwVXPfNtVRaThHh0/DqinfINufQZm9j+4frONG2k4Z4WP+KQE+EgdSFlxF0lfBElIQn5udR+8q35Ox/DpkQxK5PxGrKI5g5DnlnPUlNWxCi4zgaJmVmzrVoZcm4e0/R1fwh8S9fztn2ZGZUXsfF5mwMITmJQiJKdxFa20SiJZDos2OWG0hERtj3c2wv/axJeRfB0cHqLyWkXHgdxsWz0RTmIpHL8YwMUn7T7WQm/xqJTokr3I++X4eFEEfKdJhSu3im+hHcbbfyUNtOLrCfIfa902z+7DO8Xi833HDDD8bd63QiIqLRG+jdfhr/niGGpE76x1i4tTqW5zL+jL3eyNQtzZyduYKKmNl85vfwVKSbyYOxVGkb2OfbRMlZK/1ysEnyUUttKNXp6Nu72DKnm94oL7/9LodPTFM4Zs5iaU85Scp9tIYLTGrUEBuQY+i3ovJ5qMhMwqWS06xOpCkuD0fWBu7vmEGJ90rai14kd+HLhEnkWN/bRP+bbyL1eH7QJp9chvH+1aRfc+1oG11OXrzrRiYlLsMcMJIjv4N3hcn0ypax2BtHlFSGGBIQ07Xol+XwQOXvODZwnAn6EKVKDWH9M1jl2oU42AkEkX6fXu8RI9g6/HskyRPxpuv4U1U7sWEqXrpkLNEqBQGfQFC0Yn1pAWPCLXgm3YNLeT3eHR1Yqj7gSMqlzL0uj9xJcQT8Qd667xVUYhZJE5PpbrThdQZYdHMhid9H6r99cT0ZPXkokHNcfxb5sW3kNDZxusTMJRu+oemiUuInODCoXUgkYDUWcTA4lReVWxg2wjy3jFu6+gjtTSc4MgKARBNBKK8Eb9547A5Q7XmFv8/zcyRXQOeT41IFUQUUzBqeyQ3WC9hvOM6mmG1EhEdg6HFTr3Gy8vQ9GHzRqLGw6s8r0IZ9v15pa+PUqVPMK5uBfd23eM+UI/pbMS6Yg/aam2it6WbHy/ehMq5AIktGhsCsCCU6UUSUhKjs20lE1S42TFlOlK2DX585gjqpCHXqIlDH4kOGXxWkW9pCl7qfBl07dcJ0UnRHGBt1hvLeCXzXMZNpWi93eOXo0NLhb8NQeZzIrkMIUgkSmQxpUKCi+HdIBR+mBZsJ6LT8xdXL+4HXib9yLE19z9DT8xEGff5ovbDCjHXkCDKZnnD9BIZHDiB3mzEoirCHKkjd9xea/HDQcIBfXzSX4I778enD6E3pR5A5aThxPW6pHJdgQysX0YoSbENDCIZwkEjITUpmwphSxL88yVCHHY2rD4koIBVFggoF7qIlxCTOQy5R4JL48BhDpE/LxyGrom3kBbzqNgy9U3DXLqNhKIKAKGWC8130leW0J5sYfOwmri77NUPDBxke2o9cEYZCEYFCFg4WDcEtakJ+kf1+EVWYitTCbg5+eQaFbDKpc9YwUfYgg4/fgfXCadhLTqMwd//gPyhxR2BzxmKxGQlajEQGinErgjh0AaxOG4giNkFJts1GXEYQTd5W5PIAHlssTksO9pEY5LYAs1L66BiwoamwY6zrx5cTzY7SuUg1Ayzpz0MXDCIPG8FXW4u3vh7x+/kgKJHiV2oIRCZjLytmAyk0ijouVZ3+x02KgARShEiyRlTopqTS02CnrTeCEvlmyswfgzochyycsN9X/eKU8v81Bvd/4D9quJPu+YhHLynhxumjof1QSOSVfc08v6OeqZmRvHR5MRG6Xy6v4XDUcvzEcjSaFDyeNqZOOYBK9eM1Rv9TqHN5mHWsnveL0pljHh3MIX+QgkNn+FteMiti/xFFdAkCZeW1qKQSyiflofzekB4aOkBl1XXEF33BnNMC96bGsLatj+vEV3l0yqPn6jIFwcO+/WPJyX6ChIQrcLma2bzjRp46eh8brhrPosIfEkn1273srLWws8aCNyDw4uWj8lpb+ke48WwbG/JTuDjmpyPToijS2O9kZ42FHTUWqjpHJ3qdUkZ+vJGC+DB+VZZM1o+k+f5fQCjko/zIfAyGQorGvPyzz7PbT1NxchXR0ReQn7fmnLe+rs/OqlePEBempmXQxeR0MxuuKvm3JQF1dX/AZq9CCDqJjJpLdtYffvS4gYHvqD59C2OLXiMycs657Y69e+m69TcMPBAgc8EzxMdfdm7ffxja7x/rQC2XsrI0ie1n+uize1lUmsCkkjgsoRBNLheLB1ayj7lsYrSuOFIh5wLVGRY4nmCb5l4+8E5AAoQrZMQq5Dwp3ILZPBOfr5/Bwe/OOQHKj8xHr8vB6Wpm5oyKc8atKIp0dr5JY9OzmExTCQSsdA67uH/PnbywJJWLpv2DbK2390tqau9lyLaIrqR0Rnw2rD4roiiSHZFNnjmP3IgcHN3rsVi+Yvz4D84ja+vo+DuNTc9QUvIhtbUPEBExhdycJ372GP87iKL4PSv5RqzWcjTqZFLTbicu9tKfTFP/qdrtAfcAV2y5mj6bC3NQwBpI5Oitm3/w3Ozr3Mcjhx4hQZ/A5iWbCYV82GyVDA7tod+yFa+vB5Uqlqiohfj9AwwN7UcQnKjViURFzScmeglG49h/mUbva2ml7Z6bqLzKT5O5mN1DbkqSCniy7C5ebLewttVCcnMLTzR/xTzV11SnvUJ0XRwRq3JwdPUTOG5FEpJAcPR1JlFI0ZXF4jzYQ9RtY5E2rIXydSyIimVAq2Q45lmkykh0Qxs5tvQ5wlT/cMyu2X8rLzlK8WtLuSUxiieyEhCDIey7OnBVWAjZ/QjSEKfVDVi0QdQjsUwyxKKyCyCIiGKIQamDnabDeIM6LvbMJNwfoiMjSP6SMjRmFWMe30EwJHLykfkYNVKkopQ979VhOWZhepgCSWi0HfIYLerMcOSpesq7Gvj75zuwGxNolMTyMSLKkBTf9BDR5Uewfb0FqU6HZ+EU7jN/x/prPyXH9OMZWm91D7L+wGHC7CNclpvB5XlZKP1qcAuosyIY+fRTeh/+A8bFF+A8dJghIUDXlFK6w4MI9X0YlBoyGtspXL6S4wuu5M4Pq0gxa3l5YojtL68lbLIPn286F1lnUxvyUDgxBf+ZQWTeEFbRw2YxxAl3LR9EvMPgUSlCh5sPcxZy3RtP4zh9iB2vrmPCFTLMD9VTm16KLbyeKccdqF9by9v717Lq3Q7qUw1ktznouKSMp7LAHmpHr4ZAUIZyCP7w2QAJVj+fzjWz8rL7iTnZjq3uNG+FToI/gsqFcnr9/egUOqw+KxJRJMZl5s4tIVI6hmm5eAIThBvYKLNy94ML0Q/00LLqcgaUSloyMoi19JMwNIjc4QCpFPukSzghLcHreJ2pS6/l8J5+LjblIXMPcWrgE8qWLMFf/R3uwHR0miykjL6rA6KAR/QTFD04PRbsgWE8Jh1dhgjsZ7bSGh7i5LgmJBIdcb2riPLFYpYbUEk9SF0dTLLZSWtpQJe5CFlYIh4xxF8TKgklnOCQoxK1w4y98w5OqW+h33MtLSXXs7/uU1LCxhKlTEPl6yYpR0fGrGKaq6v4buPfiE5JZ+Vt1xBq2kXHl18gl9yLX6/iRtcgkyTlTCnbRcW785jQUcXts+/lZq2ea2VqDItTadz9Oqo33qfVFEEopCPKO0JDnB6HWknhkAvZ7Incn76PWS4Xt7U4eJg5nEizItO1gQjhThnTqqOItI0aaVqJjPAeP0+XXc8T5gf5IDyP59vuYzi5nGZZJakH4tGd3o0okdARHkZrdCGh8GXIBD/SUAB5wElmw2tE2geQXXgZ6U89iFyj5q3Vd3A4zsXtw5egCwroCCEQhSonAmW0k5BHhavSjUvhZq35HcakHSFLtwDX7haWSw/j1RVT2xyDTZNCTFYMWZNTkGVMp61VyqkdHfQ221AqpAQDIULf/+9UEjuLwp4gVtnKqfDfoS28Bu2uDoZ9Fnrrj9KZupCbXpyNXCmjt6meyr98ypiI6RhmJ6GePuqY666zEpc5Ol95OkfAL2KWy/BrRE75v0Lm6GZx+WmGotS0jZMy6Ts3upuyibEe5RudlKfNJpJcIf6s1hB/rIfu8mgC2ggeGHcZv8oPZ9KB4wQtNQgDHaBQoJs4EW9XN+UZ0TQnSNB1GxkqupxlSbFUfd1GSPQwbDxBT0YrR9SnGN+1kDFDxSjd0aTmN7Pk7psJBoMc/vgT2r7ZRpSln6T+fmQeD1J9BFJjOkFLFcrUdBLW/oVP3nwZTVg0fZ0TCUicRGEkI2oQZ97blB/4DXPOvIk62IoYVCB1+TmcGYug0zJhziKGvWW4a/dxoflRNieH44+Wk6UOIUpUhBnH47SXE1BdxPET2bidLvq140i2lqOQRlCal4prwzMUzFuEaC7gu8pwEiJq0c58mdaOsQwFh3nw5m0M2w9TWXkt2VmPIJeHUVN7H+HhZcTHrSAycgFDQ04UikGaTz+OI3QKpTcWdedEIlsu4msacaj7EBUuxhR9h1Lp5nTVfMyODEJBHVE0svj399DVDgc2PYfbaiXBmM2IxghSKT5rE6k11XhFP/Zx+cxbfiX+nRYkgRj8nUdA6EKcsADrYIhoSRhSUYIyy4gz/xitjlcIiR4c7eMJVaeQu/czOuaIHFq6lE7Hce5OSWJkpByVKo5QyEcgMALfP7nR5sXE1txET4WVg06Bwgw5+q5uDoXUaLV2iguO4/Mcx5M1SMAZTUNrIS53OIIgQxSUiKKcECHUTj/FVSfIu/sPxE+dyPAH9fg77Uinxf0/9t48OsoqXfv+1TxXpVJVmecEwpCEEAijTIIioAgCIoPzbDugtqKt7Txr27Z2O9sOLagM2kwiIoOMSQiQQMg8z0kllZrnquf9Axtf2vboOV+/5/2+db5rrVq1VtV+nmfv2rv23ve+r/u6eaGhiksbmhmuKWKTuBajKAG5thp9QjWKhCpkShdEQe0AiyOExepGqJHjND9BY1ElJypVXPLNXiShELKMDCQ5OUQzMqi1RejsBrsoA60sBhBTcPotahKSOTB8Lk+syqLb9ike2yGyjv6OjaoSJuUUkVmnQBFSQIKUZneA051RQmYJ9zw9HZfLhcFg+J9jcN/31vdsbj1LGb8kL4H7N1Syu7qPuy7MYc2c4b/aM/u/IxoNcqx8MQgCY8d+wuEjM8jMuJOMjNv/D7Tk5yEIAsUl1VxkMvD8D0JiO6x2bqxq5fjkUSQrzz9IOOXyIhOJzqMN1tQ8zJC9hMmT9rLqVDN7bS50EhGvhVcyseCNc4bTP4Soisf/Hb0+H0EQOHJ0Ji+W3YZEnsbfbpxIs9VNk9VNY7+bw42DVHTYkYhFFGcYaRv0opJJ+PyWScTplZx0ehmjU/1LwbUOm5eN5R1sqeymbdCLWi5hxnALc0bGU5RuJD1Wjfi/0G//X0NH5yfU1z/NpIk7z/Oe/gPRQID+l15Gv2AB6qLzlax7e7dypvpehuU8QlraDec+P9k+xOr3S5k2zMKfVhT+qrj3kxXXIRErkUg0eH0tFI//8qd1iQYoKZ2HSpVG4ZgPzzOaOu++B1ddKQOPRpky5SASiQJPIMxf9jXy/qEWlFIx10zNQJGp57MBOy1uP+JWN9IWF0hEqMaYmJnawzL3fbQnv0OKqZh8nZp4+dnQikjEh0Sioj8QYvegk92DDmbG6pnqe5+ens0U5L9NR+fH5I1+jdq63zMw8B1jCz+htGw+BflvYbFcfF5bbLbDnK66m3DYzovH7ibOLebVu5YTF3f2QM3lbqCkZCGu9iI6ylezd8Z7aLUqDAoDUaLU2+qx+qwAaCVK7owPYJBEqFEtxqzLZrJlGD01t5KUtJzc4Y9RXbMWt6uGCRO2/mJf/BwEQcDna8VuP47dUY7dXorP145Ol0d6+q3EWeb+S6+2I+Cg1dlKi6OFt+u+pz1iYk7OSqwhgU5/EEcojMNvJRrxY7ZFUYT78UY28PqIV5g5Ke8n99vZspMHDzzId0u/I17zIyVeEKI4nCfp69uO1fotcrkFi3kOZssctJrcXxWr7ikpof3+uzlyTxLPWR7Aw09ZAOnWAOMqS3g4uoGIIoQm46+EB3x05LSh+D6CIAj0RltJyB1O8ug8RC1BAs0OxDo5Ep0cy+oEeC2fA64s7h7tJSwyIYgkiCP9PDb5Ua7MPXtY9FXDVzx25DFm6sJMHPMxl6YVobb6GdpQR8jqQzspEWVuLPIMPd907uL1E2/Q5ekEAS49mUaay8yUhdfRWFvLaFcW2oiakDTC04lv89S1r6CT6TjQ2Ma9W7ZgMnWTlNBLq6OVOwrv4Kb8mzjyZRPtezswq714ZDb84n78vk4cfW2EQ0FCcg09ugzqkqcScgi8j442dxX6SzPIKxiH/YvPGdqwkbDDwdCkXKa88wXif1JRDXg9rHv/bYYO70MqkpOmHUmWtgDTD4ewJ9w7sTWXoklOQls4lraT5XhcThAEBKWAJRRkfGU3iQ89TOvMS1nx7lGCYYEnF47GVP4VZwbLuEC4gvigmW0RD7GS/VzzwisIEYHB4000fn6AFPkwHsXLiPC3rNV/wt6T15JUs4PyVWtYdt8q3r5lNYVXmtHsPoJkv5ynb7uQGzd/g1kRh8bq4VSKnBcWO7i8RGDV/igvzU9Ad8kMcuMsiHsGGPf8DkTeAL1xcnKa3QCIdDpsRinG9iH8sUZSn3yUjZY2XGUlpH51DE/iSqZgQnTkdU4nm0ma9BCRiIrE+UNkjZpB61UrcPp8nFi2lKtuuomysjLKSktR9PczMj+fWatWMdDqZePTdyKS5GARi/kwtoD3fH7EmngEsRgxYqz+Nk5HTxO2tYLTQ0dyBplGBVKJhG6ZmTMdg1TFjEGMjP4fDg3lkn5UaX8jqjw7/xCVQiiGcFhPXFTBSLkSRV8/U51FbEk6wanYLlL7RaT0xXAiuprx+jZe8b/DEfMmzvT14NDUkaefSyblFDkfAyGKzyrH1qbF3aFAJAjoU33oM8O4zUakghF/8HcMqZTc6hvgveH381b0acorREiFCNmiABdNmUja7j2khGWE4kchSJS8GrZzVcW7GFx9lOVl4/Gc7YuGZDeHxwxicsgZNARJEifhHJjP0JCGxKQPGFR6WaRfwOXaKRhGjOeK9zczXvMV9pghHm/7Peb4JGpyrsbwXCoKxxA9ufNoNYxGIXGh0uagjtWgTdURikZpLO9HiERJad9KTutevLokglc/RKetnNpgN5Wpjfy+/S6SZSeIET5Dsui3SIquAWBj6WdIvrUzwZNHxNCN1F2PUtSLL2EiR8+Y8YvEXHDLWLRD1bR8+CEymZyU6QsQKzLxNfnBFTo7TyIQIYQUH2L8uMNiwrI4JOEoMqmI7tNvUh23nJTiLObffpbxdvylz4m3JaPIMRBodKC/JAPttGRO7GrH1uMhbPUS6nLT6+8jLIljhFJMhfcIrqQgVb4od+z/Cl0gzI5iMbMnXsU3mU62dn7DZf0+HnNbcZw2YKvWIE0s5PUJK0mdNYx7LxpOoKwX+7YmzNen4z26H8f2HfhPnQKJHCF9CvqClchStBxxhggJAqGOdhyYkIpAFBPBaw8iEUsQAl1MHz2EvqYB17FjyHw+BJGIaGIitTExZE6ZTFbOMELdEgINTryHPiDq7SdwwYUcjQ4wfPrvOHO0HXFUilzjIHvBWg5++zA6rRNX2AmAFgh5Y5H5+xEc9ZhmXM/iljvpTNTSP8KNwhlmnziZv9udXJg+j3EqPyb3Ttrdava7hqEciCfVlkxUFEI90I3KPcTNf/mQPR81MdTrxmnYSm7RJrZVF3PzuAUMH7+Q0rL5qNVZjC38GBDh8w3S0TFIbW0tdXV1eL1nc3enpCSTkdyLSLwRQepGFJaDM4Uev5JEoxOxeJD800OEffcR8k0AICIIOCMR7BERRomAXhRFJJaeY48JgkCv2E6feIjEkWnEtkoReSIcltbRJO3F7PUy+ZtdiEeMYE9KKhPmXYYgFtOwY4hAAJJTPkE+uhWZxgZhaBcZGRY7moDjEMiTsAzMobvUx5gxY4kWFeIWPNjth/F430KvG8UwybPs/bgHT0ggR9xMdbobQ8wJDJmHiIYNNDaMxmPNoVCfR/yIVKgAACAASURBVEyGhaBJRn+ng4FuF9HeSibu3oL5knmkvPzS2fZEBJx72nDt7cAf8WGLyKkSRfB5RMRlaZi0cBhGd5C+zdUcTyknZKghzeggJKtFkAYQR9T016mJH+0n5tVYwl1O9syfR1ARJcHSRnJSA2JxhP6KqzkzkE/KCCMpHgFnu5Wi3Q9gNWczeulv8aTV06J/FtGO6+kdk0ZHTw+zL7wQ25YDJPrTMUrj2WOQ4W7zMmZ2CvkXxxMTE/M/x+Du7x3gj0e6+bysnUSDCqcvxKvLC7lo1H89PrKp+VXa2t6hePxX6HSjqK5+gCH7MaZM3vuLsYr/bjxc38l3g07KJo1EJBLxaEMnuweclE7+5fRN0WiIQ4cnk5S0nJzsB/jG6uC6qhZuTDZzce9C0lJvIDPzTuCs8dfQ8DwzZ1ScowPX1j3OnupOXi694rz7JuiVjE2L4aJR8Vw4Io4YtZzWAQ/L3z2KViHl81sm/yR/dSAc4dszfXxxrINDjQNoFVIW5CdySV4Ck7NNKP+FougvweNpourMGsymGaSmXodc/n8uF/C/G4IQ5ejR2egNY84pg0ejAWy2w8TGTkcUEehccy/uPXtQjBxJ5pebf2K0NDS+QHv7B4wt/Oi8+G93IIxGLvnVglxHSy7CZJqBWpVJfcNTzJhe8RMV7u7uTdTUPsTECV+j1f4ovhYeGqJh2nSci8LE3XQnGel3sLWym+e+rsHuDbF6agaiTB3rrEM4IxEWxRmZEqMlWSlDEYjy6tZqBl1B3l1UTnfPF0y7oORn6dD/DKfzFMfKFzO28BNiY6cSCA5w5Mg0MjLuJDPjNxwtuRiDoYhRI18477o+p58vj5Wz59QBkmOmYmzbdy6tw5Cvj+8PzkPuVdHafifihkTGz8tg/PyM8+5R2V/Jo4cfpdXZyvT4AubJTjIUkfCWVck1RgcZai0zp+xFKY+hq+tzaut+z4zpFb+KSh4IWOnv34Hf3332FejG52v/Ie5ZhFabi8EwjjjLJRiNk/9lP/d7+1n99Sp6PL0ARCQmbIkvIRICyCKDmGUCWRod7fZq3KEglp4Usvu6qSieQI9UxM3b3+f3v30GWfL5FOMh/xAzvpjBk1OeZPGwxb+qn34N7Js30/3k4xx4tIjnLXeQr1UyRXSUv7d8y0sXfkhPMIJ7cID1H1ZzlVfMjXHX0T7yReQVI6mXnaSi4TuWZt6PpFhPzVAJtYf2E/B6yMgfx9TYy4n0+BBCUUyrR6JqeoLDtdu5LUHH08Vv87tvvkRi3IdUInBX0V3EKmN57PBjLBu+jBnhHSTGLSS++2qc37Uhs6gxLs9FnqhBEAQONQ7w5r4mqrocPH9lOp9++DbFHY0cvyBEjaEfvVzPunmf8vSW31MXbGRQ5vhJ22OkKczJmgTApvpNPDbpMeZUCNS/9A4BRSw1I68l/EMqLFnEg0SvIyoSY/OE0Kll1OsE5AE/dwtqDvRuIpokZuzcSxlWNIF3/3g1MzbUY7r0chKffw4AIRCh/cgJqrbsQhFW440bwcigHlUUhAQxHosXcbUXmU/OKftmQhnxBHxe7H09hBQCUnstc04EEWRSUl75AyUpBdz9+UkS9Eo6Brx8MDmXMwffZIFsIS0SB58N2ZilasIyMok5N91xrt31Rw8yuK4Wkzqba0Qe3lQ8QUrxrVS9cgSL9ThpH31IVWsdpw7+ldyLWol/XM+2lGKqhzt5eEclTqWEV65+ktjUKMGD+1l57BhmV4CmJ/7EpBwLvjW/QSSX4fP58AT8eONisHT0EZRL2JOrw+BRMU0VCycrkSclEejppnP+CrydfWSe+R6fTEbJRdewTDyeZuknTF3zOO233EOgt5etU6dw6fXXM2rU2XU4EAhw/Phx9u3bh8FgYNmyZZSt/4i2061oY5bwQaCD2zoPMEFiximKYMrzkaLaxcTY8cTb2nhgg4SjK66hNaGIkqYhnP4wYgTSXN0U9DeTYhpOsT6V2u51uCJWrGYlp/RmOrVaIuoB5Ip+gmEdYnEIRCFioi7MDhPajgSKbB04VWY+SVjKm/JXKegeYKv8j0SHNaCLVXJ1cRy+P9+A3ZnFYJULmT9EVKlAnKYnFPYjHQCR00VEq6XTrGH8+BCByKPUCzK80j9Rrx3GZvtFPNLfyihDGhKFHiESojPqpTfVQmYkgtkawdHwDS/lDOe3d11OZusm3NufpEc/gb3KPAxhLWmx+SQqU4lEBPbVd/NVxIvXspuQ+RCZhixabUPohRBzHGO51HYBukg8gYU9+F97jnBzKhWF9xCRnHVCyEVgVEsJByK4IwKBH3a3YqmIaNiN2u2goPp9FIEh6rMuoD7eSUmBi05NN0t6FvBA9FUkUTHh6/dxQDTIvfvu5ershawoO4Vy4AJc0VQQJSETftwPCmE/UVcPkYAViTYZiTYZIegh0nccGVUY0r0gVuCVxtMatOAPGNDHJpM+agxhX5hISoSGhx7nVMFvWPLgOBKyDDgOtePa3oYtzoZvUpCU7hEI5XbUExNQpOkJtDrwlvchUkkJuH1854I0uZi2YIh+cykd0UTSR41i1ta1GCqtbLpATHWamMXlWnIECcqOQQiIqChYxPSMSzA8VIzBeHbtj/rD9DxXhnZaMvrZaQxtqsd96Aydjp0YSw8huvNBVNFCtlcPMUYrIUUcITLOzJFTbhyDPvyqHlS+JGI7PmFMcxl2k4mB1FRGL1mCprER20cfcXTKZPri47lk5zeo/H4QSZCPnIUQDBNq/B5R0hh80+/kSG8ANFbCASVC1rfYnRYcgpLL9HJiojX0eAdp1U3C6vxB+FEQMIrsDJ+wD/dQBqH2YQSDTspNCo6pjxERRRghg6vi7XjDctZbNTQJfhI8JrI8w7lv/l34XFIOf9SD01BLYmYZyVmlbD8Ty8u3fsupyicZcu3GqHsDdyBMe3s7HR0dhEIhTCYTI0aMIDs7G5vNRlNTEy0tLQSDLnT6AUapwahxMaCvR4QM39HfMCkaIkoOstAmQm2nadNdgzQmnQRxCFE0RLi/htBQM52Cgy7LLGI0PWQY8jFgRIKYAZGL/fIqZGY1Y8cVcfjwYaThMNMOHkTV1k5byih6EpcSkSgZVfsRrbmLiRpjEcc/SeL4QaKIUcotfOtU4KhNwDSUgyD56T5MqxsgP28/UuRoWm/mZFUqupw/ET+6nUhYQnt7Pnb7aMb0O8msrmHY9m2IxOfbTC1rH8S1bTuyl55n5KWX//j/EQS+fuIdrNZMPFEZYr0fWYqdm+5eea6Mt9KK7YtaEECskqK9KJnw8B5OfP8qgqYCsSyMrFWExnI5br2HUPgACGG8fcWYUgX84VJO22YyIL6FeyeO5otny6gJ9XDzyTeQh0UoZtxI8+Uv0L4/gbEXPkHjgJ2qqioS4uMJ11RgVusxLruNtz9tYI5PTuZ4AwtuHv8/x+B2OBxotDoe2FhJfb+LN1YUkWn+r8dHOp2nKD++lMyMu8jMPKu0bLeXc/zE8nMb+/9O7B10svJUM/sn5DJCo2L2sVrytWpeG5n2i9cO2g5RUXEtxcVb0OvyCEcFnm/p4cZkM73V1yOVxVCQ/xcAqqsfxO2pY0LxlnPXDwzspaLyZjrkGzBqE8iyaMiyaH82HrjZ6uaqd0swqGR8dsskYtVyylptbKno4uvTvTh8IcanG1lenMqCgsT/R3HZkYif8uNLCAWHCEdcCEKEpMQrSUu7CZUq5Zdv8H8ZAwP7qDx1E+PHbcJgGEs0GuR01Z0MDOzBoBtH3OcJeHbtw3TTjQy+/Q4pb76J7sLzlWQFIUJF5Y04naeYOGH7fyltkyAI7P9+NNnZD2A0TqasbAFFYz/DaJxwXrkTJ1aBSETR2E/xRaLYQmFsoTCh9etRvv4qvc9DQ9Ym/rbHSmePG0uaDt3oWFqIALAqycStqXGk/hMrY29tHzd8VM4fZq9nRHIio0e98p+q+5Gjs4iNncrIEc/S1PwqHR0fMnXKQUToOFX+Bl1NVcQbfoet14stEqYkHGBH1yAyqYgrx6cyyzDIsbJSHnzwQepsdXxTspKRUg99lY+w8t5VHNzQQHOFlWuenYxUJkEQBL5q/IoXyl7ArDKjkChI1CTyfPFNHD+xEr2+EIfjGO9YVaAexTMXPEOSDErL5jF27KfotKPo7v6ChIRF/zJExe/v5sSJVfgDvahUySgVSSiUSSiVyej1+Rj0Rchk//HELggCO06sgaHtiJPuIjVuNitOVOKQpPNlXgynrcc40n2EE30n0Mg0PG65j7i7fo9/7kJyX3qKgt2bCClyeHjLF9yy5nYUWecrcV61/SrSdGm8NOOlX91X/1FdB995l/4//ZE9z87lReNqJutEfDy2iBXbFpNnzuPB4Xdx8pvtHN1zkKj2KnJ0X7Nc+QlN6k0E+70c9G1h3sq7EW1zIUvWEndnIeFggIayoxxY9yFqtYGLMq4l0utHopORcJ2Ot764hI+0Bg6sPMquegdrNh5Em/4hEmUfESHCwuyFPD31aeqPPY9sXwYKexq6GSno56QTFYvYdaaXt/Y3cbrLQUGKAW8wgtbdy/Taz6gwpGKfGaLFfxi5WMVI0f1UtgApLzAm9gKuHbMQkUjEs9sbaOk28dWtFzE2zYggCDyz7xE2tW/j9i0S2piJMhxkUaSNmBW3YG0Zov9wJTHLliFLTKR0117ySzciluroNeVgzLmATJmc/d2foZRoMchNGHSJyAUp5oAakc6ITKRCJPx4QCNoJZQp4IRRwkOzUhGaqvCWl+PYvAP1nCcgK4behQInj+3Fte4Q+yYNMXfmVVw1kIMmIYXPHFqe2VHNvNHxKPtDJLb6SJHYmaKI5YCqkc+7Arw5tYjNO59nzs2/oWD23B/HutvNe7dcz6VpN1MTifK0ZJBto77hoOMeLJ8+iSFqJXfzBmoaqugL3YN6UwKxJQ4aJ8wm58g39BnFPH9vIs9Me4lnPrMx6di7zGpowR+VoQoHcKp1NKZpUHn82H5gfSmDYQrb+zB6/LRYDDTExyJRq9GEI7gBjdNFcUsvfrWB3dkFXJJxFX5pN1MyPqGjJAXfyZNUrVxBr1LJ7bfffp4GCoDVamXjxo3YbDYK4pORHO+mQzaJal8rFQoRb+99GUmSCcHmJmtOO3+YvI5Pq9x4vGrE0QhSTSepCT7GpuuYX9NF4jsbkIy5imjqOI7atiGbkIRD5mfoeA2qwbMq/wOKGNqUGVTrRmGXGZCKABHMj7GTUbGBhLxi1nUqaDRkUyG/laOe39PCcJTdn1DkdyCqa0KIiAhIJbgyUhmx5j4koyZR/k07DWXNIKjQO9uI791HSs9xGscMZ3a+A5v7IbqJMoicAhREpQL21lL83Sfw3HMHMy+biufIUXqffBKJZTKytDmcUEZpDX3GndItHA7dhSEylRhEeKIgEYGEs+/SHw4RnQQoF/tp052mwJdFUTABERFOSiIMv2wU1o9WEbu/j8OTn0OqMmBRSmjzhjGZnSx/ehEdlQN8/V4VZoWY0RLolUlpcAYIhqLoYqRYKraQ2fYN3TFa9s2Zyrc5R/GJvBiJMsPlJccPfzIZKQrH85e+CiSCjx2R1VhbLyDNV0dS92GkvhAYEnElDyc+yYhCpEKkl2IPHsfRfQqlQ0By2oYkO41hH/4VsSmJAZudT+64hotuvZP8WWcZWCUPrKW9KQ5Xxjhu+MMMfBVWBr+opdF9jOYcOx12CWJBRHrUQm4kieRoLCKRCJFcgqrATG3VQbrsFhx+LWoxuOWD+HStTI2O5LDqJAknK8mvOoMICEmlDJpN+DJNuCcuIluUjNIvJuW6sSgUCvx+P16vl/7vGnG0DRA2SXD1DBFIk1HTWc+Mg4fQDw1Rtfxe3J3xTEn2Ud29l5Wvv4YgCHz0zmd4m5SonBImH/gd1aNGEl66lIWLLie461t6Hn4Yy5o1yC6Zy3sbNxIfF8eqFSvwnazAtec73N/tJegRI3J04L38Vkpco/GoOvHq2pBGpYyO70bTsYxTShGFUxMobLyfmMGTVM76hCPbPmeqspr6pEzM2SVUli4n5DaSKTtFIGykNzAGQRQlqOpHr3YwLO9bFGoXLp+axqCcY0EfPR4N6f3jGT5QhMngJW7YdsRI2N2STqqQjiA4CYUUgAixIEWvMmPQx5AWn41RG0c4GCEcjCCRSZDKxUgk4O6pp7WtD3PBX8g49BIOsZvwQgNjVDnYN9QjlbUQL74LZ/hqHNFFHLF7cIbETB38gqQVC/HkDmPjS08iRCKYUtJY9thzKGQaBr9vprGpiW+tpSwJTiQhM5lgtoK/V+3G5XExPhJDY0cm6miACUoXsbdcxMa/nCFrjAuv9Bm8qUNYhr1CriuV9ZvXEZLoEQN5BQU01NcTDgSYMGQn/tAhukwmukbFEXdhFQqFFyJyxNIAPd0jaWsbhdaTjUkjYcmCAtpXrfrJvtVfV0fL4ivoLRxNZ1oiq59/7ZzDYM9Hu6k5GkVnklO8OJMNOz5iyZIl5OfnnzfH+upsBFud6KYlI1afFUHb+MyjxBpKMR5tJ7QkEbexCyGsY7BuGmbjMqYtmYRMKaGr+zPO1DyDNxLDrElvsHeDnNbj/Uy7OonY5x8h3NuJ6yEjnW4HsfLbmL7yOtra2ti5cyd+/0lycw/SfTCPd72XsGbSJLp2N/HAXxf+zzK4/zMN/Y8QiQQoO7YQiUTF+HEbz+XyFQSB0rJ5aDTDyM9749/yrF8LfyTKyENV3JcRz+okE6MOVfHaiDSWJ/6yCnR1zVrs9mNMnrTnJ16w+oZnGBjYy5TJe4HzBdP+gUjEy4GD48jOfpC01Ot/VX0b+88a3RqFhFA4SrfDT3KMissLk7iiKJmcuH9PPHZt3e/p6dnM+PFfolQk0Nn5Nzo6PyYcdmIwjEOny0Ovy0Ony0OtzvjVXtP/LlRU3kAwOEjx+L8jCBGqztzDwMBesrLuZeiFN1HsD2B44iaSl99P2+qrifr9ZGzc8JN+DIUcP1CbMn9IK/afY2AEggMcOjSREbnPkZi4mAMHi5EmreGAeC5Vbh++aBRvKMCgu5mwLBGnoMAbiZ67/r1n1xJn6mTzrbP4/NjliP0RzEVxZKcaSFbKyFErWZ4Qi+lnDlf8oQhFT3/L3LStPLTwsp8VbPs5NDa+RF3bduojb9Lc9gkazXAs0WIUJTZEP8Tx+sQCNrGAISJCK4gQ62TkTUkkb3IiB0r30NfXy/Jrl7N2x3SWxbjpPXE9C665j5g4NfY+L+ueKGHmylxix2v4bclbVLZ/xpJhi7l+xD3c9OVbDMo38f1V3zPUu5HGxufQaHLRZDzFYyXP0ups5b6iNaQN/hGL5RJstkMEAj3I5XEU5P8Fg6HoXFt8vi5OnFwFCBSNXY9K9VMBq19CJOKlpuZh+vq34xVkmDVp/F28go89Y3kwRcJ9w35cvAYd1Vh7vsX+6ucM9iiYsW4bWr2e1Vse4pCQht8whev27GCNRoIQ8CP4/ET9fs5Eu/hgWCef33X4Z8W4/iNEBYEGbwBXKET3+s+x7ttP87Xj+FA9gzmGAO8VTuRw1/c89eVvWe2ajvNMMwq1GlHiagI2GXkZa9AOxpIseo4uQytFa5YSPGbDsbMVf8V6kl5+AnX+WYaTrbuLjU89jFoVw+zEVURtQXSzUrmneylKj4uHpq4jY+x47t10mK/KB/nNAj/pcXBFzhX4j/Vj395IUNZP7JUjiBmZh8MX4uaPyylrtTE1x8TtM3JQaFv48+H1pP69j7A0wtfTqolKRAT6FiDTVyFV9VCoX8RJ1xd4Wu6kMC6P387NZfX7pSikEqqenItELML+5Ve0Pf88v1uipy1+gHDLNQQDw8hw9vCQ/ySpl4kYKNvBsNjbEEsUDL7/PtXGNFLMRjRNNUilCtQXPo5YcXaOjQhhnMFB3OEh/BEvgYgPv+DBJ4timTCOWcsvI+J28PyTL3LBqeMk9fUA4NWraI6V0lgwmqvFN7BRtYXu3gosEiPXvPAGCdoEIlGBp7ad4eOjbdyRn0J2T5jeRgdJFhlFoSiHtCd4zmnhk/qjJDx7J58/9QCrn3+N+KzzQ2fW/e5eErXZDHeO4YOog3ppNe+uuY4PHy1hwvE/YIrTkPH5Z5SdvglrfQMZr0WRBUPoL7sM57ZtfHVtDh9JhxEcnMVFqTsZu7uJqW29WM1K9mSqsAxpkAgC1UkTGScfTsAhQ2tQkt23F9OJ7whIVdRkTcCbZEDVbWdM3QGChjgcMimHJ93D1WI1Cao78USK6d9UivrFF/jw+PF/uRH8B0KhEAc27CbltBwNCgbSYPfpIG/rvDzm/oAJBxuJRmHDiJl8PGweVxQlMzteSvw912FbMp4tUySEj53kro+H8A0rRjNiGW+J36Qkqxu/IopWpiXPnMfcuFlkOWLpOV1N08njhNwOauKK+U4znkUpUUIVe2lPGk91QE8UuMawg7W+TXxo3UCRcx36k0fRJoTQjoinc9wK9u7Zxa3v/A21/kcdg2/efI2+5iYWP/wS9j43p25bRKZ1iLYV85guKsfmeZBqZKT37kV0ai/G++5BOXkKod27sG/aTKizE8WokaT+8SXCJ8qwlVmQMEBQFA+CjM6wQKsgImtWCmKdjLBSTF3zCXpqTxF2F7BKVkdYSEBKKhHaSZJu5YxXR41nAfr+akbWrKNu5GK64ucwZVoSpvwAX76yEZn6QkZOTaShrI+kYTFcclse0R4vrr3tuGtt1PndtIWlhKNSkj015Jx4l4BcRtOki+nKzqQq+T36/H5aRQL5/gCv97poVObQNWQmee8gBqeViERCX3wcnckpSKZOYonuCKrGr2HJe5C3hGg0Sunew+w6tAdzv5XpBw4QSkwk99O/Ye3p5MvnH+f6P75DbFIykXCYY1Mv4sSY3zHm4gzGjTEz8GEVfdJGjhsq6HEamaSLY0hXgdU3kkG7A21UiUVkQDfSglyrZKC1GWt9L+rgHLSWQXp9DnzqbhBHsSg1JI3YxIi34lGnj0X5xKV8u+dx7I4LGRxw/+KcLRHEqNVqQkKYUChEukZD4V8/pC0jnePjxyOJRlDK5WhiTbhcLhhwo3NMI7N1G73xQ8x44kmysrPxlpfTdv0NxCy6nISnzqbFbGhoYN26dSxYsIDi4mKCwSBtbW2c2boV86bNiAWB0ilrEAdVJE6I0n9ER2rxNqIdV5DnBxUi/HiJlT+CQtSHmCANnlj656iIS55MesLLbHujkpzQZkZLv2Kd7T0ikX+0TECq8JBY1Az6I0gUtSiVnh/WKQgKEIlKUIsFGpqL0HXGIE4rJiDZTkriSozq0dQd68FZb8Vs7QQhAqIoIiGCJBxE7R9A5+5G7+5CEvIQ0cZTe5UIlf1mxoRTaYwdJMdhRl1gIWZxDv79exBnjEWRbcLvC7PphXKUWjlLHihCLBFTX3qYqn27ueT2NagNMef656OPPiIajrC8cAHeCiuBZgfBaIjt8tPYREMkBDNIVcqRFsZgbRFw1CkIJpcSVXbhiEjRk4DbFwBBwC3zkDonlXsm3YPP52Pr1q3U1NRQWFiI3++nsbERQfCSO7wUwWPCXnUZKVlWTruDjE4z0n5gGJOWGjB98AcQi4lf+yD+M2fwnTmD88BBJCoV0mef5MuXn2bpTXehrDhNR0Unji4nComb9DFp1I3J50RfH/fddx9S6S875t6/4zqK68uQiGPpXPkSTSd7IKKkYF4K0xaMOa/sC9t2k8jLpGha8EmWU/fFNPInpjL7ilTar78Bf3sDvbeHGOxezNJHngEgHA5w8NAcotFunA4zNTtHQPYk5k+5mLHTc/7TdqjkiSeeeOJXl/5/AQKBAC+88MI5Kui/A/3WnXR3r2ds4cfneZ/+IRzQ1fUFGnUmTucprAPf0dP7JR2dH9PTsxmLZe451eZ/J6RiESddHmrcfhIVcv7eb+epnCQMsv94EEYiAWpq1pKcdBWxsZN/8n0waKWnZxNpqTciCFEaGp8lOWk5ev2PmwixWIbdXo7P20pi4q+jj8Zq5MzKtXCgYYBJWbE8dukoHl0wkguGWYjV/Hv6qa//a5qaXmL48CewmGchkSgxGieSkrIahTyOUNDG0FAJPT0b6ez6GwOD+0hMXPbfHg7wc/B6W6lveIrs7PvRaUdQXfMAVusu8ob9EdnGbkKbywjfkkV79k6EaAjziMuwvf9XVGMKkKefn6JNIlGi1Y6gpfUNpDIDBsPYn3nqj4hGA/T176SnZzMtrX8hGLQyMLiHpv5DvBu9lpcdY6n1+MlQyTHJZOjDrZiClUxLnsjFZiNL442sTjJxs9dG3Ed/xb04zLTZr7F+v5Xn5sfxSF43kyM7yXa8g3Hgz/gcR/D52hCiYeRy03n/E6lETHnTaar7ddw259KfqJv/EqQyA8/t8rK1WoXVqydqTSGz1k+/AurSZbRZypCOFhg1fSzTFmQxpigeQlF6ujZj9TyOTLoHY+wRejrfYbTKj71lCoXFD5GSe1bsT6mVMdjlpqVygKdkJRxlKrHmy1iaPY8PdjZzoimKNPYA2THZaL3H8PraCIUGCQ7t4crcqwhI4vnozEcsMBmw20vQ6UaRl/cGTmclra1vIpeb0Ovz8fk6fzC2RYwr+uw8Y7vOVsf9++9nZ8tOjvcdp85WR7enG6PSiEb2I5vH622jouJanK5KNti1aC2LGBw6yuu+ecQr5LxjiiPY0IAgQEjiprJyNXbbPkL5HqSTnXT3fIDVuhuTeTalbX9klvESNmaOpndgkInHjhL1+QiqPcgGGrhoq4uB8iOozAnI0lJ/MXwhGD2bA/rN9n7ur+vgL+39rO8dYpslmb3FUzkpz+RiTRfTFG08X/YM62vXE5BHiXXIuPzyW8kqXkVrqYvDGZu41nua8t7pZGkLyLllJgqTDttnp4gM9uE/8SG+EzXELFuASCJBpdOTPW4CfBUqewAAIABJREFUFXu+pstXT4Ymn0Cjgzq5nXGh02j7ZajT8pmRFce6iiMcbzTw2OSLCX7ZhOdwN+rx8TQMvx9JrJSIdDyr3i/F2tvHi9P0XDMujsO9f+eJsqcoPANGe5Cv4q7gqqLVXBh/NVfmz+ThaVfR6Kzi2OA3GBVGXr/4cfbXDfD2980IwAXDzFxRlIK3oZFn/vwxfyhYQWdwChbxKUTxJUxU9tAaV8XOnHo2hZrZYVFwwn6KxK8ryLllDa8WLKMkdzI3//n31IVS6T9+CHXjDoKjTWQ+vgjT7GFUtXzP6bq9jHa1YzxTyosz69kpHML73g5iXvwLWR1t1BZNwDPaRJlaTK/MgNavIKnDhhQx45WziT9TwdgJk0mfPJOoSMyd609wuLyHu7SxSKuc+BHokgS5DAn79GW84hOY29rMskfup6OnlrZTFcy89mbE/0RTdPT3UX3ye5RiBdOlyXxGDINdpcQXFNE9lEpiVymhtma0F43HyxH6O4YRDoXQPfhbFL39ZFU6WBdzJZNG2zFm9+N22xlAQ79Jh8otx5Csx1iQTkZsCMEyxJTLlRTMVZK4YCwJS28lVFVF3KmDGFxi0jvKEUTgk0p4ccZdPCAy4I/bi9m+m65vAsQsXcbBH3IUL1iw4GfHvK+8H+0BDxGihAiD348sSU+jzUuJMYOsGQEGWlVc2FLOZY4KVqy8hFRnH3R3IT1Uz8QmA1O+70BqScUw+npOLLCRMq2IVSNXcoNiMRc0NTKKbuIjV6JzK0hyuMmTyxmxfCXp2giezha+9iTQoM7CJBZxQdM+5sfu4V75DjodI9G6ncQe+x5zsY/kSzNQr93O7q+2Y0goYNT0qUhlP66TIb+Pyu++ZsLChVhSTRw9VY2mtx9tXSva3z6Frul64iTbSZkzkohmJENvv43rs/X4KirQzphBwqNrsYwDya57kHV9iSo3Br94EkMqDQe6vYhzYph3dyFZ+WaS0/UoRCH27d5KOBpBInZS4slijv53xGu+xMJmQkIHnSlrURz9juyWbTgLddSZbkamkDD33rGUb9uIz9lI4dzLOLW3k6ThMcy/vQCZXIo0RoF6bByq4UZkrf1kReS0BKLYZRbUqROR2k+TUl3OKOlwhifLSYzEktudzQJXiByhB7N1CPkuL0GNgvZxM3HMuBxJWMmo6RcyU7cPecN2WPoB5F2BIAh4S3rp/a6BZnEfenUKjYkGMs+cofurr2jSqPC7HUxbcQ0ikYjqz79g8IybQXMe824rwL29mZDExSHNt3Q7LMyOLWTaHZfjivyRnOFRpkxeg6/XSUAH3ogfu92O0+vDE/GiDMfjD4rwaNoQI0GuknLTnTcxOPg6cXNvRtpWjNPyHVLDMZYu+YDi9EJSS6UUL7qA0cVjyM3NpaioiEmTJjFt2jSKpcOZecF0ciflUVJSwvz585m/dCkBQYHumx0444dh18oIRQV8Ph/mtjaymsS49NnIsvuIaCXMvHIlwfZ22q+/AVVeHsl/eAXRD4aUyWTC7XZz5MgRWltb2bFjB5WVlXjlcnw+NzmtbaTNm09njxZZoouEOAVdp9IwL0lgVa0VSU4MEZ2aqGgKScH9SAUFA4kr8CaWkRxZQ1zOCIZPSOB4RQwDdhXOcDyxhhbE8mrS1S1kJgl0NI1gqGESZvMV9LYY6bFpcAxmIcSl0+6UIW2eDEP9mA3jiYjrSMg8hVR+BSe3bySxZCtjKrcSbz1J3EAlcdZTxA2cxmyrRhOyodOYkScVEkzOR9ZXi7IJbBc4UA+OITmgwWUMk3xDIRK5FFl2NlKTBpFYRFQI4xEGaS51Yh3oA40PjTmO7AlTCAtnf2ufz0dvby/ff/89s+fMIXVsNpqieDRTEjnT6aW/UY1WFaZP3sGg3IXD6yLcbUSqEggpalEZBugSh8lscONSq8mKiSGeVnQbv0X14Q48W3eR0tTFiH4fqpPNxHZ6yNMmMiVnAiNNV1DxnY1QOI9guB3z8HQG3X4M6lZajunRjolFsnUz9o2bcB08iH1gkHaNhjMTJzBx0WJaTxxDtXkroSOlBIdcyCIDJGaY8NZUo9q7F1VmBmK9Blt3J2q9AdnP2HnhUAjr26/gC4+navTtWNuiaM0StLlOymsPEYlESE9PP8dGqukT8cfD2dxx4Uicg39FkXaSvhOJpOePIGHZpTh27UDxvZ0utZ/8S1ciEono7Pobg4M7SU97AH9gN155Ep7OAN7u02zZf+g/bYf+/x5u/uH13cOUyfsAcDgrqaq6B7+/4ydl5XILSmUSSkUS1oE9ZGXeRUbGHT8p9+/A37oHWFvXydIEI0fsbson/zRn5j+jr38nVVV3MnnSd6jVmT/53uWqoezYpaSm3ohYLKOt7e1zgmn/O9o7PqSx8SVmTD/+L/P6/nfD52untOwyYo2TMcRMwGrdRTTqP6+MXpdPcvIKlMoUbLaDVJ2557y0TP+3Ud/wDL29f6dI+zbtf3qQUHc3CocWwXH2ZDVu7Vpir7uGtrZ3aW55FRESLK9qkEo0WD54lpiY8Ugk5+dQrq9/mq7u9RQXb0WrGfazz3a5qjlTfT8eTz1KZSoymYlKl5Mj0oVcEv4ULR7aRLlcN20D6h8E10rLLkWtzvwJu6P32WcZ3LKe6LszaBIeoeL0g0xLKQFArc4ixjAelSodp+sUdvsxQiEbIpGExIQlZGXdh0JhAeD1LY/x6tGJHHnoQpJizo8d/yW0WN3MfnUfy4d/yVxTLjW7JpJeICN50qfExV3M4OBBPN4GJk7YDpxlq7S0/pmWltdQy2fSVitGHDQQ9iqIBDUkJs5nzvWF57ez2cHml47z6qV+EoyxpGst7LW5EHnDGHt8aCWvMjZRzZXyEkaOfBFjzGRaWt+gt/dLxFIjrZ5BUuUgFiuYMb0SsVhKNBqkvuFZuro+JSFhMXZ7GSIkFBWtOy804MzgGW7dfSsWlYUMfQY9nh56PD3Y/DZUUhXXj76ea0dfi99dyenTdyCTGdGnrWXFd7/lrdlvcf/xzbTpr+XjGCfpN6xB8PkQJAKDa8JELCLMz0l4fcxSLrlxAhNS3bS1voVYkcwtpxso1C1l3tRbuK+2g1tTLTyarqfs2GWEQna27ISVlQa0Lf3Ic7KJveYaDAsXIlaePy4jgsBrrX2809mPMxwlVhIkKdqC0LITsasXhcUIqgA+XyvWYBi5RM7EhImEvzlDT6ZAi9bGPaZHCH0dT1+8naa4tSw+ZkammM/Y2JkkPzWFiCtI1yNbEXz9aKdasL7yFJrpF5H61qvn4sfsvT1seOp3xCoSGKaZgikcQ1uwhhM93xL8Yf4wK5JJ0QwnQ1eASCEjfkU+mlEmGhtfpKNzPc+VP0tsbzOT+74nEgz8ZCzOvX0Nm5yJrCttY+NtUyhMPeuBCEaCPFv6LAmaBG4fczvRqMBHR1t5als1ry4bwxXjUnj+0b/wTjiDPMkQd+z5KwGlm78uDdCnCZPnD2GzjaIqPIskbw+S5G8YMgisHnU1icJCHvmygUNrZ5FiVHPyZC8tDz5BbsdBOuatJf/2y0jKMfD1n/9A8+EDFLUMIRKiqENuhEiI3YUSNl/0EFqvj/l7vyLOL2F8fSPNhiTscg0ikZixBauQS+REa7YhlkVpSR/GkXAm2bJ44o0KDPFKmrscTEbCHkMJu237KBXfzgZvGePeeIZdb79OX0sj02+/j0AgQEZGxrnNSXtVJRuffoSRU2aS3pqJSKrigETBrBg5kiEBpUhE1N2HYq6KKs3dFIz+mAN/3U3bqZPMmD6fvtIQlvh8DojDrMeHgwhC9KwhLPohRZMoCgn+QZaO+Yq8jFrO5nwBg3QiltLrCH67jnBHGWGRmNMzr6ApZTbzXSKMUi+xuW/g3diKu9+A9pOPeXf9ehYtWsSYggL+/syDxGaOZPqq6xGJxQjhKPatTXjKzuomqIrjOXXiJCkRM0n3T+aZx/fymV6EmCi5UQnPVb6Msq333PiJiiSEZBqkYR/iaBjRD/UUWRKI+AOIXPZzn0VV0Hu7iuaG+wm6EpGHXIyteZvMW5ZjXL2aPafaiOtoQr72Hk5dOIGpw/eTYrcTDohp3mlBHCume9pyXObL6Gv34nOdpacr5FB0aTYFM1OQyiV47EO8fevVzL/7AUZOnUHJ5s858dl6LqhtgSlTyLx3GpoNv0GEBNFv63GVniI8MIB+3jwkOh2RL3+D+PQX2BIW06JfxYDLjLXdicceZPIVZ58jEotwD/k5uauZ5sr1JMpOkxOjo8IZRpZ/GXvqB3jV/xhiEewPziK5NEC4twtfopbTUxfxv9h7z/C4qqv9+zd9RlOl0WgkjXq3JEuW5Yp7xQVcgGB6AikQSiCEAEkIhBZqCAkEDJhuwBhjG3DDNu7dKrZ6l0ajMiqj0TRNn/N+II8TXp56/Z/n/+F93nVd58ueM/vsPWfNPnude6379g1Po2xxOrPWZbHx9puYsvwK5my4ib7mb1m8pXIJQiyG7/hxZBYLirw8vA1DjH7YSFdQTEswBiKBicCnFIwMkt/eQW1lBe0FueRGU8gSkpFJjqP7ag8KhUDWomFEChVhIZVwMBmJxIdCXIdL+xiiyWtR5Ojxnhwg0DLGgaRmwmq4rnAFVQfP0Bg4z9yDBwlLpYyaEv8OAsQwOJy0FN6FxyjHPOUgpS3XUGM8TKdXyQJNGfPvWUOooxWP0UZ9012Ulr6KOWnld9Yfv9fDaz++nsrZv6KxRSAtzUFfnxF/UjuWSToyMjdiTlpNwoV1NMl/ij5tCpOn/gX34V48R/pIfXQWon9HunXLli3Y7XbuvvtupFIpp7e3I37hl6iEUQ5OLuT6X/8WPtzM2LbtnJn3LOlTU3HaP0Mdn8DK235Oz3XXQyRC1qdbkBgM3+l7fMTJu2++jUwuY/LUcorLSkhMTOToLTcQa2snRRXP4ZLf4NP0sOH22ex5uY3UQhXVaanU2sYZ84Vw+kLEQhNcm6JmecmzMKoh88KDIAbEIoJRgQPOIFPVW5mh/RSAiCDDFzMSJ3JyPuMDLtYq0BgU+L1hShdYmLU2h61/rCI63soMyVPU6v+EpvhFpDYF8s+DmIeGEEQi4iqmkPzYY8jT0wHwXRxh/ItOJJo41DNTUJVocH76IeM1IaI1H+HM19Jl+QOl6TL2BI6RlZ/DNddcg1QqpbOzk7q6OlpaWohEIuh8ecg9yTiNNURlE9+9KQIoAkmIRCLWXL2CjLxUlGophz5opr16mDlX5zFlaQbRaBSJREI4FOXt+48za10OHe03o86xs6d9OpediJDf1496dBREImKGNBT6rG95CcIeoiE3gt+NOPDdbAiJZRoHCm4goBxm0c2T+eqrr8hI6yDUsA5/LEqRsZUxBDrCYWISCTKZDJFIRFJSEmXSODTPPkXbpA10xQ2y9pe3UfPNPjoGhpnW2EJaXz9t5ng6zPFoTUmsf+gxTBlZ3/PL+tc2cf6sFr/KSFA1SvJkCQv70hDJJdgmB9lbdYiMjAyuueYatFotu+sGuevjGg7lp/M3WTOzk17DILUTGLiOlTc+QmRshNZrFyOMi7H86RUk0iAXQ79G58hFXltMYL0Th+cMJ06uJjIR5dnnn///EW5BEAgE+v/Desd/to7OF4hGfSiUKbhdF2houAuVKovc3F9jSb2OUNhJLBZl7pzTZGfdgSV1A2bzKkLhUfr7PyHNcsN/GaH7z1iSXMpG2wjN3gDLE/WsMhn+w+90db2EWKxAq5mEXJ74vXEFAgMMDG7F7a7F5aoCwGhciFqd+53zZDIDtr53UShTvxeM/9+2aDRIdc31RKNefBNdOJ0n0GiKUMdlo1CYUSjMyOWJOBxH6LVtwuk8jUZTRCwWZnT0EGmWG//TRGL/p+aJRHm/f5RijQrZPzGuRyI+mpofwGK5nvHfvUrEZkddOYOExWvQr19H4u13oLt8OSKRCINhGklJK1Eq0wioHYh3dGPVbGdMXktKyneJ7AyGmQwN78Xh+IaUlKu/l0Ifi0WwWjfS2HQ/cnkiU6a8jz3hdh6y57AttpqypCmsKbwFhb8GTaCa4EQ7en0FY2Mn6et7H2PCAkKhEUBAJjMQGR5l8NFH8M30k3P1s+yt+YbLkraSl/sQxSUvkZV5BybTUgyGaZjNq8nI+Clm8xUoFSn0D2zF1vcuIKBS5eDsf4T91kVYDHFMyfi3ZeT+NXtmbzP9TifX6uqxHruC3IoEkqb9hXHXWYZH9iISifB6W0hN+QFisYrWtt9js71NTs79FJc8zs49F5k2fy1fSWrxynT86Mb1SP5fmw6VXsbuc+c5W5DF7/KzuS81ia272tCb4hhJUuATF+EY/5K1qUUUFzyKTKbDZFqK2XwFgUAfg55uAtr5qEMdJJvXIpfH/10jfBFKhYXe3jeQSnVMnfrxd4LtC8MXuOPAHWTpsth0+SbW5q3lmoJruLX0Vm6cdCPhWJj3Gt9je9unuOyfUmScwtSKD9jfX0W1vRq5TMchFjNF3MzS1kfR9VnIfPddRuf34zH0kmW7ip78K3hFVMzT1ywnObECjaYIm/VVmvzpWH1DvDL/NgwyCS9023E4jpHt30ss5mc4p4KD003ccOMfCVmtjL3zLuNbthD1epHn5CBRq3GEImy40Mi2IRcS9z40Y++iGPsEc+9Zcjtt5E2aTEZ6DspQO4lSET+u/B2PznqUvee3UXQefv6Dx4gnl+BuM9E0F19YtnJlR5ThkQTKSjZgSNCjmZnC8Ma9CH4tijwNCdcvImxX4z3wMZHRUTQLFyASiVBqtOROm0Xj+cMcj2/hsKGa5f55TNIXUzx5HqXqheSoypAp9bSEBqnq3cyX1ec479fRFRWj93+DvHaYrP5mlJMzOVwxTGf6BJcvv4lp5QvIM6VStGQ5c0ssHG0b4bOqPpb8nVBSIpawKH0R05OnA9A86OHtE93Y3QGeWl/Krtp+nm0KUem6yKviHuQt9ehmRLmfHn6cvYYVS/6Ca9txFsSbuehOoze4khJ5iJO+AzR6DhAKxqERpTEzJ5GUFA3ns4twn64iq+Ugx9vM9PdHmXfDCrq62rBOOMmLChgWLcI6exojAxN4RhUMe7SMi7KwiZPYPXU1pjt/zspf/Zjo0hV0JOnR22PozFOQmitIVGRQodKRpRCTGBOQjTowhBzsMh7hkPgLuiZ+wgLqufGnP0VmMnD6s4/RpWdx4GwVdXV1l5Asn8+HOT2DpoP7MGXn0NhylCJpJjq5lAuBGCPmOAaGApjDY4hGklH4MoiZncxccx/hPjnq/gws2hSsyiHmxeK4FjkFUg8SzxCzx5uZ3dvAjIiTKbZ67OokvvQt4bR1OXfP+C3qqkzGxScZ1+9CUtuDd/qVvDnpNpbrSpkXEOPVduKY8jJp1YMMnwLzg7/EWfc6leFzFA3vQjjwGMXRs8j6z9FUH0A9moLz83ZCVg+IRSgnGTFuKKTufBUZQRNiGeRoHJxxeanMOMU8ezrKRDlJo7VEg9+u1SIEpNEgIpGYwGUP028qx67JwYcalyodrz4ZyRVdJGe5iFplqGqjqK49QfH02TjHkxnUlaHZ8hz+o4ewZGQSfuIR4ubNIj3za9K8biIxCQ2npiNye9l92T04PdPQGuMQhXvw2A8xvXEnsXCM5j4NTSf6kSllpOQl0nHuFNFIhLxpMxFJJFw4uh9vchHpZ0+gnnkFHdpvSBoNIGo/gOKaPyAvLsXW5qX70/dI7fkzh113cGxwHW6vEolUjClDy6KbJ5Gcrae71o59+6sI+x+jaOxFpkpPkSUeQB92UyLUUDi8myWqNoLIGAuoibaWIeqsQ2opp/UmCWOt6wERS28pYvD8BVrPHmPJT+4gJpHS0nUBiWSC4Mm99D3zICN7NzNx+DSypHm4dnYRMoRRByL0C1JiIvDHBbFlGZHHopTWNZCS00yocDHZqQVEtrxMVComfctulCULEZmLCLY1Igl1okiCYNlTBJXz8deP4DtrJ+YPI16byjf1J1i8ZDGZ0wpQ1UyQk1nKhUI9MqsVlT+AIuRHEfbjj8vAbl6MOLUP25iERokNZ0jKdCGbGbcuperPL3Bh61ZUn59CNs2M3bMHS+qG7+zrZHIFTccPkZCuxTlowGQ0MDLcijyYSZ+vGUv6KDJ5lMSKuVgdf8PYsY6E0ql4DvYiNalQV/zrRMP2LhdDw0McOnKQFStWkJqaihATOLy5FXFhNobqfeQmmBC2fkagrh7fj5/A6tCw/KflVO36mOwpU5F88BHBllYy3n8PWco/JGZD/V6cX3fh3t7F5GA6Rf4UDF0ifPUjREf9xOmUnB3pJMs2gH/SHAIRDbW2k2TlX6CvuoTrVuZxxxVF3DY3m7sW5XHr3DRKclqwO7ahkt7AqVP7mHTlMnSlKTSN+3E4Q6hk9ZxV5DGe8RCOwt8zknwDIWstpYGNFNzyU4ZHZHidQZbeWkLrGTstZwa5UvcEDWNGhmOVpOq3Y3p1AqU/iHbGDDLffQfjbbchTUwEqRTf6SFcu6yoK1Mx/WQyyvx4JNo44somM/7GKyiLf4D04jHsaemMarQsuHoWZ86c4dy5c5w6dYra2loEQWDmzJlcccUVzF85ja7aURIVmVz14yVMLpvMlClTKJlURrg9idhQPIpAIj2141z8xkb1PiuuYT/Lf1xC8dxv9xP/gu7amsZoPWtn9voshsf/yqBbT/l2McXNLSTMX4B67tVIUtczNrWInUuO8HxZPx+VD3ForoLd82R0XFnGDfe/hWbJEuTpOfgOf0lEnYJPkcNgtJE1a9Zwsa6ftLwDTHQvYtwgpzc6SsGkSSxZsgSFQoHNZmPCGSX+QCNqzwAXkgUK506m9uRx+kQR5KYIjsJMpkydifb4OUpzixjSKDm3+wtMWdnEp3yb/ReLRjn/xycY2tfFqKkM7dQP0Wblsn7+5UycsSMoROi6oWzuVKq666ipqSE3Iwf36RF2jrhZ7Bb4YESC3nQVBeowaLbS2nCQ7JINDKSdRHxilODne+jT7CGcFEb11wji2iaGm4IwzUVYHkMuKmP//n3/ZYT7/3MB9/DwbqprrsOctBq5/D+ud47FwrS1PU40OsHw8G5GRw+i1U6mvOwtNOp8gkE7E34rLtd5vN5mVHGZDA/twWp9A5+vk1BoCJFIRnz8zP/2uWqlEvaNuhgKRfhJmonJ2n8faQ6HXbS0/A6IMjCwBZvtPXy+DsRiJRMTPfT1fUhr2yOIxTISjYuIi8smGBzCbt+By1WLVlOMXG4EQCaLJxiwY7O9i9m8GplM/+9e+3/KBCFGVfU1+HytyGUJZGbeTnHJn7CkbiAxcfGlw2RaSlraD9FpS/FNdNBreweRSMHERDtqTcG/i/7+d9ofOgb4s3UIhVjEbIPmUvvA4DZGRvaTprga/2u7UNy9nLyH3yRu+nSURUXIzN8l0pLLE9DrK0gquwbv0SMouqSMVfSTlXn7d84Ti6XodVPosb6OQIyE+NkIgkAoNIzLVUtT86+x23eSlfkzzPnPc3+nnz922UkWe/i1/AN+O/UmTEo1psTlWHvfwO+30mvbxPDwHgBc7hpGRg/QP/AJttY38T/4CbFoiNidkzBn34S7/14C4kpmTXnqX2XiFolEyOUJGAyVWFKvIxqdwNr7JoODnyFmnFHhWtqHA1xT+V3CO0EQGGgfR6WVfy8Qto1N8PDn9dydl4Lv3CSKZqaQPmcbo6P7qaj4kCTTCoaGdhON+ggEBhka+pLhkX1MmvQMGek/upTGVllZyeu2V1lSMZfpqdO+N/bt7dv5yNOIM34Sv5Tr+OvxThy9Hv6caSFlIEhNvBSPZh5pukzmJP9DSksmi8ectJK3ra30+AMUS2xotSVotf9QGNBqi0k2ryE97YeXEH+AKnsVPz/4cwoTCtm4bCNa+Xe5D5RSJbNTZzM3MZ36vq/Y7xZzxOXn3abNHLEdISJEOB/JI6Yq589NBwjlNWBefRvBBBfWkU0UFT1F1DCPXUcOU+LvJNxWTfWBg3yzvZHcsnKinONi0MWV2dewKMlEeKKdN8fTSTctICdSRbzSyCe2On689GESr1yLfs2VxAJBxrdswfHuexyIeLg+IKbX7yfPu5mHCkq5K3MN1/+tiaXHPFz98FtcvuRnzE2diWrwJVYV/oRZOTfxXuN7dJw4QZpby6wrfkrXJ1GkpghvW55A7RkjpzERXbyI8oTlqLL0yFLU2J/8I/L0WQQbv2DkxSfRrVxI1J/J8NHtNI2HyZk34+9Bt4bypSt5f/RTcEdYWrYMad9FxH49mhk5aFZmsCF8J2lL8inIX4Xz4knEDcep6pAgqw+i8Po5UTbGgdQOUgyTubboSVrqwmw53MUXA2ImNr1Jau1xLq/IYFt/jFePdlHTO06cXEKWMQ6HL8RTu5v47Y565FIxf94whe4RH7/67CKVoxe4cegi+tMnkBXHKM2w0Zd1M4br/4ZMm4gsICOjQ495/CTTNBfZ51mFJDCLdLMXh2wPFxxnKDUVkKpJIT9Zx4t+M7K+biQiO12idKwnHLSZCxjz9nPAPIlvJkT0TggIU1bwdTCDPMcwggBjeSWEjSa+qhvknsV5FCbrKM0zYlqYwVNjYzwz6CDOF0URsBJQ9nCg/iCO0Hlem7KXM/HtXK7+BUfGk3jEvZu8W39ONBLm0Ptv4UlKQ6OSccvNN5GYZGZ8fJza2lqqa2owGRMQ+X2M2HtQuBpI6Puap1NyuCiOcjAqkOcfwdj0FQr9AiSNSYxUjWAei+OMKEJD/vtYjB/T0pOHEDFQJtIxPy6Jsn4rhe4+Cl0dLPvTY2xYXIL8821kqPOw1HvQexIwDCwkfnAlqtTVKJR5LBGraYqF6C5+GyH3Uwy+UmJbe5BastDPkWLq2obYVIAqeyZWZzJR7xKMihbSgsfw2yQIiSUI4RjyFA2JPyxGJIoxNtqKtl9DcNAjkhEeAAAgAElEQVRDzs/nkvfe00y6/DCFpatJKZpBFq8TLLwZaeb1yPNXEzf3OhS5l6MxxJE+aRxt1VeIEciZl0Z6+X5yJwZRxWnQpIbxtUtRVscYmr6f5Lpz9IXnMJI0FV3zUcL7diKIIyROqyIp6kcQoKFtHsqOHnpnzMAlnUZWYRLzcgc5+/VbpEacLHjzb2TkqdEd+piJkJqGtigth/tISDJhaztO5aq1qA3xVO3eQTCjHKnPgXTffrwLUogXSZENd+Kou8hnO5LoOd3MIvHv8cbPxnLnX5m9Ko0scQ+aqt0o9ryH/csDtO/eQ0rP8+Sxl3GFnmZVBSeZh973W6JZP2LcvYxjMRHBCJgVGkZO5CDqqEKeNwP9O8/SXtuIf6QQo99KflIS0UPjFBlm0djUyvaTu+jo6qT2QiODvi4k00cIzo8Sp1gDDVq0i9IxXJVHw949aBSJOIJifPp+EuK0dBl1VJRPRrGtga6wHd/XBzAFHChf/CGpZVdCYj5C+kysT34CZTeg+fVHSAvKiCtNRDMvDVWJEe2iDM621zAyMsLatWuRyqXE5DEiJ0fp7T9Hqy6M7hY32bevpeDnT3O6o4BoKMZNV80lv0mDOaonNaynXefg0NnjdItEjJjN9CWbyfz4HP7pLrxtteh82QQaG5moqsJ3/AQjXjeuCSfJqlL6hsPMvd6MrTmIzBdHWFeLEGojFo3hDzZjqroBAiL8DaNoZqYgz/g+OOW0+9j2TBUd1cOokqJcsW4lIpGIwQ4XFw/ZcHmPojHI0V6oQ1lYiOWttzh2Ioo2S0I0d5Cu3d9QmJ5D9P3NpDz1JOqZM4mMB/CdH2L8q048B3vxjrholvWTfEsZujkWrD47juFRpH1hpH4jbWPnSYo3IOkbYlRbgdoSRqQ9hiRgwdbko2BmElKZ4lsS2QvXMzj4KQb9NCpmPU31NzsZ9vbSbWuiq0NHNFzHkEWLyDyJ9T+5mdSCBNKKEuiemIrc+jV621aKfvYLpqwqJBaOsvdvVRQpDpI5M4NvWi4jJbWJtM0deJQ69t9ZRu69D2I25yISiRBiAq5dXXgO29AuTsdwZc53MgZEcjmR4V4c4yIU8fmIuy7Sq5xJXetZwhIfgiAgCAKJiYlEIhE6Ozs5deoUvb1WFqyYSd3BfnQGHcXTs5DElBx+p5OxAR/BlE423LeAgHIY23gTUm2QSYtMJOWoiYuLQ/JPZTxVB63s9Xh4sqabdm8mKUehoq2RpLvuQ5q0mvCQGv+UFkYLniVDPcbklHncNet5Hpj2AAXxBWxseJO8zApKJi9CPaMSWXoOgd3bGEyeS493nI8brBToFRRXBPCOBQj05zJl6mSWrVxIaloSWm0DKpGDibpiihs/wl2hR77MQ9RQjXFSO5k5DaSkdGBObsKRUkM4E6R7+0kdGkKZkcnRA3tRaLSoDfEcuP8eknbtp630OpQZnSgsWq5YfysHd+1A71Tx07zHWaJfgPJ8gKnlU3E4HeiPTiB1RNgihNBPd3OyT8LScYGuPieRoUoMluP0WLdgypyPvegCsaIrmJjWgndiJSe00yhfvQrdjr0Ec4uJz6nD2qPm0KGa/90BtyAINDc/TDA0hFxu/E8FwSOjhxge/gqFIoVo1IdWW4rX20Rf/4f0WF/Dbt9BKDSKSCTC52tnYOBTnM6ziCVKPJ56TKYVDA3txJJ6/ffSff87bDAY5ozLxxN5Fgz/Qf22zfYuY84TSCRqysveQqnMYHj42/r0oaEvcbsvoFEXolYXEAqNEgk7MRoXkp11F0PDu+gf+ISMjJ9cQoPj42cxaN/BmPMkKSlX/V+vhRYEgZbWR3A4DmMwzGDmjN0Y9JX4T5+j740nIUODMiHz0rhEIjFqdS7JyWuRyxKw23cQHz+bsbFjWFKv/x9Hues8E/y61UaOSsE3Dg8bUuLRSiV/98uH0Oun4N32FZK2ALkvbUas+Lf9JRSJIRZ9G7BKE02439uKP3eC1PJbvudnCoUZENHd8yoOx1E6Op+hx/o69qGdiMVKppS/iSFpPTfW99DkDfDnonSuDb5AikJCsvlKACQSBSMj+zHop5OT+yucztOYTEuZVrmV7Ky7SDDMQ/L8RQTrOBMPp5Iz+3fUNP6FULCHrPyNpMQb/9V5xGIxzpx9jcbG27BaNzI21kA4LEEQfIhEAvlmPe9WGbh5VhYq+bcPiAl3iANvN3Lmiy566gYRhC56Lpyn5cQRYtEYm+q9RAf9FHRGKJyRTOHSi3T3vExh4eOYk1YQF5eNJfVa7IM7cHsuEgwNUTZ546VUvKGhIWpra8maksVnPZ/xs8k/w6L9LlGZK+jivsP3IU5fh9SnJ+0rO9FWNzN8EobbXZgCYQoaQvQkyzkgJGOQSanQxn3Hx4Ymhviyey9rki2IRGBKXPKda8hk+u/cy2N9x/jFoV9QZirj6fl/5VWbk7sa28mVDJGrTbrk5+Ouarqa7mFBchnrKp4mQWWiMqmS6uFqpqb/gE7VGm4Nepj1xMtIl5UyFDvEyMgBUlN/QJywiu3PPMZ4UMCcGI9aIsHe6Ubi78HeqqOwwsEhTwBR0Mz05GRE7TcjU6azyZVHSFFEe0BGo1BCrV/N4fEIRyNiakrLOXr5XN6vzGRz+hwk/l4eGD3Fq2ufoCRqxn/7Awhj42S+/x6qvxNOjY0dw27fTmHBY7S6+vndid+x0lZIRkYljSeUqOMVXPerOVgUacRtbyFN6qU5dR6zfOkoMkUMv/wGMbcHWepUfKc2EYkEGDlfxWdZk3mm/Bo+DxtparGxsDwdhVRCIBLgmepnuVK6jKKBTGyOp8lTf0jcDx9Blqijfbydb3oPcip4gpqUXvJUmWT3dmOyZJB5eS23rXqEXtutHK5O5ZumcbqH3CSrxBhyM/hYU8zRsAbD9o+5q+FzVhkj9PjgTxfG+bS6n7eOd9E54uOhFUW8cE05VscEd35Uw+LwAMs6v6RkcBSVNkruTDtVzmXor34QbUIi3lMDSE6FiBImIPKQ5D3FQ/Hb6U67icN12UR9OYjULeyxbebV46d5ZW+YXreUY5ZyjiQWUiOOUYwTU78cq6aAsxozQ9oMYs4gzS4x6Z5hVg/WsC9jOlfPLeCRVcW8e6qHaZkJ5Jg0BIPDnDxzOV82GSkRpZLkEvG2ScfGmB750nQOFR8mqotj44pN/GXXEKXidm6dVoGyrJIRaw9VVefJkVu5KfIp6ovvY45IKchdwYySOQgjQRTjGpLdRsqN8zAZ5xJrPc9CUwvvCZUYDFJ2yw1kTfSyyz+Gw5CI2y/iE1GY9LKXSU/soPPEo4jdEjJb30Jo3IVILEeaOg155nzkWYuIBVUEOwLkR9KZIohoDIzxnAz2EOa8OEqTxEufxMfGqIBl7tfMnjSdk38bYvaEBN8FB5YXn0R++jHOi6aQfss23N0FRNoKCJNHJPUqiPZjED5B7G1GpEkiobQR8emXYM8DpA9sJygaxh8uRZObgl4RYSjuOMmGDHIvuxpx3UfoixPQL85Bo65G5duJRtiOzlKPuO8oCnE/mddPRe/ZgtLvwDNtDXE/OoB0/k9QR8/gPj2CoVmG49YxlJY2ghI9wwlrMJtCZF52EbUkiD2qQeJT4TkdRb9qBUcyCpE5MwkODmE7up8xpZvlv3kccaeSiSZQaiZj0SeSHHHijkgYcKpRUkzobBXx2gBj4160gpi6FCO5vYOovh5hxKAmWe4gLtBFkq6D8rSLxAluPOaf0/fHpxl77gV8e77C0z/IsEFNQqCDhL5eQp0w3J6A3WOhfUJPr8LIYFIEeaWRjCunESfK5PTJNsSnfYjt3YS0enI/3Eht50H6TucjROLIb9tGnJBHvb+ek/pO2qKDZEplLAvmo43G0xkOYxvOxNizEoM/HVvRewRTbWgTZ1DTc5EmoQdVMBlVwITca0CVEcFuMmFKbifzgA1dyIvznhDFl794CXAI9/bi2LgR4x23o8jKurR2i0QiJFo5MbHAjh07KC8vJys9jbM7trLv41dIkqWTrs9BvfIAS1ftIyFhIUfetWLv9pCsEJPYPo5EENMuGaBW0kH6yCD5jQ20LBE4rDhNoj+djoJJJEYmiJjq8T+zg4nN+/AeOYq/rg736Ai2WIi5S9fR3DrOpFmFFM/Pov2MB5ATn3ma0b4WNJoiMjNvwHPEBgLor8xBopZ957kkCAJf/uUUXpeXCFGUvhSyJicRp5NTva+HscFRooGjrHjpFRKWLCHxzjvpbg/QdGKQT1L/xP7mzyiwaXk74Sh100wIQiaBr/vh4BgTnaN0yweojeugMf4Q6fM6cHlfJyLtp3ThdaTMKaIp1EuCVQIqFf2BHnKHrNgtl5FuKUTQDxKfvgVt9pfY+l6np+MLBgZ24fNfBGIoVWlYLD9ANjhE+LPPUQ2E0HicJKf78Q0NMmv1asz/JHmZkp/I6focLO7PEfeeQFq2nqMvfoTbo2DVtRqaorMZaomjvHoTsZjAK6tNHEnoZGvbVg5YDxAI+kn6GkIXHBjW56Fb8K/zmihycmh74xkSSm5Aqe7H65hAJC7iuluXsHjVMvx+PxqNhtTUVPLz8ykqKqKxsZGe/g5Kiidz8UAf2gQlX29qwOvx4ktqYvq6VYQUajLzMymdms+ox0pdUzXV1dWcOHGC5uZmrFYrX57v5KUGFx1EmKltx98vY4/5Mr7On4cnZME44cFV8RK+9BqKip5CJjOAcw+T0jegVCSRocugY7yDz9s/5+r8q1FIFCgL83B9vYujymy2xRmwCzoWXjaDhZOn4Aw/ilJYie1CmNoDvTSfP01/z1n6z80jzX2cJFsDozcFiRkj+MMGnE4LPWNZNIbS0MuWY23TkTl7FXGXZ+FvqSPhTB8ZGhVnaqvo+mIHxRdaGCuy0K9bRfykbkqX/4C7j9zN7PYiFMlabFlO/uR+nbL0ChKrxGT4EpiQhzkgreZcxEiTr4ZoII0NYTHTpcnM/ulVnN+RijLxHL5AFWJlBH/cEIJES01NGRs2XEfB4sUIwRCit/bTPzcRdaKTHVt7/3cH3G53Ld09r6JUWvAHbKRZbvwP+2tufphgcJBo1M/Uig/Iy32AlJSrkUg1mJNWkZf3MHm5D2LQVxKNBfD5OkizXE9pySv02jZhSlzG+Ph5EEFC/PdJyv5PrSBOSZpSzsIE7b8bMPp8HTQ03otYLGfG9F1EIl76+zczMdGBVjsZo3E+CfGz8fpa8XjqCYVGCIUdqOPy0OrKUMflMjyyF4vlxktIpVgsR6ctpbvnFcRiJQbD91HA/ykTBIG29ifp7/8IgMmZf8X32V4GHn6I8c2fEGmzMX5wD+1J7+MNtxKLBfD7+xgbO8bQ8G7Gxk4QCPaTnXUfAwMfo9WWfC9t/r/TYoLAbQ096KQSvpiaz+YBB7ZAiFUmA+Pj5+jtfRODYQbCG9Wop87EeNV1AESjfnp6XqOp+XfY7Q20to3xl10t3PdlF+2tLczON6ObVITrwG7odKG5cjlKRfL3rq/XTyUUHEIq02JKvJz0tB+Sk/NLsrPvRq5I5c4mK+dcPj6dkscio44e62votJMxGhdc6sPrbcXtvog5aQX9/ZspKnySuLhsRCIp48+8gf/IOTI3vknW8t/i9bZi73+ZnV03EZ8RY2fHDo73H790nBo4RV3HWbprn0Qm2U0gnENIOpMAyQwFk2hsnU3Ql0iK/ktS1IM4o9MosRjprhtl1ysX8DoDBL3H8fsS6bkwyEDrbsb6e2lq6WCPPZmrPHLSixKYfs0ETc33YbFcT072Ly7N5V9S7pzO01RWbiXeMP3SZ1arlebmZuST5BzrP8YcyxwUEgV6xT+yOF6ueZn60QYmjLcyR65CVjtGKEHOVTcVMn0tSJJfAnk9xnOZSFHygchPu3OC5WbDJWkbsUjM1tatrLaUE/I1k5Z207/hOzE21m3kidNPMMuygMKsB7mndZBqlxttbIivHFGy+35M2FtHMDhIc/Nv0GpLmFK+CYsum+nJ0xEQ+NR6kR79z8iXSrnnd78kYflSMm99mr6+D1CqChFkD7D3hceJaIy8H38FD934A7rP6XDK8mmUKUlynUMTu56uhJMMeQcp5iThsJMfVj5BTKRk17iMvoiWiMyMKwK+aJT68UHOjg3Q5I8wpkxhltzBByeqydm4A9/XB3B++m3NXOYH76PI/cf/z2p9k0jUR3Laz7jjmzvIkKWSciaEWHElUoWCdb+cSnP/EKf/8iZK/wTXZDRSbbyXSp+E8c9fJNxdhzxvIWG1mjuWHObjBVK2F5dQp0zj8o5OrrDXslOWzs4LA0w3Sun1NbLTuot7cm9FWRvDK1aQEj3JiUOnaG4fJTGi5czoeS7LX8hzi55n3fLbKF24lGmrryIQaeT902N83mDk7tY93Ne5jwd/uIgb5wmsr72F+eKL1Epy2Jx2OfXJ6VS0nmfRuT3cMFRNieBmeqKUP8wxU2mSc7hjjLs/b2K2eJz7vnyRDKcbhSpE0owRepX3kCC5jmGHk6HzPUiq3GhmpeIp9XPm2Oc4Qirma7tYJhtl3c/uZXnhJL4+k0maxgK6cxjNTTy/4jYKzfGMnasi0+/gkEzH2prXKPG4WKyL51cTxxgZGOFU6mT+sDCDtb+/C1WckpcPtjMnz8jZ7jF0ShmX5SZyqOYNRIHDxEtFpHdVYikz0mUQk5nVSH34FfLj83lr+VtYO6S80+TiochHlN75LCKZjOZj+yjxfMEC0TkmwnMIR4tQOLch73iHaGMz8a4cDKI0/BLwK/2oQgo05VMQ7dpKyaRBPvNXEAUOxeczKNMSVtQhMSqYkrSZREsj4vcnk99dQ2bHLqRuB0QCRO31CBNNKLLjgACRfg/RITvi4Z2Ihz5AcfEb0kZbGVcquBgRGDabcJkU3LDUxE0Lb8V2wU5/VRXp59vQlcSTMFlKtPc84/JH4aiX0ICPmBDFPV1J4pqpaJffyGhIh7z3E3SRfWCvQWRIh7INCLlLUHZ/iF5ykglHJgm3XEt/9SbCPVZSK29DZK9HqNuCqOUrxIE+JKZEJJnFhPr6iQ10oC4wIvF1MJIgoXNGJVmLtyCSyECmgqlX4x7uJHK2g8RmCaI8I8rCgxRovyZfXodYHKR6tBBjo4+hmnhkBj1DG35BV5sTWSieqESFT1uEVF6Av0lGsM/LmEbOUKIKm0ZBd0ROVBIlXjxBICql16elvz7EDHJIi2XQK3PhyCgiRTWO9LidvsFUzieWky/UErk4jPWYGv83x/Br3fQW5NBflk7CZA/T0xsxZ3uRLr0B7fp7UOZn4a6pIa+tjaL2DgyuUfrPnsXz5hvId3xCus1GWOena20CLbPyOFZbS0+XB2HChBgJHcVBLkr66FV6kAZHmVRxlAzXGbLy55F/5WyKlTr8bi8Xov00SgfoGTfS0glnzpzFGQqRFlBRLE9n2C8jGpWSmZxC88AFcq80EUwcRrqmFKFQTVbWzy+tW+6v9+M9fpzkxx5FLP8+WW5DQwN1dXUsmTeXr154ku4L1ZQtWUHu8imI6yUk5BSjSSrm6xer6WobB2D+nBSUehkul4vDsSrKW+op6uhg892ZHJuo5TfzfkOcJQ5HtwObOwmFuRvpvAjG235E3iPvEn/NDxh9/31sOhXT1q1koNrN+GiAGetyiUZi9F+IQ5NSR1ziCO0n1UTkWszKTBCDblnmd/aVrmE7O154B8dgEgFDO35FGzKPhtazTlJyDZze0U7QXc3SH68jbVIpstRUEODAO01EjF6OGLfz+9S7Ga1rIck7xlX6XzJpMIN+9SjHs89RXfQlMfUxkjIOYTZ3MOjvpdYXwRBqY2joCxISKphUPo/upg5SAinUBpuZuXolwaPf0B7OpWzBMCHhHC5nKp6+FUR8EsIRO1KlF3EsF7+rETZfgHd2EK9PQOL0ED/egqGlgczeXuTHTyBSKlEWFSGSSBCJRKRMzuDIUR15Ex8weOo4JwbXMHexgGbGlRzb0kLR+deJ84/QsD6LzywDbF71EUsyljDmc5B3UIdxUMVb+V9wLrGR0+0+Hv3cRigiMDUj/tJvK9Fq8dWco8PnIi1xBULa64w5ptJ3ooOClCBly5dd0vDOyMjAYrFQVFREbW0tQ6OtZNtH8W3/DKP9DAmjh+hSWHisTcKn5228d6qH984OcMIRh12VjVefQ0CbxmhUxVGbwN4BGUkRMT9y1XLjifdZ3n2O7txGytXL+CIQ4JNIjPpgOXrTbeSklJNtWcTo6DfYh3aSknIVYrGCclM5HzR9gC/sY65lLgBHHDH+GlRSEBIxu+8s74+pWFFehix2HENWPTnT/YTEB4kFUnF1z0JICWFqepcBnUC1eg0DQ5MYEFIYzUwgmm7Ghoetw9+QzwK66qPMWX4XpvWrGIw7gOLsCFmDHlLG3ATzBawL5hLy5CO9Qs2vT/4GkyiJa2zLMM8v4Kr51yIRS/hj35+IpsvRZ5l5RP8SYp+EwWAWonASEUHG4uwJ8p0GxK4w2VdUcO6TLGQJ7Sg1DsTyAI2NM1l42XrKK75VlImbOYNAzQUkp22EKkfYsmX8fzdpWn3DL/B4GsjLfZD6hrv+TeKwf7FAYICTp+YjEokxmS7/T0l/9fV/TGvr78nOvpexseMoFCkolan093/MnMuOIpP912pR/zvM42mipvZmIpFx8vMeARG0tz+FVltCbu6DGBPmXjpXEGJYezfR2fnc31tE/AuZDEBZ2ZvfQ+I6Ol+gt/dtpk/7HK323yZuCwQG6bG+hlxmRKcrQ6srQyFP/C/PRxAEOjqfo7f3LRQKM7pmM/K/diEIAuHpSrxzA+RPe5KxO59FUItwPxiPR9QCfPuSQKm0IJUacLtrSbPcgtfXSjTqY/q0nf9jKPdHAw5+1WpjZ0UeswwaNg84eKDVxq6KHGTWX+Gb6CDcYyfpcZD89jecFYFYXEuC8RBS6QSO0XT08XbksiCNo4VU2efROJLFGlkHM2dMp9xhx/nUsxi2/IbU8h/+l8b2ZOcAr/UO805pFitNhr9rcJeSm/vAd2TfBu07aWr6FSbTCjyeBi6bfRiRSMzoxjcYefllUp55BsP6dYTDLs6cvZyLQybe7J4Dpo/JNeQi+Xv9uCgmosgpYaa5Cak0yN5RHYfCfkBENJBCoOd2furSo4uJ0aTWkjLrbfx+Mxrvo3RUOUifHCYxy0rr2Z3kz1hP+2k1Wn0mk2YYefyDE8zSpGLJ8DNttRKr7a+o1flUTHn/kpzfv9jERDenzyylbPLrmEzLL7UfO3aMM2fO4J3j5YjtCM6gE4CihCKWZy6nMKGQXxz6BdeXPcifncVc4R0l1fkxlxc4CQVaicWCiMVy3Kpnue8rN2UJ+0kX/YydZRpmJGh5tzQLvUxKOBrmsk8u48GiuSS4v2LB/Fqk0u+miLtDbn57/Lcc6zvGXONPOBYtYzxOw8qWg6ws2UrcLhn3Lv8TxRovD8tew+trRK+vZEr5O0il/yhZ+PX5D9nsLmCaTs8fX/wDcS4XWdu2Me4SeP0vpxifCKEZ/xxJdAJvMJnUhDTiNDOQxSt41udgRUUK6r1vkxByMFqZzkHzXp62+Kmc8i5G43zgWy6FY8crOR3OZvvQIMFoEIvGwvKs5SxJm8N4612YzaspKnycQEsLQ889R8ztIe21175TMiEIMU6cnE184ko+HPZz2HaYFxJ/zcVPXSh1eeivzGBbXTv51ZtRCwHWlHoIRiboNv2Z2b0T7Gn5ksOJAjenVuCWjfK44SiiYBZa1Wkm4ryYfDLmXQiSadPyYdatDKiTmCX8jbZ8O5tejqKe+wAiiYxw/XMYrpCzz7OAEWsPsViUdb9+hNzKmf80VoFvPn6P2y8aWd95jPvzpCQ9/BBSnRZerYTEAlj8e4Q4I0f74enPjmMLKHhkZjLLOk7h2b+fcG8vMUR8VLSMj4uWc9lAPQ/Xb8MvhHHkq1hZ3MzW3nLiylYhDAk0KKPEELj1yhuxVOYQjYR5885biYRCLJY0MMliJ7ShCmVJDs/va2HzGSvb7y3g5r03MDt1Ni/Of5G7Pq5lb/0A8liUpOgErx37CzKvG1tCFvcsuItb5ubwu9XfljjEYgI/+7CK8z1OKtINdIx4EYvgx4WPkqR24ry4Hm/vUm58Yjbvd7/N6xdf56r8q3hk5iPIJDKue+JrXP4O/hL6lII/HSPWcRjf5puQCxG8wr2Qv46EGydBYBzOvwvn30DktSOkTuXrHhUX5WVUjqVTaCwjfOEVVEIT+0qLcZX9hEPDcVz9+UtU+ptx3B4mZhAwfZKGpGEUaWIicZddhizZTMzrI9DeRszlRghFibqCpJa3oEkaR+DbNT/iFzN8QYtzSIskEAWJBGVJCWKViuiYA19fH5JAEIkkSu4LtyKpeZnG4Gz0oftRFScQaBrjzPh+7MJC5Eopl12dR8m8VHrOHOT460+z4P4XyZzyj5fSe198hiXubchE3cRmP0CDrBGX9SzFlr/x9dAgVlsfGelpZOXkkRIzoDg7xnDNXgKT4gkvmEl393F8vk6SkxejUhmRy+X43WG660YJTkQo9Jwj7+gRRDEQSQSUhjBRM3gGDCjGJxCrBHomz2SiqIIOhwFZyIASA6m5Wgbq92LSzMIZEhP8px2gSAwqjRyJVEzAFyYcvKSjRJavgSEuoi/IpyESojjJyGhHLVNP1iNPG0fQCiguiNElhzAUTdAbn0a2yEacECCk0COY1uITX43fpkDwR2gTD3BM3sx1eTNJio3g3LWLUFc34aJCuuPjaVGpCKrlxIRvM/tUcS6knmQUI5WkVkhRDfbjGu/FrTtHzoJ69C0myq/6HHnKP/gwAMbGxnA4HDg2vY17qAbvsghSmQv1UCX5fTdxcNyFLxZCLNYjyepGl9mAOXkXEkkcGRk/Iyf7nkt99d9/P+H+AbI+3XKpzeVyYbVasVqttLW1oVgYATgAACAASURBVJBJkTScR6ZQcNVvHichNY32jmeI7FahGZtG9XiEgWCMhHgFojgpV/1yCgNPn6FW1k1b9y4WDY3xxt1pXHA38dLCl5if9u366/F42PTeJlweB7H83cw3etGo8ykufp7RX/2VHa4BVtz5S9yH4qgZ8rPg+gIKZiez48VzuBy9ZC17inNVVyK4Q+TFJ7D2h3eCRozf7WLC7aK/uZGzOz9Hqr4e1DKchots+MHVNO3eTW+zGbE0FRCRnHGRq35z36W9VGftMPveaKBuzpdIU8P8oHMSjft2cdW0tQQD6YRXteKWnWfcVQNE8fniSUtbgyl9Bf3hGNvatlE/cIjf56QR9DWTlXkHFuNPsT9XQ6PISnpOiISuLqrTO9AU1iAWxyGTLsNqnYpctgnRhBl783oMNieTWj9GGXAwunQWzcblRAYSkRT3cM21V4DLh//dTfi++AJZRjpJ996LdsUKRGIx9i4XDa/8ieFwHiG5mYg8jhM+N2eUYQISGTJRGJEQQZBFmJeTww0zMiirdhBqddK9YoJ9sSp2n4tj3JGPWNFPLGhhdVkKz19dhlrxrf96a6rZ9NzjrMu7h2BCJ97CMGe/mkRG736mXaZDu2wZkoR4pAkJSAwGAo2NjHy6lfHdu5EFg0zok5iQC3xTcjnvGaZw89gFZtcdRnTTrUTmLcTa58UZDjM0EaLP6cc26EYc8LNurB+DNJ8FZ39HuMBLfa4OvfoGKv3TaJvyHMOWezneY+RQyzD+cJSpGQZ+vzIRt20DCfFz/x/y3js6ripb9/1VDqqkUimXsmQrWrIkZxvnhMGAMSbYmJyhCQ00NDS5aWjoBroJtjHJ2AaDTTDOWbblHCTZyjnHCqqc6/4h2t0+0Oeec999b7wxzjdG/VO7ao+11t5rrTnnmvP7yM//OwKBgM8vfs47595h01WbaO7S8puvzpFla2NRMJv8voP8MS4JT6SBz+4K09HxO0SiCFJTH+WQTcC7x74j2W7jzbWDNC2eSmOPiSUv/InUUaMB6G2ysmvNRXyzW/mo4zOye6/GQSyF6Ykk+ZvQi9aTerYbkUWA6/Ykzh54np1CC/U+EXA5b9HYZB2PzRmFWNnAM0efweq1Mid5Dr8p+g13vF9Fm1OMVOjh7IvzEDf7MH1ZgyIvivYoJcd/bCJx1p+Qqvtp2DcL+juZcN0yxi1eilgiIWCxUH31dTSOsXPDR+f+5+pwezy9HDs+nazM50hIuJEjR8eRmvLgZdHJ/4j6hpfp6loPhCgq/PSy077/DG1tH9Hc8jY63QQ8nm7GlX7HseMzMCbeSmbm0/9Pu/jfxvmK23E4avH7bRQVfkJF5R0YE1eQlfXcr6aB+/1WDh8pQSCQcMW00/j9Fuz2Wi5cfBCFIpWJE3ZeJuEUCvk4fWYJ4XCAcaU/IhL9MqJjsZ7mwoWH+Ifz7vebAZDLElBrxqD5x0edf5nTEQoFCIeDl93zH+NrTFxBV/d6UlbnIRRI6b9jkECEl6Kiz1GrsvE2N9N+60okcXHErnkbkVqFVBqFQCAkHA5x4GA2QqGYnOw3qa55jMLCTzBEzfi/NOr/hNkfYOrJWmZHafh7zoh8VzAc5qZTB7ja8y6JwVoiIrKQbhkgYr+AqiduQqr+EZWqByhELruVo31xrK8aZJrxAktzThH2XRwZx5ASh0+Fw6mj5NUOTi6ez96lD9Hh8WILhJihV7M4Rsf0SDXyX2Ea/bJniKfqu3g5M4H7kkacHp9viCNHJ/zCEXW7Ozh2fCYAKcn3k2CdiWXjRmw7dmJ46CGiH3mYYNDFvjO3EbBX8tyRF8nL6+KVeUvJ0I2cXlqtVrZvf57YuF0IBZmUjvuIkCQSq9fKkE3A/V80kC+SMa49wFcqLznKKowRMsblbkQWYbqs7UGfGLEsTDgc5NcgEIh+5ltYc4l74D+i7OAUZJI0Jk5df+m7rVu30tfXx3rNeixeC0+VPkW8Kp49bXso6yrDHXCTqkllUfFqXmvp4/3AShTCCBLjJv/8DhegVucx5BQw4fX9ZBd/wnj3ZLyN4/l+ro44uZQNhekkyaXcuftO4iQwmzKKCj8nKmrapXY0Whp57OBjmL12srPfYqdVxrTaKp42hnGo/oxePZks2SNseX81T918D89LAtw3IROxWHPZvN5vsnFrZT1xwX7Wr92AqLGBxHXrudAk5fyeDobCAdSubYQ87UjVN5HcV41h6ALh6HiacjI56Ffz5kMLePhPXzPZUU6kR47W1YR8Yiwznv8GpWzEsTd7zLy0bxmHTP2Egdenvs5V6VchEAhoa1tFc8tbCAQiJk7Y/Z8GOis6vsPU9BQfDalp9gp4adJLmD914TTHsMcQosVj5mbTdlSiEDc/+xzRG6/gFe9NXJ1wB8HOblYYdiLVH2Vz49uc8Vwk8a6bKEozIGtrYveTt3BsTgpHtD04xB40fgnK8Bi6w53EC2P4JvNBxE4Z9iNeXOXvEjeqHM1fThNQxrL9b2/RfqGCW157G0NSCu6KChrffo+79bPRC+y8MmUX45f9+HMnvoIf7of7jkD8mH/OoZpdvLxhL18HZ7FkbCKvXpuP3+XmsU0VlLXZeHiUjHvSxQy+/Q4nxAIm5HYTK+llr/wubEODhBJT6XH50Kg1SGVS7r77bsRiMeXfrOfUD9+iEwW4LbUcu2Al8rtfo1MuZM5fy/hweTEybQ2PHXyMJ0ufZGnmcl7dVsPms52IhEKuKYjlEYmJ28p9WBUijvxhNhGyfwaorE4fbz7yJiaXn70p47ip0M2cuGcx6t9m32oV2dPNxMzOZfmO5TxQ+AD3F94PYTixt4WbD9bxnuR9SgpvwJitJbz5LjrDyeB7HnnyaKLvzkcg+RejKOCDhp2Ezq+Dxv2EEdAcykbtewrLmLMIXv+RtIVupJnp9LmvZnDtWiRBH77RYSQtYsQKNYZ77yVyxXKE/3K6EHL5Gd7VhvNUH4r4AaIsd8K1q6Do5pHroTCNZV+RdfgR/NFzcUUuxnWuAoIBRPooKo6VkRGvJFlzBFHhEujazmnXm0SKtHjdGvxJe+hP2oVKF0fArcHSpUIZkUzupCJObfkOQhLGLX6YnnoPQx1hnMJuSrsjiBFvQSvejCchk6PRbqqPLcSt1zN+/Hh6enroaG3HHwpcNkekQiFyVR8hjx6fJwqx1EFUTANKVT8KqQulzI5Y7EYSDpC330F/Txy+UCZ0DaMwakmIPErvtIfpMOwC0RDdLUuwnxtZ60umCdCdc6CONGC4u4DGge2IyEQSSMTSPMhQQz++sAShTstg62H84Wq0qQps7eOx92wmQhxJX8YIK7PB0EZx/hDuUO3IGPulhO0lJLkPkWpWI8u+hg6NlWbXXlTqXDIyfotOPp7OF9/gbOlhxL4gfC3CFBuH1TXChByhU5Mxtw2vyEdzWTZaSQxLX3yVnlo7ez+pRSgSsGxpJu7dbRyXvIF+Zh2GwRIKlmxAKJHQZe9CL9ejlFzOeePv6aF5/gK0D6yg3fw5zok+kk48T/+QjCpPLKHAAAKhEmdqOaUTNwMwYfwOVKoRpyAcDtM4dRq6669H+9CD7Nu3j+bmZszmEVsnMjISi8WCvLsFUcBH0qwryR9bzKhRSRw7fgXxyruo2zyWbpufGTeNouybRiZdl4GzuYakVgWHw7vwVJ/i4PIImkL9vD/7/UuEi/+Ay+Xiq6++orOzE0tMFbNzulBhJcG/iEMfVJM+Yzalo5ZSvr+LDncQXYySghkJHN18AU28mZLrxrF713asdjtimxnZQDdC/4jygkAoJKlwOQNtBmwxVdx4+zWkp6cDUH3kKM9v6WNIJGbz01OJjTVcGpNvXj9NSBLg9dj7+Mv0v2B+/mO8DgcLr3qNxrin8an60eun0NWp48IFuP76u8nK+ienjsvvYtm2ZaglEbyWN5X2tvcRiVRIvNEIB7W0e9xkjFExbD1Nz+nbiOttx7+gHqu1lNiYH7Ecm4L2lJnEpmaGtUbqRt2BPz6A1x6DT2olMlUMihTeaBtEIIBMiZis4UFGt9eRrFQSSC/EIdBhHfIQDofpN4jY67cwEBazqO0Yukw7nlQ/24clFMdNZdiayIVuG/EIuKU4ieRRel7dVos/GOK3C5JpDnzN5vONBPuXk6yPYPWtpaQZRrJG19y4mFxNEalRc7Eu/Q73wCPs/6mFhPYtxAzWovU6UfuciH62o0VxcXhnLeWkU4/dI6EtNZof+x08OjuTx2Zm0PfX96jdXkVf3mIsoUgi45RcuyIWy9pPsW39EQhTWfwkQl0kSYv/hs3dR/fhucyTLMEz4SJ9MRuYMrkMgUCE2xfkUP0A7+5rpGXIwZ0TBBQrf0Pu6OdISrodf8jP0h9uxm7Oo71lAleNiWfs1tfwRNxAfHwy+o5y7jVkMNXVwfO3C/GlTeT3Rz+mojYFv20sOvz87uIWTHo3ebPnM/O2ewDwuf188NJRDvi8dMnDWMIhIIxW4MYeliMQCJiSpODG4kGU4i7Wnx/HgSYHIpGLRaVyZqUX4zzTj6/XiXJBKl+d7uB8h5WxyTpunxpDWpybMTEje/SjX53jx8peRMpm3luRzlXpV+GuHsK8qQGhTspphPR1mkiZ8zsmTPqcC7vOcWbb9+hi41ny7EtoY+JoPHqG/rtWMq2h9n8uS3lb+2rs9hryct9GLFZid9QyPHyGxMSbf/0+viFqap4kHA4gFmvIzn7tv1yjrNWWEgy56e/fSiBgIyX5bsJAZ9cXJCYs+/9cRqu19e+EQl4idRPp6d2EUplKft47CIW/XvMtEsnp7dmMQmEkKel2JBItSmUG7R2r8fstBAOOy4IPAoEInbaE9o7VWKwnEImUKBXJCARiwuEwXd1fUl39OGp1PiXFG0hLe5T4+OvR6koQSzS43e0MDGynp2cT7e2r6e7eSFvbB7S0vEdr23u0d6xBJo+7RCpVXfMUMdEL8Hr7EZkFiNe1YV3kJJSloKR446XUcLFeT8SUKZjXfYn3+Dn0V1+PUCr7uc0CBvpHUuuDAQcSsY5h6+mfdbn/z0+5B31+wuERg+gfeKGpm1qnm3UF6USIRITDIbq6viC9/w+4QmFsUfcht24jerMB4VgjnpIdSKUKxha9T17e05wzaXhtTys3lKZy5ezZ/CCYxUbXWOoaE+lwJWCNikKutBPfN0hk5RDVVy2lWBtBsSaC41YHa7uG+KRrkAanhwt2N+UWB+UWB3tNNv7c2sftiQaeTou71G/Hz1wEKSn3X0bYJRZr6G7dgKzcS8Snw5jXfkbYH8Dwm0dQ3DyLtvYPuVj9BGFPO3tMs7nYW8SO+28lNmJk821paeH7H14nJWU3kZGLmDxpHXKZHrlYjtcn587PqlBKxdypjSTbFyBHIOS8yMnJhB3srH6ASTm5TMi7j9SUBzn892ZidMuZvvhjEuKX4XVNoOGIAVNXEbZWDVfe+CWZGb/DmHjzv51vVft3U3PwMMrkWqSCdDS6EcPp5MmTVEgrqPXXMi9lHk+Pf5oMXQbzUuexIncFBYYCrkmZwt8ba4mwDxD3Qz9DJ1W4emPAE49MFk9IEUm0Vsn2ql40EX7Oh39kfs885mrVHNWEWdczxORIFX5vHzs6ypijFSOTxRAZORGAss4yHtj3AAplGgLjq5x1iHjidBmPtpzHPukoYomaopLPkcUnkTd1Mj0HDvGxJoaJp8+QXJCPQCCg2+Pj485BnmnoRDVcyWd//YAIqx3Ry6vYu9NBR42JQLwPae0aQoJBiu1BRo3NJ+rs90i8VtSWVuLrznJF43E8G9czq7MCSSBAh15CjF1D2skWzmz9mBcdX/PD4H4+rPiQbo+LqzQuOn0ixidMJc+QRzDo5mL1b4iNWYjPb8HlbiM25srLnkU4HKasq4znyp+jq+tLYiUQl/woj455mfLtIGyTcFjhJzdfyuyWzahlYm55+U2iBo8gqNvGH/y3s0Jo4FXJ15jiynlYsIy8wSxGp4nJWzQBuUSEJDqaeF0SmX/6ilsS32RMpxtxbw/WLDFWurEOTeOwOZ05CwuRdtgRyg04Ko6jK5AiyriC9OJxNJ46Rs3hA2TEJdGx8jb+mH0Nfbp4Vt1nwOL/DL1+KnJpLHx7OyRPhkmXS0JKIpOZc/YBUjJzWVMnZVtVD1+d7aHF4mHVrSXcMreAsMfD0IcfUmeMYmZsNRdMUaRc+zjn9+3CqouhpKSU2bNnc+TIEXw+H5mZmehi4zm77QfcQch0mtDpGxmsmkzipCTKOix0mJw8Nn0qnoCH1VWrGR8/jg/2mbm6MJHlE5J590AzA1ExnBpysMAmIVEuJT5jRPUiYLHQ/8zzqHo9RBvFHJAm82DPOq7obiO2fjMGeQeB0WX8uaMSvSKKP058lZ7yHv74+Tleb+ojNdzL/f4tJF55K4Jvb6eWHPzulxErdMQ/WIJQ/s99KOQNYPqmAfORIJ0KD80ZAwxZxCQHh9CJd+MJjmIouQbxmQBafTNDP9WiGL+ENq0Ebe0g2hW3kfK394iYNOmSnm84FMZ1ph/Tl7X4ehyopyWi9q0i6LFjUjxCoM2Ft9mKr2UYtSgFSUEJksr3UMRJ0TzyLpqFCwkn69C2f09q1GkC8lwklqNcCEwlOjCPZqeMCneI7qEUfJaJBE3xBEwiBEIvQUkbJtMhFPEdRKTUYXVuIiDfgiR6G8Nd6eCVIfKX4gsXoPFtJ7I3SGM4iSvj0ihdshRjg5ycziji2hoxDHcw/dbbKDHGoox9i3SJnAJXLnHZJ4jO2o0uspM4bET7B9G7nChsApyRUnpiR9EVTOJ4TDbV6Wm0xGhplicSTBQjUp1GYk1HHncC10A2ymAUOZYQYVEI+W3plF94EK9/A1b7d1TWn6H2Qht2UzX+wTPgOI9+YjXRhcdRRjcTOeoAkiQ5pog4/F4V0dpusvMO4w+YcR2eTW/1rUTGxSKLOcVwhI+h1CQM418hOv1WDIaZmM1H6ehYQ0/VZ/RFN6KIMSONsONPCiM6FSDT6ibHmIp4zDmEiTY69sXg6Q0x4ZolxCRns+39KgBGlcairzPjcFTinb0VrXgWYxetQygSsbZyLe/8+A5ratdwynQKu8+OXq5HI9UgUqsJWC3YNm4hOmE+wk1tDOYESPNeQavIRmyqDoclDE4t+syjyCTRZGY+dWnf9DU1Yf7kUwwPPsDWkyepra0lLy+PKVOmMG/ePOorKnHY7GREachceB19Q0OcPHmS3t4NBC1RNBxahNUVYv49+fg8QdqrTQiS+tBXBxDFKDh38TuGUoKcSbSyZt4aimOLf7GnSSQSioqKUCgU9FY7aemMR2gAkewoErMIU7uP4mU3ojk/QO5NozBbvFw41E2E3o/TFIXXIuLm+69GIRHSbbLi1kWTMWkaC1feRenVt3Bq+zBexSDX3HEFp0+fxuFwYDQa+bDSwe5eJ365hLPdLq4ak4BEJKT9oonKfZ3YJtfRHKzjt74ZnD98kIwxMwmoz2CLO0lpyTfU1yVz8mQfixffSG5u7uV9EkkoMBSw5sLHqLXFLMp/FolEh1imwG3qQqLrx+Htp719Ib6qHFzOVFLrd6KztKJbLyPuVCdygRDHokVof/8EMWOUdFc7CfvUiIMqXCY5HzuHUQphaoSSoWCYU0IJhw1GdmpiOe4PUO8yYVN7aNCH2eUNkDXYzNuqdoT+ZnIWnCbKNki5ppl11/+Bpf0SSnq8uNLUbGgcYHtVL5MzDHxxxzgmZ8Qx1TiFM+ZteGSnCNlL+OxoGyanj301/ZxyKDgcULJXpmJDi4H1bQ5OSgMcjB3FtvQpbMmawVfZ89iaO5ey/IWcTJhOjVWPQhxJk07JNquTyR4xhb1BBjocnGnT06ctQGntIN1dSVcwgaFvfkBdsQd5/pUYv1zFidNeUmVSEqxZdJ8TMVFxLb4CMd2xL2FMWnmpFFYiEpIVq2bZOCOBUJjVR83UDl+B0vspJxrr+Kisn4r6iQwNGUmM66C4oAZ/9yBBqxOnPw2NOpHk6GE2koDq20NsqGrg7OA85OEEbsqSMNzRwzcJkwhKJKy8fiHOn36i6rN1PLe3ly0SKS6hmySBnUmifq5JdZEgr4eIo7jUJvossXx/QcmPNdH0WB1M9gr56+OjuGP8VLLjNEQf6CYv20Dp7DRuLE2iJCWSEy0mPjvaTX23kIxoFQk6BRe6hzndZiEuegin5BR5mhm8X9mFYXwc+lYHkVYPHQEhbnMympSjlMx6kqzxk6krL+PioX1kjZtE3OhMHq/yUHd+7//MGu5g0E1NzW+Jj7+e6Og5l37b1fUF8XHX/SrDdlvr+9hsFYTDQeLiriU6eu5/uQ0CgQB95BTc7g4czjrCoQCpqffT0fkJEkkkOu0vF8r/txAOh2lq+hPBoAOxRIvX28vYoi+RSv/z1PZAwIZGW4RWOxYY6VNf31YiIjIZGNhORETWZczeUqkBtSoPi+UEnZ2f0tW1Aa+3j/6Bn2hvX02ScSV5uX9BLB6pNZdINKgisojSTyMh/npSUu4lJuZKNJoClIoU9JETMRhmEROzEJFQQXv7R6jV+cjlSTQ3v4khaiY9vV8TW5FPqKYb7z1JFI/fiFwef1k/xAYDERMnYP70UwL9/ahnzbp0zWw5hgAhw7YzxMQuYmBwB3r9lMskmP53Y3t62Mn3/RZWdw3yclMPf27t428dA3zdZ6LM7OCMzcm6HhMvZCQwNVKNz2emsuouenq+wmhczteyZ9hgUjLb7Eb7Qw2DC7s5qpnGZuXznAjEc8Rk55Nt9cTFqmjIiuCzPjOuYIhlxkzi5KP4ulzNMwtuY2rStXQMriOmzMP1V01kwZgipkWquT3RwNUxOtRiESeGnZy1Oal2uKl2uGlwephv0PLmqCRE/yJRNmw9y8DgTjIynrqMtMtbX4/36c3ITwRRFhYT+/xzKB5cSLv0KxobX8XtbsOjHMfrbb0EbL8nK0bDDaVJhMNhTpw4we7dn5KXtw995ATGjv3wUsDH4Q1w85oTePxB1t1aSvV3zYyRCjEixBWUsmLOTH5sMnG4186js5bhGHBy+ofvmLxsOQJNNKuO9PP8HgtV7kTyszKxH9lL7pQFROj+vQpB3bHD7ProXdILFuHx12N17SMldQUhpLxStY2jESHcqhl4dNfyVtsgORFy0pQyJEIJ9prtlK9bzZbkpWRXVjLFEEfhrLn4nE4aT5ZTtW8nvfur6BLKEUcZONcSwKncz8zY2ThOevjDsgIODjt4u62PrrCRXq+PIl08mkArMbGLef/iJl46t46E2CU0KW9AKBSzsTCDgjdfxXKtFZe8h7Fj1yGXj9TqCxUKZhTlsb2xjW1+AaEvv+R1N7ww4OCczcls/wCv/OElJFGZtC18kbPlwxiMKqbdEM9P2z9HKxgiyubiijVrMYjdOH/YTNLrr2Dbs4ePcxcx8c8vkTB/NkfGXclz0gksMLho9/uwxS0js7eFWSesaOSxGCdP5/Upf0Bp+hKJIpkmt5f5qfPp7t7A0NA+Cgo+QCFPor39IwxRM5HJYgmHwxzrOcYzR57h8+rPSVQlcp3OQ3LsPPISH+X+d86Q3+anP9zPkskuPPvWo1CpWPbC62ij9PDt7bRrx/Hp8BUYJef4PvEnElpLeXook3AoFsM9U/AGPNhNQ8gjVMhHjyboEBDoCRGnmMQ46ZVc2TeFxZbpzNSMYqc3wOfH2slJ1xM3JMVVuQd5sArZvPsRSSSkFRVzfudPSNZ/zU+5C/gpKp+PVpYyIauA/oHt9PZuRlC9FW1zJba5jyKOzLpUyhDy+TB98imyKBG5ll3Mv+NFdlf3IxGL2HjPBIqSRtbkwb9/xFBnJ6FEFwXaXobyH0KTls/5CxcJqbQsW7aMqKgoJBIJZWVlGI1G4o1JDLQ2Ye3rQWwJk5bYR0R4B/5zp0lJUfHJRR9LJ2RQEFXC/rZjfFX7DZb+fN69cQJTs6Lpt3n57lw38/NiWZGTwKltrcSkqBE3V3DqifcwRUYwNf0bChXlfBZciF7oQe820OqbQLa8jOO2Ybbg4AXhA3z7rZmn67tpDAd5uMjA2+a7GPTFE9v6JfaoQgbNjyMLiJFeE40u7Z8ERYEhNwMfV+DtMjMcU462Zyq6rkX0D6RwOHI0af4u4r1laKfeQHdrN3qNi4i8Ynyau4hSFCNLn4siowSRSolYL0cgFODrtGPaUIvzRC9IhOAJEmxvYNixkfWBGzje24i414+mT0Sgz4W30YqjToUouwhJ3d8RmJoId55Hsu1hVGIXrpRHUGRGgqWFQ6FlpAUTaQ64CIsugLCPRHUc5voww7Zs7NZRhINSRFIX3mEjnWW/wVQ9B6H7BoKuLPQ5q+jvzCcrnEiXQMo2VIwRXmSiuAbvKTfuzhS8zcO4L3wC1/UQmFGLzbcZc+B7wsIgAdUgjvgTSEM2UjuGyanzED0wAWXvQg6ZS2i0XsFofwquxGPoJeNZal5LrDyANjBAVzCDyPTdWK1xnKubjCHChn7UAbSiQszdbTSMGqTf+SpKZQuBPTEowno0GQ3Ep/Qj0+RBtJDI0jLEEb20tY2lrnoGkqEidPG1GFOqSIjvJ8Z4gVBARciRhq/9ZgwXjpDVOYB4Zi6+oAWRSEFX1zp0uvFotYXoh8fg/XA/ztFOhDEeAj4xGmUJIm07cXOSMEYUYo89QyDXRk7iKyRmLUGq9pI/czFHN3UwPOQm4AsxZUIM4VoznYV/w+UPMG3+dwiFYt458w7n959n9PBoMhwZBAQBNnZvZF3tSO3plMQpyHNzMa9bh7+1DYHZi3fUJGT+aDwKG/1DMubcMZa2sx5cPhmmISdHd9fS0dNLS1s7LSdPIW5poWniBM5XVnLjjTcyadIkuhrr+WrdOgTdeahcWcSkjMOYmIp0uAvzhYtIvOOxNMzDFerH6d+DW+qgpsyOV2jDZmui1J+BVVBNW1890oybvwAAIABJREFUu6YMc0PBzVyTec2/3dsEAgFGo5GiwiKaO1vor9Uh0dow5PTR1yimZMlKPFUmFFIRhbfnEZ+ppbPahVQuwdrvorveyswl45k8bTJSqZSKCxeprK6h+ZiDkFPCnLtyqLpYQWNjI01NTfzQHGBTpYmboyIpcYjYM2yjrKKPcToV53a0odLL2BDxLnNip5H+ykZqdAqKsiczMHoNycl30dISS1lZGQsWLKCkpORX7azYiBFpsjVVa5ieupgc42KiY+Yy8EMYfeP1fDeQRd6oMWRNyKatXoi6yUxUdSe6WfOJf/4FjM8/T9LsWegiDdQdcjLQGkaddIroMVvYqZDR7dNw96hdyByd5Gnd3Dk5iesnZ1OcakCHi6Cln6FhBx67ndv6jjJ3ihFhaQFtw3UYMxs50h0iMmEsV/dOx1new6gbsll8dTbLJ6SwsCCee6aloZKP7AMigYhpxmn80PIl8XEd5GpncKLFzKDDhyssxOVxESPRkabu4IZZ45k3SkNau5MxXhmZfhFGnxC9X0hIIKRbBudFfk4JfDT5/TwyI4NHpmcSDoboqxoiJVvPvPsLGDM5GrZ+hjDgoTVuNnGZs0l79Fr6XCEaTg0QNX4VhuaxGCPG0ynqRn+dBZN5P3m5b/2izE0sFDIl08CM0THsrbXzfX0p5Z3JCMI2ZhgPsTJ3E1MSj3PcYmZoyI7KbKIicwilaTRGt5Kz6loO6afSLU1ntGiQ6aJGVMMdJIotIBJwVpTBtspWTlmGWSPKp12iplg6yK3pHpKcQ8j8YZSt1USiQBWIJkcgwxu1h2FVFZKIZu4aymNecQpTp44QsAbMHmx729HMTEISM0JcmxIVwY2lSRQlKSir7+PDQ23U9tqI1co52WJmQrqSgzVuPj/oo6JrmBPdw9x9fymiAReSfhetZj0h5U+kjpqLWp9A1vjJVB/eT3XZPrImTEaaGWbLx+v/Zzrcvb1bGBjYQX7eXy8513JZAp2dnyGVGtDpLp/kfv8w1TVPIJcn4PdbyMt9578kIfavEAgEGAxz6OhYw/DwWSJUo/H7zPh8g5eYn/9P4HK1Mji4j4HB3fT2fEtH51p6+74nJnrhZWne/+yLmfaO1QgEErzebvJy30Gn+987/JGREy852//A0NB+RKIIVKocOjrWEh09/zLH/R/szzExVyIQCOjv/wm7vZqc7DdJTb3vFxrQ/wqBQIhUGoVanUtk5ER0ulK0mkLU6lwMhtnYHTW0t69Crcqmv38rIpESv9+C5LN2QqPUjHnox3/7jCSxsQjEYkyff4HuumsRqUcWELu9GrujGkPUTAYGtiOR6AkGnZcFZf4dguEwv2/s5ncNXZy1udCKxcyM0nCPMZq5Bg0GqYQhX4BTNge5EQpezzJC2E9l1b04nU0UFX6C0bicPKWYE91lzNq5BelAiL/e8luOOaaSGZeAIwQV9UOYW224CyKZmRDJa1mJvJSRwKRINeMTdHx9upNwIMTi4lSqek+hO9fFcP9JoheuvDTeBqmYyZEqViYauC8p5rLPwmgdwv9wom8yHWTYVkl62qOXovfW776n6+FHkMUnk/jp+2hvXkKb5wvqG15EKJSQmfk7crLf4NPWk7gDSiprR3PH1DQKjToOHTrEkSM/UTquDI0mibFjP7vkyIfDYX77TSVVXVY23TcJZ50NYYOFGJmIaqOCK2wihgIOxCmxnG9Wsr+ul70VXTQFNXRrM/jdlouca7eycnIq2Uk6lHotgpqjSJVKkvLG8GtoOXeabe++Sc6U6Sx44DH89mjs/p2Y+5t4cjCGckUuQdlohAIh02NSAdjUZ+bGeD2OwZNsfWMtrfo8KjJKuHvUGG6ecwVak4WC5SsZe+W1nDovYJFqIpHtPpKj1XzZ4iYvq4/9tm3kdk2jN9jAk1OyKdBosQXD1Phj2RsYxw+eAt5qN3HYFY0nYhq9AiNzDRrWj0knRSam7dAbDE8cJDf3rV8QMIpFIqYZY1lt9bAvKxddbzcrt37Lsz9sZNy2PdRmX0tr7HUEQ0Km3zKKCdek8u0rTxBh7yWr14w7UktYo0a88WukycnEPvsMB8prmFV3mKz7HyBo0xEr11LfYmVi6TjcjeeoUQSJmf8Yrl4zo08eJ+FMCGnJNQQk54gQ+NnU08yK7JuoqXkcQ9RsEhKWoVKNZmBwF6bBGo7t0vP9Twf5e/+bRGkieXXKq9w5ehFdHR+RnPIoz38ywNR+iFA6kFi+oq+mkszxk7j26T8QodXB+fVQ9TVfJL5IGDM/Rq/BO1zE4z3FxLb2IdAbOdLwPfs+fp/zO3/i3M6f8J2zonLlINCoEYbEBHoP4Kn6CpnAj0GQyfLbC6kddvN+VTdN4SANielU9MnoUamot0nYWmvhoM3A2vgrOKtJ5v7pGdw6KfVSkJVQkPjyn7CphZxTHKOz60tUqtHIiaXrwYewfrsZb08/Wn07+uJruGX2eJZPSCYyYmTtDvt89PzuWfqTskmLrUeplJH08DdUlx+h0epk3IQJ5GRlQTiMMSmJrq4uzpw5Q2FhIZooAzWHD+CRaYkPZRExbRaCruOkD37LncLtbDg7wJ0HxJgG05HrT5GU1Ixc5mHYN8zM0bFER2h5ZPYo0hOE9Nf0UHmwl75jp8jOPEGxZitkzkVyx4+Ud5lpFLm5c/m1yM8O03ioiVcmyljocrG3YTTbgypuUlfyofoLpnWvRiJwE6nwIIrP41TgXhKGDRzq/YqJdy5H/DOxlKfBwsDaCrzBXvonfUz6lXcRPWsCApkYUUcIX1DBEWEyuSEdmp5NqNIKGdTKiXJWUpVwPadag7gQowmG8J3px3myD2/rMMO7WhHKxYjUUsLeIIqrkjll/ZHtnjHoExNJTkvlVO8F7BlCClZMQT89lXAwjO2sjKAkFfnAx9B5FnvwGg7aJ5P3wF0IfnyIwdG34+wahSwQgWNUkL7GH8nPiSfxy7dJusFPzDUVqNI/Q510Gl2MHKm2nkjjUSydMsR9YgYHMtBFJdPmaKJT3oc1YytqdRB7uoNosxhDZD2+YRhgO+bbOnBqe0lMuBn7cBcBfwB9eBHJvjAZF1vJ6AuizroHb+qf8BuuZCApmcO99SxcsJD03Fn0mb5H6pMyEJhMkXM7QeJIjs7Bm3iCosL36ekIMHxuNqqU44QMB6kLyUhM30mE2E702giKbv0rWde/QEzMAhzWSojYg8rQgMaZQ57yRTp+PE9EcwPRmffSenIariERSXlS2jvzEIoMaKO7mX/Xn4nPjcX0xRcMFFYRG30l+YXvYjYfob1tFYFtlVh+/zcCxRE48630dGZh0KYglPfjD9jw+vsxx9XijXGRmfUsQYmHAfsHBFVlDAzuYLDdiTCUSlyaHmOXHafgDKaM/YR6lpI1bjavnniVxiONJLmSWLJkCWqVGlO1iRmKGeSn57OucR2F8kJ6us1UKhU0q1Wk+nxERUbR7HGTJBxFq1NE6lghSpWWvqooPFY5fr8Ka7eH4W4fA/YANdnxdHZ1kZObS2ZqCl+u+pBz9Y1IfWrkrlQKphtxWH1UH+5mqEuDRJSPQBgkc7Ift8aEGzHevhBCh5HiCbHMiM4lbPdTfn4tQZ2Yo2kDvDrl1csIPP8d5HI5E8ZOYIABms5IiYrtRJ9qQtKkR5uUi/PsAOqpiWhjlMRn6Di/p53cqQl01Vlov2gitSAaJZHoRal4e1R4++VkTzfgFPRz9uxZbrrpJk7btWxp9DHDJ6bYJaZkXDzRbthhHqb8bC+JgwFi54f4YWArhTv1bI8soVWbhSupClWEGKloObt27eWKK65g6tSpOH1BBuweht1+bG4/ZvsQZceXYbNsZaJxDuet3Wxr3sZ1WdchFUk5bxngqU4PJwNqPIpoVizIxzXoplUYS+4bk0m++UkkP7OOD/Ra2f63C/Q2DzNrZQ5Tl5RQNmTk24tRPDbxBAVx+0hKakWtTufc2R6aL5zB1nYRobWNJF2AWQXRLMpUISnMotfloqa2jmhjJzr1AKsDEh7KeQT9jiDq6UbU00ZkTBVSEXFa+S+yJpUSJYXRhXxSvYrxGVI+vXElKyamMEE6iGD/p9ytymRsTA8/yNeysftTqiP3UB+3h5TxflZeW8r910xhxbxM7pmVye2TU5mUHsXVY/Qsn5SJLlaJqtWMsceF1uaiQllJs2gLjpLTCMbWQMsCOgJCUuf7Ob15Nx6fgMyq7+iP1tBj7mdrzknStefQqPMwGv89sXScVs6y0iRy4jU8OW8Uj8+fwJzCuSTHleK1naBA3Me09KV0nWjnpvoudGlxVImsJInN6JUKfjfDyC0SK4UHD5BdVkay141cYmGGtZujsjSaiCEdEffqo3jjuaspLi2maPw4Wg4EidemULLvC0Ybk/BljEbaIWG8MpWZyfmI6gxMXzYadZQCAFfVIJ4GM5HXZiGQ/Iscm0CAs+8FCiLeIV5l40BLNGUNNgDaBiQE/WquHifgvaUzWXu0laAA5izJQen00dVhx26LITLjPD5vCtV1dSiT0+ns6uZ0+SEOdJdRfaDmfx5pWjgc5uSphSgUKRSOWX3Zb6suPIjX28e40u8ufef322hoeJmBwZ0IhQrC4SC1uvvY0bKDN694k9yoXEJOJ46j5fi7ugiYTQSHTATMZlRTp6C/7XLCqvMVd+Fw1OLzDRIdPQ+L5RhXTDvzq86nzzdEV/dGdLpx6LSll5E82WxVtLa9z9DQfgDEYi1KZRpKRQoDgztJTr6HjPQnLrtfOBxiYHAPFy8+BAgxJi5n9OiX/o/Htrbu99jt1RSP3cDpM9chEIgpLdn8q/rK8I/6a9//lRT6YNDD+YrbcDjqCAYdCAQSJL0CDK9A8I+PcjFPx7LRyxD+m7T/oMNJ0+zZaBcvJu653wPQ3bOJurrnMY49QHPlEqwhBVpMvKH4EolISYRIxOwoNfcmxaD8l/pnTzDEw7Xt7Bgc5o1RRpYnRCH636Shj0iYPUdv73cUj12PWp1HX/9W2ts/xu1sJeYFJapZV9I2ewGnT5/mqaeeIhgKM+evZWTFqvl45a8zwP91bwNrj7Rw4vezaaz+lOC6vxBxWIhkwwpG5T7/3xrjQMDB4NA+enq+xe1uIz3tMcJeP94P9uLddgLVtfOIee73DNkO0NT8NuFwgIz0J0hMXI5QKCYUDjHzm5nkym5l54l4jj0ziziNjHfffYOCMbtQKEKMK93ys0zZCD4rb+Xln2r4cHkxVxbEs+m1k5R4AkTmRVFZpGPoixrGCkB+XwFzN79NrnYirjYHDmQItdHMz4vlvukZaOQSSl7dS5xWzhPSM/S3NnP7Xz78RR87q6v47k8vkVpUzNWPP4tQNCLLtu2zmylP0fG58H4SezcxReTCp/eyau4q+rx+ZpyqY3qkgll7H6T7tJRVcx7HnxJF86xCeh57HPvu3aRs3MC37kiKvqlC7bHQIbSSoS1mMBTALWnCWjLM+YvRYJGypegtCmIKUEvVnB+oQq4chU0Qg83vYUXWXG7OmIVRLkXx83vn7ezg+NGZaOJKKZ656d8+w1qHG6lQQLpUjLuykrqfznO8L4GQRMTUq3MomJmISCzkm5efpav2IpZQLDfXnqbj/tuwnTzJmNMXMK76iMC4ycx98Qc2NpajzLkGxFIIAaF/bgeNw2fpvyKVJdddReuGHQTf/j2diVfQP+lq1Blf80dBJTMi5SxUDVJU8iNR2hEt8t07N9C2W4HHLyMoDqEURjD/jgLSxkTT2rKKxoYPqax4C1mzHXVsEGvr1xAKMfe+R8ibPnvEeAn44O8lkFjMoqHrGVK8icyjx9p4E5/07MYQMYVBhZg6ZQX5M+eh1yYQPGhBapfS4q7ifP8+rh7/KBEhL5a1jxN59734OlKRpUUS/eh0Pjnawo7dTViFIUwOOzbZyBqXqpORXnuaLFUQs62Fux+6k9ET/0k6ycXvYPMdhO7cjUsfSXPLXzF1HCDxs1RoNZPw1p8xf/4ZicbtBDMWI7v7i0t/9ff20v+nt7Hv2cHJ4rHclLEb6fRHEc55gdV/eo0+j5/Hn3gC8wMPEujrI+6VVwgXjuGjjz4iMTGRm2+6idUPrMQ1PMzchm7yy8vxdXmxfLafkPorIv3H2Dr7AHOL0ul21/PO2XdoMDdg848YGcqQmCeORzHmcDcBkQzbrGmM13+DQKlFfM07kL2IcDjMC1/+hW/rM9gZ0iOVSng3aR1HBMd5fJOW3xX/jneCnzPLdJSQH/wyOao4GxK9Ee7cQ+OfK3FL3Zw3/8Tdf1sLgL28C+u2FpxRVXimVZI79o3LOBf2rfoAc7OFmogAy71TMMhPoAu/hzc4GqmwiQH/NThzH8cqF3NyfyeLV+agMrnxNltRlsbibRnGU2/BfqWancd347ZbmZ2pZPwtzyIUCqmvr2fr1q2EQiHmz59PTEwMQbsP5/FeAg1VyDSxnLeeQWtUM191hFBfDR86n2SBP4dOL+ivErBvzdvMbBtAsSCVnulnUSqLUatnoFZNQiKJw+PpoKv7ebyednqPp+HsnY7N6CIx9Sxxsc0QlCOWCwkGHYSDEmItGnziPqw6CdHhJDLz/0x16+eEe3aR3pqKwX4W1Akw+WEovg1k/yRI/PrrrxkcHOShhx5CKBTS1bGR+qY/kHziZbp87ZSHnZSM30lsfCmFhat49/l1yC0p5M2W4Yl4AInciWhQQuymaNL+9Any0aMACPmC9L13FldMFaqpCQj2JuBvt+OMc7Hr2IfMzJ7Lkf6RdOD0QhtxE1MoL/8bObmHmTb1JFKpAVPNLir6HiLmyxhSb/0j1t3b6Yjbiic/hGG4hCF9Bb29afh6Z3DHb58Z0TEOB+nu3kR9wwsjNlnIi0AoJiZ6AWrlDM4f2URE4imCXiUG0VIMR0rpLHmb2mMBJix6jvXsY/DMICnOFG5YegN5eSPErp2dnWzduhWTyYRP4EMcFCMSiUhKSqKjo4NxKhVpX6xj4KGHSW3OYr/fQkSineseuYXv3z7HYIcdYIQsixBhJDiDW/DppAQjtCAQIAgGKczKQBUaR2/TMCtemYRAKODHv7xNT6Md4yQnxjFOivLfZ3hXG47yHmrcQdp8IeZrxIgEAkKqPr698AXtk+U4s7V8Mv+Tf7v+/zu8+fmb+Pt6GTdmBxKzlqlzDzLwznmiVuRgTvXy5KEnya6fTnTrKBbcnc+BL+vwOkd4A0RSAR69lfaIGrLzouk91cPcuXNpDMbz0o5aJnrETBL3kDt/D8qIXjSaAi6YxvGHXVGUJmhodbcyaNYSRkyyMozT48YUGrEJFfgwqCQExQpMDh/eQOhX229UW5mXvI1p6Sa+6utHqBlPnvRuPthrQu9xsFKk5/2wHX3Qw/PmczRL5xESiFBopEToJdT5LqDpSyAU4SPmGh+zi6YyaFGydNUxriuO5sapQnqGG2BwPUpvHX2kUNGXTZQ0mRVTVpAYl/gLp/nzJx8ibuo57MNDvImaXYav8Z4cIv6ZcQiVkl/tx3/EN3Vfs+vCy6ToC2n0ihnu6WHGXiUpObMZI9OyLWsDuSVPMTZmLGVdZWys3UjzcDOZukxuy7uNq9KvQiwUU1H5JtUXDyKTjwZvFsIaJdXKZnLCsYx3FNBTsIodERUkdc3jivbrOeByo0o8h3soA4O0H32GhLN7d9CeLyBtVjpjvNsYU7D6v3T49GsIBBzU1j3LwMAOBqr0pFzI5aw+BosyApUtk6jBIHm2Q4z+zXIiZs2id/cutqz9O/nIMPYOol79CduPewhVD3PTH8ajMSgu3bvueC/7v6hlalIN8h0bGXXkKK1tbezZs4fB/iHiPRO564+zEfyctWlaX0PQ5iPmwaLL2uhw1HPy1JWkpDyARKymq+8iqw+mcHE4mSlJQZwpZQjEfj6Z/wnv7mvgg4NN7Hx0GslBIefePs7RUB+h2Iu4PHJkMhlSqRSf34vX4cDr8/LGW3/9b9dw/+fCzv8/wgcffMAHH3xAMHg5gZLFcgyns5FRo178xX9iohdQXfM4bnc3MlksPT1f09L6HsGgm7TUR2hueZs2v4o1lWswyuP44G+38dBQIcJj5wi73QhVKkRResT6KAQiEf1/egN3ZhZ9+YV0eHyEwmEKNUUMD58lLnYxff1bgRA9vVtIiF96qSY8GPQyOLSHlua/4PZ0AiASqTBEzUAXOYHBgV2YLeUIBBIEAjFKZRpOZyN2+0VEIgVqdQFtbatwOOoJBd34/CZ8PhN+v/kSoZRSmU5m5rMAnO47zVd1X/HalNd+QRzyn0EuS2BwcC9isYqC/A84c3YpZ85ez5iCj36VBGkkZfi//wqFw+FfLG4ikZzCMWs4eWrhiFES9qOpiCekcnGv4xPsJz1UDVbx8pSXkQh/udiJVBHob70V09q1RN53L35dJOf9abzPM1RUmJghupd7Qm8A8HjoVdoV19MsKuYvbf38L+rOMj7KK33/33HPzGTi7gnx4O5eoFipC3Xdtluj1Eu7NbpdKstWtkKpQIHSFoq7ExJCEoi720zGfeb/Il26bLvyf/m7Pp+8mczznDnnOec8577v677ubzo6eTJeykR5F3avhcd68zlvcfBpbjJzw6/0NDudrYjFIUO1Cv8J7e0b6OzcRELCXfT17+dC+T34fGY0mlykjQLERh+RVy/n54qz9En6mPDNBPTeeTQPDGfljABt1jYGnAN02Dpot7bTZR9SgXYgxekdycrN67m5CHRj/Wj2iOjb+QW68FEo5HEYTScxGU9itpxHr59ARvozv6HNDw6e4+Klx3H9Mv8AqktWYXhPjKRLwODNfjrH7aC2eAcA0VFLSU176gqV+RpjDUaXEZsziWHRMmJ0Cjo7O4mIPIJYPEhhwZYrjO2SFiOv7qzizonJzM+Lpq/Vir/LgVwjRjUykqIYFVNw8XVQhnxzJWs1+7kQY0F5qIupt9xB0dxpl+91uKYXq9uHtddG9KLxXDp2iIH2VgxxCQA4/AG+qK7ny/N1TJo4hwfuuB2h6BfVdIEA3fQ32NDYi8K6n2nNDipiq1kcvhiAKJmE1zLiuO9SC0FTEVEJAtwRWuZFavHU1WHdsweBREL7y2s4nn0vMxShOAcOY247w+64EqZJxxIRmU/M5v3kPbSIn77s4JHoZ7gkL8bpc6KSyDFazhMr8fN40nCuy78yvxmgt2U7/khIiL7tN//7ZwxT//pishrSOTtgoSH0PNNuzKIoJ4FgMMie9X+hvaoSd/JwoksaadLF8EVfOPfXNCCMj0M9eTI/7qrjTXEEymHL8TQfI/KxBShH5vHR3lq2HW/m60mZpB+E5r3fYp00nIzbF2KUmhG8+ickAylU9d3KvSE+RNpyKpXtfHLpXSZmjcZ8SoK2Ix5xVCWZ4/czaexmDn9Zw84PyomIq6P90g6CgQSEvIcXMA7ZgkxbeTe5U//p5V/2FQFzG5Xz/0TLkfcIC0oxt97A1IE2FBfOIVxwE3FjIhi9/A4cFf2YvqtBpgpBd2caDSdr8e/00S/vRNaeiHLCRBzHjyKKcuLpnoiv28Zdk1NZ1uXD22PHUfwn/PZeonaeZfCZ53A0nCd15w6+f38tZ77fTMaYCUP7VSAAR9+C1BkIE8aiBrJjX6F+1dX4utsQvzwX9fSpqCZOxPHCRKTVP2HatAnFyAl0v/EuzuO7EIjlCPKWoVMeRi7yQd5ynE4n3U4PsfoQAgcP4SwtRZ6fT9udd6JdvJirr7uWb7Zv58DBg+TPnMfprd/SKxNTN2kyojADAkkIQl8AxRgns7c+iPXDWDROJ6uNA3g7jQyqoC1SyK6JYt4e18+H8x4jzxBAfPAJgoU3Ipj7Gsi1eLrs9G8tIS5yHy7/MHomxyIrMLN7/wmeHvUEe4z1GPpsFDqi8E99A+XoMQh/vp2A0Ybg1h9oK+4jJKCgOlBKZNKQzoarzsTgT42YEvfCKDUa0RrqzrgQCDuJSdehDVcQX1BA2aHXEeeMptJdySjBNDzTizCcvBlvUEW4dBe+qmuJDEiZEKng1Pf1XPXsGLRXJTP4YwOuSwMIFkezZe83JGr8LJJsQbfsNPyis5GZmcn999/Pzp072b59+5ULSgq4upDIg9zQ/yWe/m6+9d2ATWSmQtyMRQXNJxoR6KMoTU4mdtxh7KZojh3NBvqAHy/fSigcS1qagNiJDQyabKRp+xGgxN0wnayWq1E/JKGr+3v6+o7SoRSj1qSQ0RdLTNVhhMfmMEwpQO3wEzSEwtUfQN6KIUfYP6G/v5/q6moWLlyI8Jf+xcStoK3zU6wz9jGs7GH6Bt9EqrBw8mQoFssxxJYhscycMRlseiWazLguEmvSSPrwQ8Thv2p4mHc1EbR4SVx5I5IwBcHkILbjHbCnmRmxt9B/6m/oxo3A0m+iqULO+BUZHD8+JJ5mtVVjCJ2IRVGPSKhEaQqj/f4HEMdEk7XyOXpjqukUbcLcH0lL7Uj++NQfLp8BjMbjtHdsAIIEAg5CtTOJCXsBu0lC6fY2TF33EbTchDjke8zRXzE49UsEVhkBXxjlyjZ6jvWQbEti4cIc5PJdFJ97HoIBhCIF4ycoMA866XcY+FtrJY/NfJJ5afPYv38/p06dwiCTkSwR0etuI0auo6ExHJulluWrRuJz+/G3NtJ+zz30i8ScS38UtWYsUxbEYLPZ6B00M37WHEK0YXz21AkmZNvp21KCL1pG/dnDTLlnImY2kqD4hp73zuMzugiZm0Tr9zX4PfVIVkzCEBHOvtufQxim4aimllfS//Qf9/9/hz9c9wf+9M6fqLo0ityi07QZ16OOnUn3mXpWXlyFXCynKuUIspZwNmzZQdpyDWHGMA46fuawfQ+hilCKpEW0n3XhNLjZXy3gs7oqRvklPLXcjtHzPl6vg8HBEfh8TUQFDnBHbg6bapYSquplhPIoD866HldbC2b9W3gc89hckogwLJnYl5eKAAAgAElEQVSw2ATC1DIMaikGtQytQoJIIMBiraSh4Q3Co+5kX2MGn168iZ+a7MxK2EVjZwRvd/QTEdnAiopi5offQaGgn1ViLX+MmMgTg6eJr6rHN24aJ31uAnYx8iwPZWl72Nh0mtdrZLhb/kBQauVny2p27R46J2skasaHxDBd0c6UyG429IspOVfCW5PfIkmbdHk8+1qacLqrkWj6KDZLmBc9G/eJflTjov9nY9tiqSDZupkbDR68wVKEmnmEFo3FdWAPCWHxyLu0jD/fRpqxjbC757IicwXXZFzD8eJtbCz/jOeOP8emk98yzp2LscMDjEUo9CENGBGLzYgFAio9Rsya04yuvI0HZ6Vj7+ngeOR5DgQvMK3+ZgC6Qppp2rcP49hQDoeWMV+iRRaMxPD/KSAcCASor6+nuLgYq9WKVFqEzxuNW1RHY3IsSpWBlYuWYvl7GyVhPs6ob6bi8xbUG57BpOhCLhIT3m5G8PxfaawV4y41MuWGzCuMbYDMsVFcPN5BcW8YGcsHiK+oIKWggFtvuZW1r6/Drq8lyHQECAgGgrjqzagn/DZNtLFpHXJZLNGu2TR6A5w4YiYbH1PTj9PWpifen8I2xTb6HH3cOyWV7ec7eHJzKddF9VKjqcIfDCK36zEUxXGwKxEfLmo9JUSFRhDf0fP/NXb/wP8Zg/uBBx7ggQceuBzh/gfa279ErcpErxv7m2vCwqYhEEg4X78Ou6UUgbsZv24hjvA72d+0hmSg3h/O15mPIXjoRYIWG62Rp4m/9TrSlt9GMCaGc2Y7x002DvT2cucrLxK6ajV3PPsG7l/EuWaEjOVG/19JSroPuTyW5pYPqK5+mqamdURGXEWQAF1d3+PzDSISqZDL43G7ewgGfZgGi+np3YFUGg4IUanSycl+G7U6A6ezg/6Bg/T3H8DhGCp5ZTaXoteNQalMQSI14PfbaG39BBAyauQ2RCIZdq+d1cdX023vxiA38MzYZ/7nMR6i2Bvx+52o1RmMHLmVior7OVu8mJzstVfkuQcCXozG4zgcjWh1IwnR5P5HSjkMRfFr617Far1IdPRS4uNuvaI2ttPZilA4REWWSsIRnAlwOM3D8LipzEqcxYunXmTQPcjbU99GIf51kZrcNq4rvUBvSh6fBGHNmrf4ZPH1gJQEQlkTa+Pm1Dvw2MdQXnE/od56tMYXKBBIWCoQE3Q7oR4qf7nfGMEkVhW+xxj9lbktA8bjlJffBQiJjlpCbNzNuF0dtLV/idF4FIDW1o8Ri7VERy8jLvYm+vr20F9aRzBcxx/6/oahIwxXhIsbht3MX38MQ6GtZW3Fp6yt+LUdnUzHAp0AuyAcSzCEsLBoLjaFsSb4J96MB0u0Gm2plIoRQ4JNQzXSRxEbexNdXVs4fWYOycl/ID7uNiBIY9M6Wlo+QqstpKjwc8ou3I1ePhr5+hq81g5ivn6HxBQDHs8AHk8/CkUCISF5v3l+JzpPoBCqqWgMcPO4oUNcdXU1oaFdxMZch1qdcfm7/TY3939VSlGCjqfmZQFQdaqLFLUYkU6GLFWHXCggPFzJGfNx5hgnMNE8iRk9GzgVkkhSfsGvDQf8tJ7cyteyr1EGbYQ1jiM3bJDWo9/jWnIvn3UOsLGzH7PXT5RayxexqXgbunglPQ6lSIjJ6+PhTgtiTxsz3F+QH5fAAX83+eG/UtInCErIH2hh37irkZzrw60SMzNMS//rawiIxdSFqsmsruaP8YM4PZ14S/aQDHSE9rFLdhZtIIWpUSMIfvw6+sS7CG3K5NZ7lgOwv2U/jx5+lNdG3UN3yzrs9npUqrQrxrbDvh1piwDDxCtL8v0rPE4H1oF+zP02Dn3ZCyo7DeqtXNP+GOeavqfq2CF6mxtR6Q005C5i3KHHKTakIglIibQ4uJhTRPSxDkYc66VTJib8thw6Hl5L79oLJH3zDdMLY3jtUD1lcXIidWJGeuewfe1rRKel0Xz+HJNHjyTm5FcI7ztCr3MCtgEt8r6FTHQJoBLkUgcRi3xMHzuasrJ17CpbT+LkdHoa99JW2YhIVkRQGkl/nI57rsmn6fw5Snb+QM7kIWPbG/Byqu0oh0re5mhKCr2nV4NIzTWt9/JWMIRpTSdwaiPQiRToc+LxdNkxbqpBkaVHPD2U7X97na66of2yof08sSSgmrCYvjcfJ3zxYhwlAxi/OUfUY9OQpelwnO/FcM/DdDz9HPaXHsG67zSxf34bkVbLqEXL2PLKs7RUlJGUXwTVO6D3Eiz4y9CzaO+g7Z57EJmFKNbeQQMf4SyxkaZ8GUY9jrTibjrWraZ7UAVCMc7kMTQYVFhCehgr7sGjSUQaMYxje/YQBIqGZdH7yhuEzJ9PzNtrMW/7np433kBw7BhT7rqTIydOMG/OHEBAV0E2RaOnXGZguarbsPWFoQ6pxRlZhFCpQqQNQZaWRkp6OmNTUlgoCnDTrptY7djIN0cq0RXdjGDReyAYOriYttQyqDlJor4FqUhAmcrHgdLXyTZkc1Xytawx72Fu5nESV/55iJ1V9g1ySyWHBbOZEpqI78wRjBIb7a2ljClajt/qof+bChyGi1wwKbB8Mhq4BIJfilEGQR0qIypFjlAoQuYXUi/uZYQ/wLkf1ejz5zCmczfCYBD9vHMMkED4sRQMLmh8+xyxIyKxn+pCuySV7y7uJkSj5jrHu0hH3gAKPXazG3Ovk4gkDSqVimuuuYb+/n58vl8VwYPBIM1l54g5+igxMgtbnPdgDktCYjNSL+zG7ncDIsSGSDLGliOVQnLSWiaMT7xiXQqFQiQSCWKxmH0bV6KKuYivcgLd3dfjk1dTENBgvHSUyOwZDJj20HNiHQ09Ai4AUuENjCt4nnCXCcnMt5EVXn3ZWfCvOHXqFGq1mvz8/H9qW0xKyh+prHwIUfY41P1lhKgnodXmcnT/SUL9YwhP1NDdcB63WUJUvYGUnV8hVPz6DnXVmbCf6kK3KBXJLwdggVCAZnIcshQtvF9GV2g2adEuSnplBPx2drxbTs74Gfj8mxjoP48hdCL9A4cJNUwi6cs3cJSUoJ4wAYFEgtbrpfywkZoBA7NnzUWhVHHk27PUFvf8UmbxfsTiELxuD9UuMTC0hqVyEWPmJ3FsWwMjlDeiGUyiP3IjHrWYtIWtOAbXMTc2nMjISgbNG7E79ISGTkIklOMPOPH7nWhCgvgDu3gwXcmPF19lauJUJk+eTGVlJWUzphO2Zy9No1YwrFtJvR/OHf6BWcuHIVWIITMD6bvrOLJpE3JrCxJvFqkjJqDQDDlCnM5Wys6sJWHqz/RoO+jzqggrW874hHuo32/G71tHY8BFfIKayIeK6Bn04HYLUeq72fftemaqDHSo5QTSw1AqBpiZ8L9HHP2BIGVtJvZd6qWqy0K/fApdvXlwaC5SqZeF4W1cW6cmdVwyb85eS6g8lN0hJ2j8Ts+xg7uwKNuJkEVwl+YuIoiguaYZhSSasiYtW6QmipReHp2/F6NlB8qQUdhcy6gp7cRkNCEQDEcf6uThuG8hqolEtYtu5yEEOjlCj5qScjXz8mJYtmzBZcfQFb/d7+TMmZeYkBpDUdFSrpskoLrbwvrDDXx7QYVI4OfW7G+Ij66ntktKu78ZbVwy2+6ewBObK3mxRsyNCzKpdbxOc7Sfj659j8L0ycBiDtW08+imCwQEPh6YD3lR64hVxxKjjrkcgHK5urhU9QT3ikrZaDaxYscKnhv7HAtTh9JBL53YTdKsTgI9YvYgYqPjKoL+AJqJsb/py7/C6zXT0PhnOjq+Qq3KoLDgU6prXmCerIsRw//MFzGXCASdCP2RiIdn0/f8n/GbTIi0IVh27kTZ3sHC1FRSkmbgVOuwK/qJDm/CcjxAqjKP0eHT6Cj6CU/UWZzuq7h0UcxWzxnSDrYQKdKjstkYMSikN+IkYr8EgbGNviI93iw1N4euQObcTHT8yn8rqvyvcLvdlJWVcfbsWQYGBoiJiSEuLg6Px4PXq6KxopfQ2BYmT9YQn5pI9wgzU84OsNt6EKssFYdkFgKfFanKzdH8MNg+gEJjIW9qHDmTfmsoCwQCsme1cfBDAzWdL9C9+TwxdUoEgHowA5OwnOLiYsaMGYOn3UrQ5UOecaVmldV6kb6+PSi2R/KV4z0642JJtFqZaghDGB9PaegWGhqWMMM0gy1HtzAlYQoTFZ1sbNch7WtluCRAnm04n7iklJz1kx/vos5SikIQDl4dJaL/nvLxe/g/Y3D/HlyuLvoHDpKR/sLvKk/bbDUgVOLs20oVuXzFm7SYU2DQw5+DzQQF8Oy0LzC/+B4OjYbQDR+zpuF1mi27SO9fxJGGAVyBIJKgE4GzgvcWRfPBu7X8/dBGRrz8NsUWJ/dcbKaZl0g0XSIn9Y+YTGcQCAWoVVl0dX8PQEzMNYSHzaKk9Foy0p8n1DCR5ua/0tm5CYFAgsczQFLivSQnP3Q5T1uhiCU+7mbi44a8VJ1dW6iqeor4+NvQ6UYSCPgoPrcEqTQMoVBxmfb9l5K/YHabWZm7ks8qP2Na/DTGx46/YlwCwQDvn38fX9DHnXl3EiIdokT8IyrqcnWhUqWgVqUzauQ2LlU9RXnFvSQm3ochdDI9vT/R27sLr9eEQCAhGPQiFmvQ6cYQqh+HRpOLWp15WYzB5e6moWEt3d3fo1JlEB93C13dW+no+ApD6GQiIq+ip2cHRuMxRCI1MlkMfb1zCevZiP/mSbwz7R0kQgnhynAeOfQId++9m/dnvI/da+frqm9Y36fDLstD6d7D/rGJLD+ym7S7ricvPg1z6Y2kyR9DLpqIPCSflORHqKpexYjhm7DaqggGPEikBuqMNXi7P2KQMEYFjyGovwlv4ReXI9lG4wnKy+9Grx+HRp1LW/sXdHR+88uICpHJoklO/gNabREqZepldoOjqxbZ2QA7ck2Y7Rbi/PHcNvk2KmxqHM5yfr7rdrQhK2gyNxGuCCdOE4fPUce5kmXIZH7GjP6U0gwf1350mjz5Euz+TbjyVGj295FqeARtwhi02gKEwiEHUFLiPTQ2/oX6+jfp6tqKQCDBbq8lNeWPJCbeDQhxWzsQ/vkMnmYziV98jvwX1dB/NQL/FSc7TxInXECp08vCgqG50tR0jqRkO3r96Mvf8/kDPPT1ebzA0nlpPHHmOKctLibbarhPXIByROQQHSgQYJX8e2ZZP6de4iLoXcqF4D6mRTYi+PEGmP0q9FYRPPM3bjE10aTIptIVS2LHMSZF9vCqN8DnJy+hFAsY3dVI5vHdPLj6efYIFKz+Jfd+/bAEnqlsoM9pQ9f7V/LcacSmlvOkV0CE9xJ+fxE+n53y0meY8nMSDdflYR01lJ81ytSPdfduOvQauqLCSRUlolfFYL3wDo0p8bSFh5F9sYoSqZhydTvTlVnYL7aQH3OGoxcKsZlcqPVyiiKGtBKaiUMri6SxaR15ue9dHq9Bcwl2SQvhpREI7v6tTgMMGQYXjxzg8IaPcdtdSDUrEAg1uC1fMTmo5+SFT0EggGAQdaiBJU+/xMaPy3nI3IN08tW8GbxEn1yBNRjC4K4mdngHUKfYMO0ppTc5EmtLC0t37iBtwUJSwlXsvtjDEyuycHzoJcaRxKVjh4jPLWBf+XkmScWEb2gn+NTHpE+dRGHBvTjMHnq7BomI06LSyPEHgtSbC4gLfMSZr+LwOsREjw/gcISwQ5DEFw/PRmAfpKuumvjsXGTKoYPQa2de47va74gX+ZgTtwB9xTCmdyXwZtBDvNtE+mALLWPnEQ2IwxQMfHEJSZiCwQwLu59bg0Qm59oXXmfne2/R29qAbLoev0eDorAQy9atiOPH4+ubgKfDgjx9aG2Lkicjj5Ji3Hka1eRJaObNAyAht4CI5FSKf9xKUrgIfnoYUqdDwhgse/bStfoZgshRjnsE4d5IYsPkdBZ8QP35twhvX4pcoEVeEIrNPgrZzUuIS08lJyKK2hP7STu6FVH+I3i8XorPnUNi6kVbXIrPZiPiiceHWBnLlqKaNJHul14m8o03KXxmNXv27SMyOY3e5nq0t9yEWPLrfHHu2Ib03EpUEfmErLwBoeLK17sSeC/zdq4/8RSPJ6azfv5bSH55bzpKevB22LAvKiZSOZa8BClfNj+DW9TC53M/Z0d5N26/iPHRB+jrn0akYjjsXkW9JxF/2gxc9YMobCLqE2x4ax1EJiZj3FyNz2ejMfog43M+QBehRKGRIldL8Ln9dNYN0l5tor3GhECcRaC/D2eYjkHvIAXJsSiXPErZ0ZMUlVu5NLAei0ZE1s1/Ilg2CtGRduwnO9HMSKBK0E5rayu3FsmRXrDiG3kvZT83U7KnBZ/bj0gsJCpVS1yWnuhULT6vEKfFg8PqwdFvJqn8GSKkJsqSnidv+CB9xlOEHZ6L1RpOIPQEpy8Ws/jBqbS6L5GT8xeiIn/r3P9njJjwDFv/9DwFXZ248iTI1LE4cOGpEKMaNVQpYfa9GjzmNDQGOSJFD2fODmIYthZZ9JJ/e1+bzUZZWRlTp05FIrkyyhYRPheNJpf+wXeRab0kJT5CenI6u3tKGOj3MXpBMud37iTU7SVi7vwrjO2Ay4dpSx2yVC2qsdH/2izSOA0urZuIqHHIL/0Mgnn43ZW47ONpPyZBmZNKq/AkSUk3YLGUMSzrNUQaDZqpU4fmltXCd39+gxaXFn1kGCPHDqf64ltcPJZHSEw7sWnpKJUpCACBKECPcR0ag5iR419H1Odg7/pyFEKQF22nV/Ejaa038+PFarLnZmP2HSVEZyE+/hrCw2ai1Rb9ruPfar1ERfVzLBeUsf/0AqYVrWf+/Pl8/fXXfCBJZGuflFuFfpIVdjoqFZhmlhCiyaa+vpUtP/2E3yChI/4YORezqDzaQfqEAeob3sBsLiXol6H0jkB/YSk9SefpzfkCe+QxKs6vxOKV0uv0Eu8IMHbQQ82pLrThCqZft4xvX36aY8YKbKEazoS1MT9pAQerTDT125mSEU5OTMhvzrVmh5dTjQMcrO7hYHUv/TYPBpWU4Yl6MmPDkNq68bqcKDRdfNwSwT7c3NZ7G3u376WzsxOr1UqIbBi5HTNwJV9CJVUi7tNgscvQmoZT5gtySOmlILaH5emvYR4M8MOghBNtlcBFpBoxoyIKybbFISsbpE6fiLSzkD5xkClhMsTKeup7YkhNz2bp0qW/a2zDUPTR7emmsPDTy33Migph3XVFPDk3i2AwiMjlo67+NZJm92E/doHY7iTu/ekmbp54O/nxqaw7UAuix7j96F5Unz+L9Z13+Mwcwl/21zI6OZR11xURGSL/3fbl8mgK8j+mpPR6Vop7OBg6kdXHV3O47TATosYj8HyKRurjeKWcqOxwQsvFKEeGI9L8/vv5H3C7eykuXozPbyM9bTVxcbcgFIrJzn6L0tLraWn9BENcAt0DDcSRBEIt4U8+Qf3fPqQ9JZnuwkL6R4xAIBCQEhuDTvg9EkMd1dtSKB3lZ1nvVHqsFzmx9SKCoJJc5wFWzJjNpcIISiq6afB3obTaCY/KwO5xYbeakMUmoHc44QzIDWIaVekkxk/7DdPU6/XS2dlJT08PJpPp8t/AwAB+v5/s7Gyuvvpq4uPjr7jui+KjxIWL6e75CFubkHPbS5gTcxszU6ahXBGPWBrOhW/OINJFETsikcgkLSFhv817h6GKE66GQUTHehmt0tHjjsbu9tBwrB2HJ0iUIYqMUTL27dtHWloakjo7ApkIadyvwTFffz8Vu++m05xFq34E0mgFV2m1xFisOA8cwPllO4YXBURln+bHhmH0nO5h8+nNKAwSNEoVJd4kripSs+5YgFqZj9lBO6bQ1UxMyuCeKDEWczFhYXdT+NZ/nAq/i//TBndn13cIhTKiohZd8bnVeomGxrcZGDiMRRBBCLB85AfcohhS/X1g7x1EKvroFg1D7lHTtns3YfffT2hWPh+mfMi1B15mjymA1rYL1eBxltvVzO2Pxhcbx/G5MUz5YT+rouYyftatfJA+nkdrormlUcDmUBf60DF0dHzN8KJvyMh4HhgSDOvq3g4EMRimIJOFk5X5MokJd9LZtZUwwxS0/0XZPDpqKe3tX1Jbt4ZRI7+no/NrbLYq9PrxBINDHvuSnhK+rfmWVaNXcX3W9VQNVPHcyefYtmjbZREOf8DPS6deYnv9duRiOdvrtvNg0YMsS1/2q8Ht7kSlGqq/KBZryMv9gNbWj6hvWEtLy3rkshhiolcQGbkQlSoNi+UCRtMpTKZT1NW/TjDoBYYo6kpVKoOD5xCJFGRmriEmesUvHvmH6enZSVvb51RVPYValUlOzl/o6NhEh8NE49avSNIrefC2X9Wux8eM59M5n3Lf/vtY/MNijC4jLv2N2NXDeTtNx0jVjexQBhEer6Hp3RvZPj+dG9RQWfUhxy7sQiFWsHbSKwiFckyDZ0hOegAYitY3Nb2HJnQSk/M+ofzCzQwOnuXU6Vnk5r6Lw9FCbe2LyOVxSCXhtHdsIOB3EhJSiM9nRSiUMWL4179RewTwrj9BUBBEe/tKXopcwOaLmwmPjOK9n84zLzeK7BgtoCVW/avntLL9c+SyGHx+K7W1LzM6ey2ZkRpUznkMBLYiHxUkeECApkSNvmDI0A16vbgbm5DGx5GR8RzR0cuoqX0Bn8/GqJHb0GiG8trcti50f/MRaOol8e+/Gtv/DQ6vg/O959H2X82Y5FAyIjVYLBbc7kp2cRUvlCkQuw8hdDkwOQX0aPWI0kJ5tLGTdLuRIq+Jr5PGc84A61v/hLZyDlzazqy+H1jrW4FAoOdaBFzqG4ctS8B8QS2CDYsICERUSot4zr2SmICXCn8s78bFYEpV0esXcF+9h1t6tvNTdSlz/vgyLoSkdzTxtH2AD1whzCh2EgR0fX9liWE886IXcuDzp5BON9Ha+CadrX9FJouk65wKbTBIUoebi0kaBBYPR1/9EyOAfq2G8ZWNaCatwtdfC71VZCy4lYaKYqqiYghzg7dvH77kLDQLbsf83RtoRz3JxWOdjFmUgkFhICkkifN9laxMfojq6tVYrfej0QwDoLX1E6RWFRpnBv1tLYTGxF2mwwNY+vvY//H7NJWVMGziNGzeInrqfOxN+4CCrJkkeHIJ7t9AwOfj6sefJTo9k6ouC2GdjQBMnlKIbfUjKBdcw2TfWDrs9Th7t+HpkSCITSA8NQmd/QINW78lauEi5uRE8e3ZVl5bmsdunYDJjKXNeglteCTqydM5V1qMrLcf/xehpMQLaFeuBuMggsFBPEuXoFqxgh/PNbHnQBGTzEFkWj2Bq1awv9tGp83MVepavnl0M3bTUP3a+Q89DoDVY+Wnhh+5zxHgbuVouk4txm71YNSIOGp1sKKjnKYReUTH5yEUSrDsb8Vv8TBQaGLf2+tJHTmGOfc9gkKtIWX4aC7s3Ykryo3gqIOwR1fRtvIGFGPG4u3pw/j1OaKemI44Uom7fpDw21fQ/e7nRE1VIvB7QCxDIBAwatEyzn34HIHPvkAYlkpgwV/pefFFBr/dhGzYOKSFN9MfEUpngwVncy7q8Jn0xe/jUudMso16hsX1Ef30+1dELN3lPyET+aFgBXWNjXh9PvQuO9bte5Hf+DANLeCsbMXr9uNz+/GMux9nfyR5J4uxjB1BW6sQqaSV87t+YtSiZZfvq7hqCYG6V5H1bqL3r9kYbs25HK0EoOcisd/fz9tRGdxNP2tL/8LTY54m4PJh3tOMcIQPi6sMQ/Tz9KjWYvEM8uW8T8gx5PDEV8eZnhVJSlQm9fWvE94ag0AoYm9zNFPmpGPc10i/wEJN5T4MVgfy/a24jRF0Fv2NqKjHSS2KuGI/kSrEJOWHodRKGei0IVXNIWDfAeECGlxVhPboUVOEPSyCxtGZWGSN6O0SamqfpWDsJ/S5pLQdP4PuzA/s8ykYLmog+fxOzAnXsf3tVhxmD/nT4kgbGUl3g5m2aiOlu1vwuoeopUK8ZGjOkafehjuhj2MxSRDyHi5LKD6vm/6JJwn2zKR9ZxOxISI6/RuIjFz4PwmixmTmo4+aQIv9EGmJfho7QqlXdTKsuwiBX4xAIMIbaCAua2jvrq//DrE4hIiI36aa/DOOHj2KSCRi5Mjf6n0IBELiYx7hkvVOrB2FbN5sBM4MjbVcRHSqgu3l50nvN6OZPQ9vn4OAzYvf5sVxvpeAy4d+ecblvMh/hW5SIvIdMlpLN5O0SEfzxWG4bZsRSa5noPheRGPep6fnIENnnKkEg0EGBgY4e/IEpcXF+EQSFFoN02YmcebMXHpr0gn6h7Po3hsJMYTgdjg4svHvNJ0/x/hbJtLrfJ3Biuk4ftLSbveTknuBgYgfSTg1CeG11+A68xSd7niqG8Yy4doJpKfN+49jp9FkM27kFv5++kE01r2cLV5IetpqvFE5bHUpSRW5+NIPf/T50Ig8lJbeAMhoaUljUBPFUV0JaoUaddwJIvu+wFJ6jBBNPokxr7P3PTW5GjWnLD7stVk0JuRx2h1Jf1CLUO5Gp/WyQFWCZ9c3BDwaUrPm4nr6WZJcNppCNfjUWi54E2g5NIJPLKUopSLe2lNDtFbOzGGRjEkJ5VKnhRMNA1S0DxIIQkq4imUj4pidHUlhvP5yFZK2agmffbGB5OjTTI08w47y+3ixwUaaUsbo+FzUiRoQKyg/2ou0LwOZW4bcB6FKKeZ4GXt6BliSL2BBzDqELh2+zonclDmepd4gLTsPY2lsBfrw0ocXCOsDmVTHxMilaK16ivVBTAoPdy1fjkj0+4xHi7WS1ta/k5ry2O+mKsbq/rFnLSUsbAaVZc9iHnsY4ZElzHSPZ/WJVWikGjSpCpI8T/KJdwXl+k6sfz9LtTae6/K0LMkQU3X2GM2aK/Nro6KiiI2NRSwW42hqJ1X/HFU9f2CerJGi8S/wYcVnCJr3Mi/BwbZmFScyhbwkXEnQNSSW9spMYxcAACAASURBVJ8QDAaprn6GQNDH2DG7r0jr0+tGkZhwF42N76BPvIvyn8shdjr2PgN7tSJq589DKpWSnp7O5MxM0tPT6er+hKamOpp+TiYlqOfqkiLEMQKi1B2syJlPRXcb9YNnCYR+gjjEzeg8MX6Zn/T2+zjR3Im9rZnrHl1FStEozGYzTU1NnC3+jO6ubDZs2I5Gc4DMzEyEQiFtbW309PQQCAQQiUTodDp0Oh3x8fEUFBSQk5NzBbP4n6GNjKKnzETo8GhM0o/JmnkP0eNGYPqsGlWrnJAZemaumvufx84bwHqiA/vZbvxGFyKVlsRZUhJbTPSaTiMTpaJ0ZuK3+RBcMlAnUbL9++1c5R2BLE2HQDQ0/y2793B+45ucLRiB3R7KqNGjmD59Oop/ZvNUVxPc9hTdYyvI6TLyeZyUxLBEih3F3DTiATbsVvHcMR8xAiHvpEbTXmLG4B1FdMgFXE4RRUVfIhblAE/9xz79Hv7PGtyBgI/Ozk1ERi66wtDp6dlB5cVHUCgSMUa/wqquOD4S3Il3cBe6kLvoHDjFXNEJ+gnjiORa5v20g6DPi7GondCAF41UQ3LCvcT+tI2by44QXtsLDidGZSsCIOXelTjPf8OtW+2sFW6lLmQtN0RFsE32OHOKL7ImKoMIrwm7ve4Kiu1A/yE0mtwr6h4rFAmkpjz6P/VXIBCSkf4cJaXX0tr6Mc0t64mJuRa7vRaFIhG3382LJ1+kMLyQ6zKvQygQsmbCGpb+sJTXzr7G65Nexx/w89yJ59jZtJNXJ77KmOgxrCtdx5rTa/i25lvuyLkFGQJOt+7E3NNKkCBL0paglChJTLyH0NDJ+AMOtCFFV9Qs1+lGotONhOSHCATc2O2N2Ow12G012Ox1xMfdQlLSfVc8J6FQRnT0UkzqudxXcgot0Uyyagl3/Exvfw1LamXELF2BUHzlFM0Ny2XDvA28e/BdzJpJ/CxPYYm1F9vPZzHm5/PYnDW0XyPkmp93IL+xEDATK/aRG5LLltotXBioISZiDl1d20hKvH+onnHntzidLeTlfYBEJKaocANlF+7EZDrB+fM3XW7b7e7Gaq0gJuY64uNu+a/lxSx79iI5M8ix64PMKVpBY0kjKpWK/fVW2ozO3xVKc7m76e3dRVraKiRiLZeqniA8fDbXj87glZ1VXJMxCZPvOO0xsUi+/Ra/cQBHWRmuyosEXS6EWi36a69Ff+ONjBzx3RVeTF9fH53Pr0JWK8CwbhXK4UW/af/fobi7GLczlOYeMY9dP0SnrKurQ6YbZCv3EmYcICTgw6XQ4BEGGe2qZlbDKWY5akids4oduwuZ7XbyRoGMuUl38NKJd7m5/wDdcz/m/e0qloa0EfQGiRTGUy7zU+8YhoFkTJIYzkpH0iyV8/Zdhdx8uoGKUDVpfg9vnGxggiMWIdO4NucIeyvLqd2xC4FAgMFg4MnIKA6GxdPiOYtQ3MPqOR8jE8n49iMVklNR3PDiW7R3bKC17mf6L+nJXbiYhgsWxL4g87Uwor2CQYWC7PZuHImjMegScBz/M4hE+D/9grHLrua4p5L4zn56E+LosjWg8odQl5WMrnMjZbtExKTpiM8OZUTkCEp6Slg9+ilaWv5GY9NfKMj/8JeqBPswFMdi8rjY9vgDSGRyolLTic7IQqZUceb7zUjlcmbd+wyljSbsxVCWu5tnljzPe++dQdm8Dl1UDDe+9BIhYUP7y8mGATJMbbgkctQn9uAVSBG6cnFg5ZLgHCPvW01uWhx0VxByZBWSuFZaurvxNDczJyeK9YcbOF3XS5X5BOmCsUxOu4EDxZ+j0ISgS0jCr9HibWjgfFcf1YE+hqn1JGnUNL/8MmdOHaG6p5sJfjfD4oRMj7uApPZHBAEvSOCMezqeyVcTnTGM6LQMVLohOtiupl14/B6W9nfT75xHs8zHO1o/V9nacaJlNlKM0lT0siiEEgnOC33ork3nx/WPkzNlBnPue+TyXB8+fxEX9u6ksv4weeKxBN0G9Ndfj3nbVhRjl+MbmIin3Yw8TYezcgD9k6tITdUgOPAyfHwOln0CEVlkxEpISaxk0B+JauI7dNxyD57WVkIffBhnaxYXjdDY2UFKmI0xE8PQFd3Nmfp9CLQ/09h/O4Xe57FXncBjGI7PE8Dj8hLScwKzMoILh4RcaDqOyOsn4AihfMxDJHedJfmHT1EJhbQFx9ElHo9PFokpbDy95g6mxaTzo8WCMT6dS6eOX2FwIxAgnHAv8l1PUett5OT7lcy882pC4vQw0ABfLgVdIqOu28bTLbtZc3oNbr+bgp5Uknw6RGl76OxXs+bsp0hEMmxN9+F4z8qx9Aqquiw8OTeT7IS3aPx5BsLqMvpGP4+z5BAR6gTcrd2US1oQDQ4wwqLC229gIGk3A64srIekVB0+TXJBGNGpOqKStThtHs782EhDaR/6aBW6KAWmzuG4BPXUetsYpRTgKjdhiJhCq28nBouI/LJeyrNVVJSuZGTjIEU6Pxt9y5AGIwgzq9jpf5bWswUk5GuY8PCQmi9AZFIIBTPiMRqLaa7+AL+9Gp+nF484SIVECKgQ+cIZlvsKCvk4Dr65jfjEcgZTdhNxAyhEoYhESjIzXvqv+6TN5Obn9eU43WMIRCUjaT9JIDCJFk+AfLGCui3HUOanDLHvgEDAQ2fXFqKillxRovE3+29xMWfPnmXOnDlXHB7/Aauxnz3v9iPWX0dUdD7z7s2jrcpI5ZEO5j+QT/OF8/j9flITp2LcZIJgya8XiwWELs9ArP/37RvGpdHwUyOSxEkkCptpCuqQy8NwDHyJXL+YnlP3cspyDIFgDn8/tQ+nzYUn4MIj60IV8DL9qvmY+l6lp/djdNoJBI13EZspJ8QQQnNZCXs/eh+X3UNobAH73j3B8JlX4atX0qISI3K4EKZ/TGRpNmmrP+Lk9s1IQvTUN7ZSo63hkcRH/utzgSGq6rUjXufq7ytYog9QV7yBTa0PkSzuIVp3FJt5Pt/oAzw79u94bDrMTiWx8RVECSpYrL4KS3uAYMGXiJEwWD8blyuJ6l4R4oCU8kEPFaEWjggCeC2ZXJUXyVXpF/E6DrHhwgg2dOSQog1hWdp2Lg2coiw0HfucJzh8rpxqSQz+fiETCiO5fWIymVEaipuM7L3Uw75LPXx5ugWDSsr4tDBuGB3P+NQw4kN/X5snOjUDRXcr9thksrKPUXT0OE26OazvN7LFIUYg8oPATEDmxRcUElR4frnSAz02FmQZmRf5Eur2aFRrB7BLj1MTWkavVoVeIqPIDeLuXnTLFtE2cxjmfjNTzgxFpO1jOjCIPidSosVqnY9e/1smSCDgobpqNWp1JgkJd/zXZyaRaCkcuY59u4ZjVzazNDCH0fNnsPHMRvJD8hGbjUSrzRwlkqAcZktqkNVZ+bkOCAQQikSXndeBQIBAIIAY0A+asDvMyM1GZhUW0D32CMnyw3w7cy1nTi/EeDGE8UnXkBmpYsS+VJSFhv+4PgC6urfSP3CQ/LwPf/dsmJLyCAPGo3jFP+P26zgQPE9zTwgaZxeLFy8mNzcX8S/n3fKKB+nr242rIw+/Q8v0J19ncGMduqtTUY+bRTDox3TxEaS9LTgH5DjOjiDPGE7rrAOc8+/E3BfDtS+8TlTqUGlfrVZLYqKLAeMOFi38AKczk+rqampraxEIBMTHxzN8+HDi4uKIiIj4t86S34M2PJKGc2ewW2JJX+JAG1uOMt2Ab3oClv0tyFK1yJL+PQXbb3bTv7EKb6cNZUE4HYXf4dRVkzLqB/xGIz1LnqD9BQERkXNJVb+A/UQnEy+mscNZynmfnBGzx9HY2EhnVRU1276nLW0iIUIbd955B3Fx8b9pT56VxbBVWzEdnUhKihOz30i9w8bHsz9mTPQYspQdnG0ycrdThLzXybFUD6aKaSQkKhg57gWk0jAsFsv/PD7/jP+zBrfReAy3u5vY2Osvf2a311NV/TSREVcRkfYaK4sbWBitJZrFtLZ+isvZQXvHRoLAOcZzxJOJafOrMDKSNttXRFgWIVEXMXDwKC98/ink5NA8No0v5WmclaZgcFpYu2kDlRMnM2rzd1x/JB7Vc2/Qa9/EC66nedTxAE935PIRIj6v2cO0zHhy1AoCAR8DxqPEx9367zsE9Ht87Bsw0+32ohQJUYlEKEVC4uVSRmlV6HQjiYi4ivqGNxGLdaSlPs6ZswvQ68bytwt/o8PWwbpp6xAJhxZLlCqK1WNX88reVZzZ3keTv5cuTTNvLnueOb/kqrw68VWuz7qe18++zqrjz/FSDJxq2sYB2x68AS9amZYFKQsALkfk/hOEQhkazbD/6bvBX0pvSeXR5IWo+bFnkC7vPYzsGM31ljd5KS0fb2Uz4VIxUTIJCXIpSQoZgW4fg20Z7M5NZmR/B+NdRsQhIezZsweRSETRXXdj3bKNu5uSME1U0NP7M8vGvcCh1kPUmmoZkbCM7u7tmC2lqFUZNDW9S3TUUjTqrF/6IKEg/yMuXLgD0+ApNJo88nL/ilwe/bs0mN+Dz2Si++WXcBYEuJSv4q6QRI53HicmJoZt5zuYmhlOVtRv1Q072jciFMqJiV6OSKSmr28v1TXPMifnR9bshHrTBLIUx6hNSyTh0HHMP+1AUVhI+MMPI8/KxHb4CKavvmLgs8/Qzp+HPCcH54VynGVleDs6QCzCeKeP9Mn/OSLwrzjReQKpbSZKtZQ5OUNMkdraWmpCU3AhZ+OU0WQoA+z85CVmGjcjEfkpH0jlmPU6DjXIkPlMzAyRsCMyltekTp4UPs6mzId4NDWLEMUZPPoEBq121GEZOE1V5BSkkZe3hPj4eLa8c4wphaHc0WmhwxCCuNrEqJ7T5Hnz2as+zmTHCGSOKeR3/YWCZV+TkZV9mXKZ3nWWO/Z+xGuTXkMuluPwOiiPG2BcZRC3RUR62tM07FMgV5+jMaIQiagZ6i08VPMZAsAnAoEHQrIX0edqozUGhqFDEqaHrT8QPm8uNcEguS64IIP5GHDExNPS3UzQ+DVbXj1G7vSlFE4qYmvdVj6/9CVefxJp/fu5+8dZTNVJiZOEIt9vp14/QMbsmUSlptNZW03l4YO47HrCEq/B7Q/j2CYnwYAAW34DL199P5v/vJ6i9ho6DcM4EjubO/W/Kj//XNHFPGMLIl0I3u9/RDzjCZQqAz05/Zh/aOfc+lchtIOJEc30u5XUmJOYHNWM7f9Rd55xUpV3+/+e6X1mZ3Z3ZjvbO2WpK71XRSyAimLDrtEYWzSi0Rhjj4k12EVRQRQQpUiVvixs78v23qfX83+xCYSg5vF58n+R6/PZNztz5tzn3Kfc169c10e3M/LR7YywaHjv1ddIHSjjz4l5vODRsPqm59BddO4F5ujrZdMf19Lb3Eihq59Kowl3TiLS5jOM8LtZmFnGoG00YtJMjh8toXPAz5wJkUxs2Qsz1kL0aHzNduzFLfg7nHwx9BaTvW4U3dNpsXjZXLKFh2MkPC+MYaTUT2TWJBK8WhiEQMiFNj+Kdl89rsEBxi5Zdt69aY6KQa5S0VBayITpi3Cd7iLiV/cwtGMHeOoISdPp/bAA09LROA614alsxtsejf7qrUi/+xW8PR0m3obkxDp8xhT27ZKTufEG5BERCOOncbI0klyjhF7XUbxDh6jq9RM40Id10MnA7WGEZ+xBm7AGZ2EYQ+vvp85zEb2BEfT5dFwT0UHh0FyaK/pw0sys4DFy489gUH6MiAy/eiyCDGIdbyOIr0NEHq6caRzf7ebkVwPMWXkRn3VvYWgggLOgk0Cfm2CfB0WCAe2YFRTvWM/X3nJCQP07b3H5wnwSD9wCKiOs2gQqA8vTl9Pn6ePLqi/Z5N4EiWAqC+ERVYzAzANVa1gZEDkRE6KisoMoQcI4l4hK1JBZ56HbrKKqxsMU22V4v+rCIXhwBV0sMFyKemocDlknlQEnfUcvQRRdAAx1N1O0r5io8e+jttTjEhYx87rbyJiUSENxD9++6UY+1IBXp8Wld6Io7yVglhEK+SnvvZICuZ85DYfwpbVzepQFo+Q+6g51sXzF5aglAwjNJ0i0dJOck4dScY6QOBzV1JU/To/jBBpnAL1HgsKUgSJmMh6/mV1/+YrLfvMy1sgsjhw5wghfPIHqJAKV/bgzilGm9JGV+S6EdBRsP0PhzibCrBrylyUTm3HOqrK7yc43rxUhSATm3pjF7nX9lHknEpNupLU2QIexB0mZBiHLisMx3KPc3bMbv7+XmOiVP/nsraio4JtvvmHixIlMmnQ+iQn4fBRs28zxLceQqpaQljad2dfOwesOsufDCrKmRBOTGsa2bQeJFyLRxS1EMzoS7XgrEp0CqU6OoJL9ZGb7HxCkAr64IBHiKPwH3ydy5N04BuaikX5NIPQRMuVCuk+ey/6rhBAqUYIp0sNlj9zM7o8eRZNeSfP+aIprgyj0LjInOPn2xT9ReaodnXkucq2NwT5QGsdRdgLKEKHfhTltF+YqC1n3fYGgUHDm1EkYkYYoCeKMdhKuDv+ZkZ8PvULPb8Y/zHOH36O9agUjDE3cNeoDGmvGMDXjY54vu5H1R+9hmlNJ4txncAgx+Foieb0jlgZ7HGuifcgrpxD0hqHUNOJ3GZELImf0XnaEFMyNPsETq+4lxmwCJgA3sGQ6HKnt5vH3PTx/8u7hgdjAXGPHGpeB1L+dh+dM5OYxowmFAoRCLi5KCeeilHDWXpxFl91LhE6J5N/MEYBMLsdmjSRCFoNEcozYX6cR/4GccVnV+I7uQnp0ANnSUTTPLyA19RlqmrbR2tuMy3kR/X1VjI0povtYJGeOqdBMm0xnVwcGYxhTI6IJr6lHarBg/dNLyGwJxB9uw3m4DZlVTdg1KZysehK9NAeZTM+p09eRmvIosbHX/V2JPkRX13bq6l/C42ll3NgvznPp+dlrT5Bgi1yOM+YI2uoRKMZa0BfqaZG3EBMTw5X5qdwVFYMxzIy4rZfCT7+iNsJIxqTJVB87THS4jbFDXnwnCxkwGKjJzqDFZCIYlYDbGsvekkomlIh03fQt3e278A7KMTsWM/vi3+I43s6Aoxb9jAuJ2z/D42mjuvopomyX/ajyt9vtpqWlhf6+66ms/B77CCuu4ADjBBvpF4dIST2nsN3Z+S3d3d8ioKbyGx/LrriFgU9rUaaa0E4cbvlwOuvo6tpOasqjBC2j+Gb7cwyEhdBVh2NKaWHGJW9jiT7XIhgKBaiueQqDYQxW6zwEQUJiYiILF/6ydeCPIWPKdERRZNLlK/EESjl1ejWNTX8jYdYteOsG6NtQhfWeMT8qNudtGKT34woEqUDk7aPwmlrpOr6J7PiXEQQBmcWCzjYS6ckQ7eO+Jsx8EdHXXIGxL5HWz9wc66zg2J4aAKSiiCHCQFLyCebOuZ2oqJ+eM4lExoiUu6gKPclL+8dhqPEwavVEAJaOjmHp6BhcJd30ra9k8jVj2fpOCac+XUbb0QbSJniwpv188OWn8F9LuBsa38KgH4lBP2xFEwy6KCm9C6UymoyMZ7inuhupAL9LjsbVlUt7+0Za2zbQrZnGVz0lXBx+moL6yfiqq+m7c9iqoK//MCe7LNz58du0JybxUeYUCknEEZRxeV40mwrb2K9O4s7MLHy33krWW2/Rd7yFKSvv50TBMuaFPiNC48QdzMRjP8HsE1MZa9Bwg6mZsMDQBaqAoijS5PGxo2eQ7d2DHB90IgIWuQxXKIQreM5CYYXNzDOpMaQkP0R//1FSUx5CKtXj9XbRHxR4r/Q9bh91O0mmpPP2scA8BcOXWqSdh0mQwYNO4IvHqUt4B/P1qwm76ipywnP4aOFH9Hp6qS29mdUxqTyf9TxzvphDbX/t/7c53Nw1wNFBJ5+PSmaaWY/b087Gw8vxHVYwGB0NmZkM+APUuDy0e/0MBoL/OHFkaS0sNGn428xFSAVhWJ15xw62b9+O+vLLsVx8MX3vvY961i14PG2EQl7SwtKo7qsmbNTtqJTRtLdvQiG3EAw6SfqXSgOpVMmoUW/T0bEFm20pUumFWYWfQ+czf0T0+xhcGSDMONy319bWRvqocRSU9vHHyy4UJQsG3bS2bSA66oqz1QAZGU9z9NhCulueZGrKjXxfJ5KT46V5lIINEUt48LEn0CrO2bZp8/MJv+tOBjZuou+jDxna/i2qrCz0c+agHjOavshyAvYPkMl+mejDwebjOPtu5Nap8ShkEvx+P2caStlvncakUBvpR9cRKv6c2QGRA7IMWntuwxWIpT+sDadkN0tGTEDst3D8wMfEFxzhclsCh8bNYpWoRDsxnJJ+H31tLYT7lewcsZO1S9YilUip7BjijMdHj0WCKhDky9wkrthxgOgJqZiO63GEoFTdzjjnApLdX3PiwLX8tncezY4Wmu3NDPmGyLHksChxuFyzvLec2mgH0+piOP7VF4hiiLL93zNz9RrWlvcxwqJhRckeNPIcxLHjiRPkEJmCXGZmcLCMTqUOc0IXU5IO4EgdAd9/z1epGdSHhsgfF4XklARH5mpWT26g6KXnqElWU7zzzyiPJJCUHs6bRW8Sq4smUq9jod6O2t/NcaeNRQN9tFjNKJsaCI9Pwpp6Kf09A4QEL30+J22hbxg9WEZueRvNXXF8fvgbBgU1ylk3cOPFc7j4Lz/wweEGbp6aRCAYYqiklImdFcgEsI9bTpQ+hYhV2RjCvJRv/zNzR3QSJWnDkXUtzWl38P47Gxns2sHFkYcJHX2TlyePYk/BKQ6aLyJSXkyIAENbh9D0vo5k8i1gTkRntnDNMy+z5903KNmzE43RxOj8UUTuW4fvhMCJwWweHr2Ky4r3ECaL4MpHn0ITHQXvzkf8bBWDMe8xsLOE0EANDYoSKud3sWSrnM6qCuRUsFqmwOtL42TmFO5zu+kI70NbryJSGYcsUo1pcRJ7nvuQqNR0IuJHXHDN2pLTaC4rRhwhx1/SQ8gjw/rgA7Q9+BCDk3KI1uRRu74QE0raHv0zvsrv6DQaCV9zE+aRlQiHXkGMn8xA0QgyG/YyEBFGwGWgVLKAiVolTpWHq95+AOfAzRzZ+Ckle3ZQGR1Cf9xLWHofsVmFCLZnMR//K7ahTxCC3rNjG/Wrh4mtqEV59H0syiHcwYvoE27Cr89HogvD3+VCdPejDStC6ytAXf4hMyzDJfjshodRUWycRP/GMqQGLRKDAufpLg4UdHI8OIMxslryVzzN5vWf8eH275miGc+Ma59HorQQ7PMQdPhYLb+SS1vH0+6qodhwnHqJF3xyVruWYZwdh+1AKRvbm2kPGbnEINL7WRly82soPT78ztcZ4Y3Eoe5H9Ic4JTtDlKhGZu+hf0Qsx/u9eMovQSYTmL0mk6BHpGDP50SMeQ+ZTI5KNgdZyhZ6Qwdoa7+HhJwr0IVJ8ffF4Ipq4PDQadweGNG+lf6+JIZ8RmxZmWw+E0tE2QnixxzF7n+OBWNkdLR/jCiISCQSXAMh2n94HJ1yBGbLNPzOZtoH9qLyBMnu0WLNeRBh5AqQDy+YCr/dStCtAZ2Bjz/+mNbqJq4WptAS6aX+UBdRvglMWf0y1UcHOLHtCB6nH0uqFHu3na9fOY0lQUnuPBsyUc2+D6sxR2lZdMdItEYlrio3+/c00Vo9CgQp9S4FF6nDKfjBjnFiLaIo0ta6AaNx7HnVcP+MpqYmNm3aRHZ2NvPnz8fv9dDT1EhPUwPdTWeoLyzA0TeEJnwNtiQjc27MQxAETmyrJRQSmXhJEgG/n9ZTpcyNugpJhILCsGYGT5XidDpxOBy43W7CwsKIi4sjLi6O2NhYdDrdBWOxLczF8XYddl84sxeZ2PJpF6qwK/A5PyVq5lOE/DpaDqQw0OAmLCoWQXEZasN0Dn22HqfvKLqgjpn6SzimFukWA2w9egZBnkOybjyK3ibiOzdhcbYgG3sz7qCfauUh1KkedOqTpMz5FIlKhWtwgLa2VlyJRjoTOsm1Xfge/VfsLu+kqGUAjUKGVilFLc9F0nEnMUb48PoxNNfvRq/cC24N1wv9vOOIJ9ahRLt7KmXCZL4KRCNIgoQxyBtNF3OdRY+xLYDflYEA2E1BNolwdU4ZTyz/DZ2efrbWHaSou4hB7yB5+iyS1u3i5X3FtN3+IJEXT2aw9UHEQA1N6nm8Ub2PebbplJc/SE/vHvz+QQz6HMzmKZjNU4gwjvkfke2z85SUSlt1BaPyJ9Pt2I1hnJcW4yeQBuprohHbKhH6wbvmHUYszYLEMtB9hhghRSiOxFAiEjZhAiG1iVFzLyNt+lSCkj48vmYkfSZcBSFcxScQFBJ0F0VjmBNPfdMruN1NTBj/NRpNMnV1z1Fd83vs9lKs1iXU1b+E3V6KxTKTkblvoNOl/4+PByBz1F0cbptPsG4BOzbvJytruEf8XzOxpakjqIswkt4zRNqGrzEEfZwOBNgjVzD77jtwuO30Hj1I/kXjmXjlNaz/+GPaBQnFzmhG7jjI4DQ7Dd/Hs/KxWwl5A9j3taDOCUceeWFFgdPpZP/+/ZSVleH3DyGKi5HJDGzd+qcLvut2uwHQaDRYLAmYzYcYK78KQ1EspQXPkJBwE3KFEp+vl4rKYbehgNvP1MyrUBQE0YyzErYs5WxgzO1uBMBqXYIyPpKrnn6Br59/ilDfaKSK3dh9u7FwjnC3tX+Ow1HJuHFfnled+p9AVEo6USnD86lhMgkJt1Jf/xIm41jMK3PofOUU/V/WYL4m87yguONYOwNb6lDE6bFck4lUr6CmfB1KpY3IyHOBAN30afjee5+oxVdQUfkwTmc1SUm/ZtHNlxFZUIDBYMDQ3kH/E3fhXGtDMKiw2Rb/+3FHXUH9mVcxTJah+KwSf2vrWU93YFiITSqgG/Rxw3PTaSjqofp4B4e+qMHlc/6vztV/LeF2OCqIjbkR+EfvxO9wu1sYP34zPwwF+bKzn1dTw+ioeYiO1Y7pAQAAIABJREFUzq9QKCIQBDkHHHImmG3EU8E1x/bhsagIjpRhNmbT338E3+uVNKutvDbyCloDYcxIi+Dxi7NIitChlMvZIC5k3p9fYvTGT2nZ8R36N99CuXg+gqAgS6umyl5JdtIUwto28k56Ah+29XGw8VtmYuT5TjNzgkNUOjwUDDkpGHTR4fOjEASmhul5Pj2OeeEGIhTDkaCQKOIOhdjWNcgjNS2cGHTyRnYCU6ccQRCkeDxtQIjtzUdJNCZyY87w+fD5fDQ0NBCp0dD/q3uJHIQP7x3DvNlrSJak4j51GsfevXQ8+XsEuRzTFVcgCALh6nDa1XH4vO0ApISlUDvwnyXcoigiut04FUqerG1lSYSRaeZhcun1tBLf3obllALbfb/m9ewR52074A9wtL6Bw++8x1VbvkSRmYn/T88iTUtDEATmzZuH2+1m8+bNrJg+jdDmzUhP9oExhNvdQlpYGt83fT8cMY1aRnPzB4higLi4G1GpLhSLkUo1xMT8dObhp2Dfs5ehrVvRPXodIeM6EszDPTQul4tGvx4RN7MyrOdt09/hpLZsBx1V43GfuojyT75nxIR4Rs5PJiP9aUpK72BG4kKe2CGjO8nM5VOm8u3GSjb9sInrZl13/rj1eiw3XI959XUQCCAozgl9tFUdQe2/0HPy59Bib6G+xUIgKOWqicM2XJVlZQxGiDQKSTzT8jKhniO8JZlDj3siYfZcUiYYkMV0suvkegp0nazomsS3mgN8xy4mLZnE3flXcU+rnfe/2cDWjBlURVu52RTHsvYQQ6ipHagl3ZzOO6Vt+CdGEK6UsWF0MlFKBUnhWrq7i4BIZsyYR9a4kfS+WkSn8mmmdd9AfdNJNCnTmB0/mzh9HPnR+Wf927858w1mmRFzVCwle3ag0huYuXoNYWNnUrL/ABPl3cw1jkcwgOgbJCiKyBVmBKUbg34ESyKiiZDfiWdIjlrXyIhZMhYXBtltGUHZlrfR5T6IunGQMtsAoy65CNtHu+idv4iTvf1MK9ASnT6Tpff/Crv3MKWldyFIlTSdkXMqwYpTpUAW1HL48/UAhMJiaFZ0kVvfyqQ+KQ69hv25yXj9PhLbuxmSx7J07jhM0UZWTUrgrzsqWKS2U79pGy/t/QSZGMK3YiVW11S0ab0oSx9CVrGT65IG8AVN7B37Hh/3xvH9hjOYtOM4FMymo+0zbtrxMK1do8gelceNUacJa9xBgSQfazAf56k+9IV5kHkxjLsRGTA330a2MoG+07vJbuigID6NIkkWE46f5G97X6TEauXbKTdxqdEGchXe/NcRNizEvuMW3A0eJHodu2c5MXmlLFrxEHt94TxbZGf9AwtZ99rXaAICsxUmavoriVNORplqwnxlOkN9XTQUn2L+rff86HWbOWUGzWXFVDYeIV3tw7FbhmH5Yjx/+QB50WZap0QRp40m5OzGHzmWprFzyfEeo+vlv9AXGUnEyofp+XQ3gc5DdITpKUmci1QzHUWggQh5Csa56fjbnEh6g0xMvYRc9WT6qxvx/vAReMfQ2PQ3YvL3Ic1fCaEg9NVz6sM/EegZJPvL94ge+IhOIvm2aT4zH1qLOePcIlQMinhr+3GdSqSrbCqiP4QgcyNxl+AOdeFQVZCnOIBLV47+2vX4bTl8+cHnVLTUkK+KYp7nZYTmTG5Wvs8B92gOuLKpenkD071ZGMVzi0cREaNWzuTgaC6Jm4Qi2oAjVuSTTRsxB/WUhiKQCCIKXxGD2l0kuIqold5JQ7ycouqtCCoDgijDLnhJcqs5FC9jqCmIGIpB5+tALz/FF9sPkppahG3iaXwDeZw5sIq40TamX3k/DY2vUFX1OM3N75I572r2b5WAKNAgc5EbW4NCHiQxyYZCUcLYvEcQRZG+vj5qy7fjHfozJrWWGJcKoz2Irn8Iv7OFPl2AvrBKOobqEAWBtB4NMdkPI1lwFUjPLXmCwSC15aWEUnL427p1hBv0zNBHgxckYjMuhYyMxSv54g8lDHS5iMrQMOQrpmKwG5VeRTCoIdCSSO/fvIiIRCQrufRXecgVwyQgd+Vyjm1eijqiF5d8Dt0+BT6VSMTgYjyhZ2hv2U1f/yGyMl/A0e9loNN5Xsa8q6uLTz75hOjoaDLCw/j88UfoqK0mKPoRJBLM0bHEZmYjyKfRVOZk1nXZCIJAX7uTkv2tTFqahMag4MzJE4w3L0YqlfK9tpKWkx1YrVZ0Oh0WiwW1Wk1PTw/FxcUcOnQIGC5BtVqt2Gw2rFYrsbGxmJPjOMMB9PFT8X//DYvvvIkvXygkJvV6gp6DCFIXSdlzybp1FpGJyTSU9LL99WIa7UWMXGFHdTCI8/tvGMx+gBoFfK2JQxTgUluAx8akoAil4DgUQvSLqLMGSfaNpHRgF5VHY6je82tyZ81HZrTgiIzHEmZii3QLD0Q+8LPvrk+PN/HIlyWE65T4gyHcviC+YAibQcVnt04i2qLFGvYFnZ1biYiYzRhZP8f2VvGtxkeNZyUnlUFGG4LcP+cwg31b+WvxGj5wJLMq1oC5JUiraZD1ooIxkcc4pTrO3M3f0OcZDowlGhPR+qXsrP+O0ESImRLJ2PgqhupO0GH3MVXuIzOwmSejpdRU3ItGk0J09ErUqlj6+4/Q2raBhsbXkUq1REVdQXzcDajVP59pBbAmp1KyZydm03Jq6p5g0HgKQ+tU4iddS5vzI/qkB5GgouvWPjzGrXj6FchKDSgTXQRHd6IeDVL/dyQeeQrpIR3dh04NPyuEAILYB/oAxkVpw1USShl2ezmNTW8xYsRdZ4l0aupv0emzqKz8Le0dX2IwjCFvzKfniav+EsjlBvyKcRxUnMYmM7Ns2bILyPaZUwXsfOtVRs5ZwJTJsxj8cjO2vDFkZ6Sx7fWX+XrvdqQyGXNvuZuRs+cDcOPNa/jwnXU0tQuoI1ajPtmBwejGbIuh5/0yQk4/hrnnOxL4fD6OHDnCoUOHEASBtDQNdnsRUVFXotGM+NHx6/V64uLiMJuH7+/y8vsZrF6PkUdQ+AQ2P/skSXnjGRLeJaR0InrVxNasxuBOwLBgBPrpseet2VzuBqRS7d8djsASE8f1L76BIAhUVv+OpuZ3iYu7HqlUhd8/SH39S0TZLsdoGPWj4/tPIinxXgYHT1FccgcTxn9F2OWp9K2voOvVU4ghEdEbRPQFCbkCaCdFYVqShCCT4PV20tm5jeTk+8+rftBNn0HPX/5KvH0Z2pQU6utfoqd3H1lZz5Ofn4/X3U3xzhsZWutHofaSm/78/yioIJWqiI+7kfozr2C1yBjatQvL9def/VyilKFKMeEp70U/JYbU8VZSx1txO3yc3l8H7/zyc/NfS7hBQkvreszmKXi9HXR0foUt9TlO+2w8XN3MCm0V0Y1/pifoIivzBTTaFAoKLiVkd5EamYDWn8Skoz9gn+vGlnA/apmK7cc+Yoc4nsJJi7GpQ7yzfByzM88Ro3vnpLL5VAvrU2cR/dxzaNauxXnHnTTd8Sv0D2UQF/Swo7+BMNNVNDa+yQxtP4tHJ3PwaBktQj6bu4ZY19qHSiIwWq/hSlsY44xaJpt06GQX9kxIBAGtVMqKKDPjjVpuK29gyckafpsUxa1xEX8n3FDY28CijJuRS4cv0pMnT7J3yxam79uPzu2i6aabuCRzPLohHQ0KF4rcHOR5Y9BrNbQ/vhZpWBj62cN2RCplFHZ7GQCpplR2Ne76j85a37vv0fPWW2x98a8MhZQ8kXIuouR2t2D8XIbTosF83XUXbGuSy+g6dpiFVfVoZtxHqOcIDZdfgeXe2/HMVSNIFcxfMAuPx8MXBQVcmZWF56sjsHr4AZVmTuOD8g9w+p1E2ZbR0PAacrmZEQm3/seOL9DfT8fatWinT6NzvJRAK+TaptLW9ve56gwwNj6MCP2wqrjoD1L0zim6Kxw0+Uz4uBi3vRW538GhDqgo6GPaygnYbJfib1uLWv4HjnWMY/o4FW6Dm8qTlYgzL/Q1BxAkElCcr6rp8bSgUv+8+Me/4lDrYfz9+UxPt5wVNDnw7TZKclKJDnYys+FrXjM/iLchB10oSFpWGyU7hq2TIpHyiHklYQYDHWI1utR4Pun5jo/2fsOK9BWsfeQxYtZt4LUqNxlRfjalpOKUvcjtlT1cERvGx4IbiyiwJS8Vo3z4cZUbp0LXMkhAFmTUlHEIEgHDvAT6P/fizbyL6zs24LvkDgYGnAx0tlNXuR/nQD8d3U0M1BxgyVAEvaHhCHH+ZSvJW3gJf91Tg1ouYWbDEaQxq3CfepNAVzXaGU9iXJpIzzO3o0hJIzKyFGFASnvlbETasU7pJmdKC/5GkRrBjGxgK3O5iOjTD4Egwn1PI7z8GldcewMHfdNpq9rCW3fcxtiLb8CQPA61LIfc0no6jb2oFdNQ9MjQi/VIPF14fR4SFHKGZBZ8cRqiMjJJTErGEZXNp3/7lt/UfUfHsqU4pk3l2jMNXFlXz+DGECaJlB+iRzK99TQhVSRSjxxD428IyEy4vXM4HMjlJTGF6kMCkxVdbI2MIKzLy76gm9+bV7PDMYFnI94lOfQpQl8YwUv/xk1fGbnbH2CyfxVpiycgPf4afLh0+DoDYuRarHFhvD54JSeCE1hSvwFZMIAiCBOampnw6e/p2PkJ7tz5SH1yvEVR4Bkgavko1BH1HNBJuSxjBdKRV/H083tZMi2bvvpGtgYt/EZQYTTIMXWbkOilmJenI9UrKNm+C4VKTXr+1B+9bhNGjkEv8xBf+jQRig5CVWqaX7ya0ugljGt7Ec2ep/BlL0ORNA+NOkhjZxBSF5L/6nT6139G92elSAyjUaSqiU0bh9EXhhI3OkUSgijQs62GLskgMSEzEqUMmUVFWFgsgfF34trwAb2re2hv30hs7DUgkRIyJ+NqiWG87gTywe85KpvKwa5okkyxdHrNaM4MIVGE6LN3Y7aYiEiPQJVuJuQNEuhxI7dqcBeHM3D1NfTd+hxvDcSxzPMdunfmUa6aSKN/IstmLyXyhyA+YTTKA88hypJJ963GIMB+TQVfqo4x3pxNri+OULeb9otex22qZeKErahU0RQXF7P1va2EhYWxan4+D2+tZVG2jSdVLShKi/hamM/poBxFRwkyiYqEoJVWVTNiQKAlrAuT14oYkmPJcNLsbKDRo2RS7h4EVRv19ZPIyrgDr6aJ+qMOXN0dLLj5GcLDr6a8/BlC4h/ImGmgtX4iQx0BwuJPEeFYSljGaKqrn8DvH0AuN2GxWLBMvRa49oI5V4oiUc4eovrPIPbWg1yNMHcxSGX09hayZcufcbltuJ1anM4QiALxWJmtDSOsx4YkpKRZCNJasAWNIMUlJGHvPYNudDfF7RUkJSVx9cIriYiIIBgMYh9yUHaoldqqeiqGDvLV1+0sWrQIrVaLVK4gJ2YER7tOkzb5Yro7QjT4nCSIqRw7eTX2lufx25dw4KiNnqZhonv5g2OxJRnp7Ozkow8/RBoK4jyyh507BpiXchMXpSxGNj2MyOnpyBQKWqr6+frlU0y/Kg29eThrf3hTLXqzkpGzhp/zQ982Eq6MpsxQQUN3DzfccAOxsefeAaIo0uPuoXGokfrOepqbmjH5TQSdQQoLC3E4HMjlcu655x6kOTo0ZWYG920j9Vca5t+UzfY3iknS/Y6MmT0kJKw5+7uO1qOEAkPo1BMIqvYRSvwDR/OjqPJ42Kr1sSDLyuS0CJ7aVk55YZDfa43EBdxE3jESuXW4amsWq5nscnFs+1bW7avmqMZKUDqNPKkUtz2RHMs5e7R/xYa/k+3r8hN48pLss+9IfzCEAMikw4tyqVRJdPSwhaN+lILH9jZzncxBkSzIYwszuHFKEhLJJXR9mc5vHc/zgukGPuhNZ6xKSQFy5qtCLF06iZJeLWqZmtGRoxlpzCSw4St6Xv0LwZEZtD10FcddFZT0lBCmCmNMVD5huiuQBqtI0Mdgi1x4VqgWICZmJaIYwuGooKt7B62tn9DS8hGRkQtJiL8Zg+GnjzsmPRNRDDHUKgIiKnUs0c1r8FeJREZfR0AnosjQ0O2spX67jpzkZST5nPi+qcP8mzsIRIs4vu5GDCnxzilDKYtELoQjJ5w+7wEaJa8QE3EVafLfEQr5qah4GK0mhREJt503jijbpeh1mXg8bVgsM35RkP9f0dPTw8miaPQKJzPt6UjF8wlVe00VW19+lqS88cy+8XYkUinqfxKEverpFzj+1Rck5U0gOm24dXDYjg5uuOVWPnjjdaq6e1D0DDB5+nR6P6vEe2aQ8BtzkEdqCIVCdHZ2Ultby7Fjx3C73YwfP54JE5IoKr6M7JzLyEi/8Hn0U8jMfJYixy0AGCQ2KhtrcfmPETezAUICUSX3oBtKRnO5AcP4C4MsLlcDanXCeef0H73qCfG30Nb2+d/fPauoP/MKoZCP5OSfD079pyCRyMnN+QsnTlxKccntjM37DNOlKfha7EiUUgSFlKDEiU/fjnKkFKQiAM0tHyKRKC9or1FlZSIND8d54CAJDz6AxTKD8vIHOHnySiIjFtLduQsxzUu89mqSJv72F1WjxsZeQ2PTmzhu0TC083zCPbxvCwNf12LvqcYndODz9eDzdaOKbv1fnZv/WsKtDF+KQzJAYfHthICDzOed2mSkYhU3S95jWug7tGFTyMx89mz2UmOYwGTfCUyCC32hDsHfTHe+mvLAPPZ8W8uhxnuxWnqZqqjnpTuvIiL8/N4gi07J3bNSee7bIIt3/4kJixexfsZ0Zu7eje7DaAxX9dHm8KDUDntSDwwcQypV4XNVMyv7Ti6LyKLe5SVZo0TxE3YJP4UkjZJteak8W9/Bk3Vt9PsD3KgbzkS3eFzneQq31dQw59Bh9IEA7ffcQ2coxOlduwgGg+f9plyhYF5ONi33/ZqEd9ahGT8elSoGr7cdUQyRYkrh/bL3cfldZ/0L/y8QRZGBTZsIDQ2R+tRa7vvrW8SqzhFC+469KKskND12MRKl8oLtm5ubcRTXEpOwEonGjDw6F9+sjZSaXkB3MoBXKaNK9TgpqXnI5WaKO03k7DqMfKESt6uRtLBhe7Sa/hpGR44mNuZajMa8H1UX/98g5PPRcvfdiH4/UU8+SVHjAzgCEqaH53Ko7BAqnYGjDQP8ZlYqrqIu3KW9uMp7CQ+KmFWQpg0hJAwSPjYT9w/bqf9sC41xa/nqpVOkjF2NMb2f0RFFHG2fiMvZQGZeJg37GjhVeYq8zJ9Xuf8HPJ5WwsLyf9FxfVNRRsg7gevzhxcEVUcO0uwNUKzN4cHWj2hWjUZSPgmfopyl/gp+KLeTNnEyEy69kvYT5VhOGSntP0RYdQfPq+cjxsznZOF2Or/6lEZOMKelndl2O6ImAvnCP/DYmDLKwtP5fV0bkm4PT2XGnyXbACpTOYl1ViRWzdkSK83oSAb3NlJXNZ79jQW4bj0nyCKVy9GawuhiAKVcxZg5ixi/5DJ2r3udkj07GLPwYrYWt5Hib2dkKArR7ybQVAR511CpriC2zUFPeysTLotG1niMwzM+5zWfnQU/fMTCuD+iEN5nrORzxtLKgF+CIzifp71P8FvVWnRjtPDwQ3Q9+ydmXX89g3Ov4MD32zix+VUiXRKG5EcICSL59e2Y3MMh04BWhWLUSL7yWumLiqbcmkHlQIh789NYODmRxa8eJGLqbLLevJeev/4V1/ET6MaNpXHKIl6sC9FgsLGm7TAyzxmsQwEEoYpu7/MI0SP4+th63oxNIUOrZVM/RHqluFs76egsZEr0VD732Xk6EM0i/x/5c3oDC6+4CalSxy39tazfUcMCv4JXD2dy593HUPRUgFIPukhCMg1vfFdG+zvvcm/164iA+bZHkWozcB3eg6dwI+r+RoIVB/B1FCFoNMTcPA39wOd8F4pkUKLi0syreWpbOSJwz6wUVj75JZmouFimwRsFic5chJFqpHoFwUCA0n27yJwyA7nohv4OMMQy2Oen6mg7HfX9jNR9x/XJhXiDUoZmPEdw3xHiXR9wVYYZz7hZDHWYibj/Pvo/P4OvwcX43pO0SPJoL2tHY1mBOlKOGPQiMaroc4igCEKYH7nPRIdmiH2BEoZcdpISEll62aUYjUZEf5CuN06gDq4isstAo/JNoqOXQ0BC54eFjNPtQKJw0btgPTu2HUPl76fTfxHb3yg5757zy8sZMUHLohXTUCgVKGKGS3w1eXnoZs7EfuBdunNyeFt6NRMpZo73MDnaRqTWyQTvnsngu2sIdn+CM+IhjIsz0Xa5sOzVcVJWz7HeEqqpJUd/mqCmELP/QX74oZy6uq20t7czcuRIlixZgt0n8sq+RtZK30FZugGWvsbslEtILu2m8JO9TFMn0OqqplYlIc3gw9k4iF2ciFTmoLK/kNyRuYwo/5gBTTPZGW/hcbvZtXsXEpUEmaULSXMWHzx2gEF9BX71SPLyZqCW7iM1dxfBLBmhgBRtwQw0E1IQxSA9vfuIsl368w8rQQBdBOgiEOLOZdNCIR/bt79BU1MCWsGBr6cNQzDIAtNC9MEI/PIeOowC5c0BpiwxcrzWS/KYiZzcU4Nb1o/b1cby5cvJzDxXFimVSjGFGZm8xMjkJVmUlo7gm2++4fXXX+eSSy4hPT2dnIuXUfT6i9jbC3APZFJuLSHNk4+6eTqtdTNB8BHyl2JLlDPYl8DBDYfxSgqoc/kQfF5MvW3kTptJdvwUvN920RsIYfl+gLIfCnCkm6kv7yM61UT21OHA9cnvCmksHWDBLTlIZRLsh1qwOKyUDeznmDrA0qVLzyPbQ74hrv7mahqHGs/+TylVEq2LZsu1WwAYGBjgL3/5CyUlJWTOnUDbqSNIwsdw5oorERRyMpQ5VBydTHBfI13++zAFuhjCy37RjSWUhiP8Yuq2vEQooKI/Ar6S+piREcmr1+Qhl0qYkGjmjnXHua6zlbvz4rnI4yXBIcOiVSCK8E1lHy/UhNNl0JMp6yZMJaF8yIB76EZufLuNS0YJLMq1MSYu7Gzp9ecnmnn4yxKunXQ+2QaQS3967SWzakgI17IuIgzbgkRSrefWBhGXXMvQmxt4YWQ1T6fYONBgZgpynls8CmOyjUXJw21LjkOH6Hx69bC44nXXEXnfvWQrFMz9+Sv3Ry5lCXp9Nnp9NiMSbqe9fRNNze9womAZSoUVtTr+7J9Wm4rRmIdSGYElNp7o9CTa+l5CrlOiVsdhvWMs7tJeuk7ux1a1GqFcjuDtwLbASM78eeft13tmEEeFm7BlKegmzjrvMzO5qFstVFU/gdNZi9EwCrujgvHjNp21tP1n6HTpZ7Pe/f39FBUV0dbWxpgxY8jIyPi3JNzr9VJbW8vOnTvR6QyMjKlBdVRN674iYueOIeD3c+zLDRz/eiO25DQW3/PAeQ4f/4BCpWbKyvOTOMXFt+EPDDJu7EZW334HH/z5RRpFK3vLqjgqniFuRCxxbSJdp7uor6/H6XQil8vJzMxk5syZhIWFUVJ6N3K5iZTkX6ZYLZEoyMl7lZYde1E6YrjimSlUVT+OQpGKv8+OaTCTjoz3USUsBy7MSrtdDT+ZTddoErBGLqKx6W8YjWNpbV1PctL95wk2//+GQmFh5Mg3KTi5nMrKR8ma+AK6SVGIYoiW1vXU1T1P0OWEoyCRqNHp0nE6a4mJXnHBelyQSNBNm4bjwH6sDz6ATpvKuLFf0Nj4Fi0tH6E5KsM2NIuEPz31i8cpk+nJyPgjpYG7kJh7iOvuRhbxT8LWmWYGNkPld08xFH347DZ+v+l/dV7+awn3wz0TGNSn8Bs5WCX9JMf9lvVaAxHu/XRXf0da2hPExqw674buU08kWnEcib8NyR49nmyRkugVfHuym84GN7enfYDEpCVFcukFZPsfWH3RCD462sj7064j8Zk/ErnmZqoQyNi+HYvejzZXSaurB70um/6B44iICIIUs3kacomETN0v6wX+ZygkEh5PicaikPFUXRtRkW7iBBU+UUKOJefs9+Q7d6IdGCDxi8/JTE9nFsMKjT6f7+yf1+ulpqaGH5RKxnR0Erh5DYrnnsOcF00o5MPn7yMlbLgHpG6gjtyIf98r9e/grarCV1/P7itXMX3zBsZ98SE8+igAQYcT/1v7GMgNET/vxxdVx78/zAImAj4UV/txbutC2TGTFHU9sQ17CAbl9F/2AG3SWsLMe/EvkCCcMGA4DK4xDSTFrEIqSKnur2Z05GjS05/4Px/TPyCKIu2PPoanuIT4999DbrPhqDiDV2JAJVPR1taGQxeHpyfE3P4QfTuqCBqVVDkC6Lu2kjRlL/QtxH9mHkMNNZhk3zN6einpPE/Hqj/xw5ZOelpvZtqYDzhyZBRFzRVcln8jTxx+gp37d/6PCLcoing8rahVwwuuhh4nmwpb6Hf5zvueVa9ialoEuTFGQgQ4UaXCpAswNSWcysMH+O6DdVROnIOAyKrGzezq+B0VlsPc9uV6hn59N47vv8XjdPDpYw8wx7YKp7Qfe9NefHoFtes/wuzykmq14ldJOZMgMm7hGl4qc5A30MhEj5v7D/XyzJSXuDbiZdaVtjN32fjzxnfGs5eL3ZfhiTsXBOpuOsOR+q+YqF9IXvpk9IOfYLrqdUypeagNRo51HGPNzjW8MP0FZo4YLicbM38JG//wGAcPF1LV4WBxx0ls+nz8naW0mNQUBw5BHZTUQXyumoGG7/iD6VW2fucnXKPn0EVrKD9awz2j76LQocHefRKL00xmjsCUQDhFwTTUez8m86HvAeh6dri3a4pWS1NsFGXqECqJiux2O2qJlLi/vY08OhpFYiJfFLbyxsZitt09hVSrjld21/Dizio+ONxAr9PHG6vGItFq8VZX462tJerll6mu91ExMKx+PMHbjnUyDIWyGfBWkLR6MuWtR/iiPJWrg2pW9gvg8xAihEQi5aRYi6qplnHRl/Gy0sqXoQEeqc11b9j1AAAgAElEQVRkgl+ORQl3zEgmLz6MUx+WMb7Lx9in9nDDlBH0Oh1UtLdR29rPn3a+wExnD1tHXMSCNXfTUFDHgLeO1IWziF69jMEdn9C1fSuHM6ezQOOk5c2DRExLZWNmDGMMRn6okLD5VCsvrxjF+ne/oUlm4B1Bi1SQ4e/y4A76SFwyAYIB2vZ8wEjpKcZ76xGfexRBDBFCihiIJEq0kaZyYeqvosieyYEOE8pNdtTiambrFxMRsRFdzwZ0mXPAZCL8ptG0rT1MRMIEwoE+ZRz6XCWGdDWaMRnseLeK1v5+Vj42CYnDy/a3NlIaaCYhOo5JxmyO9JXxxhtvsHjxYnJzc4m4bTxtj27GVHgJdnk1LVWfIuzKINj9JnJJJV/pbqF027Blk6DPRbQHEdLPYI2IxmKMRKswUfZDC62H4O3CnUy8OIlxMzNxOp0UFxdzKj2Nbmsk0mCQoChQ0TGfkTc/RXTlE/DJcqQ5VxB2/R8JsRyNYXgRHAqF8DeXMfbgaWzVBRRMmsgBYxrSH5IJ0oqKVlIyM5k6depZUmnxdXM0dysUfgpL/4onbTlHNlRTdaSUi3QqfCEv+itH49+9k5QfqnDGzaHcZyF8ZIArL70Fmy2cIxEvozwtwbPuPdR/L5mXAj55P92mY0QF8zD25pCRbWXmokx8nttY/4f3MGZvIc44EYVfz+7fr0MzKYfuiN3/nnD/BMrKXqe+zoqirxu1c4DJC5cQ3xVLqDOE9HI77W0jObGtkTk3ZFK76QXs8WkUulVYBqWkTLEyf/mlKBQ/78Gbk5NDQkICW7Zs4dNPP+X2228nYsoUUp5+gpIzP6AyZWKK1NPZ0k92rBtJ9AYmTnuUxkI7xbu/xeVIw+McRY81iFmvY970hSSPHos0JKX9hQLa/SFcY61IvQFMNf1oi7vpDsD0VemIYogdb3xATaERQk5ObdqL8P0sFL0yqpzFHLX6mTBhImPGnO9Msa54HS1dav44+yUyLInE6GM42HKQ+/ffT4ezA5vWhslkIj09ndOnT5Ofn88pRQupEaOQRPUjCF7SRS8h1xnqhUwaVCMRCCEEe1ALARySaBCCyBQCGTdlcNOGU6Tp1axODfD2m28gkUjIT8rjLaeCt2wqXjrVxIuFTQBoFVL0KjkdQx4WZFtJcVcQGuhkzZo1rC18grY+KTnKm/j6dBvv/HAGq0HJ/GwbETolL+2uZtWkeH6/NPsXZVYFQUCdbSG5oIOoiPP72AWZjPDbb6f9kUd4Y+O97DYEya20ox8Vgd1uZ9fWrUiLikneuhV9Xh4xr7yCKv3He/N/KaRSNbGxq4iJuYqenr3Y7aW43I04XXV/7/vuB0CtisdoyiNmRhVur4Nw00p6BjaCLoh8vJQG31qSYx/n+AtFTIxYgqbRjBgIIciGgxBiIET/V7Uo4vVox9t+dCwxMSvRaJMpKbmDgYFjxMev+cmMu8/no7S0lKKiIhobG5HL5YSHh/PZZ59hs9mYOXMmaX9vCYTh55TdbqehoYGKigpqa2sJBALExMSwYsUKXK4knMXtDB12I8Sr2PnWqwx0tDNx2XImXLocmfx/JsQ2MHiS3r4DAHR0bCYq6nKuv/c3tG4ppelYLYMZAh3Bfg4cOIDFYmHMmDEkJycTFxd3Vkl8aKiYrq7tZGb8CZlM+3O7+1HI5QbUsTZ8vbGUlt2DTGYgEHAQ1X89glyKM7YYl/vHS/Bd7kZsxp92mUlIuI3jJ5Zw6vRqVKpY4uKu/8Xj+79Cr88mM/NZysruRafPJNwyg4rKRxgcLCQm5moS4tfgcjfhcFTgcFQilaiIi7/xR39LN20ag19+ia+lFUVsDBKJnMTEu9BuCdL3+XtEb3/kfz1Oa+RCBq3X07z0fVoPvEXC5Y+d/ayx922CBj1W13Jy8p9FoQhHKlX+XaX8l+kgwX8x4X559HTyY6woJe+eZ31UV1fFkMJKXOyF5R2n7U4SAmriG51Q68d7p4qU+Ovo33mCrJ4GzGNdmJStTMufduEOvQ7orUHldfDS6HY+2n+GwahBZje9i9vQjCzLC9vU3Kd00jDUQFLYBDo7t/H/yHvvOCurq/37e59e5rTpvTGd6TMMQy/SpElXURCxRY1R82g0msQSayKWxBpsQQVBpQgISB/aUKZXpvdezpTT2/vHRHyIGhOT5/e+z++9Pp/z17nvvfd973P2Xmuvta7L5TKh02UhlX6Xkfqn4p4wP0pGzDzdG80jRDNOL8FLNrY5jI6O4ldbBxMnoogfM3CMViPbLm9jUdQiwrXhV9oJCQlh2rRpXJ49m+5f/5KeV3/FrLffGHtcawfRulgEBOqMdf+Uw91mtrFhXxkpSb5M9dUyQacmTCHDA9SYrXR8+jl6jZYXZsxnQkgA0lc3oZ04Ec2cOfS99SaYHJQt9TBjcDd1w4eIiLj7ynvrqGklsVqP2Gmmb+JWBvsK0c+YTPDRNXgu34JtXDjukq347n0Jvxs+oif5US4VXId5shTFCSOWG+uRiWVE6aKoHaz9j83FN+j78+sM791LyMubUGWOOb8iRz9yZdwYOU5HB43KdOICFKgGbZhDvDhXU8x0+TsEx1dhGRZBRD5ijQFjfRp9fc+iku/HYHsLzanZBOfczM7jqcwI/CVvyYo4VO1hyRQP8nFyrFVWurq6CAz8/g3yGzgcgzicFi52BPObIxfIq+lFp5QSavj2EMjjgdYBM5sO12BQSUkMFbAMJbJqgoa9Lz9H/aV81OkTqQ6JZGnfMYasSVTIXOTUHWBgYhYFxw+Bx4N5oJ9ZQXPQiX2wnH+FqXNnsLM0n0sxIcyqaiX8uWf5WlnIlsotHF61BunBVl6u7GaLyYlvk5wb3m5n5/xapsX44iX/dplqHW6lbqCcMMcdVIk8xAFNJYV8+fLzoPOjymMH+zSyg7Yirv8Asmfj9rjZdGkTqX6pzIv49jQ/PCUN75AwPth3Dpk7mGssDmSBEXR3nGI4exai3gquv2sj5hd/w7HYCcy2PQidAo/karlz2VRevOtp3vPOpKypi19rVzPY2EOXqYuMCDVxLVGo7dPQmD+kcucFEm64Ge3cuQhKJWKDgQRBYOrwEOYhI9XLliEfn4zXtLHUaJvTxWtHarluvA/JLR+Dz808siCBaxL8eXRnGWuyw4gP1DD89deYzp5DUHtx6N5H+UPyTazKCiXvcg8xkkuIZal4HGKcUn+Uyb4c29rHc8oEAp3gaD6OV64v2sXLMO7pYrHubmrlpzhc8FfmqKazMmACdruDZ7+qYtPqNKwV/aQ53Yg3ptP7VgkZdnjrZD1RvmqSgrRs7MwnwtTLEwv+i2vC46gqPEeNtAOxXcz5yiq8u7xJumYK3utvYstndeQH63nrPoGqN1/ggqWOjebF/PFUMRvGawjqb+LRdjErTT3E6uMQ6WQojFAlKyfeGAB/uYWw4Tb8fWVI/DIoNS+guU1BeMgwwT4D+Eu6EDktuK95ldELvdi/2IxnpJw599+CumuU7jNBBF23FvH+9VDwAaIJt6GI98bZZ0G/PokTrxWj7BSz/KZkKs900lDcy7V3pTA42suurZ8zJBlh3ty5JPT4Yz7fxfi7buFwwQm++OILqqurCQ8Px5wjMHi2BGfxCkpKexAJ57ldvItznkxQxaJou4xNLODjCSIwxY/F934b/3L0momXKaiu7ODSZTMXdnRxYXcdA7pKkDmIj49nang4o2+8zuFp00HexN6PxzP/tncITz2G6OCjCG/lIJ73DKTdiEcQ0fPMswxu3Yp66lSSH3uM9KnJ7Nx/N77ey4locCC89x6So8fwu/MmnI27kPScRWg5C4IIlv6ZVuVCjjx9DstQFZGSbgIUsyiTnMPeH49GqURdWUlp2L2IxAIr77gGiVRMa+uHWJ3dJEX+F121lZx1OoltaCShooL6hAQq4+NYcncGfZddnNpeg3+YjpSZoej0EXSevo/g61WIdFJiVdkc+6qSrqpyxj3ejFoTgd1ipujQflKvmY9S84/31s7mfL7aVgUiXyZkpjNtzTosRzsZbevAb2Mqzf02LuyrJGdJFD2WavJVXkgddjKip9MxZGf+qinIZP+cqaTRaLjhhhvYtGkTxcXFzJ8/n7iEFOqHOhHEJvTiWC6La5k+kEz01CgCw7MJDM8me8ly9u84ROtJOfHB2ay5/dorNarGL+txmZ1UOj3csDwGuVKC02hj8PMasuuMmD8o42x/G03DIag0YrITfdHXh2HrtnBu8Ch1QQpC1Frmz59/1VjbRtrYfKoRS/cG9ud7s+imcQiCQE5gDgIC+Z35LIsZO+BIT09n69atdHZ2UhwdxiP1o8z0nskTP5+El1xCCOBxexjoMlF08AKVp3oJjE0nNldJY/szHLh4D5s+K8bPJWKSvYwTR4fGIpwOD7ITQ4wITmbFwM/XZGEWqWjqM9MyYKJryMai1EA6y85S2NjI+vXr0ev1lPaVsCJ2Bb/IHM9vFydR0DzIwfIuDpZ30jFk5aaJ4Ty9NPknpTErxvswcrINe9MQ8uirI1m6JYvpf/ttBt58i5yI9chSfCmtLOPA3r14LBacchnN69exbO1aFOHhP9DDT4cgiPHzm/MdJmybrRvjUAFDxgKMQ5cQpEY6j8YhTfTCE2xnYOAUZnMjIpGMjlInneYG9DfGMPJpMwM7LuN9QwKCSGDkdDvOXjM+d6dS31CPn5/f9+ovG/QTmJC9m86unUSE3/69Y3U6nXz88ce0tLQQHR3N8uXLSUxMRCaT0dTUxPHjx9m2bRtBQUFoNBoGBgYYHBy8kokZGhrKrFmzSExMvFL77OU1l4qAZ9A3T2T7E48QOC6WdS++hm9YxPeO4ap31GBErJMj8VHS1PQmanXs3wjeNuEtno3peA8UGUmel4V29o/PXX39S6jVsQQFLf/Ra38IytAArM3hf+MLWktz49soGxNRZfih1AZhMTd95x6Xy4rN1olKGfmD7Wo0ifj4zKS//wSJic8jEn03Y/T/BAIDljA6UkVd3YvU129CqQy5qpZfqQzHx3vqj7ajnjIZJBJG805iWLUKc2ERptOnGPjoY7w3bLiK7OynIDbpMfoL99Dg+xH+lvUoleE0Nb1FY+OrxCS8gLjYG8dZFy7NAGIvGXasP6kf8ZNPPvnkvzXS/8Ow2Wy88MIL/OnJ36FWjNUs/fdFtaVlM3J5IIGBS79z75vFbxIm9SbrL4N47C5SwjtJajpA8mgBOe5qLsVkMF5dQHzc3d9qYno8UPY5bF0D+W9AyVZC2vazUHwBP59hpKPDNMuCEE1dgFBRRVCHQNGMJDL902jv2IbF0kpIyI1jOtX/IQiCwGwfDV+0XeaUO4spWoE54WOHBPV5eSh27cL73nvwSkjgSPMR7jl6D3lteexv3E+aXxrBXt9qBIpEIvrkQ/xae5CDCSNkHRnCE1WPl346Q5JojrafQyFVkxs4EbHAD25gAw4ny85U03Kmg16FwKejo2xu62Nr5wCvNXfzdksPqza/TmVWDpOWLmL5NdOw1VxmYMtHKOLj6X7ueQYWCNjSJLhHCxkZqaS94xNEYiUqdwy9fylD6rbSlvMs1sBefKU/J7WzF3X361iUq7BYsrGrQ6HtPLKW7agDEjhSoUAbX4T6sAi7fpTgqXdQ2F1Iy0gLy2N/fJH0uN2Y8vIQaTSIVD+cUm/ctZueF17A78EHMdw4Vn/SNdqJsWMzGsNMvOVZ5J06zUlLCCszw0is6sc1kMdUzePI3QPUjvem2D8AVcqf8ZmxCtWkaNxmB+bWYPryKlAkRqPuPUiaYifauu3MV5YiHnShsnxIQNatVJZVYRwxkpH87Ymnx+PhzJkz5OfnY7FYUKlUVHfW8+D+RHaVK9EppTw0L54/rk7jlsmR3DQxYuyTG8Ed06OZHueHWi7iUHU1IqeI3MId2I29zL7jPo64ZVw0hLDp8ksU9q1D3bAVq0tFs8eBx+Nh1uTZRH11Hl3USiT6QcJe/iW6efMwDvbT1ViPPSgAxV8/IfXadWzrO4hKqiIzIJOt51vwd8vQqfzwLjnK+OoLJEzKICY19srvbkvlFmztw8wbyOW4aAhZ4T4Obf2A4KQU/iKfha+/jplDsE0UwISezRA5nb0DJey4vIOXZrxEW5+cD043cqFxgJI2I70SHw53iVneeZ75A1YkgakYFR8x2fcc0/zq8Graw4NRC/jMS8f0KB032GoYPvYZ1tFhFuilJJ7cw9G4HHaazaR6xTFqKSPGokPAB+Kj0Ax9Cq3BGE9LcFvESH21iPVyBEFAKldQ/PVXqI7l4Td/AV6Tx0oePj7XzP6yTj5OvIjq5JO4RvsRJSwkWK9k/aRIJsf44rZYaLvnXuyJKbwZPoNriw6w6Po53Hb9dDYoS9EOfEKv50G6zSOEZCTRerKJbJMBo9KNsnQXqsyJqHOvQUCGPEaPtWoANCrqWi/RYq4lqmeQdO9EtncN4lU+gPZcN5bKfrQzwxhs60PjbMfpbsZtGcY5amHunneoGj8FkX8Sgq2YPukIyvGzsAanc/3MdFxOJ2VlZVQUFxLnaUM51ExBdz/5GXbanW1E1USSKB/AM9DCO3UiBIeb59URSBEQa+UMDHfgHZ6P77nf4NRHsr0iANHiTfT6rWJvcRPtXsNUOwQuDqs4bfTn1HAI1Z2j6IP96CgtxGMfZeJ1c9GnhmMu6GF02BtPwBCSS3/hUIeGvK4aLo5UMWQfIS4rlKq8fob7LJQcbSEwXURt/yWOHTuGyiVjWcJc0hZMxLizFo/djTrSQPrcHHx8fLh48SI1NTV0DQ9hZBizx45WIWe19CNGLCKK1RpCBi5xWZaEorcfsSOd7Gsj8Q0bS6NzW530vF6EvW4Ib5WC5HG+jKqMDA9IUJtCmWqIZ/ayaQRPSCNo/nzOnjqJy20lWBJOydkBKmoMWMatwVvVi+z8y7jLd9OxN5/GrxsQNj5E4C9+ji4jCePIBSyWLUyb9iyqZAPGCR76Ugrp1h/HNHyekS4j5q5IhmTLONEaypkvPsNqPIjc3sGUgOW02KrxJHtRUFNHmtUGVj1t6hRisgOIzQ7A4RimrPxeAgOWEJT9ADsbG9B7e3Pzk08QsHwZ2rNnqZLLcPX2Mm3lLIy9Zqrzu0iZEUJglDcVed20trWSlR6LckhBxPXZlB++RFvtacZPu44Dr2+i+OA+mkoKiZ04Ban8+2VaKk8dY9drr2EyRDMhLYXJ8xbiqbEwfKgZ/ZJxDCqlHNxcTnxOILkrotnxyScIAz3Mz0ynty2AgCgt8RO/S6j5jyASiRgZGaGsrIzc3FwEqxVh/wFaDSHYTX7YIw4SMZRKQOA8ZNFaysvL2bVrF3UttfhII/DVBRGfM9anvX2UwZ21VLtBEqFDqZbidnuQ6+V4ZQUwIrNxIr+VbquWcLmEXI0Crz7QTAxGf30MZ+uKcdvsbLj9dpT6q53H9Z++T1vTRKbFenO0updoPzUJgWMZWSfaTmBymJgTMebY6fV6Tl4oYXO5g70dYsIdQ1ywCXxe0EZsoIYIH/Xf1jQPx99/jpB4NSsfuZni7p28WhpHgduLBKuYax1ucheGsmLFCjIyMggsEyM2uujKhaKqUi7knwPrCJOTo5mWGMqMeD/aaso4efIkixcvJikpibbRNt4te5eNyRuJ1EUiEgRCDEpmxPuxcWoUayeGsyQt+F9i9v7vEGtkmC92YW8dRRalxSlxc/bsWfLy8ujq6cERHIWjyxcnCk4oKzl38TyhjY0slEjJ/dldNHZ1kZeXh8ViISIi4l/SNP6pkEi88FLH4uMzg5CQG4mIuIORbgflR04ROckLp3OY/oET6HW5nP+4lPEz55A4fzbSABXDR1rwWJ2IfZXUbrtAZUgvXxUcpbCwkIKCAsRiMSEhIYj+rgxSKtViMEz8QXmvQ4cOUV1dzYYNG5gxYwaBgYFX3oVeryc9PZ2IiAi6u7sBCA4OJjk5mZycHObOncukSZMIDw+/SndeEERYXA1Iq4IImhbL7F/ch1pv+NH34+gy0fNGCaNnOzDVdGA0XiA8eT2B2mXYjtpxHlbgNjnRLYzCa+qPk8oODJyhselPJCY8i1od+6P9/xDcJge24hE8yUM46EXVnYyyIRHDiliGnAVYbZ0EB6286h6zuZ729k+ICL/je/W+v4FWm45aFU1gwHX/Vv38vwuDIRe7vRdv7ymMH/8aKtWPH478PURyOeb884wcPETf2+8w9Nln2Fta0S6Yj//9919FDPxTIAgiFFUSeu159JtP43AN09Cwiaio+wlLXIutYQhbnRFLaR+Wkl4GL7TxRv4n/PrXv0b+PeWvP4T/tRHu74PH42F4pOIqbe5vYHVaae9tZeE5A8PNHrRZE3DNnEhPSzWO3ipyDJeZVVxCr5+UAe+PKDrnZPz4MHzr3kbZeoGz+gCKsldy76THQabmZJOZDZ9U8O6RFxlauxyjzcCMJWXYP2hBcfE4uvFrAQGPx4nv38mB/SegFot5RPpXHnDeyUXRTNweDyJBYPjgIcQKGT0OIy8deoBDXUeZGTaT+zPu57nzz3HboduZEPsgVaIJDDpcaC3nMHW+jVoZhsxkZN/wKcq6n6ZMCMBDFeh+RYUJ3sorRSzATIOWF+NDr6q9Njld3FzawKDZAcBdvt6szI3g0rCJC0MmlCIRU1rq0Q/0kXPLWtQRY0R0Qc88Q+OKlbTeeRfS8HDM19ThL4aYmEcJDFhKfcMr1NQ8xXB9GypnJm2Tfo+uy47Ss5wvdx6g37sD4+SHKBR8WF1twmaYjrb+EEFe/Wj3PcB03TU0y3KxJRcgOzKM62Ercd5xnG4/fVVWxA9heN8+On71CIhEqCZMQDN/3t+ilCocLc3YW1qw1dXT98476FatxOfObwljSrpOIhUg0jeHjo4Out0aopy13Nb6V0zmn6GTVtHe5E/99RJMJh3VOw1U8wyT19xMVGAI7pYicMUgSb6d5o82oUqbiUsuokclJyKmiRnmUsIv9aIzXOI9305Ul1UMDQ2h0+lwOBzs2bOH8vJygoKC2L9/P043fE0sUomDB8d1s2BqNAFBGmTiMUk1l8t1pdxgZKAfR1U5souHuKmpEykyvMdn4NQaeP/sRfJiU0kZqUXd48MhQwGZ7WoMJhuprT24p09F/dGnqGc/jsTfi4D7ZyBIxzbq1GsWUHb0EG1OK4GJsQh3PciCx7PZWrWVgyvXc/mZazGebsd2qJmf3xrEwwdG8X72IZr3fYTPXXeinD6NPbW7uX90IR6Ph9TPnuRkqJ6w/mGi9h5ng6aeBavn4JFEkNAdSlVXBPrHf06XWMST7iBad73M0MAQ8WIRfRpf2tU+NMu9mWod5qbSg0iy78JmbSDXv5ryoUBak2fyx5Emeg3n8RIpOOc+SkmkiuSoaBxFl9CmTyGhtZLPZ+v5r3Nm3ujxsFETD5JIAFQJSQz3jaPAeIpRRSpT2+T0FpciDVLjNTkYZZov1ScOM8nhRBEVBYDZ7uT143XclKZDU/Bn6t1BjCvewmDccgxJ39bT9b/7HraeXu5NuYXAhBgkpjICt/wZz7hexF//jtE+P9zaSPpt+QQ0jMNusfNn1wD3CnpESavweMQMH23BY/uW18FgNjA9YDV99nZGuqqQ2YZ5WqHh4d5BXl8VxaHjuzFtOc3wiAWpS0KmXyB9I/247R0cXDAXj9gPj6gYo4+T/mgJJ9p/jyCycXYolYemLeVn837GcN8wzT3NbCs/Sv7wUUbszfhbYvGMyIkrKaPIEE9bmIG56jrsTgMavTfOHjM43yO+9zRk3coFUxo97q8Il2s4cuATJAoZ1y64FpVKhUwmQyaTYbVaKS0t5XT+edyxaUhMQ5SdPcWMNTfRnGzlxMXDeIQg7kFCatNmHOMex1lqpL62nqKSYtThWgordLh9hujqGCYoKIhl0xfi/bWVgMlx2BqHcI86EGQi7G0jqCcEkpKSQnLyt1E1S3kFTatWEbrSF7VkiJ1t6QQEDNCUEQA1YFDG4XQIRKZ+W740/HUzHpuLgF9mI9GPbeSLGY/N7ODwW6Vcqh1i8PmLTLgmDMOCSLxVcnplCmL2PEZswhQGI5dQW6WlaPAWAqSTmGjbSpj8C6SzYjhf18DZJ86h9VUSMvEogpeac+cW42EUwS7G327GZE6iTelAmtmKkNWN2XgIa+cxApJ9CIuZSWTPVMRDUgqKDxKSuQyRSETo4cOU5jwONpiyYhwAzS3v4HJZiY5+gH379mMymVi3bh1SmQyCg4l443XGPfEE5XV1TNmzhwmL5lJ7sYfyvHbS54SjDzYy1BHK2coq0ke8iY7KYfK6qZz562m2PXEf3bWtTFu7gYL9u/ns94+z+rfPotJ+G4nzeDwcfPMVKvOO4YiPQCo4qdm1jb4vjzIreC2OMA+eBC2Hni8iaJye6WtjOfHh+1hcLrwGewibdC3nT5aROf9fNw5hLCKcn59PXV0d0TNn4vPEEwR5uuk1pxNpsFHT3kHiKTF7yg/TZOokJiaGhQsXMlQv5uzOOiwjdmoudFN3oJFBiwubywNDA7RWDlzpQ+ElwjpiBkHE1NXBxEcGYqs1Io/Voxinp/LwYQY8AnPsDnShVxNl/uHIGYqrYpmV4uL9tbn84tNifru7nIlRPgTqFOQG5bKnbg8ezxih0ReFHewYjUNwOXhr7QQUBfvxlHvxus3J+vcvsCY7lFsmR1J45DBVFiW+ucv47e5yPs6PIFA5yFJRK/GWOHKWRjFh1thaN5rfiaWsD5+bEwlN9mXyghkUFxeTl5fHG2+8QXp6OpGRkRw4cICJEyeSlZU1trf2loztJ37fTWMWBIEA7U/TyL3ShkjA+4YEej6r4vCfdlEmb8HucRIZGUllSQVD5mHwB+hA1eRg+oWLpN+6AcONNyIIArfddhv5+fkcO3aMmpoaVqxYQVjYj7OL/6eRNnchF778AvYtPwwAACAASURBVI9pHN2W/Xg8Tuifi93STPaSFQAox/uivy6G1t1lHCncQ794GC+TF5mZmSQlJVFWVsaRI0coLi5m0aJFREZG/lN9l5aWcv78eRYuXEhExPf/hwRBIDo6mujo6O/9/ocQlH4drUcPom/wwzPqAu2PH2gMH29FrJejnR9Jz8mTBFZsxF0jwejuQCudSF/85ySu+jUKrx8/XPN4PNTV/xGtNgNf33+1Mv9qSIPGUtFtHX2M6IuI73oDaagXshAvVNYIhoYKvnOP2dIEgPIHari/gUoV8ZOc2/80BEFMQsIz/3Y7hnU3Y9z2KarcXLymTUUeHz9GDPwfgn72Yrxv+AP9j7fQ0PAykRH3EBV5H4Ig4L06BAQQFCrwSFB0DcCr/3of/1c53HZ7Dw5HP1rN+O98V9NUyZuVMxjN/wJJjAx3xF1YRdG813aSz00zEU/V8vbgAdJ6t6LY8zgpZi2B3SN0CxIeDQ5lJGIiF7suMs1tIlUzjoQIKx6qaAuNJ7OhkS/8RhDffCviHb8jZV8p0ju0aLySsDsGUKu/v47H7rLzx4t/ZHX8auIM/3qtj85eyqTR1zkpPMrrLT38IiIAV0E+R3OCkH/2Gd4yN48uXMeaaQ/yRns/FboHGB19h/yaPxIZfD1hIhflHZ/j6z0Lr6A76Wj8iOOpX/H4l+/T/Kt1TIhYyc66XZzuKOCR3CcYdLh4q7WHmReqeTImhJuCvLF7PGwsb6LGZOWRYD+epYu2QQs+MgnzfXXM9x0zgro+eY8Rf39U2VlXxi/W6Qh55WVa770X7puDWFaHSxFPeNjtCIJAUuILhIWup/fsBZSiYqZcqkYkgt3nDyAWvCkcCOZSpQxnhJVTPhIWd9t4bPbDrNv9HFNWL2Vc2yHCh+V0ZOrx/NXJ4PkDxIXHMeIYocvURdA/WFw9bjf9mzejnjwZzbULGDl4iO5nn6P76auJGURaLdoFCwh64omrHPi63nMkAIH6FCryD3CPeDtp4suMdmUDYvpESXQsO8VIdwg1B+WIRCLcbient33IaUDk8TBFEUNw8CokAVm4zcM4KhpRCGrO2Jbyx2BvdgpPIzr3DqmT78J4ZIhz+eeYNnUa27Zto6urixUr5hATE4Yg+PPb7eforR7l4YSP6K7OYdv2sTo5kSDggSuG1dXwxxQXTnFYLP1aA/1eOmwiMYLHw28r36DcMJOYqiNobQIpETnI1KAZikQ86zoQyzGsjr/ibAMERMegDwwCD5QYB5k7dQqzXj3Gl3eK+arhK5bFLkMbpqHX7SE5OpkX76nkLtNswnZfwnLPvTgjg/kvcwfxASO4ggcoCvEhKjmVzMQcPvtwPzMdHVhefQlp5Cxixq+kp8UHqauNTKmcfpGdUfkQsZEBBOsUONrasF8uxGM2A+CKjkcSkIRGsoNzklCeClbRLinGpQxkvvIBNi1fy+X2OrpP1RFUo0YtVnKo9QyuHDVLz5/irVt/xuIXT7DPfw7zbaPonINYqgz4Za9hxolXyRqy8N4iGxlByYye7WBwZy2D++rwGRr7f8jCxwyyD882MWRxcI/kCC6HnT+HvcKGjqcw7LiX1luOkxoViK2tje6/bOaz6GlMmJLG87N1iLx1ULwXvrqAXRxLn3EmYo0HP2U4NquT+z2jvCT2RjTShc75EpogB4Rm4w7Jxe2TjdMdzOj2vYQKX5Oqr0Ee2MCIow2n43E2IGV1wc+w+/cBIHgL+LoNBOGPPELOcEUFzmB/LG43/cpBbNjwdHsRoEglwd+fvLbTPJR3AokgIVwbTuNQIx48eOnCMfVOpnZgOiOhPnzgNRmx28Xq9hKWhSWgQ4VbcOGl/wuB5jPY5ryAdNKdFN1/J674NA4fPYrCEsT6n60iONrnO7/exMREzGYzn/75FVo9Goqqa6h+5x26u7uJ14STYgpDtWQqui/XEhw9ROflRGanBjAQ56GoqJhKeyXBQcHMnH0dUVFRDHxUhdNHQBamwbinHrFejjxah71t9Eqf/30NUI5Pwm9xEl6SI9QNJjJo17Bk+WNsLfgUuWcYpWYSGh89CvVYhMjeNsLouQ50C6OuONvfQK6SsuiXmZQcaeXcrjoGvm5h8uUBshJyOFhVSMdtt5BWVoXyw18S6u2NZ8l6+nucNJ4KRrhpEYHC1yztegqLbw7Vytvpcl1E6jYx3DiVZHMfMQNn4NqXEU3ciMftoae9jeMHn8WlbsAQ3Ivcqw67uI4a/XuIUJCYbsMjqmJiAPTFuBF1nCTAcS1qgwKrtYPW1g8ID7+Dzk4LZWVlXHfddVfSQgEEmYzJ99xD5XvvUfTKq6SbTCTkZlB4qJnx00JY+/hy3nl0By2t/qQYPFiqB8iZ/1+0Nx+i6XgrwXEJ5Fy3inFZOex4+jE+e/qxMadbp6evtZkvNz3LYGcHhhw7LcN+ZKj8SZg2A1WHghGXkUN57yIrmY9IGo9CXsnmu16g3ycYqUjMNTfcTFu1CYlMRETyd39X/wy+kdMqLi4m/vrr8X/0EVIPHuWo3E1/uY5R75ME9F3H1IFopueEEXnt7DGdaW87Z76o48zntVw+342/RECjkyEXCSy5Lw2RzUT38Us0Xqrg0JCMYZGSnwcaSZkydr9i3FgUezT/PEf278dfLif3qSevGtsXBW28eWQQ/8Bq3r3xQQRB4PfXjWfeK/088kUpH946gdygXN4vf59LHdW8fXiUo9U9LEryQVt/mChZAnG33Ebe85t5bSSJfUlS3ijrYselNkAJAYvYta8JpcTDmvjdxHn0LJj/S2x9MrwCoKioiOamZhpLatH6aFjoE4MSkEgkZGdnk5aWRkFBAadOnaKoqIjo6Gjmzfu2FKi4p5hIbSQGxY9HNn8KPB4PlUMNHBOfYVQ8Spw9mGxVPAaXD9aBAcTpBgac5TR//FciBYGoV19BOf5bm1MkEjF58mTi4+PZtWsX77//PjNnzmTatGnfiRL/T0Lr50905gSaztbhP8WJXB5E8aelJE2fjdb3W2Io9cRAzufvwzpoY9W0xSTOyrgSiQ4JCSEtLY39+/fz4YcfkpiYSGpqKjExMUh/oF66q6uLL7/8ktTUVCZMmPC91/w7kMt9UKyU4NhqoXPzGYJ/Ph2R/IedbkevGUtpL/rrxkHcMA2Dvyb+2hfQdExEEAvIMtU0Fj1CQ+trJCW+cOW+oaFi2ts/QafLIiho5ZVIfk/vQUZGysjM2PpvR44lPkoQe5AM+SBXhUCzEvXysdJAlSoSm60Ll8tyFfO2xdw8Jgkm/Wlr0/9WaOfORTv33zvg+EeQ+vujDcxCnudEdcdiQkNuBqeTruefZ3DrtquuNf3EiPr/eofbbXbgdriR6ORX5Kw0muSrrnF0mVB/3Ir44ufYJCJMv8rAu9UPc2E3ZzospMlMxJRVEXnHr3j3D02EW9sJD22nwRFD4WV/bp1+Hykz57HiyxW8WfImb895G3+NHJ1SStfEmUg/ewXpooX0Dgaim2hHeVyBvaWB6OgHcLltP/infLfsXT69/CnlfeV8suiTK1rB/wxcLise1wh6ZzW3hfjwelMjnvr32b5mkNxyGWKNgkEikO/O47mvK6g1hJOWMJ4F0x6i35nJnwtfQySIeGTCI9yUeBOCIHDCfS0PlB+gWtnJ0pKvSMnYwIivL0eqjjHX8DQ6uTfXB3nzZF07D11uZW+PEbVYxDnjKFvToumoNwLQPmi5aqwel4vhgwfRLVqI8HfpVcrUVEIObiH/4hJwQ3jk/Ve9Ly+PD0OjIUg8F+jviED+0B+oe/4NysJmszrEjqz4CGvumccXHfvx7E1lZd8AAwodre9fQhB8IE1CfFwLdZoAet95kbg3dwNQM1jzDx3u0ZMnsdXWEfjkk6iysjCsXo1zcBBTXh6IRMjCw5GGhyMxfP+m32OsIF4OCqeMzPKnqPcEsSPoSSRVaVxOlLJlXAYy00toPGZkswbJudxKZnUhPV6dVIbJkDg0OAYbWJugROlZi638Tfw/eI/au+4n8eQH/DwnlvfCF/K4eyvDJX6cFZvoOldDacVlBJedDRs20NP3BBculaIK2s7OahMLQ44xJTGR8GvuofDYYSovniPMdZkWmy82kQadnx/eAYH4hobz+fAhGgQ3baH3YAemeWtJUUsZ336GuJNPM2oKZbupEIVdxHTtbJS6XNwaG66eyww0HcY5LQY/v8y/zb8bU34n9vZRZviuwTlk5aRrO0eH+kidsoDsmkO8a/8jSyMWIg0cO/F1dJloVDbxG1EbziVO4tPFLLnQiVrlhXLCNfSY+nD0SKjLTOftBhNtWXPYF/8mo1aQe86xpX4JJ5bNR2spYJ1wHIXQOjavshsxe2YQ8vRMBL03rr4+HD091D+8CUEsp9IrnweDJcgdYpwta5gyEszzuRYGf/8GGudEtNIA1BMCKK88w3zjFF7Mvswh91Z+65jFEyoN95mGeMLRwYvNtQiqQDzzFqE88TzTJdX8Zlcf94efQq5SoopUk9K2lZkRYXRW6JGGhzNkdvD2iXruSlfgU/E+H4mWsnZODiGed9Bvmc2+Dx6lcvHTaJ/7DRqxktC7buV2PkJ44z2QaTAps+j+ugcMgUgTJjHiGMBPHsLLHgurnDYiZglojtxLhzKLMutCJvXvQVS+E5HHhUQQo/C4sEnltLpCqXdNZbK0EJ3wKpOdj7DAlEZ86jUEnjXSEzhKl4+Rlppa3EM9yO1SJK4QBIWEqKTlbD+pRi+N5IufTUEtl3C4spt7d3zNuOhOUv3M3Bi/joH+aL44P0xnrwm9UsrUIAU5+XvJSshCGjIVjxtK1C3EO97Cz1XPQctcFk+9m7rCC/TpA1BL5fgOpjA+Lf57ne1voFAoCI6IpLWsgmGRDI1YzO23306wdwDdfypi4KwU//R1CF//BkXIFuzNw0QvSCM6OpqVK1d8ux6c7cBaNYD3TQngAUt5H6oMfyTeCswlvWM62VLRWAlSZwlU7oaKXfh6NeGJmkFF9wSCfUxosmcweCQPH2Ujo61yUmf6cPzjaqRSEWGNRiTeCpQ/kMIsCALpc8MJitGz78/FlHRbyBrxIdphoG6ghyXvbsbW0MjgJ58w9Nlf8LZaCX7heXRLl4LnV1D7Ncpjvyej9U4u+OqxCnoWK+3I2s/Bis2QunqsH5GA1seHmlY/ZNJgal1u5na2YnC58aSNoy+4la6WRmxeOhIv1zCaGo9v8h7Ekn1UVS/Dbu9HLPYiLPQ23n9/6xWj/e8REhqKr68vnbNnEfT07xn3wGNcNodSdqKNzPkRbHx6OW89totuWxCusy0IKUrMvXKCJ3bTcR5KPt1H6ppFrHnieT57+jF2PP0Y+sAg6i+NEdLFT1ShG76BGc5g5ANSBJMYRYKB4OsmIalI4vD7zTitp2kurMG7x0hPRCKLFi4kIyeH7c9eIDLFF+k/MOR/DOnp6Rw5cgSz2YzPhg34bNhA0VNnMPaOZ9yM15Ff8kHeNxX3wX5qnp6GMj0ZaUgIPvIJ1J53EyYTkRFo48sWN2kU0HPrc1waFXM0NJ2zISlY1GNGeG2vmCevv5WcJ3+FKiOD0VOnOPv88/RMyEWaNJcNO6ow2Z2YbS5GbU46jBakuku8tmYBYtHfUnxVMl5cmcqtH15k24VWVmRlgDmRW9+tQyZS8O76bOYkBfD228UUFxeTkJDA5Ic2cPnJr5hVJmHeXekcPnCIztJLLH/o11zIP4vg+pyo8MtMyj1LVVUtp0+fxmgcsxH8ND4EO/X0yqy88847ZGZmMnv2bLy8vJBKpeTm5pKZmUlVVRXx8fFXpWWX9paS5vc/oydst9vZt28fpaWlJCcnM2vWLLRuJcY99dhbhvG+KQFVih+B7iTCfA2op0xGrPl+lRMfHx9uvfVW8vLyOHHiBPX19SxfvhzDD9gM/xNIn7uQHX96iRH/OQToNViGa8hZtuqqayoqKmgytrNm6UqSsr7L1RMUFMTGjRspKiriwoULbN++HZlMRnx8PImJifj7+2MwGBCLxVgsFrZv346Pjw+LFy/+H0tlDolbQ/XcpxEdmETPlksEbMxBEF/dl8fjRhBEjJxoQ+QlQ50VSGXtw8jlAQTHLkUU/63TFBV1PzU1TxEWeguCIKK+4WX6+o4glwfR2bWT5pbNREc/gL/ffBoaNuHjMwODYeK//RyCSEDsL0U2GoremIsgFaNK8wdAqRyLTlssLVeY3mEswq1SRv6/mib+fys0c+difeUVgh9+H9fgIO33P4C5uBj/Rx9BFhmJx2zGbTZj7OuDu+/+l9v/X+9wD33djLVmkMCHshkeqUAi0SOXf2uweBxuejeXIq99npEuMdZ7vPAKSkDl60//lkqc6iAM4nrCYoJ4/w8PQq+Dz6e4eHzlXlJ0adg+3MyJv/wFrG7uTr2bh089THFPMen+6cQFeNEq1+Cx28kcHqG6upXohWH4nuqh+09PEvbSlh8cd91gHZvLNjMzbCYnWk+wp27PP1VX/A1stjFJMG/NOLL7dtB8+QM+kImZeVkgYFBLW9gk1qxfR/nez1AWHyHD3A/tRTQe/ZhRhTfXBV9D8txpXJ/0rVGZGpNK+PlIDkxsYuGWKtxr7VeYyuuMdWQFZKGViHk5IZwlfnoeLNyLZeAgf5rxR6YaNLxj6gGg7e8cbvOFC7j6+tAuWvSd53A6RygtuxOnR4QEGOf33ySrPB4s234DrMd4qR3DTQ9ScrkfJ2KmSE2EWQTaXG62PXwPGksrdvUNZPul0ayW8mroGiYMNTG1+AL18nl4xeUzfNGI6NRWNDINNYM1zAib8YPvt3/zuygzM1FlfRuRlxgM6K677kfnxuK04LC141boaNjyACFuMattv+Wh4Si8tGbeiZHj19mMdnSEIa0ajySIHfMy+HDp9QSJHYQ1F6GvPUmAcZA3y57hDvl9iPSTOfb0b+hLjSSqI5usiwcIaB3GMllGSNsRmlw30IiIiw4nL61OIyBAw5P5+Vy2CljPfoKvI4wlifvxC3gBvX8AE1fdSHOgmM3GSWQ4Orl//m34asciULvrdnP4YjvukKcIlMv5NDGA4LIteA68DqY+6qyTKVA58aofQSTqR+wdRftAAZq8v1ATaKA+wIBwupyzZ/eSnjGJUMVM6rpsqALUGAL1NLYdRum/AJ/hci62VJCpTOSIuo1dj6/Fdutyxku0RNtCQQmvzXoNH4UPQ7YhWla1EKaNxPqmhfaeSs74pnH5UicuSxQZKSXMTVpFvHc8wepgtKfd3FDkhei++xiWeVDY2jCdq8V4Tg+4GXxtK973zkfiF4e5uBhdSBKF6jM8GezB2+jFQM/9XD/i5K6QYPouSJAI7ehD81Hd9iAihQSDtommz8t5uOsWfu/1DOsOrOM6zSweNi/l95pI9qjbuN4tYDMH0aTOwS71o94dxgM9bvwwcbdoN1OkhYjEBTBrMgs+LKd5yIZULGKpcQutLm++9L6J37+Tz6MRTm6JXMPPmrazY0s8MYNWjBtXcEfzfTDQAHN/D9m3orC6cB68FpE9EEHsh0bsoV6wcl53Aq04n7yaBlzKHHoGf4kwKOKoIMGwYAlDQ7XYzf2sjbmeE9sr6ZQ4kLmdDNnCUUr30mw4xh09y/jdcTfZYaFMKhtmzQNZDNaUYm8dReIvwt2tQn9fOuu2F+GyWXj/9hzUfyO7m5sUwBtr5nHPJwV4hrXs6jNhsnayLCGAlyaNI8roYOR4NULCSpAI4PQg1smYPd2E6nA5n7uuxRSUSWdnJxePHMIjkRHrk0t3u5u02WFcOtCE3eIkPjcQn+Ax8sj+/n6Ki8ecg5GREcTokZi9mJaeckUWyefmRHreKsEYdBsGxTG0oy/R1fPIVay9ALaWYYz7G/CaEowqxQ9rvRH3qAO1Xz2iqg+RiNrxbBYhYMFt6kNk6gGlNyQugcWv4ImYQtsd68latIyCggLcbjF6lRajy8NQn4Xqc53E62SI3W5OjjgZ+mUeXgYZGm8lap0clU6O1kdBWKI3+gAVAVFapl4fx5EPKhkXpWV2ayYVjmacNgfy6CgCf/sb/B58AGd3N/JxYyneCALEzYeYuXTmP8SIdQ/JlR3IBjvg+o8g4eq1ef+unbiBFUsWc7qwmAKDgWVtEbgKWmk+eILW5ExC1V5kPfAnPny+GpW3hekbG2hr/wS7vYf4uKcpK6ulq6uL22677Xsje4IgkJqaSl5eHjNuv52RV58j+voXKfy6meTpIciVClY+OIVLrxYTNKRnz3PvYbYEkrnSh9TBReiKdRQWb8OdK2fhfQ/x1Z9foq2yH4DUySHEdq/B7HEiTfPGd0Ik8ggtgkSE2+Wm6PAAvmEaFky/ho6f76JqzjXI5XKS09Mxdpvpax0l+9rIH13r/xFSUlI4fPgw5eXl5OSMkQRFpQVSciwRARfW6UqiI6bR93YJulVP4ez4Ckt9N3a9EqVIQGW/zIHKfkSqTPxo4qmMtZxx6dC7RsmknQc3rkKr03LX+/nco17DAw+9yKKMMAa//pqdizdw1jUOa6mRWQl+BOsVqGQSFFKB3U3vkR1rZ1Jw7lXjnZXgzw0TwnhmfyUVHUOMNN+Cr08vX911A3rFKP39J0lKaqazcwdnz31AQvzviNg4maF3a6h6YzumzlNkXLuMg7s+HYtWTzBitSzivff+ysDAAMnJySxcuJDQ0FBGNlcjHifDsD6RixcvcuLECcrLy5k6dSrp6elotVpkMtl3DmrMDjM1gzWsjl/9b83N96Gvr48dO3YwODjI8uXLr+rb7/YUPC7PFadOEInQLpj/Q01dgVgsZtasWURHR7Nz507efvttVq1aRWzsT6/7/e9wu90MDg4yOjp6pZxGJpPh/BtnRlFREZaIBOyd0NHhIWHCZAyB39b9WiwWDhw4QGJi4vc6299AJBKRlZVFVlYWfX19VFRUUFFRQVnZmJyhIAjo9XoEQcBisbBu3bofZfX/dyAIAnGTfkXZwEP4nFvNwK4qvFeOqSuYzc3U1j1Hf/9xApTL0RUtRndtFFZnG93de4mNeew7EmYhwTfQ1raF4pKNYzrLilCSkjaNkX6N1lDfsImKigeokwVgs3eTPP5P/7FnkQcb0DZmIqnXoczwuxKt/0b2y2xuutrhNjeh/P9Aqvj/jdDMnUvPiy/S/+5mhr/ci9tqJeLDD67yAwBEw8P//3S4nQNWXANWbA1GRs0VaDVXy0BYKvqQ9mylv9iIcXIg5uQ2AtQxKPwN2N125onk1KsaqD1dhW5YQuS6a1nQWo/6DROd9nwSSCEhMgXyoP+MkZicGN4qeYtXfH/GxqObeXPiTWhmzyKsspKLPt7Er5yDfPz7mL6+hGt0FLGX13fG7HK7eOLsE4Rpwtg0YxO/O/s7Xi18lWsirsHLLQOPB5HyH8uHWSwdAGhV44g7+SIf2Ww09vtS2RhBtdpBZKAPPR//AU9DLTXjUpg9MRdXYT491eWobYO4moapf7eV1vjJhIWMpbAYDAYy3Zl8oWjkrJ+L8C1biLr1FiSChLrBMYf7G8z01hBp/oJ6ay3lTe+yLPA3DPxNXqpt0HxVjfTwV18hDQtDkXL1gu7xeKisehS7vZcGtx8R2K5mcy/+BE/rIB6Pmw53J+FLl1Dwq18gdziZtvMTANKUMvJjQhA7/ClwnWWacgZZf3ybyoIinq/KZrO5jaDCy/T6eaGQuzA+/RbzJiXRKCrGk/L9ddzmS5ewFBYS+tab/3AOfgglnSVEuFW4esRE9Z/gmM+NhHXoGWkY4dQ0K2K3F8u+/gyF3UpSex9hAyOcTI2hKjSa6nHJlESlYAvN4cQUG4ahPk4Ig8yKnkbm6S5ufOIBakqdFH0UQ0blG3SWaFifdRCPrz9/VTTg5/oFd35aQU5MJdVSAalLjT1oB9lR0bhwM6rI4Km6dra2dTHijiNDVss29WS2XqxheYCMGap+nijazWjgb0lTq/lYfhnDWwvANsqA3xIONF2DOqmUrlOVlIwzsv6EFWm4H9r6ozjHRZLx3LPMDQ3jyNav2FfayKcdPnTLe3CKJNBlAkDQp+DltLDEdzYrZy2itesk0y9aKVeO0PfOu8T8P+y9ZXxc19X9/73DrBEzoyVZZMsoW8aYY8dJHIfRdVKnTVIKtA0UnLRN64aapI4DZjvmmEFmJlmSRRYzjaQBjYbv74VSp25TfPpA//+ud7qf0Tn73Htm7l13772W4UmmuPLZYd7F04eWIUpAJpERqApE1ufjI89rdGpNSJMn4m2SkxNtZOu9L94ikuOZ6KDj/EX0N8zoxkUwWB5M3/luNCNCUUW66N2Vw8B7y9E98AD961dzIXEYyyM3EdmvJ6/l29wtC8WokyJz3cAYdALVpMkIu38GLXmQNJWo9EwO9bxLTGg6P+75Lvukl/ld6GbGSi1MapjM+7Fj0HsGOLPhIsfszxIp6WVKajBFVd0YDGrucB5njWwhWR0WcoMP8Y5sI5fnvkSWupuObTf4lnc5tPSS19vEW+5YMo5eZdRUJQsDtmMfP5nk/jchMAGWHIXQ9KHzKvFhufspzrvq8PNcpMCax5txv8aqbGWP6OOMLYc5/U/S7F+GTdlPev04dqvex+VnxiPzsOvST8nzzyOp2seUhGkcqtnEF/kBjLfvQC3EstySSP91Cz2IHH3rInJHD2a5kfY+6IqTUr7lGlWtFjYtyEZ/rYeeegvefieCUkqOQsLOyHCud1hIVhoIEkWoHITKBmyCCHzZdymTgMeLcRxojr2GLfkOKooDEa2DfPjhh+DzgUTCjdIGgo1RbFp+AYkgIFNIuHqwCVWAiFPTSberFplCitoZQoAlGcFpQkIs5/c2kTZq6KWeIkqPcV4i/TtqUE/+KcpzSwgUfo6rYTXKpKHfRO+Am951lSgidfjNGuo9HSxuxqj9GNne7RCagU8w4pWH4AjQcbm0CkvA7Qyb+hDO/n66BXYcIwAAIABJREFUztZi3nUBh32AyrYOGsuq0IvNeM1p+IepKDvRxujp0YQVd6HMCGFUqp7dWw5jG4DeQS3qTh0SnwL3APi8In4hamIzA4nNDCQq1Z+rbXYi1bWkDcbT8MkFkp4cD4BUp/vae48oQK14HhAIKngLAhIg5lbi1dfXx/UbNRg9TpKzc/GPjGbte58gkQYiT+3HpIjArdYw6eGHuXbZjs8rkjN5OPHxs4mNXYrVWopCkcaGDe+RlZX1V/tXs7KyKCoqonvqFCIRcax5nbpxP+NaUTP5c+KJjomhbsoNhFMCBtco4qMLCDvmwyPtwRrdTnBdBKbj7ezc9FPUQUZsFjPJOSNJaZ9Eh8SMpUDF9Dk5t8xZeryVnhYbdyxLo+OxO1Dn51MXFkZ2RgYKhYKSK23IlFJi/sly8j9Ap9ORlJREcXHxTcIdNSyAy/sbcXRm0uDZwuWN9WQlTSOwI5z6+EI6NR56XH1oBIFqnQKHOg63r5gfK1O54DUwTVJJvKSHyKRk6opPo9fr2bBkDD/dX8dyyYMUN52netbz1Pj8KIw38pOFOcQGfmVZtLNmJ+u7DvGd/B1fG/OP5qZzqqaHzZeamZ5nodj1O+z9Pkprfg6AVKpDrtDidHiorHqZMaP3YR9uIKYkk+IEC8X1TYSFhREebuDixQwGbBqSkwMJGRvCr2/8GsllCZMvjuHJ9gWcSC0jusvGqNGjyMrK4tixYxw/fpyioiJiYmLIzMwkPT0d3R/t47KeMryil5zgnK+N/5+Bw+Ggurqa3bt3o9freeKJJwgNDf2zz/1pBvUfQWxsLE899RTbtm1j/fr1zJs3j7y8v23l2dvby65dQ37oOp0OvV6PVqvFZrPR3t5OR0cHTqfza/9XLpeTkZHBsNBASnZsYjA6mXqlkq6uLkJChrKohw8fxu12M2vWrL97LUFBQRQWFlJYWIjFYqGnp4fe3l5MJhMWi4X8/Pxb2kf+uyCVqkmZ9j0qrG8QeukB+rU3MCXvpKn5YxSKQGJjn8R1EDxSC5WyZ5FWqpHJjERE3PNnY0kkclJTXqWq+ifExy0jImLRTVKu1w8jJ/sj+vsvUV//NsEhM9Hr0/9l65CH6ZFc1uHDi3bUV8lCuTwQqVTH4Jc923/A4GAjRr8R/Af/eiiiIlGlp2P64EOU6cOIfXcN8oi/LEz3j+LfnnD7LEMkb+BiJ9aY64ToZ2DeuRN3eweeri4cZ4/i7mjBoQPrs4uR9vwKjSYBd3srJbYOZhoi+AUlpPXqWLDoJVSXwGvPxJnSSJ0un8MVHZhsLh70mAl1q3kg9Ql+ffR5Gl4rJa6nD70+A92j92BdsoSAri7clgkMTPYiKfHRv/pDAr/53a+CFUVwWtlQt4vSnlI+m/UZCqmC5/Keo6ipiA8uv8fdb15GUKuIXbPmr5aMdFjKAag2NZDqdNIXMYEY5ylC86yYGtLpPrcdMS6RuoeeoTowkhUY0Xx3JoPeAaqP7MR8YhVXu4x8snw5P3p7BRKpFEEQyI7J5pr1GLsmdTPld7/DcPvtxBpiqemvuWX+022nqe2/wdyEuWyq2sTEqIn0DQz1ow64vJgH3Rg1CkSXC8vBQ/gvXvxn62lpWU13936GZ/6Ocxe/h6j7o1KrvkbY9wI9PEef2M6yhwcp/NV9xA8oGN7ehS0pgu/ONxOrj+chbqNk+06ceglRhjaU5/yYOHcMr1eexORWIgkNIbC/Fa8gQWKGmRcbOd3sYf217zDtiWWEJiTdElfPypUok5PRFf7lDPhfQk1NDYe2HWJ4qoTMLidSlYEPXTOYYvfiiqpnX2g+91S2kzE6Fz+TndBr26hPiEbp8cNpyCG3rI07z53jerAOSeRoao0+OjVaNkdL2Hjfvby68jUWfuctLu1NpGXaRKJ3H2VQqyLGeBZllod63XMoQ8dSanMjM2jprf4Bw+PXUiLc4Kp1Dl3FZnSCj/uaPifOcgBrvIMne2Vccs5lFQtZJyoRA58mTTHIZusJtF/8BNLn0xL/fXZ93E3ySAnlJ9YzGCLnWrIZ9YV4BEGCxN5F2sZPkIeG8tmZel5pDcQvMIgMwckIaylKSx1JHX1I3TI6NUbqjGGsjx6DqlLg5Z/9iL2nN7L/8w9IMxsZlPbgN6hlWnMAOmUi8YmjUA6LYYt5EPWXpH3ek9/G0+mjtKmCl+elI5EIuNoHMK0px++2WDQ5Q1ZY1lOtyILVmNZXoE4PxHhHEoNeH+rWCtqK70G77juci5OzPKqE9B4/5nQupFAeSUtPJfFjW9A2vwX3HIKokVD2Oez5LnzzLPrAYJJDR+Jz+JDKtcwx5RB3Zz7Pn3qB4QkDRNyYwnJ1DNEDPn41RceCMw8in3aAwyMyeWbDZe6RL2flU3fCD39A3+DdpLOZiJ4IfnpVxjb3C2T31vNicxEJv/g5c79o55MlvyStq4Jg8QcoFVXY3HMQRr6OIjiCi61nON50jGNVRbQFdBLrDOeduhfZpq4k1RrFpo5z9CW+xBclmdjVNuS6bp5/Ygmn3m9mbvVSTAGXcEsd1MTVcCHwAj0xWkZ25XE0ox2tRMv9n1rQPHQGwbQbuS0Cs2s0g4YIfIpAsgQZ+QjQ4KJHCgGCHsnWWiwKCYpYA4o4A6Lbh+j0ECwITIryR+qvQhakRqKT07/tBj5rBxK1maDH78J6tBl3pwV11QugD6Uz8RE0u97kkRUfcPnEcc5dvYbOkY/SGYjZ6WBQ04YQ0I8XD6Jci9segbw3lCAhFFGEwAgdE7+ZQsWpDVy5XgMdSVw70kz21CESqB0dhqvRgumUhJC5n6Dc+w3EnXfB0u24pDrMm2oRPV4C7h+GIJMgNl1CV/owMqELYcbPYfRTWN+7htxPwz77BRoIwNvp4uLGLag6GglUynC73TjC42jsNaPobEFFNzbJXSjUDgIjdcQOunHJJOhnxvDxmnfoU/TRkdTB4vDFtDS30Nraisyg4M4ZD9JebaXuajclRS3kz42nvdaMMzORksYaMhvjbmbn7fZGursPEBl5PzKZFlEUaa28jk91HaezA602FWnOfV/7G3Zg3z7wuCkoKEAQBIKDg5kcPQr3DS+e+WOxfXyNAD8D/toQ9hw4i1wpZXjhkC2LRCLHzy+PgwcP4nK5mDZt2tfO8QcYjUbi4uIoKSkh57vfRRRFIo4f4+pekeGTolBp5UyYPZnyC4fJQonM7KPR5aMlrJvQxD0k5D5D4BeRzDI8xSnFJSL988g1Z9IXYCfpkfEEhgTdMt+A2cn5XXVkTIhEdngzosuF7YnHse3ff1OUq+ZyF/HDA5Er/uvq0jk5OWzevPkmyQlP8EMml2BQP4434FkM/n2cPX0eqyYQr00ELaAF8x8G8IMOr56L7kSyaSbR10FCVi5IpTidThoaGigpKeHJ2bMZGZ/Oz/cIGIRBnkxy8cKj4/8sniNNR8gOzibB7+uFqnRKGRu/MQaXx8egpJGfHLZRW7OcyMgHiIl+DLU6mg0bNtJoricm5jOuXv01FY5IWtUtDApD58vU1cNAdw96hZG59y5kddcGdpfvZm7CXBL8Ekg74k+npo93+j6i72AfkbpIFiYvZH7hfCZPnkxVVRVlZWXs37+fffv2MWPGDMaMGXopdK37Gjq5jkRj4tfG73Q6OXfuHKIootfrb5JUn8+HzWbDarVis9kwm82YTCZ6e3sZGBi6p6SnpzN//vx/SHX4H4FKpeKee+5h37597Nq1i/7+fiZPnvwXn/O8Xi/bt2/HbDYTExOD1Wqlvb0dm82GRqMhPDycgoICwsPDb4qlOp1OXC4XoigSFxeHSqXCYbNRsXc7CSH+dOr8Wbt2LY8//jhms5nLly8za9YsDIZ/zrbWYDBgMBj+YeGzfxU0mniib1tIq2MzHF+Et0xP3KyniR32GAxIaG+5iGysB5lKS2/fKZKSXrilH/qPERAwnrFjDvzFuYzGkeTm/uWq1X8W8rAhB5w/iKX9AYIgoNHEYv8jazCvdxCns+M/Ge7/RgQt+yYD588T8txzfzPx+Y/i35Zwf1D8Ad9Mvg2t+T0EtR1z+Sgk5e24Dm6jzbwOiZ8emdyJXGpFSIjkh2N7+Y1RT0sPaLWJ9H70CVuUUbyBjLHmTG6LnYHikhtVbgh1EYepqtnHRycsjIwN4IEx4aiKRfTdOgbagnh+n4pBhw1lcCgjW8voSf4G8tgYRvaYOH6ygfRsDblxDnrXrCdgybcR5HKw98LOZYg1h9kXGc496feQGzJk4xSqDWVp1lKqf/9bHNc9ANgvXEQ7ehQVpgpKe0q5K+WuW3q8W/tKKbVLENquIgXwjKLiUD03RgXQ7dQxKs5D2iR/jtiq+Fl7O61vv4NEo0ATIRJFKwk6J+F6LXt6YNX7n7Dk6SEvxbi4OFJOhbPXYKI42kPI7j0kJSb9GeH+tOxTMgIzWF6wHLPTzI9P/5g4xysE6RT02Fy09A1i83axeuUz3GE2c3KYyER7N8GaIbEOs+UaN2peJzrqEZzqdLQ4UKvShgb3+RB3PIVHqsFliaA4pJF5p8IItCoQ8RLda+WHc1yMSpzGayNeRiVVYbp+g9bqcm60nSPeEkG8IEEll3Amp4ClR9bgGh+J73orco0bvy4nqtAWXM4Y9r33Gx765TtIvuwRc1RVMXD8BBG/+uU/pIDocrk4dOgQFy9exGV0YpT1EtXVR3P6NBSnlChcEoqSQ9B7RCZVVpP/7F00LlrMgF5LkxjApLKLRBJIRtJC7Cm3oWzdiPLaGabp4qjpOUbkpNt5KWEEv8nK45OtU5gb/yA1DbOIvN1G1xcXyC7o5sHWmYTPKqCn9AortPuRd48mVOllZGo00a5wtsofI6L/AAdLVlAzIKULA1ln5Ji9GgoHtzJfe4BfFz6GTSJnWeebaL1diJNeoj91Gft+eYWQOBcVJ99HrnNzPMrH8597CSEAuVBF7NIk5H2Xcfri+eBgHTOQ8/qERAzjo/ANTGf/it/gS06j/nQ58+pP45DLCHA4+CRpEiPPNDJ7/GLG1Lro/OWbBD07DmeNjVn5T1HecZrS8gNQE8K+iDsALQulbkanxHJvnJeMSAN5Mf54zE5Mn5ThG/TQu6UaWZAa/YQout4rpueTMpSJRgIWp/HqsS1sbXoTQToIN3UKXUzuzyOvVM24sFyO+OxMtGxD034VRi+F6C+FX+augPfH4Sv6FT21t5OtnkiXt5kII3jM0YxtieXJ8FdY1fYzApM28OPLU5gaNJ7w5Djk1/yh8gumDfazXX2aJ+SvM//984wSk2iXxtLimIPpjAIZHp5s28lijZyojZ8h9fPjNUkgT669zD5JCrNt41Fm5eH2f4j9h7ezunYfre42gn0B5Fsz+HbE42RWRGDzuTk4KGWXbwc3xImcOZeHW9aPxVjOgmm3Ex8aR9C3w9j08wukaCbRJjtPWn0aySnJ7AnbxQthH+MVfCy1FqJXnWHAGkXYvbPRbfsGIZE36Oz4Lp4BFcgEDAWRWI40ExFtQJ0eiDLeD3mEFkH6178/tvPt4PMxePVDYlZ+Rt/2GkSHh5D0vQjlJfD4QZoOX0EfFIx/WATNZ08hV6SidAYiIoIoInfr8fQKSAGFMwCZR49Kp0CukCJXSenrsLNjxVUMgRl4PUUMKgROfQ4KtYxh48KHSiHvSMLVZqOnKByZ/E0CrD/G++4kSjrvIVRZSPAiI7K6LVB/HEo/R/Ql4r77AIrhQxkqRZQOS0UnN1y1+Jl7GDOxkJpeC7VSKcE5Ody4dhWvCHcsWEBCdBRNFWaOrW3EOSAyd0Ekjt11eOb689LaH6Ht1qIf2U31wFXO6mJ59fFXMZvNrFixArusi0n35yKKIodWXafidBt5M2K4tK8RJM3k6pKo3nuWpDkjKS19CttAFS0ta0hOfo2r20q5fvwgaffUotBJkXtT8fm8SCS3ksqWlhYqq6vR9HUyfNLUm8fDLHrq1a2c3XsRr86P0aNGs/f9UkQfFCxKRvJH19pkMnHu3DkKCwv/rgf57Oxsdu7cycmTJ0l58EGynevY1+jh4tt7mfDifCQSCeFTkrEcb+ZqQAeVzTaU9bG0tjzICcMFdBKBGa4cJjrzUSBHyJSTcHsul69cxn3NTWFhIQqFAp9P5PTnN5DJJeQX+tM8bw0BD9zPgRs3iIqKIjQ0lL6OAUwtNkbNif+bcf89SElJQa1Wc+3aNaZPn45ULiEi2Yi13UhU4mscuXIBmzYACRDSP4qAECNTnkimq9HCkc/KUYbo2CEOkqDzME5hY9CupbmtjYyMDDIzMwkICGDPnj1s3bqVjIwM3hjnR9nl6yxd8K0/i8XutnOm7QxP5zx9y3Gfz40gyG4Svyj/IQJgtsDDgS6s8gRSU15G+JJQD71EqEalTqe9o4ialvH4a/2YHzIZP0GL19bBoKUVVX8ix/ccpSikiOUFy5mXOA+PaZCOrksYFyRxfNRxiruL2Vq9lY9KP+K94vcYHTaa7JBshk0cRsHMAiovVbJ//36utV2jPbSdoy1HyQrO+lq9m/7+fjZs2IDJZEKpVN4k0n8MQRBukvDAwEASExMJDAwkKCiIsLCw//a+WKlUypw5czAajRw+fJj+/n5uv/12ZLI/fxQ/ffo0LS0tPProo8T8Fzy9VTodi368HENwCF6JlFWrVrF27VpgSBTtv0PY7H8SIcEzsE9rYCD2NLqzExF2SnArHTiq+hBkEkKmFhCmmoTT2YVCEfS3B/wfhjxcCxIB3ddod6jVsdgHG2/+PTg4JHb71zy4/4P/GvRTp6KfOvVvf/CfwL8N4X7vvfd477338HqHbGzGFL2JrujneHwGLB0a7FcuYbTJaEuzcHihyA99LWi8Cno932XHbB+DDTuRe3qQywOQilrK9xZxbtoo2gdlTPZNRiXVwO1GDl7YR8Ouy8jd/sxlP3TC5QsQoUkiMvROvB+vJPmGnZ8vEnjOk8vo3ae50Wll1D2Lca9YgSoxgd7BaBzjq/GssWNauRJlgIDv+Dt4B53YFFp+Ku0i9N4nb1nfvcEzqTzxG66ND2WUyUjju7/mfVsIx1qOAUNCIa+Ne+2myEmPtYY9ZiXLZFpEpYO+w8VcjoynxwQynZJRkdCzZi0v14LTLEcEkHhx90oZdIXg6R1S1k0I76P+xHbOFe0ldngWkXNmYxwIJyawmIuFKsYeOUziiALOt5+/WSZ+3XSd8x3n+VXhrxAEgZ+M/wl37rqTKs8qMiO/zbGqHvbWHWRH8wqWnXNiCtfys+7V+LZ8Sn5oPncn346u4030+nSSkp7nQOMRAmQiQYahPpWWT79JZONpzpVnEJsQjrv/CsEOHV7cRHR7eHvR45wbM5UKl0jdgWpSLV4CVXm45LV0OOpwqAdo/PwsEVi5rjByaeQIRp6+zMAoL9ILcgxxdqaUgn1sOMfOX6Ds2CGyps4Ehnq35ZGRGL4sserp6SEgIOCvqos2Nzezfft2LBYLM2fN5Mf1z7Gs2YpbCluqshjnkDEQVs65oHE8V+VClFrp+fRT9HYHu9KGM7W2Gp8uiLiyA6hvm0n0EwX0bC7nyu4vmKC5k4bwbjrPHOAxZTa/ixlD3uUt7IzbxG2Spzhuv58JUdewX/ChSyuh8t1Gqgt7kQkiny9+itjIPFa1TOB3NZ0sqP+C76/9mO5uI35uAZUMaiI8OBUWoqXhGNptvPbR27htUgSZhHPh47luUaHQlqCQ99BevhaFzEaiOoQ31hYj98LAWH8SFT9EUuWGyg9QAoc9ozELT2M/1Yb95FDrQ55sMgxAXkoKkrzZuDzHeKF9B92OHL7zxXViYo2kzpiL5ZgNZ40VEEi4s4D0+Dl0NzXw8mdHwepFL0hZKboZ2etAF6hmXGIQPoeHno/LQCIQ+twITBsqMa0pJ+TpXJQp/ohuH4EPpuOV+Pii+UMEdxiOrlzulrkZMRCOQdQT2eZEHhJHBV4qa/dx3zgLgiQIpvzoqwsdlIw49hmEUytAkoZlhJFj2zby+LM/pO8327Dsn8sdt+Wib1jKOzG/55OCLzjsuobf6k5iwkMIrVyHzO2E0Qu4L6SF3SXtlHraCPW3MMY/ioimCoZbT5M09k7ClzyLVDaUaZkSoGMiMla4+0k72kGH4wobbq+lLKqM/L4MXrA9SpIrFplBgeeSHRF4U+zn95q3sNhlXPA9g9drpTeogoAgI/n5+UMZoAAV0x/NYPe715g47w6EkF5OnTrFFNttlAVcYa61EE11O4b776N/5UcEffObyB7aibBhMSHKF+i0vIRh4Xi0I0IRfWA91oxheiyK6K8XEfpTWIuq8HRVEPDQc/RuaEQWpMJY0IL04O/wFv4QaeQImq9/SnR6FsfXnqS3pwO1/9D39KGfjUOQCDTWN/PFzj14vR4SRwYyZ34BKvVXGSqn3U1TeS9XDzSi7x2JKfAq8X4JHF1TgUItJTE3BIlCStCD6ZgPNuBqTKFr4E2CfK+QZ/gQp/f3qHYN7UdCMxgMW4a5bw5hf+R5PyC1Ilh8qGUij730Cn7BIYwFiouLhyz5PD5GpSaRnTNUBttQ0gaIRGeXIJ7UYwq389rVFWSZssicmE648iijNHY+at7E3rpRzE4YstYpKysjNzcXQRDInxvP+tfOo9LK8AtWY+vNxCLaaTvVQb/fGuxiPVnDP6Sp6TNKy5ZgFfxwzXCj0LsRBLi68wpX1i9hzMLFDJ8ypAAtiiIHDhxA5naRlTkcpeZLAcPOATyddsJnJGE5fgWJ14PEEo6ptQH/MA3Dxt36oHjw4EH0ej3jvvSV/1vIyMigtraWkydPUlRUNJQ101qoK7OSsX49AffdR+CkeAInxRMniiRWVHBg/wEslqE8sOCnoSy0lrBOI0FhYdxQmSh96xBytwGVJZLqvYdQy/Q4bB5EEaY+Mgzb2k8RBAHhrruo/fRT5n+pzVF9oRO5UkpMxlclsX+PheRfgkwmY/jw4ZSUlDB16lQkEgmRqf4cKTrC5Z1NyOUGUuNKsZY8hEyhY/pjsXjE80j1F/APi2adIEf0anlp8n6C9FK8ngC6u42UlQ3ZLqnVanw+39B9+fr1m+fz64S5zradxel1Mjlm8s1jHo+VM2enoFHHEh//bQICJiAIAk5nF6WlS3FIDHxhDWKB8NWLmZSUFOLi4jD3B9LebiImxsODDz6NXC7Haq3iwqVnaJPEUVYcz7fa72Vi5hRiEofayWxn25GoZWhyQxAEgdyQXHJDcnl+1PPsq99HUXMRm6s20+sYsj/TyDRE+UdBCXQHdzMtbxoPZTz0Z2traWlhw4YNyGQylixZQmhoKF6vl4GBAaxWKxKJBL1ej0aj+R9VCv86CIJAQUEBfn5+7Nixg/7+fhYtWnRL6XxbWxvHjh2joKDgv0S2/4Dw5K96gB944AE+/vhjHA4HS5cu/V8/H/8KxMUuhVjwjnbRu6nq5vOAvjAKiWqI5iiVIf/LUX49pDoFYd8bidT/zysrNOo4zOYrN//+Q7Zb8zcswf6D/5uQvvrqq6/+bwfx92DUqFEsW7aMhx9+mDfeeINvmWMwVRjpK1Ew0CjgjNASMNPE8Agb0902rsqliK53UecVsNq9hWh9NFmKPiRSJc2fN3Kmt5nEwXr6+htIUWXR5Wxm/+H3aG/vxBqRTs7k8xQsfpDJ9/6InAlTCFMaoFNJa98FQqcWcijXTQ9mRp9ppSomk1F33kb/ho0kXLtG4DknUokHrc9D/5ErWI6dx9oA1jYpngY5eruIf6gdIekrX92uV3+Kp72Nl+aYcRm1pO+v4my8iyenvsTUmKl8UPIBbbY2CqMKkQgSVhX/krJBWE4wck04l0+0Ux849IPdp0kjass5zCYN1vg0lN09GPJTcLSYEYInEfaT32H8wRPsOXWQSaku2m1QJ0iIqKxhcPUaortM3O3uZJHQRberDUX+Ina07mNR6iI0cg2/uvgrHB4HPxrzIySCBI1cQ5whjl1NnxKmDaCbM5QOruUuTzaTtzcQ/8wPeGzRcmINsZSbylldsY4RGg8FI9aiUPizrXor8Z4rRIfPR3nxIF2ntnDdkYG03Q//sALqOs8haIPoUsrZMu8BzmXlMbbSQWS/HZO0l7Ohao4lhFOalodK5kMz0EpsfxR9LduoDsvHP9DFsPxYXEdqIF2Kr1mGEDOI7Gg1oaGRtB4/SrDBiKe1je633iL4mW+jycmhurqaVatWUVxcjMsxSHDdbpxvP4araDXOrjZqOgc5efk4V699RKBfD3npGppbD5DV0k5Qg8jVwTH0d46lSazhxLBAXCoNP78uoogTkK35mMYAA9XG4YwxlxM4ZR4+0Ymz4hzGu+/C43VTfvIIgdoYIsQomlw3GOlQcSoqApU2lZ9/cJgdcy/hcQTgEO4krusIEW6R+EeXcrS5iNkOPWO8ebx3vpifeVUsOrSbZR+vQ6YTsUyQ4PfUQ4jP/4jmwhRGPvAcjTn3srEnnampZ1EmWukNCkde30d8+Tlkrado9F1HYxtkTGkHupoujmfBgCGMgoQrINMifeE6jrzH+cXpeJI9C5BKbmBTX+JkVBYegwKX2YR9sB0VHpQBwQiuLAS/YcyyLeeocjobSzoYV2ZDK/HDVbsFaVAmimg9iig9ErWen5w2cXtmMNMtEla7nQwv7iUmLRCJSjYkftg9SPA3spAHqVGn+mM7346zpp+ghzLQjgpDIpOwtnQ7Jzv38FTaT5kVW8iID7eQHjybEG8QolTBoFTGdwUzv/SsJUBdBXd9DCHDbn5HRZ9I72kDit79aENr0EToCW3fS1jXZvyNpxBR4qiJJLl3D2NKruMcAKkxgX6JBY0jjjTbPWz066LIWs7V1nMMeEtx+jfSo62kkQuU+dVRFOJhi7yElaUrWVe+ji3lW/i8bCNe7QWitN14M8bQHKLHiJ7nJ77IfeIC/DoViAMefBY3Un8ln9u6yVZ9xhihgi0u8iptAAAgAElEQVQdc7G7s+nzr8QrH2T2bbdzeUcH53fVERpvICrVH5/Hx6W9jbRedSI1heJvTSa1ayIaUUOOLAbfhFiEQ0dw3qjBXtOBpVGGRryGht3YuywocwtRpQThqO7D1WBBO/LP+x//FIPl9QxcsCHRCHjNBozxV/GXrEB2bSXNzhw2XFpE2Yk6TI378fiyaCq9jKhTofBlERChYeSseHp6O9m8dT2RsSEUTBrDuQtnKC+/Tmxs7M2HV5lcSmCEjuj0AEqPtSP4lGiN1UTF53BxTwM6fyXB0XokGjma4cEoovTYLg1QHZWArbscX1g6RTc0SBe8TcAdr9OzX4smNwx1yhChuXH+DIc/X0eKKoO4SRlEZ30lhhQWFkaoVkPd3q3MePBRdAGBuF0eilZXoFB7GW5sQNkXzQ917zC8N5sR+SOYNCqC5pbP8NNnkS5rZ2PdSXIiZ6KT6rhw4QL5+fkoFArUOgX9nXZuXOpi0n1pVJztx+7pJCbKRH/YRlTOecTE3cuplRfob3USkN1LtNFJvVuBv9TL6InvY++3c377Zmx9JmKz8qiurubMmTMoW2uZ8cgT6AOGskG2M2242+1EPZBN+fHDBEj9aboyVGo368nhGAK/Krtramri8OHDzJs3j/Dwv+1pC0NZv/T0dMaNG0dMTAyCINDRZcXtiaLjynpC3S60WVm0tLSwdetWzpw5Q5jRSKwlAMdABMYoBS3tvdQMdFJuaqSjswO1Wo3ErUKiEHHK+rELPaSNimTCHZlEh4m0P/88AY8+SolUSmdnJ/Pnz8c96OPQqusMGxdOfPZQJVZpdyn37bmPOEMccX5xf9d6/hQajYazZ8/S09NDfX09FXUl9Lmbkfk0BMgScVZNQWnoJGrCL+jqe5eu7v14PAOcJI2TLWG8OrWahAAnPp+LAftlRLGIyKhK0oapCQkJJD5uHGlpw0hMTKS/v5+Ojg6SkpLQ6/V4vU5E0Y1EImdV2Sq8opel2UtvxtbatpmenoMoFEE0Nv2eHtMJTCY5xcVvI2BlMPwxNtfs5YFhD6CQKrDb7Vy4foHzNecZ7HJhTOonKWobJmkEpzuKqan4FmaPi3W9OsaPnEZ2YDaeo93IgjVIjUp6N1WhGxOBOvXWHl+lVElGUAZzE+bySMYjLExeyMjQkSQYE5iePZ2EkAS6S7vJ1meTn5l/C0ksLS1l48aNhISE8NBDD93sH5ZIJCiVSgwGA3q9HoVC8X9K2Tk0NJT4+HguXrzI1atXiYmJwWAw4HK5WLt2LQaDgTvuuONfToi1Wi3JyckkJyf/RY/sf1dIlFI0OSFD4og2N8YFSUj+Ba0h/92QqGVfuzedznY6OrYTG/MNJBI53T1HsFiukZDwnf9Te/n/b3A6nbzxxhu8+OKL/1ALyr9NhvtPYbz3UbRSHQMXerHcHYcYcZKG9iaCst9HLtRz/XIJkVeCqIhp4VrZNZblLGPAvhWNL43TZ47TZ/RhMoiM1WSic/tTI29lW/h88kYM580Cke512+Hocno7VuDtdeLx6FBNehul3Mih1nqeXrSU53q/xzwN9J75BZ+N7WLsxrexlpVw8MRmXHIXS6K7iXeY2RioY3VEBCPiClhY5Qcr1iO8u5rQlJkI8QUMnDuHZfduIl9/nfH+J7nUW8PciCBeqk4j+lvzAJAKUl489SIiIt/O/TanLV5GGvzRV1ZQYsunJDoEt8YPud1MUksNbYkpfP+p77PxzVcgKI3A1z5Bc34fHa/9hJ73Ywl/bSnShARuZGUxzbKPbee9nMmMYm6OB9W5VgYP+FHibyBtTDeOE5+CYUip3OFxcLDxIC+MegGZ5KvtMzlmMoJ1DFf5FKmfjDzlo9yz6RSkpeG/+B4EmYw7ku8gV+PhvqLLXJbkc5d6qO/vhukKI5U+gq4cxXVhP3vb8hERSIrJJVJ00+8wcSU5heOjJhNisfL+FQcjbkti3yflaIKCebemF6Wki+AIM4ezZ3EhpYEPrqjJNkdhbtiHOyWC3ySYuPSsjO/0wKgq8Bd8NGb4Y2zvQtfVRef3fzB0ngMDMS5ciNvrZv2J9ZgNtYyu7SBi1+9o7pQi+gTAArs2ImEjqmA/BsMDsQsCbXR9eTYi2U0k4AI2IgSGUZk0jSnXD6H0jUHYvAafwkfHqGhecK3DkG5HEFYQPM4PUzGY3nqdsG88A8BgioOEhhgGtOPpknXz9A0nP8qKZ92YcUzfXcPV5N1UBUXhnTKDT3OnYZYZ0CT/kgaHgx2dA5QnpPDQpV38sPM9FD+/i+p4J6mJ30GvT8fj9aGWJfDKzuuUV9TxkE1FafavWVdRQmyMieT4Qzi7YjF3OHHJXFRmdNJy30y29lSRYWrh5f4WlNJ+zKmfIVfoeHttFQs9abTjo9sf5g58QEiTG7N3Ada+LtDoUas8hDjvx6K4D5trIYbgaNaxkjmOJfxAtLBmpj/Wp46gyrkH95f92luvtNBvd7G0cBhC8VW26FW847CT/sE1lLF+OOvNBD8+HEmAguIDe4hIHUbgA+l0/74E8946/O9IxuvzsrJsJV7bMB4aWYBjzRbsOQ/SLHjQD3TjpzbSJ1/JMekx1LEuyH0Akm/1fDTvq2ewwoZu+hvITjyEtusyRpWeWt84bvTnoZdZyNCeweH3MBmBTkZJ9tDblcLg4L0ICi34XGS1PoDUvxp1Wiqe9nZ6P1uNRwI9/mouj5uASh8BiAiCiEQioPIpSHBHEOcKQ4qUfsGByieg6lZCpQubuh1x0ANSAfX0GL4obadFcYZnZcc4MTASZ+B0vFYnEl8n4ZpMLq7rAQF0/iq2v3mFcQuTGDE7FplSikQioNTKqLlUR1PlAHZzAHqDnM7ztaQ88gimVatQxMSgiI/HHPQtDAOb8bd+TP+yvcjufQv9hBH0rq/E1WZDEfHngl0AoseH/WoT1k37UCssyJWN6NRFSFo78CVMZp/1VdS5M5mcYKT28hl6G8EQGIet+xA6v7vxmgXyZyfQ0dHBmjVrCAkJYfHixSiVSqKjo/n8889ZuXIls2fPvkWUyBCkJndaAFcOSmhrbGDRb9JRaG5QtLoSu8VF3oxYBEFAEaUHqcBAvYO+uEeY8dQzKN79NXtWruQuXwQMuFEPD6SprISSw/uoPHcKMT0f76CPENHA2hefxet24x8eiX9EJP3tbajkckLih3pOz2ytRfTByHFajJcm0D6yncTyVCKjI5k9czZVVS+iVscwYsQmrpV9i/vEQ7x76glemrAZ9kJFRQUjR44EIH9OHOtfO4+5207c8ADaqpvoy1jNYG8sVz+v4urnTyGRSpn83C9YcuUJlsbl0mUrJkrlR3TaGKLTxhA7PIfDH71Hd3MjpqBo9FIIDg4iLHGo30IURQavdaPODKT48F4cVdfRxj+DIBGIywwkIsl4y/U9ffo0wcHBpKf/46JCMpmMpKQkkpKSaB/Wx7ZfXKU2eTTNly4T3tHBDauVQIOB4Q4HvZcuURkcjWGggK7KelSRKmJiYggODsZgMFBf2UpdZTPSoH7sNguiKHKuqo1LtUeI8XhwjB+H2THIwKlTjB49GoVCwekvahBFGPFH6uRvXXkLk8PEc8ee47eTf8vEqIl/11pEUaTRZOdsnYlztSZO+EbyRYkHP8kAGg8EuZOJ9wTj65KSOSGC/PkpdHb1o9UmYXJn8bN9bZypNfH9Gaksnjz3lnFttkp6TEX09BQhih+hUJ4hJfVVjH6jyMnJYfXq1axZs4Y5c0Lo7XsflSqS7NyNHGs+xuK0xbeM1dq6nqCgaYQEv8zFi/u4dPEGg4MlQAKQgEbbxyhxFOu2rcPX56OzsxMAn9xHX2of5xWVBLqhofJHtLmljNV5Uca/xp74xUglUsThIpg99G6uQpMVjOj2oh3711/ECIJAmDaMMG0YU/gyKRELAboAtm/fzvXr128hoU6nk6ysLObNm/cXvaH/ryImJoalS5eyefNmPv74Y+bOnUt7ezv9/f0sXbr0a0vN/xUIDQ39WmG4/y9AkAgYJkdjmPyXxRr/XfCn1mCD9gY0mtj/kO1/U/zbEu6gJ59E3uTC3V3B8JmjuVD6KSpHCgNlHvwXTGbOsUBq9FU8U/YL9Ao9dyYv5OLpX1K2xYtLIuFoXhepwhLinRHQNki0rILPYipJbHoF4bMBIjwChIhIIvq+nNGEw/MD1KrbcVibaV9zkP3f3cexA0+TVV3PSyUf8lvPl3ZYWaAT5JjtYQwrd5Ax9mUOFN6LXCKHSdBnTKHjlVfh+98g5JOTdLz2E9QjR+C3YD6/FhYA0Of9nI4fv4yzthZlYiKzE2YD8OKpFznZchIRWBKUQXlXO4dbHQSLUmqNEXjtDnIaq/lwwb38+EIR3u4udHO/jTLOD2X8YgbLrmPesY6ud6IJjUmitbaOSa9sZmT3PC7WdrMBPWEFk5Frykg95aXytMgw9XEmy0Ko6auhqKkIg8LAgqQFt1wPj9eHtW02U8aGYenOZvSpKpyVlcRt3IDw5U1D9Hqx797Bs5VK3nJepHNUJ0aVkT5zJel9NjRdO1ndMgKZICGuoxll7Cz6nZ0cKphBceYYZp88xLOmRMIWR1G07Veo9YGYWnJYIPFSeFcIhz7eyPRWO+vHZPLAOC33x84lbM9yelrrKQ/vI1KiZYPaRso8D2zREje9hZ2TvkeaQUPl3u3c8fgjNLgq2LjnQfoaSig84yW0XI4ggCNU5PAEkb1pMkSpinybgTm9vVQ1BxJtMxPUM0hIpJWgFDP+cjcnHXdiuu1pXiluICg/hjCXjfkVJkSNiyD/G0RO6iNTaGWwS4lZvhS/xx9EKF5HoGsVonUFvu3VRIZqEDUibWId92mH8Q2Fj08lSjYM+jg/azE5v/0xaaZQTseksWHsbIJNHYyrOUWA3oNX64fDP4B76z7gQb6g8d4ReNKX84NN1+j5ohWbsxGnx4cg+siQ9PLwQDMeezWle3rJAtyCDIsxAqnSRFReOOa0S1gNU9nWcBoMAzxa7iU9tAuT63v0habznbdO8WyHDxsQFKTC0xfBgHExRvtnDFSUIGsc4FB8IEtymkASji/xUZxn2zFZnyDC8BRb1R6meZbxRrecbyYn4etvxt1hwOcTWXWqnpmZYYS7RLoReHFKMo/uLOWUn8D4yl4C7k1FEqlk55s/o/7qJQBis3LJz5vLwPkOFFF6jgVept/dSq7+cRQmM72lKiRqCfGROnytUgLkr2ESbFS1x5L18u+RROXesr+tZ1ppOlVFV4aX/XXdOIVHyRg9nfojVuzNISTnh1J2sZOAucn4Wsxw/RtYmYWPaKSKLny+qyjuWoRrmwJH2SWMcxKR6vW45HJKs7Kpj49nljuXMPtQVlEUxaGJBXBK7VizFTT5elhxw0GNQ0ssgxTKvYxxSgkwaDmcHMi2o8XMFY/wU/lGqr1JnHSmYnAHoJA04XRl4qmLICrLj8kPpKHUyDi7vZZTn9/g/Bd1uB3eW9Yr+ixIJEGcdTkYYwrHsKyQoG89feuN3vdDPHtew8jbOL94gF7PNCQRz2A73UbA3Sm3jEdvPd6THyFe3YpG7ECrG1qfqDIipM6Gscto7Ayl/kwp906NISBcS2tFF8awcDImyGks9iA1+4NExBAlsHrNaoxGI/fff//NN8zBwcEsWbKEvXv3smvXLoKCgm4pxxy9IIfzRZtQuHLpqm+h8N4UtH4Kzu2oY8DsYsLdyQhyCbJwNeoqLeFZSQiCwG1PPoOt10TTzotEGJJY9+vv09fein9EFMPm3c3FG3UIISpaThZjNfWQMmY8vW2tVJw8htXUTerYCUikUjxuL+Wn2lCqZYQ2yBnwq6FUcRiFL55Fdy4CnHR17ycmZgkSiZzszHc4V/wEt/WdYn3J94mPL6SsrOwm4fYP05I8MpTL+xvJmxGNx7gNERHp9XuImSFBbKpl5jefZXXr57hQMT//9xw7exvXrf2M/FJPI3PydAKjY9j43tuYpX1o6yvIfuDhm9fZ3WrDY3Lgy1dx/PeriEh/mL5OEIBxd94qNtnV1UVVVRXz58//L2flQmONyFVSRmVN4ULlDm5YLGi8Xkz9/ZhUKkJTUhidkkrHrhrUriDufbQATfqwL/euSP3Bi2SGxXP7M7l4PB5MJhMnTpzg+vXr1AF+4eHkjRhBZGQkycnJWHsdlB5tIW9GDBrDkDrx+fbznO84z5uFb7K3bi/PHn2Wtya/xYSoCX819op2C098donW/kEkAgyPMnLX6AS6TX1crGzELA/julfgmMJNdIAEMUxKgjOAsKineftIDatOlRFhVPPJo/lMTr21DFYQBPT6Yej1w4iPW4bZco2qqle4fHkR4eF3kZT4A2bNimPTpsPs3NlNYWEWFksRF2s/wuKyMCVmCi6Xi87OTmprz1FeEYTbFUdf3weo1WrS08cSFyfg5+eP1Wqkra2NtmttdDR3oA3Wcin4EjExMbx+2+v4KYdEUjt7TlBW8igJSh8pKa8SHXX/LfH635mM1+zEfrULdXYwMr9/TpQsKysLo9FIS0vLLccNBgMZGRn/tiTEYDDwyCOPsHfvXnbu3AnArFmzCA4O/l+O7D/438ZNa7DBIWsw+2Aj6v/0b//b4t+WcAN4rS6QCvgUDuyD9YQE3439TBe6cRG4a8zYx0hx9juJUcawoXwVG+skFNp9WMNETL2LeGzebSg2VqCS/Z4s2VHEgIlY/B6mZ8UOXD0C7XMzsDemIfV6iFS3MDxqN8P8LrJDOg914z7OvP97VGPvIPLq6+wbuYEagwWdXIdWrmXTrsfITWglblsC2i+uIZ/8Vd+R/z33gN1Exy/ewT5vJq7uQeJ/+9tbbhh+8+fT8+57mFZ+RMQbrwMwO2E2oijy4qkXmW90I7k4wL62VGLdPtpHjkPS0Ii/S4bc46E1Kpq0d3+JKnMumtFp7P/db/4fe+8dHWd57mtf7/Q+I416712W3CT3XnHDxpjeQ++QkG1IAgkBAiGFDqEGA8bGuGEb3G25S5asZvXey6jMaHr9/hAxYZN2vn3O2Tvr+FprltYazbzzzDvPvPPcz33fvx/JU6eR8vQvcNU3YD/5Btppa2gYacEryFDc+jEn3/2MWyfG03fuCKPtIfTHw5SqAPXFXl6QDfCHul3sdrRza/atKCXfV+8zOzykmXp55IVjDATXE9pah2H9epR5eQT8fsa+2s7gq39E6B5igijA+8f9WGvn0RIv8IJzkHCHm5rhQkwOKWm9JnasM/JwfxyfR9soz5nGNfu2UFg9RNQ9q9i5+SVAoMXrQeHYh1G+gN4th4mQOGhqr2arP4VHsmrYFFNAxuJMrjh0kXVn01j05N3ccvx+Dk0RsfKkAnuJh6uDXkQ37GNumg1OFBEagLQ2Jf3leuqjUvl449XMTosjMVbLthOPMVnhps8bxD5bH4H2cFRqD0eybUxqthNaIqJ5MJkPr7uFb5Ji8EgCMCWeIIWMuQd/z+TBVIjsIiLPwnlHIvqzSsTyJKLv+QnDR0zIEh5EedcjWH61Cp3vIBuCvTS09CJZ+iT+bzzcbvVyMiLAI9Uu7pyqoT93FtVTp3EkNBr98EEWtuwh6qIKsU9MRpCUdL0FeUwa56dEEBG3mKd2XcTj83Pr1AhkfY3426txtV7E57DhEtQkTZrKhIVziEzLZO27ZYRopTw66Y+YzWeZFHcne1rX4Wys5SPbJxSGHqRjMA6Rdh5vl3Zy75AfByCWimh0tHFWWkelJI0brUrC4isIfeYwiz+5C5m9G9HdRwmOnEBjVxXR3XF01S0gNvMo+2P1LCrbQPrCm1h4rARBE8/B2n5aTTZ+vyEPT48NRALzpsYwt7aPN002Vtw/GSFIYNuvf463qpoVIw4Ct9/M+doKtm19ljnxG/Du9vP6hLfwWtO5aWIBA2+UgCBBEmrE12tBx7NcO7aKwYCBXVP9iGK/b9dS/XUp+88eZEzuRNImJT42geD0RZTv8SL1heB17mfBTc8ikYk491UrqzZOpqiqh+miWPyGC0Tan8PiU/DJvl6yxDNIzLmKz7fuQqSR0rtyBT6xmLnKaUT4tEiDm5FGK5CEhSJSh+AbVaBdkIJILiYHuAI4+dvX2VI3zN7IifzZL0JmsXBD+Q4OSnYTJFhocMayV7oAQRmLyC3F6wtB5dQy74Z0smZFIQgCpq4xhnvGdRy8bj+CSCDgDxAcpSY4Ss3FY+/h11+DxanBJAhIvigj8fZZ378Ai8RIVv2KwOS1SDfdQIT1G+wjjfgrJ+OPn4soOgMsvXD+AwLNRxAENU5hNmN1nYgSb0Z79XyUE1PHPaKB5q9rCIpUExw53jvcebGSuOw8qo8ewBCzBIdNIDhewpatn6NSqbjppptQ/icVUalUyqpVq+jp6eHw4cPceuutl66rIpEIY8oQo/VBHNlUy/XPxDJ1RSJKrYzjm2vp7G8mMkdOu60Oi8GKreg0RRfrSUhIIH32WjT7rVT2HceQmUTW6qtBpeH48eNERERgcvSjcMhZfv9jJOR9N388Lifib7Nuxz+rx+8LMD07CH+rGeuC0yiGu/CExqDX6+nr24XPZyMy4spvxytlWv577D+3gUzHMUbC6umqz8FiWXdJjOwvWW6LcxuayIvYi64jzZfCF73neOCxJ5Gr5Xxx5AuuTLkSlViK2j9Mt1fJO5Xv8LNp4/oEIfFJaCOymG4OxxhWQJA5CVe7BVmcFnvFIIJawr5tfyQoejbDvQbEEhE5c6IxhKm+d+5PnTqFTqcjN/fv+/n+q4hEAsZEGaWNR0EmI8vnwzY0REpuLvlXX43227LhnsQOdrzdRNmDLzDxhQdQTZ1K/Z4yhrqtpFR9ScO2SlSTp6AuLGB1YSEFF8opa2+nIjWF/v5+Zs6ciVgspmRvA1KFmPxF4xs0gUCA1y+8TrYxmyXxS1gQu4DHjj/GI0cf4dUFrzIz+ocK4ABur5+HN5chwcdzS6OZHGcgSKNkbGyMzz8/ygO5yWzYsBzrmIeTDSYOtZp463gzvzvYgFYuwe3z8+CCVO6ak4RC+s9LYfW6PKZO+ZLuni00N79MX99uAgE3M2bMpLh4AiUl0WRk+mkrOcKskZkUbS1i28C2b/vSA2i1YaSmZpKenk5SUtIPMqrZ2dmcUp9iZ9NOvAEvt0+7nYcmPnRJSwYgPGQOw1HX4vc7iYm+8QdjFCQijDdlMbq3Be2cmH95Dvwt4uLi/rf0NP9PQyKRsHr1amJiYhgYGPi3FzK7zP8eLlmDfdu77bC3YTBM+e8d1GX+f/PvHXBb3Ig1Mqz2egCMmYVYj4wx/FktSEW8MPYa0yKmcb7/PO9UtbDoggqtQ0p33FKktgQKw8MYCxzEKD3EsP9OPJqbqHjzceIGoD7/LrotE9CkVrDw+jWEymQM/95Ogv4IC6z5mELX0lW7E5GiFa1Og/DNMQofHjdCDwQCFEvsTJF4aU/TE3PgAOHDw0j+ypsw6Lb7YLCBvg/2E7xuMYr072eERDIZwbfdysBLv0WRn0fQhg0IIhHGQSPrB2eSNlTCqXMj5KgHmfqLj3h16+coxwZItXlR5Oby2+NfI0REIYlbTNtYLR1nvqHh5CH6Q3PpzL2KB5t+j7aqCH9EgJbPTpKyshBEE3Cm5XD7tRvY9OZVWC/aKctMYlppDZ31eu4SH6Y0OuZ7ZWl/YbiykhfOvoM8WEpUZw34fJh3bWeo8QiSrhECJj/qCBfqdQ4kmXPo/qSWwF4PQYluIjIkdF7QUiVxIg6WEf3bJ2mofJF2g5E/T4pmbWkRj9d9Tu+027lQ+iISp5nyCTeh6jrLg2En0bo/QSLz4vGLOT2SSG3MdVzR0Um0L48j8RuonFxP/vnNNG06wDx9EN8wTPZKBZnvO+k/oKZDJcURJKZWPcqk4SjkTX18sXQl7195PUa5jP1OD4F6J7nKG5io+5LQkS4GhzQMjyo4ljdIT7gfw+QryNmwhKd77LRER7Kw7ByxPTuJt7pZpNFgO3we36zZyEKLwO1nYHgOusED6O+/i+EtdYiDFDhqhjAHAkiz36Bt3zuIJrSSJCtHev5emiTTmeG/natb+tgu1rMYGb+74ipULid/yoqnvGQzX0R5mBw7xOr+BVwsbqFLkoe9LAvDaB91lU5U1btZGurH+nEDbp+X0LgEshZdQX2xkrjcDJbdOeHS5/nY0nTu3lTKvbOfJjH4CF7pBuo+eotd/hFSUyvwkoI/8AgCAZaafKgQ8RluHg4PoUJmJdIZjLullQ8M67lPtBnx0fvJlNRyzl1AYeT464TPycTyfgMq3RWYRuKIEX1KkaGO2wbvIRwPk51+Xt5XR3aEljSfCEfdMJJQJYJExJNXZLL8lSI+qetAuf8t1A3N5Ld0E/B60Te2cOMLf6TzYhXlO3ZTKwzQZW/nqYFHyNndgd8jQlAp8VmchEqe4ECvhkpjJje078X43Evfm9f1X1Sxt3o/cp8SvSUFqduApUuEBVAqwGS4gN/lob2mmulX5tByYZCaA53sjFYyrTfA6d4R3IabuEKyjXuFzXTMKcB/SkAuiadZbELuchHkziXZq8WwNgVN4T/Invk8sONuZnCOKZpBEKViD9Ejdzehcg1wUcjkU65kWKIBQUQMseA145TombDGQPbs8RaOCwc6OL2jCUOYiuX35GKMUVN7qpfEvFDCE8YDOcdIFjX9peisc7ng8DOv1ovX5EAS8kObDCFqIuJHz+Pb/yzio5+hFA4g2rfluwdET8Gd9wKmcyk4yj9CnnEjIsUEFBNSLgXbPq+f1koTExaML8itI8MMd3eSPm0WlYcPoQ5dgIBAfJ6BhrPDXH/99ajV6h+MBcYD64ULF/LZZ5/R3NxMSsp3mdjC+bPY1ncSUX8W9Wf7yJgeScaMcM5UH6BxoJ3OcyoUXh/hASORk1IYto9SXV3NmbExBKWARCvBY3ZQWXQSkUiE3+/H4VS/h/4AACAASURBVHCwmz4UGgkJF5vwacaIikpGIlEjlqoBHyMDAzRXVhMR4UHRP4hmXiFdGh0Gt4no0HGfz97e7RgMBSiVsX/1XqQsm7aNvZW/xNH7Obm5BzlfeiVZmQ+j0WSg0KtJKXRhF7+LvWsJY6O5KBUytHIl77//PughdSiVqEAUW1s+xu1OIztuGm/Ub+PmrJuJdBhp3XKBZSMTQC9FHKfB02hm8Pwg4mAFfoeXPn8bLocST2Ai2mAFboeXKSsSvnfOzWYzVVVVLFq0iIAoQJu5jTZLG63mVtot7aQGpbI+bT1y8d/ObgYCAdxuN263G5fLhdlsptF2ArfHx50/up3IyIi/+byo/DjC4nrp9i0l5Ed3IgoKojjmVoLwEBmnQlq4FntJCX3PPQ/ecQeQuU8+Sfa0Qr788kvee+89ZkydQ82ZPmZflYlMOb4kOtl9kvLBct5e9DaCICAVS/n93N/z2LHHeOjIQzw6+VHWpKxBI9VgsVjo7OyktbWVTyvNNI7pWSmrofG4g8a/GmtcXBzr169HLBajN4hZURDDioIY7G4vB2v6qemxcOO0eGKDxzcy+mx9yMVyghQ/FED7awRBTEz09YSFLqOr+1N02myMxvlkZZn54IMPOHsmFkGIJlrju6RKHRqqobHpKlJTHyE+btU/PP6S+CXsb9vP09OfZlnisr/5mMyM5/7hMURKCcHr0/7hYy7Dv+TNfZn/d7hkDeZox+ez43L3X1Yo/zfm3z/g1skYG7uASCRDF52NO7EWd6uZiphWfFI/L819CdNYP6N330l5QI4sLZliTyTTk/SMnqrBKH2FWl8s4pRrER+uJKarj87oeQSmzGLd2hjqux7FJfiRxT6GeWASSk0LS4wfscn8FjLt9eiMxZQnDjNw4hsS77wFuUo13guoTcDpt+Ga6sF3xM+xX/yC7Kee+p6QjGLZ7Ug+389Y0Sm8TzyBMicXRU4OPosZ6+EjWI4eIeD30/Lcc3j270Oy9kqOnDiBTNxDd2sE+dpu0tKj6RPA63Ah97qJ6u1CnDANZ9EJgu9+Ho9Fjq3sPe5OLcYXENPjrKFj+BA9CwtJ33uMeGkYnefK0XQq+R0qPu0yI0yOISQxkZDYr+n8uoDSlBgKyztwBrvY4WuH95ZB4pzxmzIId9EnBP54DIPKh36CloEDPoQ80Ilc2Fr68KoEyleoacuZQEH8eWq7InEliehNr+Smw1L2SQoxanrpUmnJiorlyNdv8VBrIU9cryCntYWf9bxD9ORh4gIvgwiIAkyHQQEuiwxncAFmz1Ts9ipmBR1lqPsGpKH30V/vojxYyom0VFIG0uhpqCFDHkVnspNTyaPsXSviPtc0Bqvr8Q4PkNUqwSE28+IjP+Zo+mRWGTXcph/mNzueQ5DMpT4zn43C75muPcG06kNkFE7mrlvuQ67VIpZIWbujgpok+FXHb8nzyDjd3YhxbATTsEBzrJpJQWqCPbu5MBxPWl0zink/xd0toJkbg3paJJ7OMexVJtxtZhQTbsXnsXPOUsrkiBpSHHvx+Gu4RvI4ZQEdj1x0oMnysu65jcz95COyM29GWfsmyXIfS9c+wsDCEQ7+6TU81p0MVoJbXEqaUkeIPp4pN99B8uRCdKFhFG1pICD0Mmt9+ve+W0uywsmL0fP6N328rtPQ9OZafhyURuy0VgJYOTuymkSpDgGBVMTcj41fRYYiXW6ga1MXBRcukKFUYVp3L3tPDHNl/y66VbmcbFQxye1CKpMTk5XLDufnTA9ZxUhtHU7xj4lO2cFO51O8nLEBB24ah5z8GhkHPtnMId05RK4Rrts0i8Ir72Z1ZjAvH2qmwBLHmqE2tCtXITXoMe/aBc88Q2x6NjKDh33WwzzVdSd51lD63e3olDH4PSL0/ufw2jt5R/pjVF4bM2Pi8UuViBlXt774ZgVV5mK84gDX3nwtphY3lUc7sZvdaILkuF1e1l27iq1bPmb719/wo3sSKViVyImtjeTNNnJkoJw2QwC9EE6/9SnUPI+0+GW2S9Zj9vlI6TXTFGUg1RtAPSXyB7YgAY8f67leVBPDEKulcPiXULMLYfLtuHuKkQR0GIxynB35DBuvJ+3O5XTt2835E8eRDQ3j1sxFCFjwSM1Mml0IQHPZAKe3NzFxcRyFVyYh/tbOadqa7/vaRmdk0dC2D7uqE7U9ltNjXrTb6om5O29cxdjhZahrjMgUw3gGWabCu+QZnLl30/abnYjUYRhXSCE6jqHBAL37WhgbK8GVEoTcqEUVNkhfxQXkcjmJiYmYWp24HV6SJ46X0LaUlQBw5svNBMcsxm4TERC8qMLGS9Gjo6P/4W9DamoqsbGxHD58mOTk5EtZ7pTcCXi3bcMjaDn/tZLUgjC+/PJL+oa6SJAXoJWEM9r+JrMMMwkOTkO9LALLsU46D9RgXaDBrxZhNBrR6XR89NFH+LxOYgJV6ONsqEP7ESkstLVDW/sPx5S8YvxvG9Arj2RoQIFGbScvPhqnq4/hkVNkZjz/N96NiOU5T1EcupwDu/9IRkQHF2se++6/UTJ8Ti3m5oV4xMFUC20Mey0EzAHcdjfh6nAEj8CobZDBwTz8rR5WiFaw7c3NRNgMjAlOxjQuXF4f3nofEcExFEzNImpYjeviAOWtRciMV+PzirCZXSy4OROF+vu9smfOnEEmkzEQPMCszbOwe+3AtyrT2hh2NO3gw+oPuTvvbq5MuRKpSIrX66WpqYnKykoaGhrwfhsQ/wVjUCiqriQknr+9sfIX8hbFc/ADG5Jr72TMIWJsMI41D+YSnf1dSa7fZsNeVoa7tRXDtdcQLJNx5513snXrVnZ/vR1CBUpaOjCRSHZ2Nq9deI1JYZOYEfWd0rpULOV3837Hswee5auDX3Fq7ynCPeHjUh2AVxtJ8Vg0108I4okV9+D3+y9tIHi9XmJiYv5mj7FKJmFNfjRr8r+b0w6vg7W71mL1WInWRJNtzCY7JJsEXcKlKjqVVIVOpiNYETy+5pAFk5T4nR2YwWDgnnvu4XzreWpa7yQ9OJZ503+NIAi0t/8JsdhPZMRV//DcAsyInsGp6079TSuuy1zmMv9nUSrHvbjt9vEflcse3P++/HsH3GNuRDoZ1rEaNOoMRCIpmoIIhlvNvCf5nI0FGzHIDbhefpOBLhuWRD0YEzAPK7lpdjqKrU8hEfr4veR55pZWUFC2BZ8yGGP+BBY/PhlBELD41tHd8zkJCQ8g1koZcj9KpOJRYnTv0Tf0AHHZi6lrsSL2tfDnx+9l1eNPEpmSToI+kUZHN3nxDQSmTySo5DzvvP02ySkpTJo0ieiREfofehhZiAGl1oyjrY2xr78h4PEAII2LY2z2TAZKS4jv6KWvqZHmj99F/q1fdOqQiQUZLWyzZdK4cyc+DxjHHIg8HmxFJzDecw9DoyH4Ha8x23CCWu/jjNj9pESUMdV+Dhmf0Z4aQUbzILsj6kjTT0GEwHD7uNVKSEgaY9adLLznTvb85kUq48NJOR1A+cvHCBW6ofkwlLyL1ymi40gEPrmad1Pn86Oqcnz5UayMv4Y5utMkpY/3wwmCQKi7nkAAJv6piGCTg483hHLXf0ykPeY2xD4vKa11SIoOMOdYH49t/AlyX4CPpgYR2dXFB7670ZedJNTtI8E7gDgsGsXcFRgeux9GIfBWBUrJYvrd16EUf0iQ6TmUgQm8UP48txVoOJc7k8fmzmeg5CSzyq2UeiZxYdY8DkuUiOZNQO0cIchiwqUopCMyg9klh0krPcIZBOaJ/MTN2YNO9CFV2nt4ZaSAplWpbJlTgNY4XrXw46NVFAcL/LS4jIJdZRzQz+CNCY8zU/YMtbEC1x6OZLlsHwFBjMq2HuXEDESGcILWpuJqHKX/xfEAA4mANESJJFSFq9lLgnYWwx2zkQqLMEqf5xH/U/zK9WMmd03iD8syaB0dwlp0gtA1C5nU/hqCIKa5+SVy897itj++w/lTT1G8Yw6DfiU3bywgK3q87y7gD3B2ZzNVR7uYuT4FzX+ypPAND/PzgSL8O7bR53PTk7OerLR25OIqvmjPwmOqICFhfDH6axykicSEt3/OqUcbEfLzyMyfSPxPnyBJpcI6aRKndmVT1DSGKwn27tzJwuVXoNVqkacZcHUNIA1JJ0AMH1kTELxf8qTiUzaJK4nQZvC2sR6zfxSdS4NX5eWY/8+kvPFnJjbpuC6wnGOqBH46+z6iDApWREqY7duLatMJAu1ScPrJlCUS4g5CJgRwy8U0B2xUy87wY+lZHnLdx0VlJlNGy2lhOh88cZLEXCOqphG8oj5aZQMsmb2GE5+0YR5wkDwplKkrE1HpZGz+5TnaTrlIU0podrk4fPgwa1av4UxRCb7GMlqlVrI8MchMJsSGJHZ3FFCnTici0MW04Xz02mn4fK2clzYzbf4VP7i+mb9uxXq6B9vZXkLntCM+/RosfR5fxh1Yis7iM9UhlecjyESE3ZaPWClDMmpCN9KPQj8Zj0cAqQFFbA9qtZrBjjEOfVhD6pQwpq9L/oc9j1GpGQiff4I9uROVPRpXAI5XjTDxk1q6nOPZaK/XQ8YSHQGNhdbWVnp7e8d7zyMARqEIYNyqCBnIwkUoFEl4bR14BwO4vxq3O5FKpUSoU9GERaA1yjm78wjntu9AJIlg8qp1tFbqwelAanTR199LUFDQ381u/wVBEFi4cCEfffQRtbW1l0S8RCIRQWolVms/owMxbN28jcaWejZs2IDcZWTfW1W4LGJIFOFqNSNPMTB2uIPoGakYFiUB40rcn3zyCTJZB9n5h5HIvEglYWjaCwmOXEilo4eW5otkxMcR0yXGoZRS0wtauYb5P5qKP2CnveMrLJavAfC2/5ya0UkIgpSwsOXfex92ezv1DU9jNpeRN+E9LLm3c+bgGWozT3Jn/gbiRCY6O9/HPbAAS78Om7aJTnkPqb4ohElBNFRcJDo8mhs23MDFi/fjclkJC3uOg0Xf4G100C+3YPHayUrLoeO8FYVOwqCph10n9yESBEQ2M+rwGUhsbkIiglhyRzbGaM1/GqOd0tJSfLE+fn7u56xMWsmVKVeSoEsgTDVu/9RqbuWtird49syzfFr6KQsDC7F32nE4HISHhzN37lwMBgMymQy5XI5cLscYFMIHPz5FT+MooXF/32oueVIYp7Y10ZWwmMGOMSL1AtFZ3/fbFanVaGbPhtnfVZCEhISwbtkNbPndCZLnKnEIw5SWlnLqzCm6wrt4ZdUrP/iODPQOIC2Rki/LJ6AL0ORvolvUTUH6DM5XZZIRKfDMNdOR/hMP+n/Gqe5TWD1WNhZspNvazcWhi7xd8TaOv+jE/BUaqYZEfeKl28qklUSoxysCVCoV5a5yip1aUp2tDA0dxWicR3fPZsJCr0AmC/7B8f4Wl4Pty1zmv4e/WIM5vvXjvpzh/vfl3zrg9lvciEP82BrL0aQXANAVP8KvMl4jNi6FRYZCuh58EOuhwzTPTkAllfDVqA69XGCmqAupbzsVtkImOKIxNh7AZ+lCW3gfMU9df+mHNib6Jrq6PqblrWeRebUIokTOmnK4Kuwwu2RTqT4mo2/yStZ88AQ1YeF88ezPWPvEz0nUJ7K5u4jChBjc8wbwVfgIVihobm6mo7aW/AvlBEVGEPKjxSRWPI3/vh0IhkScDY3Y3U5OHd1PY/FpEufMQCMoSPrsc5IGR/EJAgEhgOomEFww7eqHaf/6BBKXk9jh8ayCbv3V1KtnEdW3kURFMZWBpzB6p6OVQf/AfFpDFRhiSwix/RpPr44VTech+joQifH12wkEAsTG5lFTC3uPbSciNYfuugrEviB0T3zIaFgYityZeOJX4jpThMhnwyXXcXvJPrxxcRzPzYExAZ9fx+qrlpCbkUvAZKLqqxuw9kNIWg5xrz/G+rgwPrrQQbKjmJhyE2U5ebxw+2OIfH6kgQDvNtrRtv2Odk8Y+bv3o/S4ceYWIpvxG7z9Ejw2BbYLZmwl/UijNYwe+g0XjUnE6O4jTrGUcNkvmW7dRnbT1VxITeTscAf2hByO5s6hLTiKyP4OwuyDjGpiMOsmYQpRInW7WPvNJ+RYBxAlaNBHtDJSr6P9mAp1XSgR0Z9wQ8t59q3dwJqaTl6wXaD1yDE+ueIqVp1pZ2XZDkYn+akIX0y+VMnzC97nF7tfJULhQCM6QI97I/rQSQRcQ2gXxDG6pxVBAMPaFBSpQYgNcgTRt4JFfUNU/Xo3oepkpJOn0X3hJcLFL/G0/Fm63fczWhGOavJkrCdPEHvj9eh1E9EbptLR8Se6uj4mNvYWbOKLfK2ey8oRMY6qEYjW43H5OPRRDS3lg0xfl0zewu9KWD3d3Zjeew/z9h1oxCJO5c7mQvhcnlHWoJNsx5R1D521FykQRyFWh/IRToYI8FjxZlziPgbnzyM+NJTEO+64dEyNRsPMG35K1vAQb//y51TX1lNT1c28RbNImjyVyoq9TI2+CnvHGeb4Uim+6nn+NJbBG6bt6LxnmS2fhatOTLjPiE0QcBosWNw1zIq5iTRnPHfiZ0A6Qpeni9HuMSIW/Rx3Q4CD+uN8GX0IPBJ+dCaPr6MXcxRIV7n4yPsZ5dYkTFYNBUIJa+jhiud+QtPpHoTiPtQ4+VLZQHp0HpU7zRCAlQ9OID77u4X8nGvT2f9uNYm58Ygbz9PY2Mjrb7yOOWBG5gxm/sTlJF1wcVDRwW5FMfa0THwuKavVJ5FHVjFm/w2zlNlsE5/m4OFDrFu37tKxnQ0jWE/3IOSqEHV1IOx7AH/iCkTT7sPyRQOIRYj12UiMMow35iDSSDEP9NNccgaf242UZPBYcarFpE+KxDbqYu8bFQRHqVlwc+Y/FRgKT0pBEvCjUUtRJTixtyqx+zwcP9WLTO9AnD5Mv6mNkxV+VCo1yclJTJ48Ga12PDAyf92Cu7MHW3spUSmrGFFpuNjvIUEMWcFyYp+cToAANpuNM2fOcObUWQRRHa/+rA6lPRGJagMAVccAXICIqAwNXV1NxMT8a32gCQkJJCcnc+TIETIyMi4JeWXmTeTkmWKQ1mNqGmDF0iXoRCDSmlFqffi9BajTw3DVjTK6qwmRSopucTwej4ejR49y+vRpZDIpEyaU4h6VUFc/g8jMZcx3ZiL0SFh103pO7DvKkeIi4lWhCH2Z2Ia8TL8ji6Dg8UDo+PFBqhpV5E7aTLQmkZGRM4hEckymI4SHryYQ8NDR8R6tba8jk4Wg0aRTXnE7+Zlvce6IiEhHDj8vfpWfRboQaSYzeck11Pe/h8MSSrgzkbkkceCwk77sIYQGgW3bthEeUU5szHri4uJYbZ9Gh6iVXb5SFEkK9N4UdB4zNz06nZF+MzteO4ZNsOFWDGGWNoO6GVV0LHVtXjIUGRiNxkvn+ejpo7i8Lvb79vPzGT/n6rSrfzC/EvWJvDTnJRbLF3PywEm66KJf3092QTarpqwiRvu3P9PwRB09TaPfu0b9Z8QSEdlzojm/r42AP8Dqh/LxefyUH+6kvcqE2+nD7fDicfnwuH1IZWKkCjEjMjjmsBEarOa2VbPQKaU4XU6e+cMzzB+eT15w3vdex263s2XrFwyok5gzezaz08MI1Ur5Q+kf+LDIhHvIyu4HZv2Xg22AA+0HSAtK4/rM6y/d5/P7GHWNYvfYsXqs2Dw2zC7zpdL9VksrhzsO80HVB2ws3MjKpJUIgsDRzqNkhS/BoGqhpfUVBEGKw9FBVtbL/+VxXuYyl/k/i1IVj8vVh9Vah0SiRSr91zbJLvM/j3/rgNvd3YHt8xdRW0ZwrTbwyJx7OTx4khhtDC/K76J13VX47XY0z/2Kwa0fETUrmNYeI9fkRyLe8yCeQBQnBicTaqshoeMwIkUQ0ogJeDrdSIPHVbVde0sJbVuOYngxBI1nn+vHEskLDrDQ8Dab+x5HJOqm1xBB1tBZ6tPnsf2FZ4i+cRkml4XY5N9yrOl5WpcvRWW3syAxkYvFJZQUFowvACuGeRgNJX96ku7Y1SgsQ/SVnEamULD8tnswVtcx/PkWBJ8Pm1yE2uWHAPi+BnNONNGpE3k4bRIfrF9L2JgFaVIyF3RzmdJ2DyGKFmrDrsDYMR1T0k78wVaCu29F3+NCGMmjL+ZPSCc8iuyMDX/ri4wl/4QwH/T1jhESmoUgyMjJ7aCxfi5JJ09Qn5RMV5qESPcI6tZTxBa58EhVaJ02uuJS+TBzNfNzLyANOo/4YgapGQqUoi/o+tNmhjcV0boMbPZcesPCaSk+wUvDhWjxknV0B8ndUqb3ZTOsMlMd3cF6RyzTk4bQVJ/idNNEdJIxon+/CX+JA5/Zh35FPO6uMSzftEEAZDlGgubMp/fkTtrsDciM93KLYQ16yWf8pL2AJ2JSeMcQjdcoIVUmZlX7i9hr2lA7xcxOnEewOYzT9Y0IYglLl13BxIJYzpdejU43AdvUNiztYkZrcukrbWZKXgyz5c/ykeunPKCIR1i+jqkNTn6xYiJ9S2TYnTGUHgji2omx3Hh8gMIeNXPi7Ax6XiLgT8bTXoQ8expjBzpQTQpjeFoYb5R24eoYwOfzYh2zYrPZmJ0VS1hkNyPNnaSXzkMcGYGp99cEBd4iTvZHRso7kcyciemNNwi4PUyZsg0Av99FY9NvUKkS2V6bRqtYIGN+NMW7WwkKV1Oyr5XRAQdX3JN7yW824PUy/OePGXztNUQqFSH33I3+qg3IP29naY8VXyCWUcOLdFkjCFfZiI9bxyk87MXDe1Y7wUuy0T/wJl0vv8zSnJwffFctJgfdFx0Y/TPwDYTh90m4sMPELU9PY7/7FSY6TUiCYpHIdcQVnaVCLuElyUNMHz5IGYNctMVz85MP8vKrb1DYlcQU6ZUIQVJqp/QiCUhRmmXEdAQTZQvnoLSDP4vNeNxKltQXMOpQ8VR0PlKcPK5Wc//CVoQDI9iLRMyOKsIuk1B4/4+Rdo8RWTWIXwoHIjpQ9SYwXKIH/Kh0Mk5tayY8QX+pnDZ5Uiih2QJVnaO4dMHgcpGQkMD1119PxR4TtRfauKhoYEAhIt6nZV7BchJX5cPozfDBUjTqVxBd/SpLBjTs2rWL/Px8EhMT6a6oxvPFIMOuXk5+9Qm3pNfjFwcx0Hwb6oPt2MsGQBBwVm+j0xjPN7/+AnN/K27HuAiaQhuN3WsEGdiU9SQmLGPfW5UgCFxx3wQk/4IvqUQmIzwxGUvAx7CoAbUsBzMXCRj82MVWZEMqphfOouusH7VHx5VXTrlUng4w5gzC/Jkae2IKHh+M6tUkhElovjBIV7+TmWf7yJgegampnoFjx9D2ynGHRGDT9CIJH8NfXsX8m35EXG4e5w8201jcT+rEBMq3nfxfEuVasGAB7777LpWVleTn51NVVUVJeQWIwKUcQD0UStEfvyvjNkTNQySZhDdYhW+0H9+oC+PNWQgyEVs+3UxraytTp06lrW0rSpUJr+kqlmy4jS1btpAdHUVwlwzvoIOUUiXK4OnsN5/HLzqJ3hhPXM54RYjFYqG6uprBaBNjkmiczm4ggFabxcWax+js2oTPZ8VubyEu9g4SEx8EBCor76am9l6yMq9jZCSbq3KHGRst4fNiHycPbkMh6An2RRHQaPBaPIRJvUyxrCRzloRDJ07QXFlIXIwHU9BRoluldEbZEVvEFLnPoDkzBVdeD2cax6h6fzPeUQkK3bUo7TGIJpmYMimR5sZmjh49ysGDBwkNDSUtPQ2T2kTV6SpMehNvLH6DFE0KQ0NDBAUFIRZ/N8/cbjfffPMNZWVl5Obkkjc3jx1tO9jRtINN2zcxN2YuT894mhDl9zPTkSl6ak72fCvy9Td8an0uLgxc4JyhFFEgDXeQhVNtZ3F+osMx6iFpUigqrQyZUoIgDeATexi1i/msqY+TJgsGqZgav4P5Lx/jvvkp6EMqKTIWsbx/OXv27GHt2rUIgoDf7+fjL3axfTiKHq+GPdurAUgKVZMQNgn7oI1bZwWTFaX7l+fm38Plc3G88zi35dz2vfvFIjFGpRGj0vh3nglml5kXi1/kyZNPcqj9ELfm3ErTaBMPTHyARM1KLpTfRF39U2jU6eh1l/uFL3OZ/+n8JaM9NFyEUpnwb6vGfxkQP/PMM8/8dw/if4W/GI4/um49lj9sxKt0YJ3nRv71IClnu1kw80buNuUw+otfI09NJf6D9ym+cJLhviYaQlOosCXyVspZtC1f0jB2G5aeEfLqdiEJyyIw1ovYmIKrcRjPQCl9v3oWZ70EjWIlo7GHUdqTISCi19GKMyiEWFElBpmNlpgBmruSmFrXSNTPpuG1RtH2zTGUbjDXS+jsjyC+v5mZB46jPXmShKxE5j/yYxCJGBg0UebPJlJkpqOmE3NDDV6Fhrj+UYK3bMNSW0tldgbHp6YyunEl8zc8yvCR3QgjPsZaYHTrF9g6uwg/eQpxAJoXPIHB+znn4kIxq3OI7LgN2QQl0dcspce5iaHQrajzV9Nb7SfUquC8vIBEWrHXt2GILcYmnY3J7CVjcjwabSYDAx+SkaEjeCSFakMIbrUBh9nKqEjOriXX8NLN91KbGcc5WTI9ei3XTd2ESt1LSV8hIaMdyD85Q3nrMM3BWizDKtKD5pAjms2rehvFwdFctesjknrGkClmMGHWTNbdmAVbP2B+IJdg8R9os0oInBZQzb4TWZcWWayWkNtzUaYHITEqsBX3IU/S4+614bOHYB6oweYfYyzWSJhzLkbpceJFVZzyzSYgmFntsfDp4pkkdx9hv7aWpCgt9934MpkF8xixWHF6vKxas4CKypuRy0IIMc7FNHSE6Qs+YOryW0ieUsiERcuQmPuZ+cQrBCkMSANx/MijIDjzK0bayogqeY49dicX+q0YZHDzWDfh0mvwo8LSVYIiPB+JIQjjTVkc0Qrc+WkZLQNmBgYHaesZpH/Eisnu4VCLnSPeSKr8dhLay4iQpeAN+BmQpCLxikjvggAAIABJREFUhxIk/owhawBP7RjK/AnIvlVvDQ6ahmnoMBWNu/hT5Q3cMTOaG1bn0FllwnS6FSEgYtlDE4lOHxfjcVRV03nffVi++oqg664l5vU3kMblMvinGkQjTjSyPQgKOU7vZJS9chI0ObQGPPxK5OZV1Kgrt6K67x5KzrVjavQR6DdyYX8HTqsHfaiS6uNdfP12NR0Xh5EpxeBvJm56LKOtEJ4cjLm/DrnXgUGehk/w4kNMgi+aOEkiLttkjP4C0gNaWi42kGmNIl2Swki6lrilIYR19ZAycxYRIWoO7t1Evc7M2rQwJmz6jK7wxRyRxtMjNzJNbGG19AKaQBk5be/TMxhC+1Ak/ZEh5M1cSuxYJtbjXSjSg6kIs9FbKkPiGD8/hTeEIwu30XfRRW1JB2Y6aGxqZM+ePXQO1xEQCUhHevGpNMycOZPU1FQ6hxqo7j2JRCJnsTyfiKEAElsA4+wUUOghZRHi879FdO5lIgZP0UIcFRUVDO96BWV5HxqxFV9qN3MTTajH6vmiM4eI8Nn46qwgAs88KYerv6K5twWnVUZAlIJIHE7A14tYeQuCIMaPF6u+CWtFCBaTkzUPT8QQrsLr9WKz2S7Zaf09TF0d9Dc3MCqWEjCYscvHUPhdTHRPAFsqw00i8ucl0Xx+AL8/QEzG+M67zexi76Zagp1e1CKBiOsyiFFIKD3Rg04QcAoCzeWDNJV2U7ZvKx7vRCSSLKbOymHG0jxKys4jtg+y8q470IVoKfq8HpswQM6MeMrLy5k3b94llW4Yzzw2NzfT0tJCXV0dFRUVXLhwgbq6OgYGBnC5XNTU1HDmzBkqKyvx+XwIgoDcLEPjyiesIJQRpQa/x4XbVI9CP5mAREbwsBNFthH9oniqq6s5deoU1157Lc1NdURG7sAzEsziDX8mPCICv99PbcVFEh0hOKpNiDQyRIUpdJ4N4BO7sSk6KS0txev10traSn9/P8cMx5gTMxm5owqZLIxphfswBBUyOHgcn0+KTvsfOJ15dHT00N7eRSAwmYC/AansCFbrEBpFKc3101FbcghEBZAlnCPSI8XcmYxC6CBCpKR1QElH8W5k7i6culCGzX7yeqIwSx00BQ+xeNFi8kyLGOmz0uzYhHXvOawokGuvxqfw0Lv0DF94PuD02GkKJhVw8/KbiYyMpMnURM3FGkYaRxAFROicOhrKGjh79izFxcWcOnWKxsZG+vv7GRsbY+fOnXR0dLBq1SoWLFiAUW1kZvRMrsu4jmhNNHtb93Kg/QDLE5ejkCgufbZ+f4CLJ3pInRqOUiPD5DBR3FfMVy1f8W7Vuzx/7nl2NO2gzdFCpD4CYUSBr1JPs6KK7lnncKT1cFK8n23mL/m45whftveyp0WBXSTwH8sz+OMNk9gwNZbBMRdvHW/m0EULKWEprJ64gPOnT6DT6YiKiuKtHcd4pcKHINfw/m0FPLUiiwkxBgJAebsNK83cNE9MpjHjv7zGOdF1gt0tu/lZ4c/+qWDaf0YhUbAwfiFpQWlsbdjK5rrNKMQKfjH9F2hV45UUVlsdiYkPodfn/fMDXuYyl/lvRRDJ6Oh4D5drgCDD1B+0HV3m/z5/iUM3btz4T9dRf40QuGT4+u+BxWJBr9dzLj8LrTKYhns9qKMGkQxC1O50fGWtAOjWrCbyl7+k8UIJe1/9LRFT+vjQfBfxKoF33T/F6r6CkmYj4Re+QZSzFm3KcgJ+JyK1l4BDg/3cmyhyVyJSx2FYm0yF9zq05dMIal/BRXMRw6m7yZQpmThUzib7Et6xXcG7h18ioJcSsPqpjDbSnJMPChU5dbVEOJvQtXkpT5fymzUBliQu44H8B9D7dGx+4yUGfApEzlGSR0vIKxqmOyqcitwsbLrQ7+1oKZVKtM42Fuw8htQQjGr2IoZ37cLr8eDThNEw8w52zrJzLLgAUSDADIuPqwIDzO5sImjJHOrsL2KxVJAS/Sr+z9Q43T5UbjfDR59AIzKjnZPBh9KHefzHM5EYlQwOHqKq+gHaSq9gYFBKeGI8nQODmMQqts5YTEZTNXXJWYQN9RHbVE+ivojI0FSsB5wYLS3I/QES81IIJJYjD+kmrfa31DnCuL1QyRLTaSYfVCFTtbLuiXsJjY7COjLM14+/wLyIOEJlP+MP5se5yp2JSB+OYWUK6mmR4xZGPj8Db5SDP0DYAxPxu3yYPrqIs22I4oEd9IkGCTPczXxFHWHyjWzjToYiU1m3bh2hoaGMjVZTXLaG4FcliHwSdIuXEbHmIbzBGurq78Th6MIYvI6SkvOEhE4gK/NGxF41A402xkx2+s4UYfXZcUYY8FrVrL07lpaeW0kZ+Q3iknA+xUV5kpoX9H4kF/woRYex+2fjdzoQySBo40KePdzIlvOdTAkNkGmrIDUlmez0VJKSkjCbzbz54adIEwv4prKXIZmRZ90+5skM2Dxmwu+YSODTdwiWvsqYdwUD7msIXTkJiUHBsM3N6cYOTjb10BwQ2PzYItyHD9NbIiZIGF/AOQNeWgJOqgQBHBYynD3MvGUu+hn5WA53MHaoHZEwQojsGWR6N5Y1mzi57ygd5yoZDF3KV1ItzwpqMrx2qoZaaVdkj09QuZvUCbFI5WIaSvrxusb9nVOnhjN1ZQItpac5tul9Vj35LPveqSYsPJyEzHZK92xHd9UUfjf0Cdk9QRSOzsGilhI5OMp67SjuQC7OwEQElZg93gpc1l6WHdoDHg8IAqaoKC7OTuP6wE50gu0fXkPsAQVvCjdj5ds+4ACEiwxkTsgmfWoeXz5fgUQZwO4ZQRw/yMiYCYVCgdSjRd6Thk85hjeqlZTUFPLy8nANyNn3yrPYEoxoVQno3Am0cwqlM4wkRS7TXX5GjSOoB1WMzHNgjIklOCYGjcSD5dwWRsv2YhvtZZtsLbOFYuZz9q9GK+Bd+RolpyGyKxqv2EOzqJrqpqPIZJFIxAVc+/y1qAwKDr77Oj01lYjcq3DJ9fhDBxEZrKQFTydjWiSxmeMB8ZYtW2hpaeHee+/FYDD83fNUf+YE2z98H1dUAkq5CkV3Bv7RvSydtgZll4b6KC3NNSOExWsZaB9j1cM5aA0q9rxRic/jZ9mcKAI1Q/iGnHT6oGzMw5W3ZeGSi9n3VhkCZhBCQIDkiaEsuyuXQCDAy889i8/l4j+efY7eplG2v1yGKKmLSXPTOXDgABs3brxkX9TZ2cmWLVuwWq2IRCI0Gg06nQ6VSoXH48HlcmG32xkdHUUkEpGXl8eiRYvYv38/9VUNaHumkr9Qw7R1k3nn9VexlZ5Gq5lKQCjg2lsy0OeE4BZ5ef3114mLi2PevLns3PUIyckl5KR9QkTsdAD8fj/b/7yVafXRBLRihBUp7HnvIgqNFJ/Xz5qfZlNcco6ysjK8Xi9qnZpjsmM8ufQOnJ0/ITLyR7icyygvL6e9/fuKazKZDLFYjNvtJhBwkZV9jKCgXszmWGKiXyIvLw+5XI7N1sLhr+6n89hPmDVHQXCFF5PgpcIL0YsfJS3jfmRV0/CeHOVA90cE5yagNsTRWBaNx34ar7cMvy6FINVqtEFKVj+cj0ono9PSyevlr/N169fEamNxep0M2gdZ6V2J7P9j7zwD46rOdf3s6U0ajWY06r1b3bIkF9wLNi5gDDY99BIgoSQhCYETCGnAIQRCwBgwmN6Nm9x7tyxb3ZKs3uuMNL3u+0OJOT6Qck/uvefmxM8/zd6zZ+21i9a31ve9b7eCzMxMMjMzL9ReSyQSBgcH6enpoaenh9HRUcxmM9dee+1f9BZutbbyne3fISEkgXWL1qGRTyh1e91+3nj4IJJZg3whf4s+Rx8A4apw8k35lESVUBJRhuWIlLO7utBHqMlZbuKcroIvak9zrjUWvysGp2viWdeo/PhDdnF9WQxPTn/sgr3VkZ4j3F/+FBrbagaHYvAHRQxKkYjACEnxcexsc5NjFHjnvvmYdN8cYC3/cjnTY6bzk7Kf/MXn6e/l8cOPUzdcx8arNv5DxxlxjfDbU78lUhPJo1MeBcA6dprmpmcoKtqATPaX6+IvcYlL/P+BKIocOFhIIGAnKekBUlMe/u9u0r88f45Dx8bGLpr8/1v80wbch+en4nlIRNSATjcJvX4yfbXvE/WUGkGmQHQ66Y2NpMqkIz7RiHbyKX589mn2G55B7hCxep7Hvu0nWGJSiC/4Lr6eU4ynxxAVkol/aEKYRFDLMN6UjSo1jNHRI4wOHEf59hRs3iH2jrzP7PCb0an+SLiyidmeZ3navY04WT3JxY8iRJj53aF9KEYGUA1NDBI0go9QnxJ7qpwx1zj4QOaSgxfSonycCynAE1ShkLhxSXSEhoUSlRZFeHQ4GYYMxsfHsVj6OXNyK7o+N7MOnkZTWMhXkYnM/uoTepOW0HO9hsfjruYXpwawS0Q2GR00JKUS6rAzv+IYa2KNGCafZHhsD2mSnyPdnoBbcHKgdT1TzzWilNppmjGNqTMfJ3z1hHJ1ff0XfPJJNcVnT5Ph9LJ+2kw2zFzCVQd3ctcX77NrSjHrrrkDt1LNtNY69KMDuFxuOs2Z6NU+/C4nMfox4qObyTl7M89m6VCJdq7d5iMpR8bSe2cilU2ko7adqaDt9YPMiPyMkcB8/N4FBK0dxDyxHEXc17P94/u6GNvZRthdOYgmOR6Ph4DHj+Wlw2iECE5Yd+FLz2H6UBwG+R/RSvcxdtdhTHHpwMRL7MjhGfg8VuSdAsqTXlT1UmzXy3CluqFaw2nvfNx+PWJQQGTiMRFEGSIBEP70NyACxVNO0hXMo6hiGdFeEZ9gISqjm7HGfDSSLwiIkbiCUxFtA4wtMvODNgmdo05W54Yh1O/ghD+Bc4FITDoFhfFhFMaHoe48jn1sFM4cQVFwOS/2m/lCqkUflDOQN0SCJwOZ5QsMtn9nxHYZ44rHkIsXpxuJYgBX82acSSVoFdE8hAsZAaYhoQQFaaIc6X+Y0HETRIUEtXQ3Ydr3EafdzeFWNWf27EGp07FNlk9d6CSeHmhjTkQetpqPOZh8DZNmx3G4cSMz505n5syZ9DZb2LGuFp8ngEItx2H1fONZ9sttyHwhpK3ys/bMb2k2D5JoT2RufwHGrh6MIyOkixD/0jMI6+djsYciMdzG3pYW2uNiWBVuJuXm6+m65172Jhq5LnQrEluAHvUqQjubGXcO8MakK5jj02GMNDPJPMbIu5sgYg4+VQjO6ZOpqTxE/GXT6A1aaGlrRWmJQ+2MZdR4hqDMSVpaGqWlpaSlpSGRSGivGWbbqzVkz4hmzg2ZCIKAKIp8+su1nB+sAVMCGlUI3oCTWM80rP0eFoXKCC014asYYXf/u4y4egGQK1X4PG5CTBEULlrKaEDO8eoz5OujWXbDXBRyGci1OJrA8nkTwWgpO89tQq4RUelLsPQZKDr5LPnrfoty0iTW3XEDIaNyLPF3IVNIGAg/zOIrFlFaWnqhz8+fP/8nwS8FZrOZxYsXY7fb8fl85OTkXKhz9nq9bPz8c+obG9GoVBiMJqhLxxA5THfd+6wu+TG4REaKoziyqQ0x6MFt/RRBCKKPms+KGxbg+uI88mgtmqnRbPqqlbBIDUvvn1hVe+dHzzDceZrCJT/l3DEbqx4rJipZjyiKvPTw/VjCzFx/7U0c29CP3WslaZ6Ax+tmdHSUu+66C4DKykq2bt1KTEwMK1euJCws7EL7/zPd3d0Xia05HA7eeustgk1xyHxj3PbsSo5u+oKjtQ3oujtQhd5O3pxkZq7OYMuWLVRXV/PAAw/w8fpXiMt8l3DdNMoue/Oi33A6nRx4ZQsNlj6UYzlIBSkIsODWHBLzDRdWyYeHh1EZVLgt7glvcKMUq1XE5/OTnJxMYWEhSUlJKJVKFArFRefk9/txucY4dPjnNNSH8eCDT6BQKC5sP3bsSs6+fz9lKzLJTghh5MNz2Jw+mqIOsvju7zLyYhOqrHCG4obY9+4BAoEcELR4pP1o9Hp8FhV6s5rVP5r6DSXyxtFG3qh5A41MQ9ZgFo1VjSxZsoSysrJv7fML7xS3+xvn8W3UjdRxx447yDXl8sr8V1BKldQM1bDl+VoGFF0Yr/BQGl1KnimPaG00giDQ02hh33vnsFnclFyRTNGiBKQyCZWdFm5+4wTRYWpmZ0RQEB9GUXwYcQY1XzR/wdPHn2Z+wnx+PfPXnB44zYN7HmR6zHRemPMCXr/AybZRDjQOsLWihRGflHkmJ69+fxVy+bdX4T128DF67D28d8V7f/Uc/xa+gI/ZH8/mhuwbeKDogX/oWJe4xCX+Z3Dy5Aps9jomZT9PdPTK/+7m/MvzXw24/2lTyqc/fDnZ5+7GJqTj6k0mPvEqpOuPEBwdw/jZbxhJyOd4TyuJniA5R+ow7If7tRsxaIcYsnyPgNVOo7OelOJHEfwuxge2cNDTyKxf3ItUKcfTMoY6Jxxfpw37oR58R0Q01mw8vX2olCb6Ah0MOToY4Bqy1VtJFPrYYiwjdc5RMpe+zJhWx+nTZ9ibUol5Ri4LC65C6BHxCErk/QNoI0XUJhFMDtSz5VxrqyWjqYFg0my06eHExH5FaameudMfIj02A4PBgEx+jtHRx8nxNFHjKUSaW0Tozp0Y21rQeL0o776ah6KnsrDfyx2NDkoL4LbibJZqw/F3etidkciGiDiOdcehkuchBtcR3TYPQQoNrkrGIhYQY23F0NyKzGtBVTYLiVZOefkpwEOGdg/9Si0vzL+VnJYmpoy2EbxCxZgkiuT+QcYlSs6kZtMUl0ZrUiajegOiTIo/PoX6kHiOSqdTHqPEJxH5zTEfiaUxLLx1MhKJAKIIokjT8UPEDQ0TCM7CF5hCV/cxgn1bif3unRfuge5znTyycQcfCVbermzjjUNtrD3ay+enWjkrGyFBEChWFTLo7kPwGZGLuYTKd+PtOYVmyg0gCBMCSPuDWMfTCUtV4JrUjWNOAL/Rj/QrMxWeeQS8KkIsZRjGokkMSEkJ0xCjhshjRykrLGTmDdMQFc/SM5RFc1cym9tKuTvgp1f2BumSo1iHVuKXVnOkr4to3XICPjf2ihd5PGE+dk+AmSkG/Of24pOH8OCtq7k8J4qIECU9Vhdbq/s4OyIS7+1EbzAQLXWjHHHwvkTHckGJr8+BcUoyjqYI5MlqQl0bOSXtZW3EJFTzMsicGoL1tR8SlCsYSyrFIDXxA1zcviaPH5Qk4DxXQ4WsmuaQQc7LBqgMWhgU+siSHEQn3cQB6SCnzNdx6kwvPbXVTFt1HWfj5rLLGspDqk4ud+kR1aF0dp5lKDyf4R4b8vFILI0SKnd0UHe4F3NiKIu/NwlFyRhj5h60GQEi89V01H1BUnYMzoFQTieU87bwRxwqP6WefN647W1mLbqcsI82Ej4mR529gqMHN9FqDTDF3I6vsQp5m4+G9AyckkQijzhotrUzPe4AEoKMym5EMT4Lzxj46hvIvuphalvjyPacY/zNd1GVTMd5ZCtRD15Pt2SErvMVrPrJj8jLzycvq4hzu+14FCNoQpTcdvcNTJ8xDaPReCHLJCxSg86g4uTmNtqqh1GHyDFEaomIN1C1dweekFDcPgc33HQ9pYuyqNrThT8IwpAbjVSg8JoVFN64goS8IoxxCRQuuoIFd3yXuOxcjM0yZAN+zvq7qG3pJi4lF+oDjG1qQVMcScRN+VQfUBEkg/ERJVfck4d883oC4zY6175Kg+BDk3gTnoCK+GINPWNNLF68GI/HQ1NTEzU1NezatQtBEPD7/YyPj1NZWUltbS0NDQ3ExcVhNBqxWq28/fbb9Pb1EWIZIDY6mvaBQdJi80HQE/TWMxrsJ06ajqbHRtDczUC/H6lyMhKJHZWtlpjOSKTRSqLumUxnv5O6Q70suC0HnUFJ25kKTm99j5CIRQx26dEZlMxYlYYgCFgH+qj49D3UyRmcq+pA7YtiQH2Ssukl1NTUkJSUREpKCuXl5ezbt4/JkydzzTXXoNVq/2ptW2ho6EWBqUKhICsrizMVNUhcMfQ0fYattwtdmIFhQYJ8bJyRvhDC0yXs2PoVZbk5DDY1MCbsJNwwQOnUDUilOkZ6HPh9AWQKKUqlAlN6Ek27/AT94JWMEz3Dj0dq4YsvvqC2tpbY2FhWrFjBaf1p6lR1fGfKd/B4BHJzc7nyyiuZOnUqkZGRKBRKpFIZIPDnKXFBEJBIJCiVGkymaRw6dIrQ0NCLLNICASs9zcN4bUZyl6Wiygll/HQrMbZ0fN1eRIsH082TGBpQ0VqlBkFBQOohNNyAKdzMuH+QqBI/OfnZ3+hDk9rEgoQF2M7aqD1by/LlyykpKfmb/7NlMtmFayOKIhUdFj4+2ckXlT28e7yDP+5v4eW95xkdU7MsbR5fta+ncbSR2uFafn7s5yQE0shylPDwbbeQFpZGiCIEvzfIwY+bOPRxM+ExWpY/UEBqkRmJRKC628rNb55kUrSej++ZyoLsSDKjQtCr5QiCwCTjJDINmbxR8waHug/xfsP7TI2ZygtzXkAhVaCQSUg2aZmTFck1hWbSfW3cv/py1OpvetD/mT57H9vatnF77u1/U9Hb6rbyxJEn2Ny6mUWJiy7a/2jvUb48/yU/Kf3JN+rZL3GJS/xrMmo5isPRTGLi3ahU0X/7C5f4v8p/NaX8n1Y0TdWVxPaOT5D3KFFqdNTuPYDWLSd6bjrVXz5N34kIjJPMhE5dTnvXi/TWRXKnfgdN3fPQmEpp7d2ANP9G5FIlrtNvY75vDd7P3uH8yWNkzZyNu2EUX58TqV6BzKxBmarHfqofQaYFMUi6YjInLBtJ0F5OheNOVoT8nmPWdCCIy9VOe/soEqmE51c8T6Eql6E3a4iPjUF0+/B1H8Kz9wti//15dLNnM7ZpE/bmezBlylj2g0cRBIGBgRTq6h9BFH1kZ/2SlpZ/p7vnXYzhs5gkt6KI7OHDARXMWUXaro+w6yN4XhuDIqjkgVOnGO7cQ8KLn+CsGcbwcSPfU0i41xOgeq6cD62jrA0rRJT9gRmFfpb1eokbyWFYdwql+RmcFT/FengHow9aGb3tWtra2rjuuusIiZjH6joX2gEnP27+iJNxOdR2ZxMXF8ne4TiWRqSyMk7J7lMn6Wts5HNPAdu+P52o6EjOnL0VydlpjHfn0m31kSuTErM8GaHqfSh/DLwTgk9TRCMDkpcICh4eCNh46uwHmG69+cJ1DwaDPPTBYU4HoonRSQlRSjDJJcgkAn5Bz5m+EO4JivxAtHFVMAu7NojMq2XM9wCmwZ/D1kcRlzzL5s2b6esbQaPRsH9/KkVFK8nNk2K32SmP70Kr1hDblUWBTsF5Rtns8NLQKadLk4yYk4Z6SEXgdQcOz2/QCy6WK+q5TXaESOknhJDMqOdnIIUBm5YpkdeDCJ7m7RyZvpjqnnFMOgUDjRVkyvx8956bMEdMCOEsmBQJgMPj56W9zdQd6yfAEJ7GRn50w10s29jFlxopV0vNWIcHkHgCeOO/S/dpDUUh4WQPNtC7o5qDozZCo0yoM3KJHg/lcZwUqJTMGw0wtqeRqWmFXLZ0CcdOn0CrklNk2UpIzduQOJ2XQh7ldxUeMjsGKFWEElMym30k8k71MDNGjzHH2Y806jp89nYG0uczphrmUNYHSIMCsaY4VIIGiRz2S1v5+bZmAmIAhUSBL+ibyBSYBrCfK8LuIbN/KoJ0jExfAmH9bQg+H4JGIOZXT9J+0734CWGSbhljNjU2ZQyGzF2EZAzS47FyXuzGOeAgLqMKszhK46wPSI0uZuTdeiShXoKChN4PN5NgjIITG4l49BEs73+AIjGR0MWL6XvuF0SlZVwIBk5u6oAgaKQGbvn+VWj13/4izZ4eTahJxamtbWxfW0t4jJbixQmo5XLcQHJyMsnJycCEZVFf/Qg5osiwJ4h1TxeQQHJhIWlTLl4Z9LSOUZSUS7o5h62Vu3njzTcpDCQRX5CCJjdI4+EzWH39yHw6MifHk1RgpnvGdMY3b2Y4Kw1BFsW4Owy5SkowbBiDzUB4eDgvvvgiY2NjKJVKvF4veXl5xMfH097eTkNDA9dffz3btm2jqakJrVbLBx98gEwm4+677+b4e29iHexBFNQoDD7aTzhZfOcDfP6rx4lakUVorZq08UhMpW66PJF01l9GVriUseAQe4/8nkRXMeOWmcRnG4hMDsVlG2fH2pdIKiym9OrreXvDWwTCQujsjCMxMZGuumokgoRwSQZtYiVyYw24/URGRl5ITd6wYQNdXV0sW7aMKVOm/Jf/h+j1epbfOJftLzXRMqRC3lfBoju/S4jVQcu+g0h9frb8ZiM6RxXVzVUEEqMpWtBAbNzNqFQxHPuyhcodX6d/KzQyfO4AYlAkf14cstgRDh0+RKAtQFFREaWlpRfUvetq6siKyaK0tPSiDIRAUOSedyvY3TB4UVuVMgl5sXqKEsIojDdQEK8nPTOb48ePU1xcfGH12Gy+Aq351/TWZeP3BRgNHqBr+pOEH3yJiLZxhMlmju3spGpPF6LEj0iQufckkZc/URKyZUsfra2tf7HPysvLOXv2LCtXrqSg4O+vAfb6g2yp7mX9kXZqesYw6ZTEh6uJ1qtIM5tQyqSU1/bxeaUTc+jT7BjchTp8Gw+VPMRl3iXsfL2e8REXoUY14yMuyl+rwTroYvb1GeTMjL3g7FDXO8bNb54kzazjrdtK0Ci+fYgzL2Eeaxeu5cG9DzIlasqFYPs/Ex4ezqqr//aK0iTjJNwBN61jrWQYMv7ifkd7j/Kzwz/DE/Bg99lZV72O+wrvu7B9V8cuEkMT/+oxLnGJS/xr8WfhNLX6kgf3PzP/tAH3cH8HRbELmf7MHciAk9dcTbc+hM5eKUmWJXiyjhJ32QFE8RB+k5aVoa20B0qwRz1M0GWlRjHCVbpsfLYORHcb7suXMNLfxwstPSiMXTSXqvEE/5xtHwQ8ZE4TeKTcg1Z6kLpVAAAgAElEQVRQEK/NZECfxqjtNH2B2ehCjvCI4isavFIcjvN0dNiIj4unQJLN4KtVSBQSIu4rYHx3B5LQ+UhVXXTdex/6VVcz9uVGIq+ajUwsB2sHGJKIjFyGIJFTX/UgTfVbkHn9FIfNQh9IQOjaQ+bU+0iRpHJabMCfV0r/9Fs4EGHk39q3o9j9DqNlpYwf7GK8vB11fgT2EiWagzaKD9q4/LYlnF/7HOWmaWzLieeHkXLCcpaSPxxFdp0bf+EzRDf/CH/1ScTn20i7fBlJ6encU99Br3eUV956jmnvbqBYo6Gvr4+UlBR+/9ROwkOUmNRyOFCOLDKZGfJ2rMwnUhTpb3EQ35CJMhigZHkaQvk5xI/vhY7P8Oddhyz5MsQgdH2qQi4oOaWR4O7qQBXwET5/wYXr/vwbe6jw6skWnTTYNWAPIgigkUuRSAJ8fO9U1j/9DFs16VRqUnjCqyIgiowHimnw389lp19lpLuZ+v4Crlq1hqysLE6dOsXBgwepqZmoN46MjGSSqozoHgtdBEkSjDwYYuJMrIp6Q5DD/S56hxwUSOXMCNGQLlWQ5klC77MyFHyKgJgAggABCJOb8UYHkPXJ8Vm7eDt0EWpPkHS1jUx/P4sWLMKkUTO2dSsBq5Wg3UHQ4UD0uHlkzRoaM6/m8w2v41Sp+Umdi3v7j/JMyhXMFIOYzrgBAduuXkTtbCzBPkKVSmI9EcRqZYjJfoRxGb+VuNCkhXOPXcb4rg60pVGEXZmKIJVwRUkqfH4nDDbAgn+D6d/jpt5emg69wXbVFIJ+E3EdnezrHqaILkqFPuStfQhxShr79jBqvo0zMR8hFQPojFq8oXYsvgGCYpDs8GyuzbiWgogCUsNSEREZcY2w7dO1NLVXk3dZFJYtYWQNTScxMpF+WxXrHryDgoVXULL8aqI/Wscnz/yCmZFXE61eifyqLHyuJtjyIMtU73CMyQyZBaYL5zgv/ICwvRos2vMoEkNxXv0jhpoHiBk4Tqgygohf/4r+nz+FzGQk/o03QSaj/3wTU5ZNDKbbqoY4XzFIQOJl2nUxfzHY/jOxGQZiMwz0nbdSUd7OzrfqcUZMAtF+UYpR9oxomk8NMKaTEpoYiqTXzraPmznwURPRqXqmXplCTLqBgN2Lv9+Jv9+JrEnCqqQ5nJG2cbKzijONbdD4pwMaQEBCVUs3eR1mTPfeizo3l1b7COrGdIJBWPCdbLYc+ojU1FRGR0cZGxtjxYoVlJeXU1ZWxpIlE6IrxcXFvPnmm2zfvp3U1FRqa2s5e/YsZrOZ66+/Hp1OR0xGFq0fbiBi2nxswX4CPh1yVQJ58y/n6Kb30RsjWTzlXoxNMmILlfgVEk7bAsy/ZRoLPHpObDqF2xXEaXmfQx9UMdLTTcDn4/J7vsf5zi4CcgcStZr169eTmJiIv6UebcxybE0aMEvwYOOOO+5gfHwcgCNHjuB2u/nOd75DYuI/PvhIyY5Fa2jD7YnFGZdGVMYkMiLMvNrZibelDqVQSNasdILhfgat65DKFKSlPkBvs5XKnR0UL04kNEJFzf4ehrvsqHRyZq3JIL1kYuKspHRiBVgu/zo92xPw0GxpZlX6qm+05/e7m9h7bpCfXpFFmPrrAHDM5aOq28q2mn7WHWr706daJCTx5tM7CdMqWVOSwH1zUolI8TJYJdDXMka/fQOG6DwMN2Rz9PVahvZOKKKLBJGEeJm1chK5+SkXfic1NZWKigqsVisqbQgn2kaZlmJEIZPgdruprKxk7ty5f3ewLYoibx1p57UDLQzZPMzKiGD9bSXMTo+YyGz6Dzy2OJOTbaN8erqbLdULcYwupD08gTlTJuq5+86PYbd42L62BplCyjU/Kr7IE7yx38bNb54kIVzD27eVolP+9eFNcWQxu67ZhVqm/od9prON2QgI1A3XfWuw7Al4ePH0i7zX8B7ToqfxzGXP8Hnz57xW9RolUSVMiZqCL+hjb9feb7VVu8QlLvGvi9E0B6erHbn8f09E8RL/f/FPG3CvmPcIWocMpUbD0EsvE9bVy+Q/bKR2RwuRHSpC596BYpqc4e6NeD//I1JR4Ij1fmZqROpczeSEzUBAwF//Eftvv5cnT5+H3FkoPS5ybQ5y9Tp0/8HWxBMM8p7NSc8UBb+vEVAFIS98MVs6P0HGTKqd95GgfojiSgdW/R46OiIpSstncG01sjAlpttzkYYoUBdE4KwcxPz4b1BmrWfk1dfQLZiP4SdP43gxj2PnTmHONZMfosFsmEtYRxSKripEqQJBeQyUtWBMoUOcwfgZL4nGCOKzZ/NYjo7ZA1Xk8AaSgAKJNI/xbe2EzI6jO97Bp+99hNlgYoWxjJF3zxE/bxVr9ti5zWJnm8pCxZiJzxOKaVUNc0N1C0LGw9wY+SzS6n6073/I9WmFnDaYefrNl5ly+XxkJhMyJgZovkAQm9uPThJkw1NPYAwLJW/JMvbu2EpFRQUjfhOdu+8hVy8h8vJEQo0jSFQ/RNrRTY/6h7SduoyxDjWTI7VIGcUTGqB8XGTGQD2iQoE6b8JmqvxEK2tb3eRg49lNv0RMy0B71Uqir16BT61lzdrj3PdeJfdrHExp/IRXJ9/NfUElf8SEHIj0XU55uoFFbb/mPr0FU8aPQS5n+vTpFBUVceTIEWw2G9PzZmJ5vR6HTODXepHN3y3DtqeLaSf6SOsOslgmJY5QhAAIbgGZ2I8kaMUiahkU1CRp5EgUEnwWF6PePhLyShH7xvksOoUhaRULJJDZmk9bpJSj1e8y+puHSG62IZHJkep0uAwJdCszMZz+PWXv/ZaekmJOnPAjHW7jqCySmT1VfD86n1+5Rwg3xbDDfwajMsiUzz7FP3sW7uP7iLpjFZ7OPuTBVkLFfNJbRHa6XWh8OpxHbSjOaklW9DDFvwO3LIxzMQ/i649CtmUjVZu3cbNhBssDcn7qHaNZmcxsSyOZui4s0fHsDDExYPyMvskRFPf4mR6Yz9jAOe5acddF6a3fRpQ2iqmps7CUn0KVK+LW9KJ1JTDUInLtE3+gtXIXlds2UbVjK/rIKDyii7iHpuEq72fk3XoQQJHwOsa0PZQc/jVyWYAd6uUsfOSn2A/3YjvYzXisjt3r68mZMYvREx+jX30tfT99HEVqKvFrX0NmMDDS04XH6SAqPZP+tjG2v16LIIEx01my8+b8xfYHg0EGBwcZHh4mOzub6LQwZt2SzK4tXQw3O1CNqejq7Lywf1yGgRCjii63n2lhSlw9dm55pIiuQSc1+3vY/not1z1Rhu9YDwC6y2LQX56EIJeyhALmuhfTWj3I4U+b8DoDRKWFEJ7v4fDBI6xb/xqTi4uYuWoVnT9+liB6YtL1GJLkjH41ysKFC2lvb0cQBM6fP49CoWDOnK/PTSqVsmrVKl577TXa29txuVwXbM3+nH4dnZ6F3+cl0RxBY0sDJu00uhstzL7pDgxRMeTOXYhKF4LjeB/WzS1MTdNTo5Kz591GFtyWh86kJ0TwYYxKo3r3dtwOO0u//yO0hnCOfPgRGRkZXHfddTQ2NrJ9y2bcviRCnakIUYOUlBRTUVGBSqWisrLyQrvvvPPOi3yg/xEEQSCtOAr/sSAefTsffbmRNWvWsGrVKta/tZ6wQJD2KjUDoYeYMbuTxISbCPp07HzzJOHRGlwOH5U7O9GFKVlw2yQySiIvrLbCxYH2nzk3eg6/6CfXdLF93sGmIV7ed55HF2Zw96zUv9jmwXE3NT1jWJw+du07iA8ZoXHp/Hb7OdLNOtIyp3JONU5zZQ1i1Bny89ZiMpmomyFj4JADZH5m3BJHUXHBNwK7pKQk3Mj51aYq9nR4GXF4ubEsgV+uzKOhoYFAIEBhYeHf1bduX4AfflbN5qperiuJ586ZyaSZ/7JQlyAIlKUYKUsx8uTySWw42s4bh9v48GQXhUY5kvJWGPIQlaJn8T25qHVfT0jU945z85sniAxV8e4dpejV3+z3b0Mr1/5d+/09x0nWJ1M3UsfK9ItXxEVR5M4dd1I3UsePSn7Ejdk3IhEk3J13Nyf6TvDjQz/m8xWfUz9Sz5hnjIWJC/+PtOkSl7jE/wzC9MWE6Yv/u5txiX+Qf9qAW3T4kYRqeOOD/ZStfR3/NTegSEpG39uBXxLEtreTKL2FqN0v4HaMs9P6GBKpjKAYwOu1kWOcQ9DfQJ/LwnNpeawyG/hxjIHPH7iVaddcT1nZtRf9nsNqwbnuBTYtuZnvFwf56YkmEiRxrEy4hRZPgMGgiRWeZ/hA/RQJO96ijFLUp9ORJ8ZguiUHiXqiq1VpYUg0Mlw1w0juu5/xhUvYrdaxv3mUk9O/wueWQUUTN0aF83jDs4T3NsB3tiAkz0QURU6MOVjX2Ed9uxXpshC8lDGqEFGJNoo6TzBuiyYiMZ0EYykVwzuI8k/hwNZGUlNTcTqdvNe/i9WymQT3+0EUObrpFVoy0pjhi2LuUBGPFIbzdrGKy2uPst6wkisTDvKzrPtp0ITy6xefYUp/N8a1L1/UNxanF4C2uhreCr+aGybHcZk2AbvHTEvFEUYsBWQl1yIZLUZx+g0kji8BP9WBJ9jrl+NSnaBgOJ7AYDyCIOATAhwRffxqoBZlUSGCXM5Hpzr55Zc1GAQvT+xdR9iSxQTdbuwvPEv7Sy8Qcvki3rztblZv7uR00Ei2WsFSZTvvuCbxitbL9x0KNIIEXWMqu8wPsdi5Ft5ZDjd+BlojarWaBQsWEPQHaXj6OBqJwA/kbuYWxONXyXjKbaNCtPN0lI6c6HA0CQbE2m1ou55ElIYwHv5vOPvC2KM8xdQ4OTmNBhwxTmJ7MlCOSjmsaOSzObXoFUNkn34Gl8JCWl8Jgf4gX5boabzqKEFlgIAvSMDfhkA7Jkc8k59/hltvvItTJ05QordR+PN7sN52Mw9HZvMHRQhZnmOYJFqWL55P/4Z3GN++g67HfsFPGy00+DL5rbyJZxRraQlMozv/aqQKJT63i7jhHWQ49tIlpHHEOR1nXR9eVwvxQgYLjTchVUgx177OHwb6aPnps1y/eAlr77oBS4yJreaTDGi6uOnMk3iVo9g9jUgkElpaWlCpVBcFQ2NjY5w/f56Ojg5EUUSpVBL0enCb46iprUMaqkA3GosglVB/eIT5t95E8RVXUVm+iZo921l41/1oTeFobjQwvqcTQYCQuQkI0smcJIP+458z995XkMilhM6Np943zsEdh5AnOjjgHSE4exZHG+qZNbWMmc8+i+RPoln955smGihE8dULZwgGRFRJYyREx3yjVnNoaIjq6mq6urro6enB5/MBEBsby/j4ODabDYBobQq+vkgsQ2ex2WyEhIQgSASyp0dTua0dV48NZAJiv4Psy2JJzDXx0S9OcHhDPZMGHAhyCforUi4EbAF/kBNfdlB7oIfYzHB6Gq0UzUkjtchMTEgGmz/eRW1NHWfOnEGpS0Dr9LPk3nxqG6oQBIHk5GS2bt1KeHg49fX1XHnlld84N6PRyJIlS9i0aRMSiYTk5OSLap3NyalIZTLCJCIut4uQaBk9jRbKVqRQsuLrFVrdtBhU6QYkoQrmyyRI5BJ2vVUPwJUPFxGXOYPZN93OaG835qQUmpqaGBoaYunSpUgkEhKio5DVN6BXX48pXcmqh64lGAxSX1/PV199RVdXF0qlkjvuuAOdTsf/SZLzTVTt7uKaW25hz9EtrFu3juXLl/O973+PuqpGznw8RmaaFnBQvTWDXU2HCQZEHFZwjHmZtjKVvDmxyOR/298coHa4FrlEftFK6MC4m4c/PsvM9Ai+Oyftr37fHKpifuiEdVa2qoBPP/2Uu2bOwO4J8OinVXxxz0K05g9pqUzHkHwLDYNxtJ7fxXifD6VSxbU/mU64+ZtCL439Nt483MrnngIk52xcX5ZEhE7Jv+9qYnKCAWd9LYmJiX+XSMzAuJu7N1TQOGDjlRsmszT/f6/uMFQl54F56dw6I5kNx9r5465mzrgs3JJt5q57C5DJvu7r0x0Wblt/kkSjlnduLyVM883U8P8XTDJOon6k/huf1w7XcnboLC/Pe5k58XMufC6VSPnNzN+watMqnjzyJOHqcGJ1sWSHf7N+/hKXuMQlLvHPzT+taNqDM2/BZ9DQ99ovURDklrgrcZ0fZ7JFpD9/jITR11A2PsdBdxobLU9gl6UxVwESQYZJGYXXb0c+dpCnVt2EIyKS9/KTMWvVjHR30n72NIWXL71o9r9qVzn24wf47oo1vOlycswsx9xxhHhiMMkVxEglWNEQHpiNXwxSKNlHdEQHuuuvQxI6Ycdz2GLjB03drDXCczI3L3cP8ZHDR8W4ixSNklvddTxR8SJZJWt4q7ePt2UZGPJXkpk9m02DVh4618nvOwaxWNyk+CDZHiDd1sbc8c3MbT2BLRBNt5hKY6yeQZUdZ6yUs+caEeQKbrzxRqZOnYrb72Fv+wlSAmYaXdWcjlETGx1Fdn48wVPVrByPojxOS3VUAuYRGa/k3UiPPowPzzxKkSgj/O4fos69eGWm2+LiveMdKPo7KfFEE9PqofXUIPJAGH7NEHJ1PVmeNkyiFZfrMuyBq2kXZ1EncTGgsDM5K5us/nB6JKOckDQx6FawOyByT80WIm64gS0BE7/+/AweRH7cd5KiKWlE/+qX6JctI+zaa5DqQ7Ft3QYNtax87G42HmnA7OwkVq7EpZSw0xtKGHbssl6Sg2YiHKnIptyIousdhLrPIGPJhDcy0LG+FtWgk/YCE6/3jvC9+el877NdVIxuw5S1k09l7/G+/wtO9XzKuHMr8rBSIu/dhKdPj0ZUIE8N5XhTJZYIL32BLoaCVtYFP2BD1CZEv5bSvgeIsekIde9kSbQTdW4h8qYYJvXMIqk/nyR3FoVxBUzLm0zvYC1HDaf4pOMjxhVObB43d11xLWGSIK7Tx9lizORsMIaWgImDdeOcT5vD2pz5vD+sxO0JsqzzFPMWXIP0XBUxuhoMrS1EFywjzfYlPss+KgvWUDltJcOZWoYzFHTrPFTpu2lM7ifMWo3q4AkyX3mRKfNKGRsZ4K2aN9kddxapVOTRutUEXGlIpVLEMAshoSE0Nzdz7Ngxzp07R19fH7t372bPnj00NzcjlUoJBAKMjo4yPGrBGYS4CCMhRgMqtQL3oJzhHjuxGWGER+uJz8ljyrKVGOMSLtxnW87sZkTlJDVtYvUvPiWL7FkrUamUiKLI8S2N7DjxCUGVnYSUWEpLSylqa8flD1AZokOiVJKYmIggCFTv2YHbHkJzZSgypRSVVk635CSlZaXExcUBE4F2eXk5W7duZXh4GKPRSExMDHa7Ha93YpIpPz+f6dOns3jxYkqmF1O5ox6Z10R4qoTISDMAIUYVZ3d3ofYEMUVrET0BNAURyJVS9BFqhIPdaAFNQQSavAmhJL8vwPbXa2mpHGTm6gz0ZjU9TRbm3JiFVCbBGBOCtUWKOGBEofQxJu3Hp+9HG6KmpaUFpVKJRqO5kIIdExPDkiVLvjVVNTo6msLCQsbGxujt7aW4+OuZdIlUSuvZCgS/H9FgIugVGGsTKJgff8FZ4MK+GjmCVDIR7Oeb8Dj9hBhVFC1MmBD8kkrRhk2kxG3evBmtVsu8efMQBIGda//A+Eg26pBIrvlBGQqlbOLeEkXOnDmDRCJh2rRpZGX94z7H/xldmJKa/d2EGnRcsXoOFouFAwcOMDo6SkXlSVKy4lBoviLoV+LuuxqH1Uv+3Fim3BhD36Qa5DE+FDI5IYoQBEHA6XNytPco7ze8z3OnnuNQzyGmRk+9YHX10bmPkApSVmetnrjWgSB3vlOB3eNnw+2laP9GKvR/xGg0Ul1djd1u554rZ/LZ6W6OtLqYmXAGS1syfkcyQ312bFY7EXFhXHl/KeFRX68yi6LIweZhnthYyy+3NTBs97AoXqA00MCTt6+gLMVIj9XFq/tbUFtbWHhZ2d/MYqnutnLDuuM4PAHevaOMy9L/6+JfCpmEkqRwrsmLoWvIwScdQ7SPOJmRPlH3ffT8MLe9fYrs6FDeueO/L9gG6Hf0s6V1C7fn3T6hUP8n3q57mx57D09MfeIbqes6hY4kfRKvVr1K42gjK9NXMj12+v/rpl/iEpe4xCX+Tv7lRNMCNi+11fVM99YSffd0diq2IG3tRyd3MvlcC0G8jPq/x2HXLML8UqbEjqOyTgS+g94O1Okeyk8LHE1MY0NmHPo/2X3kzJpHw5ED7N9RTuqkXOLj46nZu4PDH75D9sy5zEqJYu0nrdxfrOHX06bw84NbiBSnk6SO4m5BybjPxIByCbbgCuKGrUhe+BR5TjrrJxXx21ELk0M1LNaHEHpqkKRsE1EBgdReD8JpC/7haAj+iIVvnWeaqprfT8vjEZuJnx2uxRkIMjNEyyPVHpb0D2IQwwiVrcfm3ckfPcuxzb6fWWG3I/xKj73sZoZDBAZ9QYIqDWNekauf24xEKiMED0qvmgZ5HREGJxldvSyPT8AtSDgwspdFpiTeOmHmlmIVn5XlonUFuXW/nYCjAIXBiFhdQTBZjiRrwUSdMjDq8CITIdOThlEqJbo4nK3NA0SrRG6QSDG7cvGJV+HETleIlT7JCOHjRmb7JzEbAWmHElEfxGnvY0Sw4ZTXcJ0cdi1aiMnr4dNthxkjhGtpZU6Ciqh/exLhTyJBcrMZ0113IY2OpvWJJwk7d4ZrZ6TQvKeOkYCfdPkoLd4I1glKrpMOEB+IQOKVozjixap9E51rN+Lv3sUfPRcxqEbWaaMnXM0XklHyIk7x5N4/MKzpRqtWkGkr4m5nFgH3Ro5qXawPN/MH8TyGrVdRNJLB1KhSEmuiafdncTZYxYjmGBbjMFpvCN6eaxAsOUyXR2JR9JCemsFI3gra93UjBgTCzToi5HosfQ6C+0R0tWoeyJ6Fp3wdh6LtHI8f4ETkSRa/u5jc0VwMOeFc46lGqSjE7Xdx2rCfxrBKQt0x3NUdz5Xl5cQ/9yz65csQr70K6wePsq3/Y7a0PUyLUo4zPhasR1GeOILBp0AT1KIVDOhjozg+dpRNiTZSH4tktb6VpJ4gvzr0NJ2ZVsSRUt4YXUar1Y1FAQkZZs4MuVhz3WpiY2Npbm6mvr6e9vb2P/kWzyE5ORmNRnPR8/vxUz9G5bGjSMug2dGM0VyCY9zL9tdrWf3TEkLCVRftf+bMGWpra4mMjGTBggUXbQv4gux//xzVp8+BEe6+5y4ioyZqaCktJVsUOXDgAPv27WNoaIgrr7ySrgYLXt8sIpN19LeOk7UglLZaP5mZmVgsFvbu3UttbS0hISEsXbqU1NRUdu3axdmzZ0lJSSEmJgaHw8HChRenfyblWmiriePsjh7y8icmpkKNauKyDHR320gccOIfduEf9yALVRLh9KGQT9zL4p/qUb1uP9terWGgdYyl380nYZKRr148Q1yGgROnjhEREUFWVhazrsvgw6dOwFgK4dJIEhYEKC8vv9CWzz//HICsrCyWLFnyV22ZwsLCyMjIYOPGjdjt9otWkWPSs2g+eZTCm+9h15aDGILF9LWMkZjzl9O6BYnAzDXfLvzU09NDe3s7q1evRhAE2qvP0HyqH4WumDk3Zl1kRzV16lSUSiVbt24lISHhW4/3jyKRSkjMM9JWNUTZihRWrlxJfHw827dvp6ioiOnFuVSdq2Gw+lqcI26SC0xELBC5a9+tDDgGLlgGqqQq4kLiaB9vxx/0E6uLZWr0VPZ37WfNljX8bs7vyI/Ip3akltKoCaE0h8fP73Y1cbrTwkd3T8X4LR7Pfw2pVEpZWRm7du1iwYIFvHxDEatfO8Yh4zQuX/UUTsfPOHGihmWrvykwt7mql5f2NNM8aCc3NpQX1xRyRV40PV0dvPPOMQYGBoiOjuaZq3KpON/PvvE0fpycfuH7VV1Wfre7if2NQ99oV0GcnnW3TMEcqvrGtv8KZrOWP95VyuaqXn76RQ1LXzrELVOTeG5nI2XJ4bx+8xTUir8vw+D/FjmmHLxBLy3WFrLCJyaGAsEAO9p3sDh58QXP7//M/IT5rMlcw8eNH19KJ7/EJS5xif+h/NMG3EGnn8S2XUQsdBIYPEisPg13wIyPXPoDyyGYhSWoYY1MYDxLhrlXhohIlWU/jWMnmZe5lD9cewtXh+tYZNJfOG58XgHBhHQOHD/JgeMnCVUq8LTUI5RchXb+UgSZhCynh1e3nuLeRUX8bMkartxWTq7dRGyoBIUIKl8o4xIJQnomtt4WfkY0u0ct3Nbm5QGLH3HUDQEROvuQaGVIzVrkKXp0mS5kJx7DH4xF7l/O4/ukLIn1cjJZzaLuAMntfQgISBDQSd/jZbcRVVcBkXlJ3Dw3yJnDLqK6A4SUZeNIV/N5/W6SMyfxh7MB7KKCcO84wxINDsGI3y9F4g8yUyIh+5V1hHlsSPJS6I3oYFK3iU9OOHl+mozZg+UUSycTrr4Bi8+L0irg3DBCSMTNjE4WGDcZGfY9xC0uJXNUMpJUUiQtNqZJNOAFwTsJj6YVidNDR0kStUYFrx1oIS1Bxx9EDdh9SNQydNOiyf7MiyLcTbVVT4x/BL/KxGAfnPNoyZYOoJWNciQnh+K2NpKTk7HZbLS0tNDc3ExrayueK1fA7t0TFzIiBtweBAHmjh/jy5DLGQ5OQYOcELmAVxTxj4NHmING0oWso5JzgQT2K5x8pi4HVzUYA/jtWRhHr+VJmYu5/t0oPE14DZO5bO6zdFh91J6vZdg+yCnpUfZ6XoZUCPq1SGQO/M4klJ3z8TuykSDhO8l6nNU+/FoXrR25tHa0k1EWScH8eIwxXwdb3ecsdNaP0l43gk27jMixAEvc4wyFNnMkYTt7zXspcycwf0sPr152GntkK1JBwgxJFm308FF2Ax1RUTw6Ix2fa5gPGj7gY8kJHCYTs/1S5obPIkmTTaJPj77RzvjmPfj7ayE4jCpPhbPOSut9i9mTG7FEIMAAACAASURBVOS5U8/hF/2kBON4qPZK8kMWofYF6VH4JuyKDGOo7WoSEhKQSqXk5OSQkzOheCwGRYa77dQfGGSgbZy8ObEkTJoI0hJyC6jY/CWXzVvCiRMnMKvANxjAR4CPfnGC0uUpJBeYCDWqsVqtbN++HbVazfDwMMFg8ELw6LJ7KX+thoH2cdJn66lskGA0XRwICoLAnDlzMJlMbNy4kZ7OfgLeVKIig6i0cvRmNVY6MZvNGAwG3nrrLUZHR1mwYAF6vZ62tjZ27dqFQqFg1apV5ObmcvLkSXbu3Inf70cm+/o1mjV1Eg0NRxFa8umqHyV+0sQk36QZMex8s47g3BgkZ4bof76CkJlx2PZ3IU/V42sZ4+ixfhYWmdn6SjUjPXauuC+PkV4H1gEnPY0WipfGs33vV8jlcu65516UEg2TLoumavf/Yu+849ssz/19aS9bsuQh770dxyN2YmcvshcZBMIqFGiBDkoH7Wk50AGUHkono6wwQyCQhOzlxJm2EzuOdxJvW17ylmxZ+/394WJIA6Wc3zmnhx5fn4//0Ss9evS8r+T3+9z3/b3biYxxsu7GDWh1Wk6dOsXcuXNRKBQcO3bsM1PJP4uEhAREIhFXr14lOzt74vHQxGTK9u8mNjwMr3QMmWq8//HfE9x/j7Nnz2IwGEhOTsbtdHLslddQ+K4kLjuI2MzAa54rlUondpC/KLL6/0P8NCNXS3o48ko1c29JIjc3l/T0dESChINvPY1PrIB7cBZiqRjFggHuPPQIUdoo3l7+NgICjUONXOpq5INzYhbFyvnWnOlEacezKXpGe3j45MN87dDXuH/qd6lv06GzTGXVhdPUdVnxeAV+sjyZ3GjDf2ruWVlZFBYWsn37dmJiYrgjQ8tr5QJ692OM1l+6zs191OHm0Y+q2Xmxg4XJQfxq3RSmxxgmsh8iIiKQyWQ0NTUREhKCUiZhtb6bl60GHt1Xz0OLE/lDwVWO1ZmJC9Tw76tSUX9K7CplEpZNCUb5D6bYfxlWZ4SSGeHHd7aX88SBOpalBfOHWzJRSP+5YhsgSZ+EWCSmpq9mQnCX9pTSO9bL8pjlf/e1j+Q+wsrYlUwNnPo/MdVJJplkkkn+h/nKCm4QkCdVY/OuoWtkMwEj0r8+KiDRKbCPutC5vIzIRByVi1FFyPEzVeLV9uAjC+RJqRaFRMyvUqM/GVEQOH78BDaNDp+BbgKCQzkzoKQsYD2DPQrefbOMC48tQawRE9Pi4pHqQl5KmcW2VavILbNxcXiUWJGbufJyKqQ6piekcDA5lY4xG3+5/CYLe6x4IjYgzUvH3jSMo8VCyE9nIBKLEHqv4n75VswSJRWCmkTpb4gUS0js/zoxfQn4umsxSM8ywggezw2clN9KleUc0xCzYdNq+gf2I22QI1L7g0fM/qqjoNawvSsQu7uPLa0f4lTp6CeIMY8El1jKYEgARQGpFC1JYbPRQ9DprYwN9DLsHsYm8uVXpz3AEpwqC6bYN7kyEIDQtIA8Xykj5rvoOXaOQXkrOPexyCcUr1eOd2YcAZQhvfgMfV4Z9zvv46fxZwmtzOChC804FRKyovT86ZYsxBd6GD7SSvD3shk62ITDY8N/KJKlXgWe7kZ8A/U8EZSKpKePGxwt5K1czsXyct566y2USiV2ux2RSERYWBj5+fn41NTgfHc7U955h7d+9RPGBrw40pMIVQrcqXTxkt1DLXJ6xQJLkfJ1sQKTIGI3GjK1v+eQwUatUoa/U830/ggyBgSSnZeZoilAhMBuFtHmsx671Yv7vf1IJBIMBgPOXjc/czxIvdjNY75VZMTZWB0wjdNvncFrd9AU5CBN2YeiwYUYBSqbkbA0A4vuSEXlK6O2tpY9h8+jVCrR6XRotVp0KRpEniYGrnTg4zTg0ytD7pzOpr5cRCtN7LS9wZMbPeitl7nJlM+N4ptI/NECmm6/nQKJjQ/mC2zcuxGpWIpcLGd9wnpuS72NMJ9PRMvohW4GT9djuHsm2qXBjJ49hfXgYfQb7mb+tFuY1T5Cl3kVTbZmptoSsYlsKDtr6R4ZxqnNRaWV0dZ3iaSkJCR/NRj0uLy01fbTWN5LW+0AYxYnMoUEH72C/c9Xsuy+dGKmBhCblcu5999BbB8FoLu7Gxk6wlP0mC4Pcub9es68X0/m4ggaRs+hVCpZunQpO3bsYHBwEH9/f/o7RzjwQhUuu5t138um/Mq4kPu0AP40U6ZMwT4g4tDhQ7gNdaDxpbOhl6XrZ7P/7EnS0tKoqanBZDKh0+koKCjA6/ViMBjIzc1l9uzZE8I1PDwcj8dDV1cXERERE+8RkZaOx/UCTkU4BW/WcueTsxCJRcRmBmII1XCmeoC5EhHyYA3WgjZkwWpkeiUuPzttjcNse7wYr0dgzXcyKT/WRnNFH8JfuyWU7mtHL8lFLBKz/aflwLhA8noHybghHrPZzLlz58jJyWHhwoXs3LmT4ODgf0hsA2g0GsLDwz9DcI/XlA6aWklKTqL/0jAdV/5zddQDAwPU1dWxYsUKxGIxRbt3YBudglqnYu7Nnx0RN5lMGAyGiSyJXxb9kiRD0n+pm3N0uj833J3Kqe1XefcXJSy4LZmoNH8OvVSNLOAkOu1spj+0gF1Xd/Hw+aeZHz6fp+Y8NZEmLvb48fh7broHx/ig04N1sI8nbwzB30eBUWNk65Kt3LfrZZ7cIUVw30yzXUZejJZbZ0SRE6Unwfj5ZmJfhFKpZN26dRM91T1Dw0SI43mxSsfcqDlIguIQBAGRSERtp4VvvXuR7mE7z96Uwfrs8OvGk0qlREVF0dTUxKxZsxgaGsLa3cwP5yTxy5NmCi6biQnQ8IebM1k1NRSJ+H/WUTvCoOb9b+RT1NjPzDh/pJL/P4fx/yrUMjWxulhq+2vZwLi/wcHmg4T5hDE14O8LaZlERlZQ1v/ENCeZZJJJJvkn8JUV3HLRSXSybHYFbsEUoiK73orT6qIltI3NG9fzzq8vUJGmoTxGhkssxiMCT9p0lK5MQkeHafIL5HmFC4PskyU4ceIEZ8+eJScxjxOn+tgxoKdHClEuMbkeMUeUbh79aQEPhPgiUvuTbtSyYeeLnJ6xknMzspDWi2iyuXEZs2k0hFDksBCrknMwN5XE6T+DAz+A6s2gWIIs++fYa1w4W4YxiQZQvbWOJncUH+ruIsxXStmIFfGoGa+nB4+oH1/pKGpPBkHSSPwTw0lekIbvY7vxyNWEJqZQUvwDvBVSxEHjhjs2l5RDrliG+gd5rOg1PD96lJvXjdeGuTxeBm1Onj9SQ0rFIXr7ZHzQn4I4/k7uMh0myt9GNxqs8X7MWhA9bvS01UlL0n6aOcCHQ8G4JHYA1J447JI+vNK+8UUsKwVALKzBiYIYWT+FTdls1EHh924Yb9XiERBJxbgS9QwfaMbRNMxIaTdSkZwxt4dXLMXcV/omHd9/lEP1w+RKOsiICSd/5kzy8vNpb2/n6tWrGI1G4uLiJm7EPdOm0fDaVuwffkhgRBRNkmHUo6PofPU4xw7il1zCsDMY20giO0aS2D4WgUTdiq/xKMeVLqY6NbzYbSJ/zI5NaEEQebEGxHLc9xuU9UrxIKLXIsUm1/PtpalMyZ6Gxw0vPP0HyqXN7FfFoLBOZVFJAb3tW0kSBPLrOyiRN5C6/h4aDgpYfJpR2oPJXxeP02tj97vj/Y+jo6PxeDw0NzdjsVhwOBwYjUbWbFpGWlISbTffwjFjHk5RDuyP4IUH32bQv51tT55iRWsTmjQlrXc/gLOiki0vvcrKEhHHJOcQpvuyPucmZB4ZpaWlHGk4QkREBOEuA+qTVnzzwvBdGImjYRDPWDKSMCNem5vhfc3IQjWEJcUQGjaFV3//M8LMLeR6xAyu/hXUjRCVqeP01X4W37CYttp+6kvNNJX34hxzow/RkJwXTGSaPyFx4xkkR1+t4dCLVSy5J43YrDg0egM1h0oQISEqT8nYVTV+gWpSZoZw9NVaotP9KTpXwoi2mS233EpwyHiauNlsxnzFwal3r6INVLH2uzloA1QcOdNLYOC1EdJPM9Rjo3xnHzG6NLpMbyOOnYNFW8/e0604nU7KysooKysbv67VavLz84mPj8dguD7yGBwcjFQqxWQyXSO45UoVoSHBtDnbkQ8YMLdaMcZokcjELP9mOjueKmVEKyXAR07Qd7KQ+Moxv1iBJsVAdpKBuqJu1n4vkysl3TRf6mX5/VO5er6b3lYrY9p2sCsIDw+joq6M7BnpSIZNVB1/n+CEN9j6+hvo9XqWLl2KIAi0tLRMZBv8oyQlJXHy5ElcLteEw7aPwR/fgEA6r9QRl5BCc1klQqsv7z72M1JmzSRt/iJk8utTobsah7lS0o1zzD3x198/iJ87FW+3nn1/2k7D+SpkmiXM25KMyvez6287Ojomottmm5n3r74PwPnu8zye/zg+8i8v/staB7E53cxJGL9eRCIRidODCU3Qc/ytOvY/V4kqFDzWbmITmzhtC+J3xV+nqq+Ku6bcxUPZD03U43YP28drlp1u9n1nNvU9Vv5tVzVLfneKJ9enE+Sr4Bf7ailvi2ZqtJfQyGKeW/b456YY/2dISUkhJWV8Y8Rut7Olo5sPqvo5cHmYG58/R0qIlplx/rxV3EpcoA97vz2buMDPX7fY2FiOHz+Oy+WipqYGqVTKrQsy8Q/uxysIrMkI/acKXZlEzNzEz/+u/7NI9U+lpr8GAKfHydHWo2xO2jzZ5muSSSaZ5P84XxnB/dxzz/Hcc8/h8Yz3Sn4/IoztSbPoUYlRegT+MtMXucODuC+B03tqqFqhxyUXkVV9gUfNkTT2ncO5YS77q6oYMkaz+eplbvzRtybGP3XqFGdOFJOgmc+xIhe7/fQkauT826x4FmWFoNbJmf2rI5RbHDS2yonURaFzdiFxOrinpJByZTzuRB1uoGtUgaRzDFn/EPEBOraZG8ffRP59kmJzWdnyW5SNC5Aqbuetd+sZdV5iWLQBr1hCoKMLP10QURGBKD3h2BssWIbMjMkiUIVBq3OAqqYW5L11GF19RMTG4nT1Mzp2BVWzBvmUTPqx86EnDOuwm9+eeoH2G2/nwbX5E59VJhETqFHw2PpsdmmsVBadYGbpu7yQtIZd6uks8pcT0yfiFYWdwNE26uvrqRddwX4lHIcgYczpIF0bg6vTiC8KrqpbGfSpY4m8A5fNyiUhi3pxLCK5gNcxgp+7nydcl1nxtoZ8sxOv1YVErwS9BEEq0PVGOTKvnAFnF99XKnh7eTKjhV7+NBaMzttPkqKPtGV3AuM3xpGRkdfUc7ocHsytFjR+Cvw2bmTwvfcw3H0r3V3deEfEDIsFdkWdJ8YbRqQjmHP6C9gDTiAS5AgiJ3Ihiu/nPMtNKYtoMnWR8HwZ+UIjaZIeHHYlCkHBtOkZhBv8OHLkNM+PBDHw5kk2vLKNTP0ysuTRnJTX0moNYubYFWJS4xnq7WZwaJApr21lZlYWZYdaaBLqccmHcGp6qWnUcubMGZRKJZs3b564Wf4Yh8OBXC6fuFHT33ILMX/+AxdmqdENp3HshSts+vE0jCu0/Oh8K6/Ywd0nEPDAA/jMzkMWZWHR805G99oprD5MdW89Hq+HmJgYykpKOeOyI1fLiLhqZOr5UPy9vsjCfNDMCEGZ4Ics3BfxX9NEt728G5G9C3+lCvlP/0Tz680ggEc7iFQi5fw7fYz0daELVDF1QTjxOUETKfKfZsk9aRzbWsvhV2pYfFcK2sAkuusrMeTOZNTbj0s/ytWGHqatWUTWDZGUFl5lLLAFtS2Uyt3DhH0zEqVCSfHhGmyXDaTMCmHO5kRkf51nb2/vNYZfn8bl8HDwL1WodQp8dRfwOBOwtiWwfMNcKlvO0Nvby+bNmxkeHmbPnj0Tfag/D4lEQmhoKO3t7eTn519zLGFqJs1llYhlAi3VfRhjxl2d/YLU3HB3Ko2vVqO+Ooj/bSl4LE48/XaUcX7kTwlgxppYqk91UnGsnbk3JxKVZqDgjVoSZgRyovYwa9euJSsrC8++bs6XF6CsryBnyVJOFJ6kv7+f++67D5lMxsDAABaLhejo6M/9DJ9FYmIix44do6WlhYSET+p1QxPG08oFPsIVOx1IwusJ5PhrL3JuxztkL1tNxtKVqHzGI7Wd9UPs/eMl1Do5vgYlcpUUlU6CtasXnTKQsgONCEIQMs0SYjICiJ8W9JnzcbvddHd3M3XqeISwqrcKgB9P/zF/Lv8zN+27iWfmPUOqfyo2l40L3Rc43XGaxqFGFkctZnXcarTya121zRY7d209j1gsovgni3B4RzjXeY6SrhLqh+pp9G8kMjaD/Ja1iPLexu4VU+2UEKkN5Y7UO1gWs2xirI6hMba8XIzbI/D+N/KJ8tcQF+jDtCgD/7arim+8Nb6BkxKi5d1788iP8wdWf6lz8mVRKpUkxUXz07hofuwVOFXfy7slbbxV3MrmnAh+ujLlC9O9Y2NjOXLkCCaTierqahISEsYj6Vn/fWn9/wqk+adxoPkATo+Tsx1nsTgtX5hOPskkk0wyyb8+XxnB/eCDD/Lggw9isVjQ6XT8MS6TxTYPX69xEj3ioTJMyQsSM23+gZSGSJg25ibn/d+TbO6lJiEOub+KZXHR9L3ye/IaOkh/4qkJMdPY2ETxngYCxvJotsNBrZvlKcE8tyUb8afS5e6Yl8CzR65glvcS7zFyoDKYwOh0TtvVyOotbG70UKC2EO7pJVxbx5GBhbSLRjEP2yfGKBFS2aH+M3eOvYXBewmTy4dUUT8502YRkz0HqUdDc1EPTSU9tI24AB+CQxO49eEslH/tO2oymXjxla3IIkKJzpnOwMAZEMB3UMDtF8qTHicjbj9mixpoS1/PqlUrsFmcaHSfRKH6Xq/Ba3WyctM0OivPY48NYMPVY7yato5dCGwRudE2HmVno4fg4GCyEtNxVHrpjwhG2j7CnGERVpWEfpGHY6IgTCIvJ2zZ5AtyfpmbTuCKWNpKG7n0UTuD3g6QNbKtxcPL0hjmK4bI6h5Eb1IxolHQIDUTKPLh4kAh9z3wSxSn3+dM4gzOmEa50VKBRuYlKCoKAK9XwNI7Rp9phO7GYboah+jsGKBX1Y5+zEhE4Fx0WhP+wx6cA2YsgSlcNl7BpvKwwT6D+eaFDJu9rJPWMDeul9SYVHad0/PTd+yUJJ2ls/kK6xU9aEQuNF45Uy+UkZ4zj5C8+cgMaqbmzUS+r5pnz0hY45yCqqOKmLBpHJZIyVd08rt//yGuykre3fsRxrgEtFlZeL0CNSc78LU24hanY4us4sSJE0yfPp2FCxeiVF5vLPS3zoea/DyCf/44btqRRqrwtMXywdNlzHswjZdONeHWyfG/94fob0xk2DzIxW0naFV00yr0IuuQkEoEuZk5+Pr6MFzdymiWkjZXDzVX69ir6mbdijVMmfZJ2qPXK9BjsdNZXEb4i7+kKz4Ew92PcuDNFmQKCUofGWWlxYjtfgRG6Vh2TzRBUb5/N5IjlohZfHcaYkkdx16rxe0IQPAWERjsy5X6BsQiMR6vh2eeKcdgMGD1tyNFzq33rOfwS5fZ+R9lIFXSY+nlxrtmkzQjeGJsm83GyMgICpEPTrsbufKTnzZBEDjx9mUs/XY2PZLDzl+/gtxnDdoAJTkLEil5/ijp6enExcVx4sQJNBrNP9R6Kjw8nOrq6usej5qaifj0GdzKYVqr+pixOnbiWHR6AEM5RsTVfbSd7SRALR3vLR7zV5f8mgHOvH+VjMURpM8Pp7N+EMeoG7dqALFYPOHSnZWcyMWicwjxUzDmzOK9999nxYoVGI3jWQAtLS0AX9poLDAwEL1ez5UrV64R3NPXbcI/PJKQ+ERqTJ00HXIQPmUZK761ibJ9uynZ9T7nP/qA3DUbiM5ayr7nqjDG6lj14FSkcgkmk4nt27fjNbqxNe5HLpGx8J7vo1SHYozRfu51U1lZicfjmYhwV/ZVEqQO4taUW5kbNpcfnPoBtx24jaygLC6ZL+H0OonwjSBKG8UzF57h92W/Z1nMMjYmbsSoNmJxWHj0w3Y8ghuLDda8/XN6JB/hFbzE+8WTbEhmUeQi4ufFE+MTQ2uNFX//m3gt+Ynr5tZgtnLnaxcQi2H7fXlEGD4xBgz0VfDS7dPYU9GJ0+1lfXb4/3jqNYBELGJBUhALkoIm0sr/EYKCgtBoNJw/f56uri7mzJnz3zzTfw3SAtJwe93UD9VzsPkgCfoEEvQJX/zCSSaZZJJJ/qX5ygjuv+W7RfUcF0Lwl/oicQuommysHJLjn+DiiLuXzNrX0PUNoM+eRmfjFW598nd0VJQjEgTC8mfhu3TpxFhlh5tRj0QRPjeYrU2dJOu1/G5z5jViG+DGrDB+c+gyI9MSEJdakYpAoZ1JkbOHREs7UaIoYiTd1HpCuDf+ecoHZ9PSLxClVJIpyAi3gsrmITg6AJn66xx3niLP20aWK5fBUyF0FtYz5hXocQmoFBJmzQslYVk0Gv21gsxoDObioI489Qina67g1vXjrlchdbp536ulBDfrLBZ0aj8kykgO/LkSgPT54czaEI/bZOVsxxlsGheznh9hUe583rMdIHnISs7gRd4WZRMlNYEgcM/93+acycZzRa1UCsMsbhvidhQUyc3YzQU4xGNc9N+A3WHEK7iZmfEXrnblYXsiE5ldTwgisjwRfBTjJt3USrVL4EVPBOFKF3mKTnwEGwqvli5pO+KYGEQVh6g9fYaXU7aQapAT5hzB4JvI8bcu028aYbBrFJfLTau+lr6gZswhzXSEtuDBQ5AkmBv7vkZzVhoO6yCixDxGnY3UGZpZ3xnLcEMtsuzVBOuVLO9Mo6jGwr0DchJiR7nUcBVv8whKQUyH05dNlSeJa7yCJHgKo++9RnNhCZLZ99Kj07JswEG53cZvZDLiwrIxq0Yo9YYzW9LCpdWr0dpsWCP0ZC0ev8baawewDjpQSuV4RR7uvvtrCAgEBX12VO+zkEVEoAoJRee0Y3aY2Hz3Ko6+WsvY+T4MGjnNShGOK+W0vHCc7p5uREBYcBizPZnEDwWgyw5ltKQbi30A7fxIwhaGo3umjKlJMZyW1/HB3p10DPRSZDNScMVM97Adj9vDs6dfojd6NmKZjJIDI4jE4HB5GRuz4TAOs2jJcuYs/GKjn49v9sViEQvvTEGllSN4jBQdOkl9QyOCIHDbzXex9w+VTFnlh50hmq624W40otKo2PjINPY/V4lC8EUe6rhGbAN0tncDcOGDbmr3nCN9fjhTF4Sj0EipPGGi/kIPS+5JQ+njxtLrRuH0YcHt0RQVFzEwMMDKlSsB6Onp+YfPS3h4OOfOncNisVzTm9gYG4/aYWNE3o24zQ/LgA3tp8RY+sYEOqr7uPJRI6IEP8QGJRarE2ubhSOvVBOTGcis9eOlIc2V/ai0cpq664iPj0elUjEyOMD+Z5/CqNPT5ZWz44MPSEoaN/r6mNbWVkJCQv7h+u2PEYlEJCYmUldXd41AC4qOJSh6fONAGRxGXcFxWqp7mHdzEovveYCZm7ZQum8XJbuPcfGYHkOIDyvuT0cql3Dp0iX27tmDEi+iy5cIz8hi2QPfQ5BI2bt3L3qTnvz8fHx9P6ljttvtHDx4kIqKClJS0wgNDQWgsrdyoh7WqA7jruhnebb1FGUmNxH6lUwJDiPVaCQ+yJef53vY3bibD65+wO6G3QC4LOnYO25FGfY28uEZ9HSl8OiGDOaEzyZIHYjoU22bBgeLcTg6CQm+8Zo1EgSBt4pbeWJ/HZEGNW/cPZ1Qv+vXWSQSsTbzf09E+MukNX/ck726uhq5XH7N5sskn0+SPgmJSEJpdymFpkLum3rfP3tKk0wyySST/C/gKyu4E8eCeEnpZY9rjFtR0Csfw6o8g0sURnjlKbCPEeuRUdpwmfwNtxAUHcuZX/w7vk4P4Y89NnHzYR910VsjIAqx87y5D7lUzCt35NDab0Mihmh/zUStmlGrZFZ8AIe6RlgGSNX9tHQH0KEJ4e7mXTgj3ESKRyl3h3PmxGOsUV5BUEjwNSchFsT0+4opVrhY3NGPWXcRiUeL1HkHjV4RcjH4qKQEiiDGK2D83jRkAZ99s3z4eBFKhwXNUDN+8QmcLBzFMDKdi8tD6JVd4nbxGILSQ5OhFb+cbO6K/wYtlX0U7W6kp8VCis7JU+GvYROPERsUxR1VK4j36GmOcLHi0imafGNpUHTi9QRyw3MXGHN5mJsYyOxoA/VDY+yI1FLR5uG2ITeW3iH8/GR0ILBMKmZR+SN4xC6u+J9nd1QBNS4vFvkgLpeOBJ8YMkcgQdqKQqSkx+tLhSSdersSGW7Sxd24W7qoz84i29tI4GA9I75aDEPJmIYHCE8x4DfVy66+Nxkc7Ecv1pNtS2e+eBYyr4yB3gH6hHpU/jKMDUOYgwJRqEOIGIlg9iU5VeJRWtoqCBtN5OYlASh2n+bQoAvZgIIIQzivWUIQ2b38/MxrBI/205VzN08lZRHRUsWDF95BdOBxHDPupd/exHfK9tK2/HF+JvUi89UTqg9GO2jm6vx5pNfV4nVbMMaP36RWn+rAxz3AiCoSaZCZwKDraw+dY276O0bo7xyl3zTCkNlG6uxQEnLGI5YikQh1fh4hLQ0Mag2oghwo1FLqL/SwON+fwqZSRJ5OEsURpHimkHHbHPySjLh6Run5/UWkBiUhP8nF1TWKPErLyOkOPCNOjEunstE/jVGxhqKzpzEJepZMnUmwRktAxRm602Zg0WhQOpJBAJlCQkicH9KIfgYrxOTOzPjC72pNTQ379u3Dz8+P9PR0pkyZwqwN8TQ2NmKrTUApeBhDhFs8hq+vFpXDyMIbZ+JZ4uWtn56j4lgbC25PYfPPplNS7KXgeME1TuXttQMcePs8yGDRzVkMdY1xqaCd8qNtCL7DeAd9SJ5tJCHHSNPFC0hVM/DRy7BKZqiANwAAIABJREFUTRw7eIy5c+cSFzfe29tsNpOY+NnmXX/Lx/26TSYTqampE4+LxRIS4uMx9XXgIYldbxzl1m+vnDBzkyilyCN8CewYwd44RJfTS/XjJROvtw05KP6okZB4P1oq+whN9KXYZGL9+vW47HZ2/+YXCF4PW37wb5wrLaOuro41a9ZM/KZ9XL/96Tl9GZKSkigpKaG7u5uQkJDrjgcHB6MOFBhpc1Pwei2GMB9UehGmMT9U/lvwui10XH6VU9tqGJAqqW1qRjbUi7/Yy4xvfJvUOQsYGh7m7dffwGaz0dTURElJCZmZmcycOZPR0VF27tyJzWYjOm8ZPznZz5+aC0ky+lDSb2RJQgb/tquKA1VdDNlcJBnDmB/jS9ewnTNXR9lxvga3F9ZlBPLkhrv5+pSvU9ZTRt+onZ+8M8r0JA2/uel3VLV6uffNcmKVeVi7XqXWtBWNOgGd3zT8/HIxmw+iUkai031SpmC22vnRB5UUXunlzvwofrw85Z/ejuq/i7i4OKqrq0lOTp6o55/k76OUKonzi2Nr9VbG3GMsi172xS+aZJJJJpnkX56vrODWi0dYFSBhq9lDxtUCYlsPMRATjK2nCl+ZD/n1bRxJTUZvDGT6uk1YCwvp7TcTPmUq0k8ZK5UdasHj9XJMLaNjcIwPH5hJj8XOuufO4vYKyKViEoJ8SA7WsjYzlI3Twvnu9kt04ING6KNGrEcqeImT9NOnaCbArSJUIWJY1YRGsCETKbEGV7B65WpCSgS+aeqiVl5PqBxWLVzHzvIBgoM0LJ8TSUSgBq/dTfezZQzva8L/ztTrohKCILD/bDUhjh7CYuNYuDqZnTuPMzgSQ6MmCK+iixbfK6jdauIG4+gv6KdOVEHOvBxC4v049EIlz3p24w738OeFf+aN2jd43PMCifZotNYAhufFks1xFGORHI3YRrRvAg/PuJ8b4nLZedHEw+9X8NTGqRys7CI1536Cm0ZpdzoYxE2uoo1dESIOjxoZ1VqxSAcJdwaTOzSHkb7TeD1ldKj7kUsj6BddYNYVP9olMgw+fswYLsXj0FIWPZUh7wDzDALOvk4QSeiUXiAhNZrSnjOMNY1hJJBITTj+On8UCgVKpRKFQkHm1Ey292/nvOU83+sJpVdhBqmO3L5cumUNbL79bq6caqTYUkv1RyYM+iBO2sK5bBET2CVmlqWbjef+gk4kIeChZxhekM2Cq72ELozDde9SAp79BarC34BIhOHr3+PJPj33SGyMDNp47rZp2Drl7Nu3j5hbboK3XyUoOpaBrlFaKvswDHchBGqJmHq9G3HduS4K376M1ysgEovwM6qRKyUcfbUGQRBIzB2P5mry8onYv4/amAQulhSRmJtF5UkTwe2VWLydzHGnkDQYiv/tqaiSxls2yYwaVOkBWE+0o5lmRBGtw2t3Yy1sR5MTjEUp5hfvXeKjSwLLw6cRM1yJq2o/HUAHQIgYRFbGhAtMScpm5YbFKJVKXn/9dWJjYz8zHf5jPB4PR48epbi4GIlEglQqpaCggCNHjhAZGUlHRweBOh32i2fwpubS1dVFSJyBrsYhACRSMVMXRlCyt4npa2LR6BQEGYNwu90MDg7ip9VTtKuRiuPtSKKc6NUGpsweF8FZSyJ497lDjJlUoBqh1FRK+GUZxe+dQiLPJCRDwcGDB5gxYwYLFiwAwOl0MjAwMJGW/UVotVp0Oh3t7e3Xidvk2fO4+tsn0UXNZqDVybvvvsvmzZuRy+V4PB7cRgn+nQJisYjkDfEYPAKntteTPDMEt8PD5eJuLh5uG/+tS3EilUqJCDby0W+fYKDDxOafP42vfwBLly5l8eLFEy7xAENDQwwPDxP11zKML0tkZCQKhYKzZ8+yfv36z+zfnTE7luLdTdRVjEGJHJEgAXS4paMM+dcgBKZxpq0LBIFAr4MlW24jPmcGIrGYzs5O3nnnHRQKBffeey9qtZoLFy5QXFzMxYsXgfHNjNtvv507t9WSGqplZlwAZe3djA1OZfc5LWF+vdwyPZK1maEkB3+SXWCxVFJe8U3OtEXwRvXNVJq6eenOeUwPmc533i1HJLLz240zCNQoCEoWiNDX8YeDH3BH4stERHwNt2uI/v5CTKY3AYiJ/g4ikQhBEDhU3c1Pd1cjFonYelcuC5L+8QyVryJxcXHIZDKysibds78Maf5p7GrYRUZgBuG+17vATzLJJJNM8n+Pr6zgHhlpZ9nOnVzMupdHY9L50VAts1s7eWTaXfy6cS/taYkocfCaJA/tictMe+JxRow+RC3+JJXcOmCn8riJCz4DVA/48sbd04n217Dmz2dIMPry6KoUrnRbudJt5WLbIHsrO9l2zwx8FFKOeD3Mt3mpVdqJ98gYUkhwSWSIR4fIi7aiHrIQIB0iLTYDs1jJrj07SfdEsipFT1tDP5HZSylxiXitpQda4MnzTUQYVORGG0hM1OBb2kNSoZq46WH4qWUgCDSWnadk9/tUjSSz3GlmtN/OyR0/Qi8P5x3PLIZ0hyHoOAvrAklcP5+3q7eTOJjIkSNHKCoqIicnh7R4N3+UnCSlcxbCKSP/seCPXJlSye9Lf0epshSVW878rvnYJE56LXkgLuXhM3eT15DH8ojbAAFlt43tMi3Gy2Mc95Oy1zmC0ucyTxuKKLjlVWrPPcXZnv3kKxbzSO0qnIXP4BnqQbVwAaG3fIMKdT8/PPodXp5rZvX5y3yz1IfyWD2aFSkM6nbQMXCZA4CPSkXCYDYJiijqumpopJGg5CC+u/C7RAZ9dm3qLM8sHj33KL/x7kfkbWWWeSUypw+NcfGEFZVw2RhI30AH/tZRvE3HuSs2gVrUlI8GsOr8dmxyH6J+8hiBN84lEMiLD5gYW3jnLfpffx1FSgpj1b5ESdxsXZtOy6CN1FAt7qBMTp06xaXaOgyh4ciVKi4eqkUpdjDsF8uYsouomGsjwldKujn+Vh3J+SFkLAxHb9QgkYkRvALH3xyvdRaJRCTkGNHkzUA35kBhH6WpqYlNNy6h6OJJxhydtNhjWe4TiWpuBKrUa/sjaxdG0vOHi9gumtFMD8Z6ugOv08N7cjcv/PYkIhE8e1MGN2aFMTQ0m56eHrpe20vNcCqIlAhCLz5pPdQ2ldP4x1ry8vJoaWlh1apVn/v9tFgs7NixA5PJBIyL7+DgYLZs2UJdXR01NTVkZ2czPWMqbxYfR+/jQ2dnJynxMZzb2YDb5UEqk5A2J5TSAy1Un+xgxprYCRdys9nMhQ86aa7qY/amBCo6TMjl4wJIEAQKTh6h013Jzd+9BblHy9EdIo78sRmxNwu1wUvR5UNkZGSwdOnSiU0ts9kM8A8LbhgXhh9/xk+TMH0m01auo6KgFKXvTNpaS9i6dStKpRKTyUSg3YcVnmy8CHQremkrFmEIUZN9gx9+weMbLJY+O4Pdoxw6+yHBej+2/eQhRGIxa37wU4wx4xH5hoYG6urqWLBgwUTd+cf12/9ZwS2VSlm1ahUffvghcrmcVatWXSe6p03PYmC4j7a2FnrNvQTpw4k0xnPpajXR0RFkZmYyNmLBRyYjLXfGxBo3NDTw/vvvExgYyJYtW9BoNADMmTOHvLw8KioqEASB7OxsjtaZqe6w8N59ecyI9WfH1Woai3/DkRtPEaDxva7kp6dnH7V1P8LHJ4XvrP052THb+fmxSFb/8TgbsvTsqRjld5szCPQd90dwODqZH3aMbTV5/Nvyv5AYtXBiLIfDjNVag14/g+a+UR7fU8PJq73ckGrkqfXpBPhc78r+r4ZWq+WRRx753DZ7k3w2HwvuSbO0SSaZZJJJPuYr+59ULDiIGRjinsFCdky7k5/I72N5ezFPnHsJj9jLgCKIBTPnYnQO43zicXrsdsCHkISkiTEu7GvGI/NSJlGyJiOUOQmB/P7YVRrMI2y9J4nMCDUz48YFl93lYeOL5/j+jgpuSDVyqLKbXEMkfXYpc2xSHIpERlRy4v11OPuqsEh8UBjkXNzzISHqePJCcymWXYWGNprkVvaWFzA8FsbKEB1bUv1ocmu4bJVQ0W1lv3kEB05Ex87DcTu+coEp1iESOkqQaP0Z1OhQukeRyP3p9w9jd+mdmIOPIg86zs3m5WwyBBKWdQ/bmz6gXFLOwjkLUTVrOH3qNC63i5nKPHTKECpLm6g53Ul4sp4n5/6Ziz3vcbWlC7dcQZI0FnefkZ39c1npe5l2RwGPdX8LvyQJ99SLIA5cAgiI0AQoEYk8aGVG7jm2hR5bDzHcxbozocgEC7XyYVJf/DNx88ZvaPOAbzgf4enzT7N3upSCaU5GpR1IPGYW+s7nm1O/SfMb73NCJqXLr40qTQlSsZQf5v7wC3vvyiQynpz9JKESf8oOvsG3Y/IoaFYz6F/KKZkTfzysceYSszmd6uZChnq6cTb0cXNjKaG2Xka/9zARN879zLFFMhkB996LrcKMs+UKAV+fQnCsnhzG20ZJpVJmz57Ngf37SQ6PZrjXxtUL3QT21mH2z2BM00lExCcitf5CDwWv15KSH8KC25IR/VVAjIyMUFhYiFPrQp7oZM+2Aqb3JRGfEYotIwOt203vmIPDRw8ypunEZziB3LEQSofGaD7ZyYa8kAnnbgBZsAbVlAAsJ9oYCVdjK2xnt+DgxeIWbpkeyYML4idEiFSkoGmfmWbLND5eZqdlP3PyHyQwMYXCwkKOHz8OwOjoKE6nE7n8k3ZOVquVqqoqzpw5g8PhQBAEbrjhBvr6+mhra0OlUpGdnX1Nn2e/4BC8DhudnZ0smumH1y1gbrUSGu+HQi0jdVYoVSdNZC+NwtfXF4VCQVnhZYYrdSz/RjqxmYEc+20vmZmZwHjHgYsXL7JqxVpqD4zQcaUdla8fblEto/5WeqWjpKSksGbNmmuEZE9PDyKR6O+2FvtbwsPDOXbsGG63+zphMve2u+hpeZa+ThFzpy6iprMcmUzGvHnziAqNgFfaGVO52ftRAfr+bJTqUl576BTaQCOx2bnE5cxApFLT3d2F0tRIekY2C752H2rtuMGaw+Hgo48+wmq1Ultby/Lly0lPT6elpeVL9d/+LNLT0/F4POzevRuxWMzKlSsnvnder5empiaam5uxWq2sWbuGrKwsRCIRAcVKDh06xKJFiwjPuHZzqbq6mp07dxIXF8emTZuuuW4AZDIZOTk5AHi8Ar89cpU5CQHMiB3fQKrqrSJBn0CQ77Wu44Lgpbn5TzS3/JFg41qSk59CIlGwfObjZMSX8v33z/H2BTmZQQ2Ee96kpiYMhSKYzq4dzAk3sOPyHI40RJD0qf0JhSIIQezPHwoaePFk04QJ2g2pxv9TLZ4mxfaXZ2boTNID0icF9ySTTDLJJBN8Zf+bGrpNDGm1LPvFz1gbGMy9/7GNIxHTKQtI5Idl25nR1AxN28kBPEoV76ROR4eZXrEOf6C/c4TLRV1UhdkYG5Hy0OJEajstPHf2JMkZJTxwugSpSEpqQCrTjNPIMebw9KZEbn6hgq7hMTo8Hv4iVSNnjKkKOxZ5LCLBhFrqg0jqoEIIZswu5tGHn8Kzb4APgo5SKDtN/GAYVYGXcctcqICzXhElLX+tvRQJoAJVrMCnywIFoNIr4VJsEIJDht5+kgO+vgz7y7B26ZFFvYFcW8e63gXMGsgi9uHFSGUavpnxTX59/tdcuFJDatFyQpUzKArYg0Hug2TYTmtAARtn3k3nBTuHX6rBNyAbt6wAkdtJtA5mj6io8hXYb01lfW8Qd/nbaJb3clXtJSlJxdsV/VgEMSKxA5HUQnqSAb2PhGdSn2G04DJBYhmDfZeIf+JJ4mbPv+b8JaiW4HG8SbBWQfSgGEmXkmLvLTy2aSVauYjttRfI98th/pJo4jLCcHvd+MrH07FtFiemKwPojRr8w32ui3SJRWLuz3mYpj9UobGeJCB+JTRMQzW8jcUBA8hDZsCAh1mbb6e4qZ8zv/2I29sOEnDffaTee8/fve68Tg/DB5pRpvqjTNBfdzwzI4MjH7xHvUSCcncZMlwM+0TiE+LFppZO9HRuvGjm6NZaEqcHM/9TYru6upr9+/cD4O/vz7B3GKvWSkHxVQqKgZTkifdq76vH4ExGIwnDjouTSicLzTZ2vVSFJ1fP5W4rHUNjWMbc+Fpd/HxQRNMfLxKAGGFmCKfmxeIwjaJ0CRNjbnu6ENegBKnXg0eixD/EQsfgIIFR0eh0OtauXcvg4CBms5nCwkJKSkrIz89Hq9VSWVlJU1PTX83RxCgUCjZt2kRMTAzl5eWUl5czNjZ2nRCMzcql6tJFLH7BdA+1IFNK6GoYIjTeD4Cpi8KpLDRRd66LqQvC8VHoaG/pYuVNOcRmBmK327FarQQGBlJeXs6JEyeYO2s+LSc8DHbbWPHAVCoO/wVHfR3LbvkxbR0dLFq06Jo0bBgX3AaD4UvVq4aHh+PxeOjp6Zlw0v4YsVjC2u8/wGs/OEHN4Svc+fRtE22zAAYy7ejCfAg/4mJYYsMs62Xl/Q9hbqynsbSES4f34fAPQRQQwrp7vkly3qxrxj99+jRjY2Pce++9FBUVsXPnTmpqaujs7PzS/bc/i8zMTLxeL3v27EEikbBkyRJqamo4ffo0vb29REdHs2XLFgICPskCyc3NpaKign379nHvvfdOrHFFRQW7d+8mPT2dtWvXXrf2f8veik7qzSP8x6ZPRHtlbyXZxuzrnlvf8BTt7a8RF/t9oqLuv0YQhwbl8M4DmewqOUSs1oOcMMbsHQwOnUerTScv5RnW9Zt4p6SN++fHTfh1HKvt4fG9NZgtDu6bG8uDC+L/ZWu1J/mvJUIbwbaV2/7Z05hkkkkmmeR/EV9Zwa3o76IkO4tIUyftF8qYIu3mhrJTvJG5jh/OeZAUvZRN0yJYkxNFgJ+GtF8+Rm2bmLXPn+PRVanoLw6jMCg4NWplVoiMfnc93zzwNMroajzSCB7NexRBECjrKWNf4z62Vm9FhIjQtFjKO4Ix6OK4NBJFpniMBI+IWt9RpF4tVcP9hLkdhKraKRmOZ+xwH38Me4cTqhJWF3vZeKqPX+feSVlIOGpFE/P0VVgH+/A6nKicDiL6RxELYNIbCFXEk6GZxXHrJTqkDVQFByNS9mDR1mARxCjE7fiPqdF7lCyuyWSNeB0NsvqJGvVNiZt49fzrRJ7PIyBcTUd/Mxlt67Ao+3CmmpD3OCm4tIvvf/v7DHc72fX7UvADxZiNDlMNEbIYdFa4Iz+KN4tg0NpE76iWenUEx9tEuMSpRNtaadbEkOu8yi/WrkUfEsKZN17G8O4JxHkP8/vgBJ6YMuOac+fxCvx8zxUi5FvodP6WNeUppMxawulGBa+ebWbdSA8DulxGfVpIyVyARCLB7fRQX9rDleJu2moHELzjIlGukhISryM03g+vR6DPNEJ/x7jpGPqvoR404x/vS69oEJvPcgYLnyRw1QJc3eOprH88doUf1+5CHhZKwP33f+F1Zz1pwjPiInBlDAC24SEaLhQz3NuDpdfMUE8XyrYG1DOXUNFeSIAnBqXGiMfYQ4RfBPBJzXb8tCAW3pmCWCxiZGSEAwcOUFtbS2pqKitWrJhIEXY5XRx+6xId9b34aVyIyg5Tl6olNDSUOTnzKHi9jqAEHZmNg+xR2FlZPUBBYzeWCBVRBjVhehW+Ib60NdiI6nUgnxfOhggtx/9QwUDnKBKZmIyFESgCXbgHlVh1dfhYwhELYjovv0P+xi3ogsbTnEdGRmhvb2fRokWkpKRw9uxZCgsL8Xg8REZGMm3aNMrLyzEajWzevHnCvfvj9lQmk+k6x+OY7FwuHtxDXOYMDhw8QELkIroahieOa/1VxE8LoqKgDR+9gtFuMXKDg6kLIvB6BXp7ewFQq9Vs27aNjCnZ9F3QYOmzsfahTIZ7qmksLWLVQz8macoUUqZM+cxzazabv1Q6OUBISAgSyXjbq78V3ABKjYa4aWE0XHCx97dPMu+Oe/APj0Qqk2G4KYmLh84x2iNFrqllROvHsYuVREREkHzzXXjHRjldVExkZNR1YntgYICioiJmz55NWFgYGzduJDU1lf379zM6Ovql+297vS7E4us3GrKzs/F4POzfv5+qqipsNhvx8fGsXr36M1uOSSQSVq1axcsvv8yFCxfIy8vj4sWL7Nmzh6ysLFavXv2ZNeGfxuXx8rtjV7kh1UhmxPimy4hzhKbhJr425WvXPHd4+BLt7VuJj/8JUZGfvVkmFkvZkP/55Q+350vYfqGdo7U9TAnT8fO9NRyrMzMnIYA3755ObOAXt4ibZJJJJplkkkkm+Ty+soJ7SC3QExxM5VO/xq5SIp2awbNpG3j7GwvoH3Hw4cUOnjzewpPHW5ifFEhEZz83zJ+OSB3OCx/UsmVEwam4ETzeIvqM1XztcCtebxDfSvt37s2+Eal4fGk2J29GEATare2U9ZRR2lPKkKMYm/csGkFM0OAcFH2L6BQ3IUeKv6Aie89OOtZO5Zw4jPuDn2JI0sNDuzwE9/uyc/0dnHdF8+Oyd3glZSU9Ax2oVV1kuHxZcmiAyv/H3nmHSVWe/f9zpvfts72zvcMuvRcpIqICCgr2nkRNNGpM7G9IjDUxGsUoClJEQQWl97q7sLB9l+297+zs7E4vvz82QghoNMn7e1+vdz7XNX8wZ+aZ8zznzDLf577v7x2WSlRfM+0+Ij6Y5GKGQcud4gXc7LLj7lWw7YEJHHj/bfwEG4JKgaE6h6u0CmwiM3KkhKbFX1gjqSBlaftDDHvcmPXn2Bi6hmhXCknNkwgtysYa0E2/p4x169dx66pbCc510FULHlEwTc3HmZBxHTPtchodLp6cn8zqnYAWwINWd5Kro11EerL5Yxmk9J1j/RP7EUskpDV1oQ2bB0qBMlEAN7x9glUTYlg+NhJflYwNBc1UdAyy7YFr2Xq2BNfgefRxEdwSGMn+/Y1oB1y4RWaIERCLxdSf7WH/hxXYrS5C4nRMvTGB2KwgjD0W2msMtNcMUPh1I2KxQEC4hshUf3KuisLd2U7t2qMYW4IRe2Qg1nNg9A1ce/40brQUNobhc2AncR21hH74ISL5d9dlWusGMB1sQTstAkmAEuvwEJuffQJDZzsa/wB0gXr8QsOJHzMO01AK/Z176Q1uYMk1uWzbnU9uxDg+eGk7Xf3NiMMd1Nrk1P7lMABGoxGxWMySJUtI/wdBKJVJWXjnSMsn19AQ58c9RVvCHLr7+olK9QcB4tIC6K4zcn2IP/7+Cmaf7eO6a7MJjfe5MI6z10L3jnryKw00f9FA6CgfFj+SQ2u1gXN7m7EI/YgFOW63GcGjQSY7xw3P/xchoy66dp88eRKxWEx2djYqlYqFCxcyffp0nE4nlZWV7N69m9TUVK677rpLIsX+/v6o1Wqam5svE9wRKelI5Qpi1HI6RSIG7O24Wnzx/M1EDiB7diRbVnex851S9KP0tFsqOP7peUoOtiGNGAAE6qtbEXtkWCv0mAetLP55Dlp/EVtX/4W4MWNJ/AfR+vd4PB66uroYP378d94D/4hEIiE0NJSWlhbGjRt3xdckjo2k9rSBjvou1j/xEIJIhH9YBL4hoTRXBiFTR3H7C/dgHBri9OnTdHZ2Ultbi81mAwTa2ttpa2u7RNDv3r0btVrNpEkX55SamkpMTAwVFRU/qI1TV/fXVFQ8SkLCr4kIX3HZ8by8PEQiEQ0NDUycOPFCi65vIzw8nLy8PA4cOIDNZuPgwYPk5uayYMGCfyq2AT4700pTn5m/3HLRHbysrwwPngstwQDcbidV1b9Gq00lKvL27z3ffyQtzIe8GD9e/KqS3iEb/moZb908mvnpIf+n0se9ePHixYsXL/89/GgF959WOEmwmTFfew0OuwO3U4xaqmN0lB9ikcC89FD6h+1sL25n7bE6DmtnkegTyL1TfLGc382X0adp01YiB9p6k7ENruKu0Vdzf+7lrXQEQSBKF0WULorrEq7j6fEuHnh9Ow7PSc77FPBXm5MQawgKl5xUUQRlTy+moONL1D4l9Fp9yDo+la8Cw+mbGEm70Y+bVX1Maz5L2kALz867h9vtesZ8/Ql7o/NovPUhzpQXc/tnL5NZMZpfZrh516HhWZGbF0QWfv7mF1zVcgazS4ddvYx4mQfRcB3l6i4miCYRaAnE4/IgiAXO7W/B3aTiTMJ6qsRnEQkiWtwNPPHgw0RaE/jyz2exmR10ihrZsGEDQ0NDaDyBSM3RWJWluIM9zGqXc01ROy+udKKN2IrYGcZg+zjezptNhnmQ7QdLmdYLy2+9E4XMSd+evajPVKOYOQ1VdggbJ4TwzuE6Xtt3njf2n2dxdji7yjtZlhtBvMpB+O4+OjRO9jjOktMVjt+ABJWhhvaEAUanTMNmcXJoQxUh8T5MWZaIb/DFfsZqXzlhCb44HS6Of1ZLaJwPiWMv9mf2uEOQvfYIPoEqNgYqkdalIJXEcdqnjskeOV//YjV31+zH5/rrUY8b+533m6PHTN/6SuTxPuhmR+FyOtn+6mrMg0Zuf/Vt/EIviiFjr4X1vz6JnzsJV2wF2/d9jtPp5FThcRAgMFxP3KikS37My2Qyxo0bdyGq/W2INRqUmZmEDQ1RqfahpPwMwTE6eppNzLs7nb3vV+ARidFHadj9binX/CwbQ6eZ9vMG2moG6G8fxi9ExYL7M4hM9WHfmrfobqrH7hIjcS/E5jqBxhSPS2zh2l+tRB9y0YnZbDZTWFjI2LFjUakuXgelUsmuXbsoLCxk8uTJzJw58zJhJQgCUVFRNDc3XzYniVRKdGY2zedOc9UNN7NjyxF8LVn0dwwTED6yHvpoHTEZAdgsTtIWRrJxYwlnDtaQPSWB8qY2xC4FNdvd+IpyGZKZScw1cm7XOjpqq7FbLMy64/7vFE8mkwmLxfKDI9wwklZeVVX17ceT/BBLRIy76SnC4u30NDXQ09RAZ0MvYlkCU5a+WwRKAAAgAElEQVQmIVep0KtULFiwAICDBw9y+PDhC2nc69ev57bbbiM4OJja2lqqq6tZsmTJZXXQKpXqQh3098FoPEdFxaPI5cFUV/8Gp8NIdPR9l63VmDFjGDNmzLeMcjkzZ86koqKCgwcPMn78+EvM6b4Lm9PFH/fXsDAzlJTQi7XaJT0laKVaYnxiLjzX0rqWoaFq8nI/QxD+vXTvu6fE8eCGIu6YHMvPZiaglv9o/2v04sWLFy9evPwv40f7q0Km07JzeCdnXHrSJGkMDIQxJcEf8d/V86oVHnKThjEYClhffZoXO7sRfT4AwQIB4jgc7ddwvdiXhPE30Dlo5aHZ36//rkSA++ensX5HLzFtShxiG/lB+Zhkg6yXmHGaXeSFJBJQKaK6bz51WujwMxEpCUApFRhOSGNo4nR8Th3l+S/+hL/NROG4+XQtuo1zjf00uoOZOm8ZK3dvoSvCyUZxJHcrxrPaUE5J3yEElwuFkINTK5Dop0A7Phx7wTA2uwP5eRP9m6pwjAvl5NZaRqklBJtzeS6wkKz2GYxvupaWYRGaCcPc8Is8/vpqL/LeJNqowel0cN3VN3D0gy4kyom0NJ8mypFNgv9x1n/xOc82R5HVbsB8/gukX7poB9IkcsY4bXD6Y6yAGtBduwqPXYwyPZBReg1/WJrFE/OT2VjQTN3HW3i+6ghZS9/g0xd/jUjwQe+3HPM2Ky3iHqK69jDgqsMjSWPy6HQKtzfgsLuZcUsKGr/LI9DWIQdfv11CR52RiqPt6AKVhMSNRHUFkQjN1KkMHT5MyC230N/sRioOZ8g4Yvq1vKMKp1JO8C8f+87r7Rp20Le2HLFWSsCKFBAJ7F/zNq2V5Sz59QuXiG1Tv5XPXy0Cj4coWy2C3yzOte0HEaREjeWqxRPxC/D9XvfZt6GeMJ5RWz6hXi5n167dZOmn0VIhZmKSgYW3xbB7YwsyhRiXy8OmFwoA8NErCU/wJXdBDPE5QYjEIg6vf5/KY4dIzRuPYSgYkWAnMT2T5kot5oAqzpXIuCrkqgufm5+fj9vtviwKvHfvXs6cOcM111zznaIsKiqK/fv3X9FgbFTeBHa99Rqdv38GITwRDxls//PHzFwxnqj0kTre+fdlIIgETn41Im7jJ2mZelMizesLEJt86HWUo+xzYjOcoWSfHR99MLogPZOW3YIu8LuN0Lq6uoAf5lD+DREREZw6dWpkw+pvGybHa3spajLw01kJSOViwpN8aa0aJHd+DvrYRFqrDAwONOFyW0meeGnEuLW1lSNHjjBt2jQmTpxITk4OH374IR999BG33norO3fuJDo6+t+u07ZY2igpvRetNo2c7PU0Nb9DXf3LOJxGRsU//p0C2WA4RVv7JkSCFIlEN/KQ6vD1yUWrTUepVLJ06VK6u7vJy8u74lgDZjuHz/fQPmBl0Opg0OKgsW+YzkErj8y59G9xaU8p6YHpiISRjRyrtZ36+teJiFiJTpd52dg/lKvSQih/bh4yyT+PwHvx4sWLFy9evPwQfrSCe1n485gdBbxf+T4HFQchGCT2Ldy4fRR+bg2d7l6aTM04PU4EIFChIkQ2hapmPTN1oznV7yJDZmBsopzrJsdeGNflctNRM0BTeT9ulxu5UoJcJcWBGaOrnfauVpqbm3E4HIQqlYwaN5mSgmNktccxoOknQZSAvbqOuRV1KIaNmOcM8v7cWEQ9nTSUxTM/PYTKziFuCpzPH3wbiB7s5GD8eF4OmYFPeSezkgL5VbYEoTGYIx1xpHc34BTXcdZ3mNG62ejbauiaOI7axihS5BJkkmqOvfUXIrKewOrjJuyaVFrXVXDsRCc+IgGdx82AOAWpU87QqFamTUmgrqCXfWsr0fjJSZzpz/EDFYT2pOKf7GKgTooYC3JPMmd7BAwyO883W1EVuRAFDaGcOoXNgTkoU1JYeN0Urnu3iBCxk0OrknG0teE2mfCIUjGf60UeczGdOUAj5/6xodQ+tQProJG9z/4Sp68O/+jb6Wm2oBDEVCduZtqeI7y56FZ8pWLcFgklh1oZtyj2imLb2GNm+5+KsVucXPfoaE59XsfOd0pZ9qs81D4jr9dMm4Zx61YClSo6pUakZn9iZszDfd6FY8bVxCzMQuz77QLY43TTt74St9WJ/oFsREoJp7dvpXT/bube/zABEYmUHGqhtdJAV8Mg5kE74AFBoEWVid7oIcA/ELHSzY13LviP3Puq8eNRvfU2t153A+v376e8pRA/ax4lT7xOsGSAhf/1Ovv22/G4nYxdFEvqxDDUvpeuX2NxEae3b2XKdTcy/OlexIG5BMfJaKtREpPpjzgunqKiIqZPn45MJsNqtZKfn09ubu5lUfjq6mpyc3P/aQQ0MjISp9NJR0cHkZGRlxxLnTqToOhYjN2d9HZ0ULBvCOOwlk9eeIox8xcxecWtSGVyyo+2UbSjHUmYFF2kgMU0SEtDA46hQZAruGrVTOJH341C/cPqbru7u5HJZPj4+PzzF19hXjAilJOTk/m6tIOHNp3F4fIwI1lPergPMRmBHPukhl3vltJc3o/D5kKuExE9Xo7L7UTMSKTabrezdetWQkNDmTp1xC1fqVSycuVKPvjgA9555x3cbjdLl363W/8/w+k0UVJyNyKRAnXkY6zafQf3ZNxDYsJvOF/zAk6HkaSkFxD9rbTGMGxnwOIgWNVNbe3v6endi1qdgESiw+kcxOk04XAYcLttqNWJhIbeQGjotURH5zFsrmXAkI9hIJ+mng5K+yZR2BlPcZsYlwd8VVJ0Cik6pQStXMoz16QR4y+mp2cvPT17MA1VoR1uJfnv0t2rzz+HVKIjPu6Rf3kN/hGv2PbixYsXL168/HfwoxXcz++oZMs9s6g7UIddZGe34MttM1WcPPMldY46fIalTBdFkx6ahauinZCIBCyG6RyyDbOz3YxCLGKUu4kg3xlUnerkzK5GrCY7NosTjxtEYgGZUoJIJGB0t2NUVYMA8QmxTJs2jZiYGEJDQ2lsbKS04BgqaRC3HbSiGT2HHe5AziQ6yV7lwuWn4mjZcWwdi3nh2jRWTogBoKlvmAOzYul+5Wly2s/yBu0Mx0bRXWug2GZFJZUTZDAR3D+In82B2NFA1wxf9Ek30my0IhMEQkXFDO3cRNXyXBZ06BhW69h/qJVmowOJMHJxXeMjWLw4msKT07kz/U5SAqLImBzFQLeZo5traN7Wh0wvwepnYrg0kjb9AL5iIz0eCSKnk0a7Gof/LA7lWomW9BEqcWKcsZC97VY2bypHKROj89OgSEpCkZQ0Ugv78mmUqYEI4ksFQf/772O3WiiZPh5zZztpytFUNVsIiNAwYBzAp2kC1bcpCXW5iU9O5ejmGnSBCrJnXW7O1Nlg5Ou3SpApJdzwyzH4BKmYe3c6W35byO53y7j2kRzEEhHqSRPxSCQ4zvdilprxwR/TQAJWcTe9RicajRL1t9xjHo8Hw7Za7M2DBN2dgSRASW3hKQ5//AFjr11C3OipvPviNsQmP0QeCRK5CIlMhMdqJUd6jsyXHqG49CzV+zsYl3Hl+t5/BWV2NoJSiby2gQce+QV//sMfcAs2SjNmIRiPYv/pHcx+6jmON0VQerCV9KmXmnmZjQPs/POrhEfH8d7BbvxDZxHphO56J8kTQpi2IgnTUCT5+acoLi4mLy+PwsJCHA4HEydOvGQsk8mEwWC4ooHWPxIaGopEIqG5ufkywS0IAvqYOPQxcSQAfd2F1J/tIXz2NRTv20lDcSXxY1dSdmSA5PGBVBqUFB8/ytm1b2GLTEKs1pCbm0falBn/0pp2dXWh1+u/V43xP6LT6dBqtVRWVlI6pObxz0q4OjOMM439fHSykZeWZBGTGciJbXWY+qyMnhuNR2vkq33baC2Bopoj5ObmkpeXx+HDhzGZTKxYseISJ2+1Ws2qVav46KOPSEhIICQk5NtP6J/g8bgoK38Yi7WN9Kx13H7wKbrMXfzkwE+4I/0OliX/nurqX9HV/TUaTTJOSSaP7cyk3+xh9aRn8NeoSUt9jeDghQjCxfVyu530G47R0fEZdXWvUFf3EhKJDw5HP4IgobDvBv5yei5ikZsU/2puTilhTFgnob5+yGV+SP8WKbda2zhy9ChutxW1OgFBFsZUdQXSwfepqjahVsXR27uPjPQ/I5Fov2OmXrx48eLFixcv//P8aAW3ALx0sJUEpRIsMEYUiOive5ipjmTOPS9hGTTSVFZCQ0UVAyY3muE0DK1DXJXgS06nBMeAA8ijePMQUAGAXCUhIFyDNkCBRCqioaSHAUUNFk07USHxDBcHM3nJaGIyLrbBqa6uRqlQYbGa6Q3RowFUyjS6DSc4diKIzMl7iBerWRaXjeLwh7zxVjEet/vC+wf0Ibj9BMQiOz6ddUS7neh7bfgNOfFftRJXaBwD69fhWr6YJ23v8FhlNM39vqRr7PTlDLNj8lVICgI5ZZRiHxhCprSCAE4Bcm9OIWViKAAvT3v5kvXz1atY+JNMas90s3eDC1ufnfRFQWROj+Klda8hbcwmsC+PINUgbWYdCYoczsvqkLU2oGt+h96AeWQmxaCWSxiyOi+M6+g04+yz4rso4MJzHrebhuNHKdj5Oa3ZSbikCubOuJETJWGIJW6u/8Voqn/6BAelsyk3ZCBoOsgIzuTwnjqufjATy5Cd8wVdGHstmPqsDPZaGOy1EhyjY8EDGSg1I9FBtY+cefdmsO2VIo5tqWHa8iT6+z0UT3iSngY/nAFnAWivGSBEJcdHGsqnL/6azFnzmHrL7chVl0pve4MR85ku/JYm4vR1c/jdP1F6YA8JYyeQd+0KPvr9XiSDAYh8zfSKKwmwpiG2yBl97lU0rz7Ne++/S39/P6NHj2by5Mn/7i1/AZFMhmrMGEz792M6eIBZdfUcnZABtjhOsg9JSiSBf32NqMyJ9DnncmxLDXNuH0k/9ng8fLX6WVxGI9riVvbMmIu/S+B2k8CUJaPImhWJIAj4+fmRlJREfn4+WVlZnDx5kpycnAuu49/Q0tIC8L0Et1gsJiIigubm5kvMvq5Eal4MTWdMtFTJCIz6CZZ+KD3Uj0RcS/HOHVhDohF0fmRMmEp/axcut4ec0Ze3jPq+dHV1ERER8S+9VxAEJk+ezKvbz5CfX8Ky3AhWX5/JXw7X8cf9NTw5PwU/fwX3vD4VQRDo6elhzZoNpKWnMWvWLPLz88nPz+f48eO43W6uvvrqS1ptfYNOp2PMvBuJDPi2LaLvR139a/T1HSEr8z1eKd1Il7mLTQs3cbjlMG8UvcG57iyeH/MeHkslnX3VPPF1KIMWE06XguP9j/Hb2dcjFisuG1ckkhAYMJ3AgOk4HAN0dX2Fzd6Fr08e+W1RvLOnjJvGRvGrBckoxNM5Uf8h+6rewsfaSqQ6AL1Ci0JwI5XqiIv9GUFBV6FSxbKzYSfPlxXw3viVdHd+hsPRR0DADIKC5v5b6+DFixcvXrx48fL/gx+t4H5mURqPbDtPYoQ/QuNpkvpPE547nqm33sOxU6dobW2lt9eAWxsEWqizVBAgzUEkFkgfH0q3sZWa+mqCnGkICFz9k0wCIy5GSwwGA/WO49i6ughwJGM+F4RCIeHMrqYLgtvj8VBZUYVo0A+J3IlzyWQ4ASqpGLnmamzlm6k2xzC9XU6H7X1EkhBE0rFEpgUTnRFAX3c5tfnjUPiXETn9DcR/uxo2pxKn7kHOFE+g7lAvruiVSI5oWKp5jqphB/5SB71B56g/mUaEUwuCk0iZiG6HG22EhricIOJzgtD4Xf6j+O8RBIGE3GACE8bx3GtvI/tcyZF9pZRGw7jhSiyKQAzmWHLVIs6YYxGJotgWlsOk+m0sbd/GnGVP8XapBX/1ReMmS1kvgkKMPH4kTbt479cUfPEZgz1dKNVKnPHp2GwC+bVReETg33mGLY8NE1nZQtTNA7SVxECQkjNftRKTEYCvXsVnL53Banbiq1eiC1ASkxmIr15F8vgQJP/QGzckzoepNyVy6ONqjD0WWir70an9GXN2LS33LqKv3wkuCZETwnCfkyJVzaDs0AHqzhQw6477SBh3MYJrKe9DpJNR0XqMU3/ahEgkZsatd5M2bS5f/PkMln43UqWLO5+ex/a3g+mqNdHrV8LxBRMx7ttHbGwsS5cu/beikd+GesJ4uv/wMmJfX1LffgtXj5zTWzvxm3oDyaFK6nZ/RWFzCWKpg/P587Ec/pAUnYWmnk6a3RYmOCQU3/UrhFoH/WIPrpl6smdfKprHjx/P2rVr+eyzz7BYLFcUyc3Nzfj4+FwmxL+NqKgoCgsL8Xg835kSHTrKB5FYQGOJYsDZR8asWNQ0YzF5iEx9gk6rgyPHjhM+ehxnWr9Er9f/y+vscrno6en5QaZg32B1uDjTZGBXh5p8ZzRpki6ybEZczhRuyovkjX01bDnTwj1T4xEEAZvNxubNm9HpfDjpjqev1MB98+czY8YMioqKsFgsVzQ9c7jcrP66ivePN5AR7sPnD066xK/iG4ZsTt45XMf0JD1joi/vE28wFNDU9Bfi4x7lqKGfHfU7WD1lNXE+ccT5xJEVlMVjhx9j1cHf8NLk13m1MJN+2yAb78lmZ3kPa4628PCQh9B/knkvlfoSEXEzACdqe3l4cyELMkJ5cXE6YpHAyfbT/LxgLRPCZhGtz2Zd7ec0DTYRrglnefJCVkSuQPq3NmUlPSX4qiJJS3gcd/zD9PYewtf3ynXhXrx48eLFixcv/9v40QruWSnBLC+qZODEUfzsBpIWreDqFcv5/PPPqaqqIj09nby8POz9Mgq3N2IMKEU7tpOFK0b6Oq9fdwqR3IXL4uGGX46+xP16aGiINWvWIJPJuOvuuwgJDqGuqIcjn5yns87I3g/KmbIskY6OTkxDg0TIk9Am+VDT0kw8o4hP9MVQJ8LtisPS1EZgaicBUblERz+GddjBmZ1NOCV1CMp2BJEba386AZ6viEz20F7XQnvvBrokLyOExKAbs4T61i6mjZtD87FhHBYXg7gYaMhFLRWwB7YTKthJcyYw9ZfjUf0TkX0l/Hx0RC6U8Fn+K8xvv4255feitBTSHNOOvyoOuVvMpFg1zkYTSnsQC5/6LZ+ufpZTf3oeT8Ji/DKzLoxlKetFmRIAYoHjn3zMqc82EpM8mlFnaum/fhH9Fht68xgcVjcIHnr12WgMbZRm3IPM1YpZ24qqJgKz2E76igi2vVKEXCVhyeO5l9UhfxtpU8LpbR2i5nQXU5YlkhBho/GaYnyVN7JLYkDhCsIsFqFyeVhw243s3jAKkeQYX776OwKjRiFTSsADeY5ZdNmbyN+0g6w5C5i4dAVylYad75TR1tqG1OnL/AfTOLK5hp56MxN9y+kpP0LvDdczf+xYkpKS/ttEgW7BAiwlpQQ9/BDy2FhyrE6Kvuhk6LwfZ4d7WbH6dZzF56jc8SVVpmaaZZOoHziLWD0WrcKXSoUvX1QOEyISCNNKWX++i7tsKWj+zp05Ojqa4OBgqquryc7Oxs/vcgHX0tKCLljHB2UfoJVpLzz85H6EacLQyXSXrEFUVBRHjhyht7eXoKBvNzJTamSseHY8Co2E7V99wcmKndx8883Ex4+0vRPV1uJ0Oi+4g2dnZ//La9nb24vb7UavH3FkP1XfR2PvMGlhPiSGaJBLRjZ1PB4P3SYb5e1GSlqNnKrvo6hpALvLTYBaxuPzkpkdnsgnn3zChx9+yIoVK1iYGcq6U03cOTkOkQCff/45g4OD+I+9lq37GoEOIvyULMwMuyxd/xs6jVZ+sqGI4tYBbpsYw9oTjXxyuoXlYy/PKvjt15VsyG/mTwdqGR3lyz1T45iTGoJYJNDS18OGfe9Tbfgp9sZkiofXszBjGQvjLvaoHh08mi2LtvDQgUe47cPDuM2JbLh7PGkR/kQF+rOhoIPX99bw+yXfz6ispHWAuz86zbg4f15dlo1YJFDYWcjPDvyMvNA8Xp3+KjKxjDvT7+Rczzm21mzl1TOvsqN+B89NfI7UgFRKekvIDBr5PJFIjl7vjWx78eLFixcvXn48/GgF9+6/vEHgmXwMqhAORi7j0RXLaW1tpbi4mIULF5Kbm0tHnZEvPzqLzK3l6nmL+GrPNnbt2sW8efNoqG9CORTOgvsz8A1W4XA4LvQN3r17Nx6Ph7vuuuuCQVRCXjDRaQGsffI4tYXdNJf1Y9Y2IXjELHlwOiVF5fQcGqRUA7nhak6U99MzPooiv1rezFtBY+MbRI++C50ug6hMJyUVD9Ow93E0vgqkCimntrVzahsgSAhPfIi4+Ftpda+h/mwHSqWDwgMVqE2xqPUN2E0RLHsqhbbuPrZuPcqi6AVIDeJ/SWx/w4PZDzIrahaZgZnUFHRy5B0DSksPncoiWgxjyMZD2mQt4iMmopT+nM1Ywcy2nWSXb0YQdTGcEYb5QBvOLjPaq6LZ/tpb1OTvRKKcQmdXHi25ozEOluPXNxqXW4KAgC2kjtvvvA7HtvOc1kgpaGogOjybip4SosLD2Le2ArWPnEUPZaPSyf75JP6OqTclMuXGREQiAY/HgzQyElVxMQr/ROjw0NAyRBoQrlcy//6J7FqjxSd8KsPDCrSBjfjJXSg6VYiiFax65E/4h0XSVjNAyYEyaqrqkNn9iR6npC7fwPmCLmZcHYjw+BrG/OIXBKxa9S9fh++LNDSUiDdev/BvmULCwgezOfxJFcZ6LeteOMT0G9PIffr38HUjZYfbkKqmoAuwEJoQS31xD81SFzkqF6sfmMbsN47w7pF6fv537tCCIDBx4kS++OKLK6bEOxwOOjo6aA5r5szZM7jcLjx4cBizsPdNQxG2BR+tiXBNOFG6KO7NvJfoiGgEQaClpeU7BTeAT5ASgMWLF2O1Wtm0aRMrVqwgNjb2gjiura0FICMj44pj1HSZaDdaSQ/TEaC58oZNd3c3MOJQ/nVpBz/ZUITbM3JMIhJICNYSqJFR2WGid8g2cm5KKWNj/XlyQTIT4gNI1GsR/S3ifPvtt/Pxxx/z5ptvEhwQQ0u/hvX7i4iWmqisrGT61dfz4PYWlo+NZNjm4rEtJcQGqkkLuzxsfKK2l59tOotULGLzvRMYHeXHoMXBH3ZXsyA9FB/VxV7nx2p62ZDfzHOL0gjzVbLmaD33rS8iyl+FRCxQ3zMMXEOCXk5bbx3mocVs6RDRWpfP9KSR9TRaRtzCzW13YTEZSEzZQ2r4SF28ViHlJzNG8eJXFdw9NZZR+kvrp/Pr+2gxWACwOi1sr/ua0xXh+GtdLJnqYcg5QFN/Ew/uf5BsfTavT38dmXjkey0IAjn6HHL0OdyUfBPPHH+GFV+tYFXqKqr6qlgQ+58xHPTixYsXL168ePn/jfjZZ5999n/6JH4INpuN3/3ud4wPD+Kqu+5H5JpCVLeCIYON4+f2oPPRcfXVV1N2uI09a8rweDzIwoYITVaTkJDAoUOHaCzvZcDcxZSpU0jJjWHv3r1s3LiRnp4ehoaGOH78OAsXLrykLnVgYIBhyxAyqZzuJhPRmYE09BcTGx9N9uhMjq1rxmqzYrQJ+MrFNGu6cTUoWXrDHHKir6endx+9vfsJCb6Gypq7cVoC6CqZiccDMoUYQRgRTTc9PZasmZH4h0Rz4IABqdRJbooHQ2k2bm0/TkMk01dk4hehZcOGDaQkJhPX5oM8xgdlWsB3rNx3IxFJCFGHIAgCgRFatB89i0kxkZDgNFRxAkG9Hqq6GrCKZPQ0mrFEaahSxiOyKlhg8Uda4sLpdtAb5cuXWz6gu/4IfhFzmTh1EgGfr6YtIxBNfwYyiRKpTEJQrIp2ZzGCXEzG8ps4dvYAuMV46iPRqFQ4WxQE6nUsfiQHpfaHiW0Y+QH/TWRVEATsTU0MHz6MYtkSeqqdDBhsJPtIkfgpCJkYRmCEhqqTBgREDA34o1dF4+dyo5iTx/nTJg6uq6b8aDtWmxmXVYRU60LsUNNeM8CsVSloPnkZj8NB2O9/hyD+93oCfx+6B61sPdtGWqjugtDzCVKSMTUClb+E1nIjzaeHKT7QgqHTTFi8L4N9ViYuyaDyRCddgp1TYhdPXJdK3qhghm0u3j/WwNLciEui3MHBweTm5uJ7BSf3lpYWzp49S4GmgJevepnfTvkto2TXsP2EHoVIh9s0jmvT0gn1lVPaW8qm6k1MjppMX1MfLpeL5OTkC2MZLQ46jFb8VJdfa5FIRHJyMg0NDRw5coTGxkZ8fX2pqanB6XTi5+d3wdEbwOF2YLAYeOdoJQ9tLGdrURvvHqlnc2ELp+r76Ry0kBrqg1Q8YvhVWlrKwMAATn0SD3xcxMKsMD67fyKzU4NJDfNBJIDd6WFGchB3TIrl8XnJ/HJeEouyw8mJ8iNQI78kiq/Vai+07BIsg5T1w7mGLsQtRUyaNIn3q0VYHW7eWTmGuWkh7K3sYsvpVhZnh6GSXXQFf/GrCp7bUcHoKD/W3TmW+KCRzb+cKF/eP96I0WJnRvKIUB6yObn1/QLSw3x4blEao/QaluZGMiNJT9+wHb2yh+khH/D4gjjOy75gQL6TtcvuIj00jJpuExsLWsiv76eue4gekw2lVMqd0/04NvAXGo2NzI6ejSAIpIbp2Ha2jZruIZKihtDJddgcHp7+ooxnvqxgT0UXeyq6OFDVR1uXP34aO8EJn/J5/UbWlq9le/12MgMzeXPWmyglyive23qVnusSrkMmkvFB2QfY3XYeyHqAYPUPb9nmxYsXL168ePHyn+IbHfrkk08il3+/zFv4EUe4V/7udWwDcnprziGIBErLi+mXdRHJONb/Jp+hfiv6FAndlU76nI1s315EVlY2IaoEmnsrQIDsSSPpn9XV1YwZM4ba2lrKy8tRKBQoFArKysqor6+noaEBg8EAgFRQ4uvIpcfUjENsImt0Okc/qcEy5ESb1Y+sMoD8SgP7Rm1ljvU2Rg1mIlHll4AAACAASURBVBJJSUn5HadPX8+p/Pk4nUaUtg+QyIa4/aXJSGViBrrNfPLbQk59Xs+cO1I5e/YsbW1tLF+yklMbOgmMEtPdYUGksZGQF8QnWz5BLBYzM3wsw0VNaKeE/5MV+2FoEmJJaDvB6dq5jF+YzXBjFaPMkRxV19PTKCdZLGNcj5Op6lwsKoFKWyEl5/YjkoTgdnYyfskdjElLpu3Rx6jMykPcnYIuUEVUciAVx9qZsTyNkAYHe/fuxe1209zczC233IJaCGLHW2dpVtSRdL0YhVr6z0/2+8xn+jQMH39MhtZFmeBGJDPSmLcGVc8oslx/xGFzARCdEUhnvZHy5iFMUoHmv1YgkYnQ+MoJiFDT2daL4BYjcsiwW5zc8MsxqNrKaT50iPDXXkUk++GbAwAulwWx+MoC5B8509TP/euL6DbZcLnc3DbpYls7QSSQPimKpLwwtry3m+aGNqZfl8O48dlse7WIg+uq8NErKPM0IHaGMTMjBoAHZsSzubCZV/ecvyRdWBCEy9qAfUNLSwtIQKwTMyFsAsVNrTy8sYSs4E7uy/qEv5Tex8aDgby5fA6PjHmE+/bdx9277+b+oPupb2rheG3vhUdpmxGAzfdOIC/G/7LPkslkrFy1ksqqSvJP5rNx48YLvbzj4+NxuV18VvMZbxe/Tc/wANbO63AaxyD1O47a7yS+Qhr+QjbtplD+sLubD0808dTVKcxPD6Grq4shdTj3rS9iZrKel5dmIRWLGB3lx+ioy9Povw++vr7Mnj0bAMXpFh77tIR5S1ZSYxJzvLacdXeORasYubffXZXLoj8d48ENRay9fSxbTrfw8p7zuD0efnN1KrdOjLmkXluvU/DQrARW76zkxrwoUsN0rP66EoPZzro7Uuju3o5U5o9SEUFGeBgvXhNEfsGtiNXZPFnyPg63g7dmvUVuSBJ5EbByfDRut+fCxs3fEx7yAo8efpTkgGTuSL8DDw4mpRvYfNTC0eGn0cgU2NpXYLEqeWFxMkbZHt4tfZeMgAx+O+W3ROnCEYRldJu7ye/Ip3O4k5tTbv5Wsf0NUpGUuzPvZlb0LI62HiU1IPVfug5evHjx4sWLFy//0wgej8fzP30SP4TBwUF8fHzo7zPw9RuVGHssuDxOTBFFhPhHYC8Px+l0Y1G1IwAqZzArX5xARVkVu/bsROxUIVY5sdmtaDQarFYrS5cuJSkpiV27dlFQUEBgYOCFNNPAwEDi4uKIjY1FoVDQ0dFB5e5BLAYPtqgK5k1YxqF1NcxclUJIioLjr+yku1/PoNZMuO+IQ/gNj+ciEgnU1r5EU/M7ZKS/xcE1fvgGq5h7V/qFuZ0v7GTvXysYuzia/ae3EipLx9qqRCoXkzUzklNf1DMQcJbgWB9aW1u5cekyfHcMIYvQEnBzyn90nfvee4+et96m5Ia3kSokTE33o6t0OyVCJ46BKJwDUUxVqqmyeugJkBMYoKC+6CQiiZa0iXrSB6vp+Ot6mrKup0mVhzoYEjKDqcw/R86cOHLnTMTtdvPRRx/R2NhIfHw8K1euBMBhc3HXvjuRSiS8N/e9/8h8PE4nTStX4ejs5MTMO9Bn/xGZwgEiE8HK66gruAmnw8OcexNRumTse+YU9XY3CBAYocHt8mC32jAODCF2y4lK8WPOXRnIlWIalixBJJURvWnjD67Zdrud1NW9RHPLB0RF3k5c3M+v6AANIzXE6/ObeX57OdmRvoT6KDlY3c2BX0wnSCvHbG5CLtdfEO4ej4edO3dSUFAwkrERqqOs4HN6zAG8W63GNySSzx64aIS29ngDz++o4PP708mMir7iOXQNGHhowwHCdEMkSU7jcVehidQQQAiP751KgMLAi7NP4qvW09r5NX8tu5PTncn81+J0YvQynty9lt7OQMzWUNyICNTImBAfSGaUjG1FnRiHBXY+PAWd4uJGi8fjYVfjLl4ufBmb28bC2IVMVU/l1J5TDA4OMmXxFN5peYfK/kpmhi7ldPFoeowC983WcXWmntahVvI78snvyKfeWI/SHUWc65ecqh1i0qgA1N1lHBoKZfyoINasGnOhZvs/hdXhYvzq/UyMD+BwdQ+LssNZff2lKfAFDf2sWHMKrULCgMXBojQRKzLOIHKcRamMRKtNR6dNR6tNQyLRYne6mf/GEQLUcn42axS3/LWA+8ZWMtbvr3g89r8bWYRYrMSBlGdb3MT4p/LqtFd/ULT4j0V/5L3S91iWtIw9jXsYsA0itD6JTNDSP+RGquhFFPIRcoUBN27uzbyXezLvQSL60e7nevHixYsXL168XMY3OtRoNH5vw2D4EQvuw1tLKd3TDR6wBzcySBuh1gmoVBKU6UcpLXES0D0JqVTK+EXxFB9oweo2MuBbisVqQSKR4HQ6CQ4OZvny5ZjNZtasWcPMmTPIyQmltfUUcoUCnTYEGxL+XPw+ImkgL0xZTUedka1/OMPUmxI59Xkd0ekBzLkzjdahVj5/6yNm9k7iqMVDeJIfzeX9TFoyiuzZUXg8LiyWZuymYD5+5hTz7k0nPkd/yfwOb6ym7HArEnUPqoAWonIM+IXC2U9ziUhMQZ1oZNeuXWRkZDAvahKGz2oIfng00pCLrYLs9l56ew/hwXXhOQEx/v6TUChCv9c6Dx0+TMu99+G491mOVgeRHfIK1qlV4BaDyIXHI2Ab9qeuLwFpya24LRIQQC4TsNk8KM1dWFWB+KXsRhNRhMrHBKL+C+OHhS4jPv5RLBYJ27dvZ+7cuZfU9G6v286vjv2K7Yu3E+MTc8VztNm66e8/Tr/hOAbDKaQSHX7+k/D3m4iv71gkkkvbJzk6Oqi+7xo677Fhd2jpLHiEiRkttOnfwlA3lZa2ydiU3dw9/kaGd7dwTFuMIiQfl02DfTgIx5Af9mEfIlrzCTMcQQjVIgSpcdV3kPDkR2jGXNpr2+Uy09a+mXcOVZEaKmXxhNtQq0f93XXqp6z8Z9S013K851bmhr+LvzaAlOTf4et70ana7rJT0H6Wj47Y2FNq4tYJ0Tx1dSrDNiczXjnErORgfj6pkurzTyOXBZOQ+GuCAq9CEEbq13ft+prm5vWMSigGbDicUh49+jtumxTPo/NGhJ/Z3EBtw3vc9VkCSomV1Qv6yU29B5nsoiN/VdPX3P1xD0abEhBhsquI1dUzPaaKXfVTEItVbLkvj1C/0Atjnq99jdeOqDncOlIDrpKJUKraiBtyEJduxxR4nsr+CnotPahdvvTU/ZyM8CFeX6xFLngYwJ+XS9ZR0FnArKhZRGoj+aL2Cww2A9Pd0/Fv8ufL6C9JCEzgzuTHeWJjH1qFlL/cMobUsMv/EHYOd3LP3nsQELhv1J948csq2gYdpOnlfPqTGShl/5rYdrksCIIEkejKGRmrd1byzuF6wn2V7Hp4yoXo9t/fCx8c2snX5cNcE7OJWJ8mlIoodD5ZWK1tmEyVuN0j9dESiS9SqY6KvlRePLYAhdhOtK6Jp6fuICL8RkKCr8XttmKxtGCxtHCoYRtrm8uYGnsTj499/ELd9PfF7XHz0IGHONlxksWjFnNr2q3Utcu5Y20ht0+K5bG5iTQP1XO09ShjgseQrf/XDey8ePHixYsXL17+t/J/TnC/du9XRCUE09bcSb//aVSDMQTIIgic8BJqTS1iz1zKt9xAWKIf7ecHCIjQcNXdyby/7l0cTgdyrZwFsxawc+dOBKGL0LBaVKoeNJp+3G7zFT+72yGQmbmG1JDpbFl9mp5mE9oABTf+eiwimYdlO5aR2BvBT2uWsUPRjKszlPAUOYPGUsYtdWN3VeF0GLF2LaBkZzB3/mHKJW2tBvoaOLr7WWR+Z5HIhwEQC0G4nE7cDBEdeT/xCfdSV9dMVEQkhjfLkIWpCbhlJN3S43HR2raB+vpXcDpNV5iBiMDAGYSHLScgYCqC8O3iwtHVRe30Gbg9bmoemIQ2/RABrQsJOH8tDu1JqswNDIW58Y07hrkvnvZjPwW7FA8eEElAcBM2dj266KO4hidgaAwgOiWNpNwchoaqqK9/FRCIj3+U8LAbLzsXm8vGVVtmsixmMosjczBbGnA4jDidRhwOI3Z7N2ZzAwAaTSr+fhNwOI309x/DZutEEKTodBnotJkj0UFdBg7HAOeKbsfd5uH86Rdx2XRcuyyOqrPrIXstw0NjqK7OZqavB0v4PuzKJoQuOSIZuHwcIHJfYaVGEIs1BAXORq+fj06XQVv7ZlpaPqR9UM6Tx55CJnbwizF/ZkrKGGqFZIo7jzFFXM6AWcrzxx+i364gVdnNT8etRSZrQ5DPpkWdwYmeEs50nsXQtAz38Ch+f0MOy3IvRp8/zm/kqW3lPDn2Naam5GGzd9HXd5iAgGkkJjyNIIipqHycgYF8OtoT6enNRRJo4JWy+Twx7gPm5czEZKqgu2cXMlkgFsU9/OrrAJwuMz/JWcfMzKsIDJzJmfI/8uv94zA7/Vl/Zxa+Ei2/emsT52QajMMhBGpkbL1/ElEBqsvWZnCwjE+ObcJpOUWK3kFE5C18tLmeVkUXQWlWspUuglyN4OzlVEcua0pXcVf6R0wIOz3yvXPJCQu+hrxR96FSxWJ32TnQcoCtlVvp6+zjxok3ck3sddz0bj79ZjtfPjgZP/W3i8p6Yz3Ldyxnung6imoNFv8EnrhtEf7ay8/9SrjdDgZNJQwOlmAylTE4WIbZXIdYrMLXdyz+/pPw95+MWhWH1dqJxdpMQ1crD22T8OgMO1MSw1EqIlEoQjEaz9LWvonu7l0ABAbOIMB/Kv7+E1EqL3pIeDwuhofrMJnKsdm6Rr4HTiPP74+nqCOIT+8MIj1m/GUZFmaHmUmbJnF72u38bPTPvtf8roTT7cTmsqGWXtzEGrY5Ucu9UWwvXrx48eLFy/8N/s8J7jd/tovI+GDO95/A6jbhb8ghOPd9fCLOIJPNxuHYw2DjLBatehtDpwWfICUHDu2jsLCQnpwejvQf4cM5f0TU9xWdnZ/hcMgJCBhPsH4s2r+lbh5pO8bvTz5DlCaQR7LvpLzqN2jFAhPHbKS7JpT9aytZ/PMcQuJ82FC5gddO/46/Zj0Fx0uo9zuLUjuARNkFgMctx9cvA4/HxeDgWTyWdPKmPI+PLgu7vZ/a2jdpb/8Yl03F4GA2EyYtp3yfitoCO4LEStbi49jEn6JQhJOU+AzyungGtjagf2g0slA1RuNZqqufwTRUTljYjYyKfwyp9GL9qdM5RGfXl7S3bcI0VI5cHopePw+dNhOdLgOlMhpBEF2y1paKchqd62jv3UJ38RKmTPs5oYl+iDUyBrrMrH32JOrAKqInv4XEGUqy8DCNzToiJsXTYXoOk/kgHYW3Mtg08UKU/xvs9l5q6/5AR8enaDQpl0R+8XiwWJoZMJUhwg2IUCojkUr9kEp0SKQ+SKV++PiMxt9vwoUo7MhbPVgsjfT3H8cwUIDJVIbF0nThuK/vOAL2Z/FVXR5uXDh1PWiHgglJPoUy/QMEVHgYhp5Uek/lcNWUbPyuv561a9/H4ejh+humIhLESKU+SCQ6pFIfrNZ2urp30t39FcPDNQCIRArCwm5ka80CNhT2kRyiobKjn8fz3iZIWY3gEegZ1PPq6YewCwoWJvuwqXyYefoWRvvuIzaqGEFwY0DHgdYb2VWZjjryA15beB9zoucA4HbbKC1/nIe2JyKRhbHz4WuQiEX09u7jfM0L2Gw9iEQSpFI/kpNWc/r0EPn5+Whzr+XtE21suekEfT2foFCEEx11DyEh1yMWy+k2WblvXQGlrUZuSd1CVmAxr5x5BLNLz+b7pjLq/7F33/FVV/fjx1935eZm3ey9yE4IhBAIe09ZYl0scbTVKu66qrbSaqu/al3fYqu11joqLhAVmTIDYe+Rm0H2IJC9c3Pv5/dHJBqTQCADAu/n4+HjYe79jHPuOwl5f8457+PpQPLeZNauXovfHD+uC16EVqPCx3j+dbnV1Says9/hdPE3WK22NDRosLWtRKdzwcNjKu5uE7DRe/L4VyVsTa1hUPzXzAk0EmtbT2nJFqzWOjw9riMm5m9oNK0LVfx59Qn+syOLL+4dyaCAtgXefkpRFP7zzX/IOZCDQ7ADj9z2CJoLFLqrqUmntDTph++r3VgsNajVNjg4RLf8vjA3llJamkR5xYEfpnWrgXMPaVTodK40NZWjKJZW1zYYgvHzm4eP9y+wsbm4wof1Zgtnqxvwd2n/YcG2vG0s+X4JX8/9mn7Gfu0eI4QQQgghLuzaS7gfWEOTpYky9324qvvhEbwGD/99nM6dS1qmAxHOFrzi/keA/x2Ehz/L6dOnefvtt5k4cSJ/LX6OGHU+E5wsGHROBAfdh7v7TdjbN/+hrigK/zz8T946/BZTgqbwwqgXsNPZsfzEv6nKfolQg44B/d/A2WkiWhs1p0t38snu3xBrW48aKyqLDRprIDnFWhzqxlCWHUBdqRcJc/zxCXNm88efEjJ+NWZrBq4uo6moPIi50UpJylRyy3246767cHNr/sM7fX8xuSdLGTsvgrqGDEym5ygv3w2A2mrAxs4VrcaB6ppUHB1iiIz8E0Zjx1M6FUWhquoo+fmfUFa2i7r6HKB5hNbBIQKdzrUlqa2ry+Hs2U1ERj7Pzv+GobVRc8Ojg0nZVcjOFRmYGhtwbwK7fluIjF+Fk1MQAwe8jcn0B86WbCczYyrhTkvw8HOifwdF3SoqDpCV/TYWS02r1/V6L8w6P36/712GuL5ISrYXDrZajAYdRoMOH6MtC4cFdTgFeGXaSk6WnuSpxKewNFVTVXWMhoYiPD1noLZq+O9931CtBZViBFSMcdTgfvdZzp7eit3WRLbl+RLrk0viH27n1KlTfPDBB8ybN69VZe32VNekUVl5GHe3iWi0Lox6aROToj158roo5r+zi8zSEn4R/B7BqHg3cwFnzFocgv/FxPAY1u7ypa4qiHEjkhjbEIS17Cg2gcEs3ZzA7NA1zAlZSx16fF0GYTAEUluTTlX1cRSXV/jlclg6uz+3jwwGmqc4Z2e/Q5OlmpB+D6HVNhc+q6+v5/5Pj1HT0MQndw+nqakKjcau7QyDJgtLvz7OJ3tycTGAWm3Dp/cMb9kK6s0P3+RU7imefPBJfBw6t0zhnLq6PNIz3ubIkb34+13PmDG/ajUVu7LezIw3tuPpqOc340LJKa0l62wl6UU5GFVJ3BZfyogh/9eyVn1Tymnuen8fz8yI5tdjQ857b4vFwurVqzlw4AD6SD2fNn7Kv6b9i6HeQ9s9XlEUTKlLyc//CJXKBmfjYFxdR+PiOhJHh5h2p5BbLHWUl++lri4Xg8EfgyEQW1tf1Go9VquZhobCH6Z752CwC8bFue3IdHd5ac9LbMrZxLob1/XYPYQQQgghrgWXmnD32fmAlQ4mVE22qNVaHAK/xTPgAEWHbqW4II6xk/w5uaqBJvuzwPuAmt17GomKTkNrs58HnbNBpWVbtS0q54n8KehXLdc1W838cecfWZWxivsH3c/dA+9u+UN1bsRCZh79L/cYtBw5ei/+/osoL9tDdY0JP60a74B76Oczm/KXi3EcH4Spbi2n8k7jXOGEGit7V2VTb78bh4YBDB/+G0rKVpOT8z41+WPJPzCF0/pUblo0qyXZBghL8CQsoXmdt4M2nMHxH1O46zvK9h7GMNEZxVCHuakSf//b8PW95bzTxKG56rST00CcnJorUZvN5VRWHaOq8hg1tek0mSuorcvCXFmJ1dpAbP/X8fKaReKss6x+6wjLX9hDaUENEcO8mDu7HyVNTdSd9mDduiqGJu4geddEFEXNsWPjmTrlPmJizl/MzWgcTNzAtzt8v3F7Df/ZrGVYP4Umi5VTZ6qpqDOTW1rH4bwK3pw3qFUioSgKyw4t4+0jzdcMcgpiYfRCXF1H/nhRDfglBFGQnEK9To9Vq8fVzgbD8Ti8C3woO1tBDY3UjglGURQ2b96Mr68vkZGR5+0LgIN9OA724QBsMRVTVFnPLUMCcLLV8ddbg5i97BSr0u7A115HpaLjo1/FcaiymPXZ67ltfCArvnfCcnoBN9wYwYuv/5O1uXGMjXDj+ZvuZfspJ5KyVnCjmz011SYs1nriB32Is/MQbk0/wivrTUyM8iTA1Q6NxkBIyENt2qez0bM7s4Rfj2lOTLVaxzbHAOi1Gl78xUD6+xpZvjeH124Z1Grf5dP5p9G4aC462QYwGPwZEPs8OdmrSU4+SmJiEwbDj4mrk62ON+bFc+vbydz94X4MOg2Brnb4u/iwLWMcuwor+WXhUu6d+QwltTb89rPDTIj04M6RfpSWJWO11P3sfsHY2ARw6NAhduzYQWVlJXPnziV2YCwZGzJ4bOtjfHjdhwQ6BbY6T1EU0tJeID//IyLCf4+v7y1oNBeedq7RGHBzG9vue2q1DoMh8Ifp4qPaPaY77SzYyUjfkZJsCyGEEEJcJn024Q4M249icwZ7ezNOxkwKC4ZSUhqDbb0nukoPdPoCmjSJZGSUAe/h6wtqtRONmhg+LbPhifEfklhRyNNJTzPUbxyzQ2dTa67lt1t/y67CXbw45kVmhcxqdU9brS3zYxbz10Nv8d6Q+eTnf4qj8wjeyykgIfg2bgn/LQA1LtVYKxq58847KS4uprbczNb3smmss2Bf70+jqpr/vbYJP68IzuQ+Q1VpHWcd9zNsbBzR0ReoNm4F1XZPvH3n4hbb9a1ydDpn3FxH4+Y6+rzHBQ1wwyfMSH21mesficc/snm6uhugeA0kNXU0hw7aM2p0Pvv2uuHtlUhMTNfa9++kTEypg9G57ODPt/ySMJdQoDkR+vLgKR77LIVYXyfuGdf8epO1ied3Pc+KtBU8PPhhTtee5rX9rzHCdwQhxhDqzRZsdc0PJPxifUg7XIFKsWJVoCjrOF71ZrA0kW+1wS3cQtKO7dg72JGbm8vChQupMlfx9uG3UavUjPAdQYJXAnpNx3vwfb4/jwgvBwb6GwH4JO0d/EOOcTbldjKq1fznzgRGhHgwgnu5d9C9AIxxP8Nt/97DZ0fc2aXpDw2NvHpLHEYHWybF/oG/nNiKj6U/Dw99uNW9npgexYYTpxn38maGh7gxO86X6f29W61ltipWdmbmUlXfxIjQHx/qVDRUsLtwNzsLdpJckEw/5368Nv41DFoDi4YHsWh464rlmWcy0dXrCB0ceqmhBWDs2LEcPHiQ5ORkJk6c2Oq9hCAXdv5uIijg4fjjPtcF5XX8fuVOXt01lo2nPkFrG41W3cQ9g75hx857aGqqbPdetbXunC4KICBgCqNHz8fT0536+kKejbuRt/b9hd+svZU/jn2zZaRbURQyMl4mN+99IiP+hL//wi719XIorC4ksyKT+wfdf7mbIoQQQghxzeozCfeyZctYtmwZFkvz+kdb4zE0Wi3u7oGkpQ2loX4cCx+YyZcvHObI5jzChngy+Y4xbNkSyKFDrkSERzNr1n18eOJjDtenEuoaT4T7EHYV7uL5Xc/j7+jP/9vz/8isyOStSW8xwndEu+24JfIW3j36LhtrXXhk/HH+vPsvZDal8NbAH0fJNc62WMob0Ol0+Pn5gR8YH3Rlxcv7sTSB3saByvxaakty8PH3oEh7Al9fVyZNmoRitqAooO5gqnR9SgmW0nocF5x/anN3U6lUzH0kHpVa1Wa0TKVSMWvWLN56K4f16+zQaDQsWjSjS/dbtjmdl9eZuHtsMGsr/8pbh+sJdw7nWMkxjp05RmNVIx5e1/HSGoV6TQYLBsezNHkpO/N38pfRf2F26GzqmurYlnmEOz/5CIfGCRwvqGTmQB+enBaFV4gTigKoNQwY483h7SqmAiqtLYX1ZqYvGM5//3eM1atX4+/vz1n7s9y76l5qzDUYtAbeP/4+thpbErwTmBs6l+n9prdqf3ltIxuOn+aJ6ZGoVCpSy1L5OuNrHgh4gNTMk8y9dRGjwj3a9HtMuAd3jgrmpTUp6NRapmmPU1IQg1tEBAatgdmhs1mZvpIlg5ag0/w4KlxtKcIQ8jKNpf04UZJI8oqzPLPyKInhagZFp5FedYQTZ09QUhQPqsncs3U6znscsNPZkVuVi1Wx0s/Yj9F+o/nm1Dc8se0JXhv/WrtbO60+sBqAafHTuhRjR0dHEhMT2bVrF8OGDcPevnVVeU/Httuj+Tob+Pedk1h9YC/PfVNGSXEFjw/5O9a6Rvz9FuLhcR2VlSqysrLIzMwkPz8PB8diwsLKCQk9gaIcJD39I46fOIOimJv7YQdTDLBj/yLyAu5g7oCnyMx8k+yctwkPe6ZPJtsAyYXJqFVqhvkMu/DBQgghhBCiR/SZhHvJkiUsWbKkZe78/r0zCfaOwJRSgKenJ3fcMR9bW1sih3tzfHsBIYM80Gg0TJo0iYEDB+Li4oJKpcFUZiLcJRyNujmhfWbYMxw5c4TFaxbjZuvG+9PfJ9qt41FmJxsnbo28lU9NnzItaBpfpn7JA4MfwKg3thyjcdbTmNV6pM0zyIlJvwjlyHfZzHo2keKqYpYvX87h8hrs7e256abbUKvUFL99CJVGjcdvBrY7DbR6VyE2gY7Y+Lc/FbgnqTXqDt8zGAzccMMNfPjhh1x33XUXta7h5978Po1XN6TyyOQIHpwUhsPBG/nX0X+xp2gPg2wHMfXsVMxnzVgVKxvV5fz9Wwd2b3+Bsx5pLLtuGVHOQ/hoVzZfHy7AlHkbispMhF8RT04fzH93ZjH51a0sHhGE0U5DSJgLo26KJC+1kqImC85NFtxi3XHzduK6667j888/54zfGe7ecDeJ3om8MOoFvO29SStPI7kgma15W3l82+NUmau4OeLmlj6sOlSAVVGYG9+8dv3NA28S4BhAQFMAVcYqRkYHdNj/J6dHkVtay3WxPpTsz2PXrl1EREQAcHPEzfwv5X9syt3EtODmhLfWXMvDWx7GxU7Pr+JGcKzkGIcKvyW3vivrQgAAIABJREFU0Itd6ZPYm+nJ0IEB3BGbyDflAZh9LdyW+BCVDZVUNlYS5hzGSN+RLdPDxweM54FND/DCrhd4bsRzrb4Pz9ad5Vj6MTxtPPF1973kGJ8zatQo9u3bx44dO5g6dWqnz5s5eCjDQlw4nrmZ+NCX0esjOXDgAKtWraOyshKtVktwcDDjxycQHR2N0Wikqamas2c3UVV9AltbP+wMQRgMgeh0LhQWraI+/Q3szr7Lmi2foFdqCA15nMDAu7rcx+6UW5WLq61rq2rhHdmRv4NYt9hWv5uEEEIIIUTv6jMJ988pNNHQ0Iher+fWW2/F1rZ5NCx+ahD1NWaCB/xYufqn+zunlKYw0GNgy9d2OjteGfcKbx95m0cTHsXf0f+C974t5jY+OvERv97wa9wMbiyIWtDqfY2znqbyhjbneVSbGaaF2k05BPwinLvvvpv169czbNgwHB0dqd5diDmvGoCGjHJsw1xanW8+W0dDWjkuN0d04hPqfSEhITzxxBMYDOevVn0+SWlnW5LthyY3r4W+d9C9zPSbydHkoxw6dAgnNycm3DQBjUbD6NNneXpzOSerxjDGPpF/rdeyPW0jCjAqzJ2Xb44ju2kVH5neZeyAj7hj5Hje3X6Kf2zNQOMALycGsfP0DvKGHKLsm2i0KjUbgv7GspWlGPVGyqPKKTxbyONDHmdRzCLUP1Ryj3CJIMIlgsUxi3lpz0s8n/w8Bq2hZRnCZ/tymRjlibuDnn1F+9iat5WXx71MzvocgoKCzrum1lan4d3bm6c2H9ENZ8WKFRQXF+Pp6UmYSxjxnvF8nvo504KnoSgKS3cuJa8qj09mfkKo84/TvMvqy8gvr+H/rc5n+35HIm2COFWUx30TolgYHdbR7RnjP4alI5fy+x2/x8vOi3sH3Ut9Uz0fnviQd4++y/Dq4QQGBnbLumB7e3tGjBjBjh07GD58+Hkf1OTm5lJZWYmrqyuurq64O4cxPCaAffv2sXPnm9TW1jJw4EAGDhxIYGAgOl3rgmZarQPe3nPwZk6bawcGLCbA/zZWHv0r6dnvobYNZZDXzW2Ou5xMpSZuW3MbCV4J/GPyP857rMVqYVfhLhZELzjvcUIIIYQQomf12YRb1+BCRcNpfrn4TuzsfixkZPQwMP3uAe2e02hp5FT5KW6JuKXV65Gukbw6/tVO39vd4M7csLl8lvoZjw95HFtt66mvWmc9Sn0T1vom1LY/fsT1aWWoHXXU7CnCbogXxkAjN9/c/Ee9tdZM5bos7AZ7Yj5dS9Wm3DYJd82uQtR2WuwGtp2KfKX4ebK9bHM6Ho56bhnS8YjuOeW1jTz2+WFGhbnxwMQfE8LcrFyWf7IcrVbLjBkzSEhIaNnGKToa+kVXMfvNbXxdYCAhyMwfZscwY4AP7g7N66vNlrvZXbyVJ7c9yVj/sVToKxg1vJ5texJ56Pv3sfH+Eh97HybH22Ms8WHqiNFUNlZQ3lCOxdHC67GvE+bSfoKqUql4MvFJasw1PJv0LAatAW/tEI4XVPLgpDC25G7h1f2v0t+tP+O8x/HXwr8yePDgTn+eMTExrF+/nt27dzN79mygeZT76aSnyanMYXPuZtZkreFv4/7WKtkGcLF1wcXbhf/e6cd/k7N4aU0KDU3WVuu3OzI3bC5nas/w5sE3Ka0vZUveFs7WnWVe8DwaTzUSGxbb6T5cyIgRI9i9ezdbt25l5syZqNU/zqRQFIWsrCy2bNlCdnZ2q/Ps7e2xWCw0NjYyaNAgRo8ejaur6yW3Q6VS8YuBT7LXcyKPbX2Mtd/eyqvjX231gO5yKakr4YFND2DQGkjKT2Jv0d4OK6sDnCg5QWVjJSN9R3Z4jBBCCCGE6Hl9NuG2aXBh1pyh+Ph0vkpyRnkGTUoTka4XrjZ9IfcNuo8gpyDmhLYdLdM4Nyd6lvIG1N7NH3FTeQNNZ+pwnR9F1bY8ylem43l/PCpN8yhh5cYcFIuCcXo/GnMqKfnoJA3ZleiDmkf8rI0Wavafxn6oNypdx1O7O6OqqooTJ07g7e1NUFDrglj1ZgvltWbK6xqpabAw0N+I7jxTyc/nbHUDr21IRQFCPRxICHLp8FhFUXhm5THqzBZeuTkOtfrH0dNDhw7h7OzMXXfd1e7oebiXI/9dEM3nny3ngRkL2/RJp9Hx4pgXeWzrYyTlJ2G0MWLUG3E3NmKnjePtuYvp59SvzYitoigczquguLSJ4tKzLa+HeTq0Wl+sVqn548g/UtdUx+NbHyde/WccbK28euKXFNTmEusWy3MjnyM/Lx9FUQgODu70Z6jVahk6dCjbt29n0qRJ2NnZMSVoCi/teYk/7foT+4r2cWfsnUwN7ng6tlqt4s5R/Rgd5s73KcXE+Z9/n+pzfjXgVxTXFrPctJxJgZN4JOERDm46SKo+lbi4uE734UJsbW0ZM2YMGzZs4NixY/j5+eHn54ebmxsHDhwgJycHb29v5s2bR0BAAGVlZZSWllJaWorFYiEhIQFn5871qTOGeg/ls1mf8dutv+X2tbfz1NCnuCXylstW6bvR0sgjWx6h0dLI8pnLeWTLI7y+/3U+mvFRh23aWbATB50Dse7d92BECCGEEEJcvD6bcHt4uzJoUMf7TbfHVGZChYoIl65PyXYzuLG4/+J239M4NydjTeUN6Lyb11o2pJWBCmzDndG62lL81iGqdxXgOMoPc1EN1bsKME7rh8bJBtsYN7SedlRtykF/Z/MfzHVHzqDUN+EwzPuS2ltfX09KSgpHjhwhMzMTRVHw9fXl7rvv5tSZav5vUzprjhVSb7a2Os/fxcADE8P4xWD/i068vzqYj0oF0d5OPPjJQb57aAxGQ9t9iwFWHsxn9dFC/r4gHh9j66Q6NzeXiIiI805VHxodzBY7DRkZGW0SboBQ51BWXr+y1Wu/rzrG3qxSQozt7918vKCSuct2tPterJ8T4yM8mRDlQaS3E5V1ZhaHPk1usR2bDldh43yAeO+BvBz1UssI6cYDG7G3t2+17VtnDBkyhG3btrF//37GjBmDrdaW68Ou58MTHzLMZxgPxj/YqeuEezkS7tX5tf8qlYqnhz3NHbF34OfgR35+PocOHWLmzJldWjbQnpEjR+Lj40NeXh75+fkcOHCAmpoafH19mT9/PhERES3Jpb29Pf7+F1760RVe9l78Z9p/eGXfK7yw+wV2Fe5iduhshvsMx0534a3B2mNVrCiK0uo1tUp93kReURSe3/U8x88e573p7+Hj4MPDCQ/z6/W/ZlPOJiYFTWr3vJ0FO0n0TkTXzj7hQgghhBCi9/TZhHvYhIsfYTOVmgh0CrzgH8zNWwJlYGdnh7e3d6sprp2hcbQBdfMI9zn1aWXo/B1R2+mwsdNhn+hN5fps7Aa4U/5NBlpXAw6jmotQqdQqnCYEUPqpicb8amz8HKjeVYg+3AWt28UlOrW1tSTt2MEXO1NQmsxEB7hz3cyZYLWy/NvveeDjvaw+VoyHo577J4Th52LA2WCDs50Oi1XhvR2ZPPnlUZZtzuD+iWHcEO/XqcRbURS+2J/H5Ggvnp4RzYw3t/P0iqP8fUF8mwQjt7SWP6w6zi/i/Zg1sHUhrurqasrKyggIOP+UdLVaTUhICBkZGW22mOqIj7MtBeV1Hb6febYGgO8eHIO9vnkKu8WqcDivnC2mM3y0O5u/b07/2VnD0agVPp63hCE/a3N2dvYF12+3x97enoEDB7Jv3z5GjRqFWq1mccxiqhqreCThkXYriXcXlUqFn4MfiqKwZs0avLy8SEhI6JH7hISEEBLS/PBDURRqa2uxs7O7bCPLOo2O3w37HQM9BvKPw//goc0PoVPrSPBKYIzfGKYGT8Xb/sIPwBRF4fPUz3ll3yvUNbX+fnPUORLoFEigUyBBTkH4OfjhrHfGqG+ehbE5ZzNfpX/FX0b/hTiP5t95w32GM8JnBG8cfINxAePaxL+6sZojZ47wu2G/674PQwghhBBCXJI+m3D7hXc8PbkjKaUpRLqcfzp5eXk5X3/9NadOnQLAwcGB8PBwwsPDCQsLw8bG5rznA6g0KjRO+paEW7EqNKSXYz/8x+nvxmnB1B0r4cy/jtJ0pg63O/uj0v6YyBoGeqDZkE3Vllwcx/pjzqvGbXHn97Wuq6sjOTmZbcl72FIXQFZTcyKz4RT8I7sYX6MtOY0DcE47yx9mxTAvMbBlj+qfGhLsysnCSt7YmMYTXxzhz6tPMjbCgwmRHoyL8MDNof19qI/lV5JSVMUT0yMJcLXj/904kPs+PsCoPe4sGBbYclx+eR2PfHoIo0HH0uv7t7lObm4uwAUTboDQ0FC++eYb6urqOjUC62s0UFnfRE1DE/b6tj8K+eV1OOq1xPi2LuQV4uHADfH+Lcl3bmktRoMOF7vmBxXuDvo212tsbCQ/P59p0y5tK634+HgOHjxIdnY2/fr1w9vem+dHPX9J17oUR48eJS8vj9tvv/2iH0BdCpVK1WabsMtlZshMZobMJKcyh+3529mev503DrzBK/teIdE7kVmhs5gcOBkHG4c251Y0VPDczuf4Pud7bgy/kUGeP87KURSFkvoSsiuzyanMYW/RXs7WnW1zjbti72J26OxWrz2c8DC3fnsrq9JXcWPEja3e21O0hyalqcOtDYUQQgghRO/pswm33u7ipkoqioKp1MSdsXe2+77VamXfvn1s3LgRW1tb5s+fj42NDWlpaaSmpnLw4EH69evH7bff3qn7NVcqrwfAXFCNtbYJ2588JFDb6TDO6EfZ56nYRrliiGxd7EmlUeE0PoCylWlYqs1onPXYRnWuIFR+fj4ffPABpWYNSaoBVKo1vH3bIKK9ncgsqSHrbA1ZJTUUpR9lmLuFO0b1O+/1on2c+OdtCZiKqlh9tJDNKcU8ergAlQomRHryz0UJ2GhbJ2Gf78/F01HP2B/2mp4xwIf5iYH88ZvjRHo7knGmmhUH8th1qhR7Gw3v35WIk23bmObl5eHk5ITReOGtjUJCQlAUhczMTGJiLvxwwsfYPPW/sKKOMM+2U63zy+rwc+k4cdeoVQwOdGFw4IUf/uTl5WG1Wi9q/fZPBQQE4OrqyqFDh+jX7/zx6si5UeOLTWQbGxvZsGED0dHRl3zvq0GgUyALnRayMHoh1Y3VbMzZyLcZ3/KHHX/gz7v+zBDvIcR5xBHnEUeseyymUhNPbX+KuqY6Xp/wOpMC25/+/VNmi5mKxgoqGpqL9lkVKwlebWcUxLjFMD14Om8dfouZITNbFW7cWbCzeQs6xws/pBJCCCGEED2rzybcF6ugpoAqc1W7BdPq6upYvnw52dnZJCQkMGXKlJZtxvr168fUqVM5fPgwK1eu5MyZM622GeuI9idbg9WnlaOy0WAT2DqpsxvsiWK2YIhpXtOrKAovrD5JWW0jS+f0x3GwJ5XfZ9OYWYHTtGBU6van1uaX11Fa3YiznQ4XexuOHj1KIS5ssfbD3UHPh/cMIcyzefQt0M2OcRHN7U9OrmTjxo00NjZ2auQ+0tuRSG9HHp0SQXFVPRtPFPOHVcf4v01p/Hbqj59rvdnCqkMFzEsMQPuT6ed/mBXD/uxSbvzHTlQqGBnqxis3xzE91huHdkaYoXmEuzOj2wDOzs64ubmRkZHRqYTb17k5mS4or28/4S6vw8+5e9YqZ2dnYzAYOvW90x6VSkVcXBxJSUnMmDEDvb79mQUdqa2tZdWqVZhMJgICAhgxYgRRUVGdGq1OSkqitraWKVOmXFLbr0YONg7MDZvL3LC5FNUU8V3md+wp2sMHJz6gqrEKFc0/q4O9BvPSmJc6NfUcmqexuxvccTe4X/DYB+If4PqvruftI29zQ9gNGPVGHG0cSS5IlurkQgghhBBXiGsm4U4pTQEgyjWqzXuHDx8mLy+PxYsXt6whzThTjbNB1zJlun///qxdu5YDBw4wYdIUNqUUczCnjCgfRwYHuhDo2nqtqcbZloasSqC5YJo+1IjqZ2ufVSoVDsN/XLP80a5s/p2UiZ2Nhr1Zpfx9/mBCJwRQsToT+yFeLcdZrAoHc8r4PqWYTSeLMZ2uanVdNQoK/kyIcuX1eYPaHTkGiIyMZN26dWRkZBAdHd3pzxLA09GWBcMCOVPVwJub0pgS48XAH6pfbzx5moo6MzcntE6UDTYa/rV4CJtSipke692mONrPNTU1kZ+fz+TJkzvdrtDQUFJTU1EU5YJrf72cbFGpmke425NfVsewkEvfZuqnsrOzCQwM7NJ07Li4ODZv3syJEyeIj4/v9Hk5OTl88cUXmM1mpkyZgslk4rPPPsPZ2Zlhw4aRkJDQ4QOXwsJCdu7cyYgRI7q05dbVzNvem7ti7+Ku2LuwKlayKrM4cuYIiqIwJ3QOGnXbpRrdIdApkHlR83j36Lu8e/RdoLkIm1Wx8qjvoz1yTyGEEEIIcXGumYQ7tTQVF70LHoa2I4ypqakEBwe3JNu5pbVc9/p2zFYr8QHOTIr2YmKUJ84hA/n7ztM8tXsjZbVmvJz0nN7WPIrt7mDDoAAXpvX3YsYAHzQueiyVDVjrm2jIrsR5ZvuVsM/Zn13Gn749wR0jg/nl6H7c/8lBbvrnTp6cHsWdTw2lRqNi25ECNp0sZrOpmLJaM672NkyI9OShyeEEuNhRVtvI2ao6PvtqNYMHxPDbm4ag6WBUHMDV1RUPDw9MJtNFJ9zn3DchlPUninjs88N888Bo9FoNn+/LIz7QuWVU/aeC3Oy58wJT2M8pKirCYrF0eoQbmhPuPXv2UFpaesFq4DZaNe4Oegp+mPr/U4qidNsId1NTE3l5eZ0u5tYRZ2dngoODOXz4cKcSbqvVyo4dO9i0aRP+/v7cdNNNGI1GRo0aRUFBAcnJyWzYsIHk5GSmT59OdHR0y0MKi8XCjh072LJlC+7u7owZM6ZLbb9WqFVqQowhHVa+725PDH2CuWFzKW8op7yhnIqGCsxWM2P9x/bK/YUQQgghxPldMwl3SmkKka6RbUY9GxoayMrKYurUH/cxfn1jGk4GHY9Pi2Bzyhne2pzOy+tMABhwZEZ/O+6ZGkeElyPltY0czCnnQE4ZuzNLeeLLIzz39XGmBroy0dqE08FisCjowzveJ7i4qp77Pt7PoABnnpkZjU6j5vN7RvDKehMvrD7J/3bnkFNaS5NVIcrbkQXDApkU7UWcv3ObhDonJ4cjmtMsGn39eZPtcyIjIzlw4ABWq/WSRl91GjV/uyWO2f+XxBsb01g8IpjtaWd4Ye6Ai77Wz+Xm5qLVavH27vxWaMHBwajVajIyMjq1/Zav0bbdEe7KuiaqG5rOu4a7s/Lz82lqarrk9ds/NWjQIL766ivKyspwcel47XhWVhYbN24kLy+PMWPGMH78eDSaH0dafX19ufHGG5kwYQJr167ls88+IyQkhBkzZmC1Wvnqq68oLCxk1KhRjB8/Hq32mvlV0aeoVKp2l8kIIYQQQogrwzXzV7SpzMSUoLZrUE+dOoXVaiUionlv7rTTVaw8mMfSOf25dWggtw4NpKHJwu5TpQCkbF2FnaqGCK/RADjb2TAhypMJUZ4A5JXVsvJAPp/vyeEr6glefZR77Oy41c22zb0BzBYr9398EKsCyxYMbtlyy0ar5ukZ0QwPcWXVoQLuHN2PiVGeFxxxzc3NRafT4eXldd7jzomMjCQpKYm8vDwCAwMvfEI7orydeGhSOK9uSCW7pBYbrZpZcT4XPvECcnNz8fX1vahkT6/XExAQwKlTp0hMTLzg8T5GA4UVbUe488prAbplhDs7OxsbG5uLenDQkejoaFavXs3hw4cZP358m/cLCwv5/vvvSU9Px8fHh9tvv/28hc5cXV1ZsGABJpOJNWvW8NZbb6FSqXB2duaXv/xlj+93LYQQQgghxNWszyfcWRVZ1Fvq212bfU5lYyX51fntjgSlpqbi7u7esj71b+tT8XU2MG/oj8mnXqth7A+FxhyqB/P1119TUVHRbuVsfxc7HpgUzn2jglmzNIn/NjXwu6ZKPv1HMk9Oj2JEaPOoa01DE6fO1PDx7mwO5JSx/O7heDq1TconRnkxMapzyTM0J6l+fn6tRjPPx8/PDzs7O0wm0yUn3AC/GRfKuuOnWX20kLmDfDtcN34x8vLyGDDg4kfKQ0ND2bFjBxaL5YKfg4+zLdtSz7R5Pb+sedS7O0a4u2P99jl6vZ6YmBgOHz7MuHHjWmZs1NTUsHbtWo4ePYqbmxs333wzMTExnd7DOjIykpCQEJKTkzGbzYwdOxadrusxFEIIIYQQ4lrWZxPu4ppiXj32KivTV6JGzbPDn22zH+05ptLm6eBRLq2TcqvVSlpaWktSdzi3nLXHi3jl5rg221yd079/f9asWcPBgwfbHWE8R2OrI95gy6A6LaaJPryZWsT8f+0i2seJsppGiiqbR1VVKvjT9bEMCe56QSpFUcjNzb2oglpqtZqIiAhMJlOXqlBrf5hafud/9rJ4ZPAlX+eciooKKisrL2r99jkhISFs2rSJ/Pz8Cz5E8P1hhPvnRdbyy+ua13jbX1w18J/Lz88nMzOz1ZKFrho0aBCHDx8mJyeHoKAgTCYTX3/9NVarlTlz5hAXF9fpBy4/pdPpGDtW1v4KIYQQQgjRXfpswn3ztzfj4OjAY0MeI7sym6XJS8muzObhhIdRq1ony6llqdiobQg2Brd6vaioiOrq6pbp5K+sNxHm6cAN8X4d3lev1xMbG8vBgwcZO3bseUcttc56zPVNTBgdxMQpoaw7XsS646fxczYQ4mFPiIcDIR723TIaDFBeXk5NTc1FJ6mRkZEcOnSIkpKSTq177kiElyNJT07o9Kjq+eTm5gJc0pRmX19fbG1tycjIuGDC7eNsS22jhcq6Jow/2ds9v6y5YJq6E+vgO9LQ0MCXX36Jt7c3Q4YMueTr/FxQUBBGo5G9e/dy+PBhDhw4QHh4OHPmzMHRse32ZkIIIYQQQojLo88m3POj5nPvsHtxtHFEURSCnYJ5ed/LZFdm8+KYF7HT2bUcm1KaQphLGFr1j91VFIXU1FT0ej2BgYEkZ5SwPe0s/1w0+ILFxgYPHszBgwfJzMwkNDS0w+O0rraotGrUPyRy02N9mB7b9bXNHbnUJDU0NBSNRkNqaiojRozoUhu6I9mG5r64uLjg4NC20vmFqNVqQkJCSEtLY8KECec99tzWZAUVda0T7m6oUL527VqqqqpYuHBhtxYdU6vVxMXFsW3bNnQ6HbNnz2bw4MHd9tkLIYQQQgghukefTbh/E/cbHG2aR/NUKhWLYhYR4BjA49seZ/7q+cR5xOFs64yL3oV9RftI9GkuoGW2WHl4+SG2pZ3BQ1VNuHMUe7PLeXldCgP8jEzrf+HCVv7+/nh4eHDgwIHzJtzGOaFgUbqnw52Qm5uLm5sb9vb2F3WejY0NISEhpKSkdDnh7i65ubmXNJ38nIEDB7J8+XJMJhORkR1XcfZ1bl43X1hRR7SPU8vr+eV1RHs3f11fX09aWhopKSmkp6fj7e3NlClTzvtg4/jx4xw8eJA5c+Z0adZARxITE6mrq5P9sYUQQgghhLiC9dmEG6CgvI7P9+WRV1ZLiIcDoR6RvDjs33yV9W8yyjMoayijvL6canM1id6JKIrC0yuOsu54EYsS/diw5xjbz7qw7p1dAHxwV2KnRglVKhWDBw9m48aN1NXVYTC0PxKqNXZt/e/F6kqSGhsby8qVK9mxYwejRo3q5pZdHLPZTFFR0UWtRf+5yMhIQkNDWbNmDSEhIR0WAPN0tEWjVrXZizu/rI54Ty0fffRRSyV7Hx8fEhMTMZlMvPvuu/Tv359Jkya1SXgrKir45ptviImJ6VIfzsfBwYGZM2f2yLWFEEIIIYQQ3aPPJtz3fbyfnTm12Oo0hHo4sPZYEVUNTQA46K/j0SkR3D4yGI1ahcVqQaPW8PK6FD7fn8frtw4iWHUGDqXxyKO/paBG4XRlPWPC3Tt9/5iYGNatW0d6evolVdLubg0NDZw+fZqhQ4de0vkDBw6kpKSEDRs20NjYyPjx4y/bFOWCggKsVmuXRrhVKhXXXXcdb731FklJSR1OLdeoVXg56lv24rZarRw8epySmkYyju7FL0DP1KlTiYqKwtm5eS/1CRMmcOjQITZv3szf//53oqOjcXJyws7ODnt7ew4dOoSNjQ2zZ8+Wad5CCCGEEEJcw/pswl1S3cgLcwcwZ5AvDnotiqJwpqqB9OJq1hwr4vnVJ1h1uICXfjGAaB8n3t+RybLNGTwzI5q58X589tkO/Pz8MDo5YnSi1XTizjAajfj4+GAyma6IhDs/Px9FUS45SVWpVEycOBEbGxs2btxIY2MjU6dOvSwJY25uLjY2Nnh6enbpOu7u7owcOZKkpCTi4uLanXrd0NCAm52G45mFbNyYx8mTJ8k4UwMM4MZp45k7KrbNZ6BWqxk8eDCxsbHs2rWLtLQ0ioqKqK2tpa6uDq1Wy8KFCzuc+SCEEEIIIYS4NvTZhPvTe0bg5PRjkqxSqfB0ssXTyZaRYe7MjffjqS+PMPv/kpg50IevDxfwq9H9+PXYECwWCxkZGYwcObJLbYiMjCQ5OblT+z33tLy8PPR6Pe7unR+lb8/o0aOxsbHhu+++o7GxkZkzZ3Zp/+iamho0Gg22tm33GG+PoihkZmbi5+fXLftWjx07liNHjrB27VoWLFjQ8np6ejobN26kqKiIqsYQzqDjSG0h/v7++A6O5atvMhkSE3reBw42NjaMHTu21VZaFosFq9Uqe1gLIYQQQggh+m7CDc3Tf7///nvq6+uZPXt2q/cSglxY/eAY/rElg2Wb07k+zpenZ0QDkJOTQ0NDA+Hh4V26f2RkJFu2bCE7O5uQkJAuXaurcnNz8ff375YkNTExEZ1Ox6pVq3B3d7+kQmr19fVs27aN3bt3o9PpGD9+PEOHDj3vgwmr1cqaNWvIyMjNi3S6AAAgAElEQVTg+uuv70oXWtjY2DB9+nQ+++wzTCYTrq6uLUsBAgMDmTt3Lg2mRnZkV/Poo/MB+N/uHNQq8DZ27iHBT2k0msv+8EUIIYQQQghxZeizCbfVamX16tXs378faF5T/fOK4TZaNQ9NDueOkcE42mpb9lQ+efIkDg4O+Ph0bYsub29vnJycMJlMlzXhtlqt5ObmMnz48G67Znx8PAUFBWzevJn+/fu3mk1wPhaLhQMHDrB582bMZjOjR4+murqadevWsXfvXqZOnUpERESbkWOz2cyKFStISUlh9uzZ3VpsLDo6mpCQEFauXElDQwPOzs7ccsstREdHo1KpOFiTyZdHS1AUBZVKRX55LV5Otug0XX94IYQQQgghhLh29dmEe82aNZhMJq6//nr279/Phg0b6NevX7sjvD/dX7msrIz9+/czatSoLq9PVqlUREREYDKZmD59+mUrkFVSUkJ9fX2Xioy1Z+LEiZw4cYL169dz0003XfD4mpoaPvjgA06fPk1cXByTJk1qSdSHDh3KunXr+OSTTwgICCAsLIzg4GD8/Pwwm8188sknFBQUMG/evPNu43UpVCoVM2bM4PPPP2fgwIEMGzas1b7YPkYDjU1WSmoacXfQk1/W9T24hRBCCCGEEKLPJtxHjhxh3rx5xMXF4ebmxnvvvcfRo0eJi4s773kbNmzAzs6u27a+ioyMZN++fRQXF+Pl5dUt17xYubm5APj5+XXrdQ0GA1OmTOGrr75i8ODB5x3Ft1qtrFy5kqqqKn7961+3aYu3tzeLFy/GZDKxf/9+du7cyebNm9Fqtej1eqxWK7fffnu3PzQ4x93dnXvvvbfd91r24i6vb064y+vwc5GEWwghhBBCCNE1fTbhnjNnTktyHRgYSFRUFJs2bSImJqbDglXZ2dmcOHGCG264Ab2+e/bIDg4ORqfTkZqaelkTbi8vr04XJrsYcXFxHDhwgNWrV3Pvvfe2Ghn+qR07dpCens6iRYs6TPxVKhVRUVFERUVhtVopKioiKyuLkpIShg8fjoeHR7e3vzN8jM3JdUFFHQP8jeSX1TE0uG1FcyGEEEIIIYS4GH12kWr//v1bfT158mQqKyvZs2dPu8dbrVbWrl2Lr69vt27jpdPpCAsLw2Qydds1L0ZlZSVHjx4lIiKiR66vUqmYOXMmpaWlJCcnt3tMdnY2mzZtYsyYMYSFhXXqumq1Gl9fX0aOHMns2bMvW7IN4GZvg41GTWF5HU0WK0WV9TLCLYQQQgghhOiyPptw/5y7uztDhgxh27Zt1NbWtnn/8OHDFBYWMn369G6p5P1TkZGR5OXlUVVV1a3X7YxNmzZhY2PTbVPk2+Pl5cXw4cPZunUr5eXlrd6rqanhiy++ICAggPHjx/dYG3qSWq3C22hLYUU9RZX1WBVkDbcQQgghhBCiy66ahBtg3LhxKIrCtm3bWr3e0NDA999/T2xsLIGBgd1+33Pbi6WlpV30uVarlbNnz3Ly5Em2bt3KF198wc6dO1EU5YLnFhYWcujQIcaPH98j08l/avz48RgMBpYtW8aHH35IUlISeXl5fPXVV1gsFm666aY+vR2Wj9GWgop68svqAPCXEW4hhBBCCCFEF/XZNdztcXBwYNSoUWzZsoVTp07h6emJp6dnSxXvyZMn98h97e3tCQgIwGQyMXjw4E6fl5aWxsqVK1tG5A0GA66urhw7doyysjKuu+66DkfjFUVh3bp1uLu7k5CQ0C39OB+9Xs9dd93F8ePHycrKYuvWrWzcuBGAhQsXdnrbsCuVr7OB3NJa8svrWr4WQgghhBBCiK64qhJugNGjR+Pg4EBhYSHFxcWkp6dTX1/P+PHjcXZ27rH7RkZGsmXLFsxmc4dF286xWq1s27aNLVu2EBYWxsiRI/Hw8MDBwQGVSsW+ffv49ttvaWxsZM6cOe2OHKemppKVlcX8+fN7bWTZxcWF0aNHM3r0aCwWCwUFBZjN5su6B3l38THasiezlPyyOlztbbCzuep+NIQQQgghhBC9rM9kFcuWLWPZsmVYLJbzHqfRaFqN+CqKQm1tLQZDz45YRkZGsnHjRpKTkxk9enSHI9O1tbWsWLGC9PR0JkyYwJgxY9ocO2TIEPR6PStWrKCxsZEbb7yxVXVwi8XC+vXr6devX48VS7sQjUbTY1t4XQ4+zgaKKuvJLauV9dtCCCGEEEKIbtFnEu4lS5awZMkSKisrMRqNnT5PpVJhb2/fgy1r5u7uztChQ9m0aRMmk4lZs2bh4+PT8n5dXR0nTpxg27ZtNDY2smjRovNW9B4wYAA6nY7PP/+c//73v0RFReHl5YWnpycpKSmUlJRw8803o1Kperxv1wJfoy0Wq8Kh3HJC3B0ud3OEEEIIIYQQV4E+k3Bf6c5tnxUbG8vq1at55513GDp0KAEBARw7doy0tDQURSE0NJRZs2Z1anp7VFQUCxcu5Pvvv2+Zrn7OoEGD8Pb27skuXVPO7cWderqaMeGXb4syIYQQQgghxNVDEu5uFhQUxD333MPu3bvZvHkze/bswc/Pj6lTp9K/f38cHR0v6nohISGEhIRgtVopLy/n9OnTlJaWEh8f30M9uDb5Ov9Y5V2mlAshhBBCCCG6gyTcPUCj0TBy5Eji4uJobGzExcWly9dUq9W4urri6uraDS0UP2c06DDoNNSZLfjJlmBCCCGEEEKIbnBV7cN9pbG3t++WZFv0PJVKhc8Po9wywi2EEEIIIYToDpJwC/ED3x/WcfvLCLcQQgghhBCiG0jCLcQPfIy22NtoMBrOv4+6EEIIIYQQQnSGrOEW4gfjIj1Qq1Sy1ZoQQgghhBCiW0jCLcQPZg30ZdZA38vdDCGEEEIIIcRVQqaUCyGEEEIIIYQQPUASbiGEEEIIIYQQogdIwi2EEEIIIYQQQvQASbiFEEIIIYQQQogeIAm3EEIIIYQQQgjRAyThFkIIIYQQQggheoAk3EIIIYQQQgghRA+QhFsIIYQQQgghhOgBknALIYQQQgghhBA9QBJuIYQQQgghhBCiB0jCLYQQQgghhBBC9ABJuIUQQgghhBBCiB4gCbcQQgghhBBCCNEDJOEWQgghhBBCCCF6gPZyN+BiKYoCQGVl5WVuiRBCCCGEEEKIa8G5/PNcPtpZfS7hLikpASAgIOAyt0QIIYQQQgghxLWkqqoKo9HY6eP7XMLt6uoKQE5OzkV19Eo2dOhQ9u7de7mb0S0qKysJCAggNzcXJyeny92cLpPYXNkkPlc2ic+VTeJzZZP4XNmulvhIbK5sEp8ri6IoVFVV4evre1Hn9bmEW61uXnZuNBqvmm88jUZz1fTlHCcnp6uiTxKbK5vE58om8bmySXyubBKfK9vVFh+JzZVN4nPluJQBXymadgVYsmTJ5W6C6IDE5som8bmySXyubBKfK5vE58om8blySWyubNdifFTKxa76vswqKysxGo1UVFT06acjVyuJz5VLYnNlk/hc2SQ+VzaJz5VN4nPlkthc2SQ+VwfN0qVLl17uRlwsjUbD+PHj0Wr73Iz4a4LE58olsbmySXyubBKfK5vE58om8blySWyubBKfvq/PjXALIYQQQgghhBB9gazhFkIIIYQQQggheoAk3EIIIYQQQgghRA+QhFsIIYQQQgghhOgBknALIYQQQgghhBA9QBJuIYQQQgghhBCiB/R6wv3iiy8ydOhQHB0d8fT0ZO7cuZhMplbHNDQ08MADD+Du7o69vT1z5swhLy+v1TE5OTnMnj0be3t73N3defDBB2lsbGx5v7CwkAULFhAZGYlarebhhx/ulf71db0Vn6SkJEaNGoWbmxsGg4GoqChee+21XuljX9Zb8dmyZQsqlarNfykpKb3Sz76qt+Jzxx13tBuf/v3790o/+6Leig3AsmXLiI6OxmAwEBkZyQcffNDj/evruis+Dz30EAkJCej1egYNGtTmPvX19dxxxx0MGDAArVbL3Llze7RfV4veio/JZGLChAl4eXlha2tLSEgIzz77LGazuUf719f1VnyysrLa/bdn7dq1Pdq/vq634rN06dJ242Nvb9+j/RMX1usJ99atW1myZAm7du1iw4YNNDU1MXXqVGpqalqOefjhh1m5ciXLly8nKSmJ6upqZs2ahcViAcBisTBz5kxqampISkpi+fLlfPnll/z2t79tuUZDQwMeHh4888wzxMXF9XY3+6zeio+9vT33338/27Zt4+TJkzz77LM8++yzvPPOO73e576kt+JzjslkorCwsOW/8PDwXutrX9Rb8XnjjTdaxSU3NxdXV1duvvnmXu9zX9FbsfnHP/7B7373O5YuXcrx48f54x//yJIlS/jmm296vc99SXfEB0BRFO666y5uvfXWdu9jsVgwGAw8+OCDTJ48ucf7dbXorfjodDoWL17M+vXrMZlMvP766/zrX//iueee6/E+9mW9FZ9zNm7c2OrfoIkTJ/ZY364GvRWfxx57rFVcCgsLiYmJkb8NrgTKZVZcXKwAytatWxVFUZTy8nJFp9Mpy5cvbzkmPz9fUavVytq1axVFUZTvvvtOUavVSn5+fssxn3zyiaLX65WKioo29xg3bpzy0EMP9XBPrk69EZ9zbrjhBmXRokU91JOrU0/FZ/PmzQqglJWV9WJvrj699fOzcuVKRaVSKVlZWT3Ym6tLT8VmxIgRymOPPdbqXg899JAyatSonu7SVeVS4vNTzz33nBIXF3fee9x+++3K9ddf370Nv0b0RnzOeeSRR5TRo0d3T8OvET0Vn8zMTAVQDh482HONvwb01s/PoUOHFEDZtm1b9zVeXJLLvoa7oqICAFdXVwD279+P2Wxm6tSpLcf4+voSGxvLzp07AUhOTiY2NhZfX9+WY6ZNm0ZDQwP79+/vxdZf/XorPgcPHmTnzp2MGzeup7pyVerp+MTHx+Pj48OkSZPYvHlzT3fnqtNbPz///ve/mTx5MkFBQT3VlatOT8WmoaEBW1vbVvcyGAzs2bNHpsVehEuJj+g9vRWf9PR01q5dK38bXKSejs+cOXPw9PRk1KhRfPHFF93T6GtIb/38vPvuu0RERDBmzJiuNVh02WVNuBVF4dFHH2X06NHExsYCUFRUhI2NDS4uLq2O9fLyoqioqOUYLy+vVu+7uLhgY2PTcozout6Ij7+/P3q9niFDhrBkyRJ+9atf9WCPri49GR8fHx/eeecdvvzyS1asWEFkZCSTJk1i27ZtvdCzq0Nv/X4rLCxkzZo18rNzEXoyNtOmTePdd99l//79KIrCvn37eO+99zCbzZw9e7YXetf3XWp8RO/ojfiMHDkSW1tbwsPDGTNmDH/605+6pe3Xgp6Mj4ODA6+++ipffPEF3333HZMmTeLWW2/lo48+6tY+XM166/dbQ0MDH3/8Mb/85S+73GbRddrLefP777+fI0eOkJSUdMFjFUVBpVK1fP3T/+/oGNE1vRGf7du3U11dza5du3jqqacICwtj/vz5XW/8NaAn4xMZGUlkZGTLeyNGjCA3N5dXXnmFsWPHdkPrr3699fvt/fffx9nZWYo/XYSejM3vf/97ioqKGD58OIry/9m787ic0v4P4J9b692uPdpJ2mgxDKVCqqlIMlJZwtjLvo01TzOEGtnGg2lByJbGY5sR1SBryqBUmpLHIEsMaVFdvz/6dR630qbulO/79epF51z3tdznXOec77muc2JQU1ODn58f1q1bBxERkeZrRDv2KduHtDxhbJ8DBw7g9evXuHnzJhYsWICQkBAsXLiwKdX94rTk9lFWVsacOXO433v16oXCwkKsW7cOo0ePblJ9vzTCOr7Fxsbi9evXGDt2bJM+T5pXq41wBwQE4NixY0hISICmpia3XF1dHWVlZSgsLBRIX1BQwI0sqKur17jjU1hYiHfv3tUYfSBNI6zto6enBzMzM0yaNAlz5sxBYGBgyzSonWmN/vP1118jOzu7GVvRfglr+zDGEBERgTFjxkBcXLyFWtO+tPS24fP5iIiIwNu3b5GXl4f8/Hzo6upCVlYWysrKLdy6tu9Ttg9pecLaPlpaWjA2Noa3tzeCg4MRGBgo8PIoUrvW6D90bdBwwtw+v/zyC9zc3KCurv5JdSbNQ+gBN2MM/v7+iI2Nxblz56Cnpyew3srKCmJiYjhz5gy37NGjR7h9+zb69esHoGq07fbt23j06BGX5vfff4eEhASsrKyE05B2qjW3D2MMpaWlzdyi9qU1t09qaio0NDSauUXti7C3T1JSEu7du0dTxhpA2NtGTEwMmpqaEBERQUxMDNzc3NChQ6u/NuWz1Rzbh7Sc1tw+jDG8e/cOjLFPyqc9a83tQ9cG9RP29snNzUVCQgJdG3xOWvKNbLWZNm0ak5eXZ4mJiezRo0fcz9u3b7k0U6dOZZqamiw+Pp7duHGDDRw4kPXs2ZOVl5czxhgrLy9npqambNCgQezGjRssPj6eaWpqMn9/f4GyUlNTWWpqKrOysmI+Pj4sNTWV3blzR6jtbWuEtX22bNnCjh07xrKyslhWVhaLiIhgcnJybOnSpUJvc1sirO2zYcMGdvToUZaVlcVu377NFi9ezACwI0eOCL3NbYkwj2+MMTZ69GjWp08fobWvLRPWtsnMzGR79uxhWVlZ7MqVK8zLy4spKiqy3NxcYTe5TWmO7cMYY9nZ2Sw1NZVNmTKFdevWjbsOKC0t5dLcuXOHpaamsiFDhjB7e3suDfk4YW2f6OhoduDAAZaens5ycnLYwYMHWefOnZmvr6/Q29yWCGv7REVFsb1797L09HR29+5dtn79eiYmJsZ++uknobe5LRHm8Y0xxpYtW8Y6deok8FnSuoQecAOo9ScyMpJLU1xczPz9/ZmioiLj8/nMzc2N5efnC+Rz//595urqyvh8PlNUVGT+/v6spKSk3rJ0dHSE0Mq2S1jbZ9OmTczExIRJSUkxOTk5ZmFhwX7++WdWUVEhrKa2ScLaPmvXrmVdunRhkpKSrGPHjszGxoadOHFCWM1ss4R5fHv58iXj8/lsx44dwmhamyesbZOens7Mzc0Zn89ncnJyzN3dnd29e1dYzWyzmmv72NnZ1ZrP+zc8dHR0ak1DPk5Y2ycmJoZZWloyGRkZJi0tzYyNjdnq1atZcXGxEFvb9ghr+0RFRTEjIyMmJSXFZGVlmZWVFduzZ48QW9o2CfP4VlFRwTQ1NdmSJUuE1DrSEDzGaI4OIYQQQgghhBDS3OiBMkIIIYQQQgghpAVQwE0IIYQQQgghhLQACrgJIYQQQgghhJAWQAE3IYQQQgghhBDSAijgJoQQQgghhBBCWgAF3IQQQgghhBBCSAuggJsQQgghhBBCCGkBFHATQggh7YS9vT1mz57d2tUghBBCyP+jgJsQQgj5AiUmJoLH4+Hly5etXRVCCCGk3aKAmxBCCCGEEEIIaQEUcBNCCCFtUFFREcaOHQsZGRloaGggNDRUYH10dDR69eoFWVlZqKurw8fHBwUFBQCAvLw8DBgwAADQsWNH8Hg8+Pn5AQAYY1i3bh309fXB5/PRs2dPHD58WKhtI4QQQtoLCrgJIYSQNmjBggVISEjA0aNH8fvvvyMxMREpKSnc+rKyMgQFBeHmzZuIi4tDbm4uF1RraWnhyJEjAIDMzEw8evQIGzduBAAsW7YMkZGR2LZtG+7cuYM5c+Zg9OjRSEpKEnobCSGEkLaOxxhjrV0JQgghhDTcmzdvoKSkhN27d8PLywsA8OLFC2hqamLy5MkICwur8Zlr166hd+/eeP36NWRkZJCYmIgBAwagsLAQCgoKAKpGzZWVlXHu3Dn07duX++x3332Ht2/fYt++fcJpICGEENJOiLZ2BQghhBDSODk5OSgrKxMIihUVFWFoaMj9npqaisDAQKSlpeHFixeorKwEAOTn58PY2LjWfNPT01FSUoLBgwcLLC8rK4OFhUULtIQQQghp3yjgJoQQQtqY+ianFRUVwdHREY6OjoiOjoaKigry8/Ph5OSEsrKyj36uOig/ceIEOnfuLLBOQkLi0ytOCCGEfGEo4CaEEELamK5du0JMTAyXL1+GtrY2AKCwsBBZWVmws7PD3bt38ezZMwQHB0NLSwsAcP36dYE8xMXFAQAVFRXcMmNjY0hISCA/Px92dnZCag0hhBDSflHATQghhLQxMjIymDhxIhYsWAAlJSWoqalh6dKl6NCh6l2o2traEBcXx+bNmzF16lTcvn0bQUFBAnno6OiAx+Ph+PHjcHFxAZ/Ph6ysLObPn485c+agsrISNjY2+Oeff5CcnAwZGRmMGzeuNZpLCCGEtFn0lnJCCCGkDVq/fj1sbW0xdOhQODg4wMbGBlZWVgAAFRUVREVF4dChQzA2NkZwcDBCQkIEPt+5c2esWrUKixcvhpqaGvz9/QEAQUFBWLFiBdasWQMjIyM4OTnhP//5D/T09ITeRkIIIaSto7eUE0IIIYQQQgghLYBGuAkhhBBCCCGEkBZAATchhBBCCCGEENICKOAmhBBCCCGEEEJaAAXchBBCCCGEEEJIC6CAmxBCCCGEEEIIaQEUcBNCCCGEEEIIIS2AAm5CCCGEEEIIIaQFUMBNCCGEEEIIIYS0AAq4CSGEEEIIIYSQFkABNyGEEEIIIYQQ0gIo4CaEEEIIIYQQQloABdyEEEIIIYQQQkgLEG3tCnyKiooKvHv3rrWrQQghhBBCCCGknRITE4OIiEiTPtsmA27GGB4/foyXL1+2dlUIIYQQQgghhLRzCgoKUFdXB4/Ha9Tn2mTAXR1sq6qqQkpKqtGNJoQQQgghhBBC6sMYw9u3b1FQUAAA0NDQaNTn21zAXVFRwQXbSkpKrV0dQgghhBBCCCHtGJ/PBwAUFBRAVVW1UdPL29xL06qf2ZaSkmrlmhBCCCGEEEII+RJUx5+NfYdYmwu4q9E0ckIIIYQQQgghwtDU+LPNBtyEEEIIIYQQQsjnjAJuQgghhBBCCCGkBVDA/ZlITEwEj8dr1J86s7e3x+zZs1uwVoSQ1vJh/9bV1UVYWFgr1oiQmvz8/DBs2LDWrgYh7U5UVBQUFBRauxrkC9eU+KS5tYd4hwJuIUtOToaIiAicnZ1buyqEEHw8YGjtk0xsbCyCgoK4369du4bJkye3Sl1I8/Pz8wOPx8PUqVNrrJs+fTp4PB78/PyEX7E2KDAwEObm5jWW83g8xMXFtUKNSHOp7ifBwcECy+Pi4oT+Lh8ejwcej4fLly8LLC8tLYWSkhJ4PB4SExObrTwvLy9kZWU1W36k7SooKMCUKVOgra0NCQkJqKurw8nJCZcuXWrWcpozsK3uLzweD9LS0jAwMICfnx9SUlKaJf/GyMvLA4/HQ1pamtDLrkYBt5BFREQgICAAFy5cQH5+fmtXhxDymVJUVISsrCz3u4qKCv11hnZGS0sLMTExKC4u5paVlJRg//790NbWbsWaEfL5kJSUxNq1a1FYWNjaVYGWlhYiIyMFlh09ehQyMjLNXhafz4eqqmqz50vaHk9PT9y8eRO7du1CVlYWjh07Bnt7e7x48aK1q1anyMhIPHr0CHfu3MHWrVvx5s0b9OnTB7t3727tqgkdBdxCVFRUhIMHD2LatGlwc3NDVFTUR9M+f/4c3t7e0NTUhJSUFMzMzLB///4a6crLy+Hv7w8FBQUoKSlh2bJlYIxx66Ojo9GrVy/IyspCXV0dPj4+3B9tB/43ivfbb7/BwsICfD4fAwcOREFBAU6dOgUjIyPIycnB29sbb9++5T53+vRp2NjYcOW6ubkhJyeneb4oQj4z9fXH//znP1BQUEBlZSUAIC0tDTweDwsWLODSTJkyBd7e3g3KD6Ap5V8CS0tLaGtrIzY2llsWGxsLLS0tWFhYcMvqO96WlZXB398fGhoakJSUhK6uLtasWcOtDwwM5EZGOnXqhJkzZ3Lr6jtHAMCdO3fg6uoKOTk5yMrKon///jWO9yEhIdDQ0ICSkhJmzJgh8CdTahtpVlBQ4M6B9dX/1atXmDx5MlRVVSEnJ4eBAwfi5s2bAKqm3a5atQo3b97kRlOioqKgq6sLAPDw8ACPx+N+v3nzJgYMGABZWVnIycnBysoK169fr3dbkdbj4OAAdXV1gX2iNsnJybC1tQWfz4eWlhZmzpyJoqIiAMDmzZthZmbGpa0eId+6dSu3zMnJCd9//32dZYwbN67GTbKIiAiMGzeuRtqHDx/Cy8sLHTt2hJKSEtzd3ZGXlweg6saaiYmJwKyl3NxcyMvLY+fOnQBqn1J+7Ngx9OrVC5KSklBWVsbw4cO5dYWFhRg7diw6duwIKSkpfPPNN8jOzq6zPeTz9/LlS1y4cAFr167FgAEDoKOjg969e+P777+Hq6srly4/Px/u7u6QkZGBnJwcRo4ciSdPnnDra5vNN3v2bNjb23Prk5KSsHHjRu5YWr2/AkBKSgp69eoFKSkp9OvXD5mZmfXWXUFBAerq6tDV1YWjoyMOHz4MX19f+Pv7czfQGhrvvO/06dOQl5fnAvfKykr861//gqamJiQkJGBubo7Tp09z6fX09AAAFhYW4PF4XJuvXbuGwYMHQ1lZGfLy8rCzs8ONGzfqbVdTiLZIrkJWXFaBnKdvhF5uFxUZ8MUb/kfPDxw4AENDQxgaGmL06NEICAjA8uXLa50WVVJSAisrKyxatAhycnI4ceIExowZA319ffTp04dLt2vXLkycOBFXrlzB9evXMXnyZOjo6GDSpEkAqi5kgoKCYGhoiIKCAsyZMwd+fn44efKkQHmBgYHYsmULpKSkMHLkSIwcORISEhLYt28f3rx5Aw8PD2zevBmLFi0CUHXzYO7cuTAzM0NRURFWrFgBDw8PpKWloUMHuo9D/l/ZW+CZkKfEKXcDxJt3JLi+/mhra4vXr18jNTUVVlZWSEpKgrKyMpKSkrg8EhMTMWfOnAblRz5RG9rvxo8fj8jISPj6+ij+zPoAACAASURBVAKounifMGGCwNTU+o63mzZtwrFjx3Dw4EFoa2vjwYMHePDgAQDg8OHD2LBhA2JiYmBiYoLHjx9zwSpQ/zni4cOHsLW1hb29Pc6dOwc5OTlcvHgR5eXlXB4JCQnQ0NBAQkIC7t27By8vL5ibm3PnofrUVX/GGFxdXaGoqIiTJ09CXl4e27dvx6BBg5CVlQUvLy/cvn0bp0+fRnx8PABAXl4erq6uUFVVRWRkJJydnSEiUnWu9vX1hYWFBbZt2wYRERGkpaVBTEys0dutXWiNfgI0uq+IiIhg9erV8PHxwcyZM6GpqVkjza1bt+Dk5ISgoCCEh4fj6dOn8Pf3h7+/PyIjI2Fvb49Zs2bh2bNn3LG5+t8ZM2agvLwcycnJ3DH6Y6ysrKCnp4cjR45g9OjRePDgAf744w9s3bpV4BGgt2/fYsCAAejfvz/++OMPiIqK4ocffoCzszP+/PNPSEpKYu/evejTpw9cXFwwZMgQjBkzBgMGDPhovzlx4gSGDx+OpUuXYs+ePSgrK8OJEye49X5+fsjOzsaxY8cgJyeHRYsWwcXFBenp6V/uPt5Qn/E5Q0ZGBjIyMoiLi8PXX38NCQmJGmkYYxg2bBikpaWRlJSE8vJyTJ8+HV5eXg1+zGHjxo3IysqCqakp/vWvfwGomllXHXQvXboUoaGhUFFRwdSpUzFhwgRcvHixwc2tNmfOHOzevRtnzpzByJEjG309FBMTg8mTJ2PPnj1wd3fn6h4aGort27fDwsICERERGDp0KO7cuQMDAwNcvXoVvXv3Rnx8PExMTCAuLg4AeP36NcaNG4dNmzYBAEJDQ+Hi4oLs7GyBGYbNoV0E3DlP38Bt8wWhl3s8wAamneUbnD48PByjR48GADg7O+PNmzc4e/YsHBwcaqTt3Lkz5s+fz/0eEBCA06dP49ChQwI7oJaWFjZs2AAejwdDQ0PcunULGzZs4A7YEyZM4NLq6+tj06ZN6N27N968eSMwBeqHH36AtbU1AGDixIn4/vvvkZOTA319fQDAiBEjkJCQwAXcnp6eNdqmqqqK9PR0mJqaNvg7Ie3csyxgh51wy5ycBHSq+TxnXY4fP15jSmBFRQX3//r6o7y8PMzNzZGYmAgrKysuuF61ahVev36NoqIiZGVlcXdVG9q/SRO1kf0OAMaMGYPvv/+ee8bs4sWLiImJEbhIqu94m5+fDwMDA9jY2IDH40FHR4dLm5+fD3V1dTg4OEBMTAza2tro3bs3t76+c8TWrVshLy+PmJgY7qK9W7duAvXp2LEjtmzZAhEREXTv3h2urq44e/ZsgwPuuuqfkJCAW7duoaCggLvQDAkJQVxcHA4fPozJkydDRkYGoqKiUFdX5z7H5/MB/G+E5f2yFixYgO7duwMADAwMGlTHdqk1+gnQpL7i4eEBc3NzrFy5EuHh4TXWr1+/Hj4+PtysIAMDA2zatAl2dnbYtm0bTE1NoaSkhKSkJHh6eiIxMRHz5s3Dhg0bAFSNdJWUlMDGxqbeuowfPx4REREYPXo0IiMj4eLiAhUVFYE0MTEx6NChA3755RduUCUyMhIKCgpITEyEo6MjzM3N8cMPP2DSpEnw9vZGTk5One8c+PHHHzFq1CisWrWKW9azZ08A4ALtixcvol+/fgCAvXv3QktLC3Fxcfj222/rbdcX7TM+Z4iKiiIqKgqTJk3Cv//9b1haWsLOzg6jRo1Cjx49AADx8fH4888/kZubCy0tLQDAnj17YGJigmvXruGrr76qtxx5eXmIi4tDSkpK4JhZ7ccff4SdXdV3tHjxYri6uqKkpASSkpKNaTV37K0O5BtzPfTzzz9jyZIl+PXXXzFgwABueUhICBYtWoRRo0YBANauXYuEhASEhYVh69atXP9UUlISaNvAgQMF8t++fTs6duyIpKQkuLm5Napd9WkXAXcXFRkcD6j/INkS5TZUZmYmrl69yk0dFBUVhZeXFyIiImoNuCsqKhAcHIwDBw7g4cOHKC0tRWlpKaSlpQXSff311wIj5H379kVoaCgqKiogIiKC1NRUBAYGIi0tDS9evOCmvObn58PY2Jj7XHWnBQA1NTVISUlxwXb1sqtXr3K/5+TkYPny5bh8+TKePXsmkC8F3ISj3K3qpCLsMhtpwIAB2LZtm8CyK1eucDfIGtIf7e3tkZiYiLlz5+L8+fP44YcfcOTIEVy4cAEvX76Empoad6JpaP8mTdRG9jsAUFZWhqurK3bt2sWN5iorKwukqe946+fnh8GDB8PQ0BDOzs5wc3ODo6MjAODbb79FWFgY9PX14ezszI2miYpWnf7rO0ekpaWhf//+dY6QmZiYcCPIAKChoYFbt241+Duoq/4pKSl48+YNlJSUBD5TXFzcpMeY5s6di++++w579uyBg4MDvv32W3Tp0qXR+bQLrdFPqsttgrVr12LgwIGYN29ejXUpKSm4d+8e9u7dyy1jjKGyshK5ubkwMjKCra0tEhMTMWjQINy5cwdTp05FSEgIMjIykJiYCEtLywY9iz169GgsXrwYf/31F6KiorjRsdrq8+EoWUlJicB+O2/ePPz666/YvHkzTp06VaPvvy8tLe2jN7EyMjIgKioqEKAoKSnB0NAQGRkZ9bbpi/eZnzM8PT3h6uqK8+fP49KlSzh9+jTWrVuHX375BX5+fsjIyICWlhYXbAOAsbExFBQUkJGR0aCAuz7vxwkaGhoAql7m1tj3jVQ/9loduzT0eujIkSN48uQJLly4IHDT+J9//sHff//NDRpWs7a2FpjNVZuCggKsWLEC586dw5MnT1BRUYG3b9+2yDu22kXAzRcXadRIc2sIDw9HeXk5OnfuzC1jjEFMTKzWF4GEhoZiw4YNCAsLg5mZGaSlpTF79myUlZU1uMyioiI4OjrC0dER0dHRUFFRQX5+PpycnGrk8/7FFI/Hq3FxxePxuAsxABgyZAi0tLSwc+dOdOrUCZWVlTA1NW1U/cgXQFyqSaN+wiYtLY2uXbsKLPvvf//L/b8h/dHe3h7h4eG4efMmOnToAGNjY9jZ2SEpKQmFhYXcneGG5kc+QRvZ76pNmDAB/v7+ACDwTGm1+o63lpaWyM3NxalTpxAfH4+RI0fCwcEBhw8fhpaWFjIzM3HmzBnEx8dj+vTpWL9+PZKSklBWVlbvOaJ6pLgu9Z0veDyewLtFAAg8411X/SsrK6GhoVHrtMim/MmkwMBA+Pj44MSJEzh16hRWrlyJmJgYeHh4NDqvNq+N9RNbW1s4OTlhyZIlNd7gX1lZiSlTpgi8n6BadUBgb2+PHTt24Pz58+jZsycUFBRga2uLpKQkJCYmcjOQ6lP9HoWJEyeipKQE33zzDV6/fl2jPlZWVgI3AKq9PxpeUFCAzMxMiIiIIDs7u86/YFNXX/ywf72/XNhvc2+T2kBfkJSUxODBgzF48GCsWLEC3333HVauXAk/P7+Pbuf3l3fo0KHO43B9PowTAAgc5xuq+gZQ9XPVDb0eMjc3x40bNxAZGYmvvvqqRns//L0h+76fnx+ePn2KsLAw6OjoQEJCAn379m2Ra7F2EXB/7srLy7F7926EhoZyd+2reXp6Yu/evTVGhc+fPw93d3duhK2yshLZ2dkwMjISSPfhn6e4fPkyDAwMICIigrt37+LZs2cIDg7m7no1x8thnj9/joyMDGzfvh39+/cHAFy4IPwp/YQIS0P6Y/Vz3GFhYbCzswOPx4OdnR3WrFmDwsJCzJo1q1H5kS+Hs7Mzd4J3cnISWNfQ462cnBy8vLzg5eWFESNGwNnZGS9evICioiL4fD6GDh2KoUOHYsaMGejevTtu3boFxli954gePXpg165dePfuXZOfA1VRUcGjR4+437OzswVewllX/S0tLfH48WOIiopyLz77kLi4uMAjINXExMRqXd6tWzd069YNc+bMgbe3NyIjI7/MgLsNWrNmDSwsLGo81mBpaYk7d+7UuHH6vurnuA8fPswF13Z2doiPj0dycrLAMbo+EyZMgIuLCxYtWiQwu+P9+hw4cIB70V9d+ZiammLSpEmYOHEiBg0aJDD78H09evTA2bNnMX78+BrrjI2NUV5ejitXrnBTyp8/f46srCw6r7RTxsbG3CMIxsbGyM/Px4MHD7hjeXp6Ol69esVtfxUVFdy+fVsgjw/fYfGxY2lzCgsLg5ycHDe7t6HXQ126dEFoaCjs7e0hIiKCLVu2AKg6d3Tq1AkXLlyAra0tlz45OZkbCa9+ZvvDtp0/fx4///wzXFxcAAAPHjzAs2fPWqDV9JZyoTh+/DgKCwsxceJEmJqaCvyMGDGi1ueRunbtijNnziA5ORkZGRmYMmUKHj9+XCPdgwcPMHfuXGRmZmL//v3YvHkzd9LQ1taGuLg4Nm/ejL/++gvHjh0TeKlHU1W/cXPHjh24d+8ezp07h7lz535yvoR8rhrSH6uf446OjuYu5mxtbXHjxg2B57cbmh/5coiIiCAjIwMZGRk1Lt4bcrytfina3bt3kZWVhUOHDkFdXZ17E3h4eDhu376Nv/76C3v27AGfz4eOjk6DzhH+/v74559/MGrUKFy/fh3Z2dnYs2dPg95QW23gwIHYsmULbty4gevXr2Pq1KkCF3l11d/BwQF9+/bFsGHD8NtvvyEvLw/JyclYtmwZd3NAV1cXubm5SEtLw7Nnz1BaWsotP3v2LB4/fozCwkIUFxfD398fiYmJuH//Pi5evIhr165RQNKG9OjRA76+vti8ebPA8kWLFuHSpUuYMWMG0tLSuGeaAwICuDTVz3Hv3buXOx7b29sjLi4OxcXFDXp+u5qzszOePn3KvVzqQ76+vlBWVoa7uzvOnz+P3NxcJCUlYdasWdzsqa1bt+LSpUvYvXs3fHx8MGLECPj6+n50dG3lypXYv38/Vq5ciYyMDNy6dQvr1q0DUPXMuru7OyZNmoQLFy7g5s2bGD16NDp37sy9WIq0Tc+fP8fAgQMRHR3NPad96NAhrFu3jtu2Dg4OXN+4ceMGrl69irFjx8LOzg69evUCUHUcvn79Onbv3o3s7GysXLmyRgCuq6uLK1euIC8vT+DxpaZ6+fIlHj9+jPv37+PMmTMYMWIE9u3bh23btnEzlBpzPdStWzckJCTgyJEjAn/FZcGCBVi7di0OHDiAzMxMLF68GGlpaVw8pKqqCj6fj9OnT+PJkyd49eoVV/aePXuQkZGBK1euwNfXt0GzupqEtTHFxcUsPT2dFRcXt3ZVGszNzY25uLjUui4lJYUBYKGhoQwAKywsZIwx9vz5c+bu7s5kZGSYqqoqW7ZsGRs7dixzd3fnPmtnZ8emT5/Opk6dyuTk5FjHjh3Z4sWLWWVlJZdm3759TFdXl0lISLC+ffuyY8eOMQAsNTWVMcZYQkKCQLmMMRYZGcnk5eUF6rly5UrWs2dP7vczZ84wIyMjJiEhwXr06MESExMZAHb06NFP/8IIEaJx48YJ9Ktq7/eNhvRHxhibN28eA8Bu377NLevZsydTUVER6JcN7d+zZs3iftfR0WEbNmxozqaTVvSx/a6au7s7GzduHGOs/uPtjh07mLm5OZOWlmZycnJs0KBB7MaNG4wxxo4ePcr69OnD5OTkmLS0NPv6669ZfHw8V0595wjGGLt58yZzdHRkUlJSTFZWlvXv35/l5OR8tB2zZs1idnZ23O8PHz5kjo6OTFpamhkYGLCTJ08yeXl5FhkZWW/9GWPsn3/+YQEBAaxTp05MTEyMaWlpMV9fX5afn88YY6ykpIR5enoyBQUFBoDL99ixY6xr165MVFSU6ejosNLSUjZq1CimpaXFxMXFWadOnZi/v3+bup740tS2f+Xl5TEJCQn24SXs1atX2eDBg5mMjAyTlpZmPXr0YD/++KNAGk9PTyYiIsJevXrFGGOssrKSKSoqsl69etVbl7qucQoLCxkAlpCQwC179OgRGzt2LFNWVmYSEhJMX1+fTZo0ib169YplZGQwPp/P9u3bx6V/9eoV09XVZQsXLmSM1X4tduTIEWZubs7ExcWZsrIyGz58OLfuxYsXbMyYMUxeXp7x+Xzm5OTEsrKy6m0X+byVlJSwxYsXM0tLSyYvL8+kpKSYoaEhW7ZsGXv79i2X7v79+2zo0KFMWlqaycrKsm+//ZY9fvxYIK8VK1YwNTU1Ji8vz+bMmcP8/f0FjtWZmZns66+/Znw+nwFgubm5tcYJqamp3PqPAcD9SEpKsi5durBx48axlJQUgXRNuR5KT09nqqqqbO7cuYwxxioqKtiqVatY586dmZiYGOvZsyc7deqUQDk7d+5kWlparEOHDlybb9y4wXr16sUkJCSYgYEBO3ToUL3XWk2NQ3n//6W0GSUlJcjNzYWenl6j34xHCCGEEEIIIYQ0VlPjUJpSTgghhBBCCCGEtAAKuAkhhBBCCCGEkBZAATchhBBCCCGEENICKOAmhBBCCCGEEEJaAAXchBBCCCGEEEJIC6CAmxBCCCGEEEIIaQEUcBNCCCGEEEIIIS2AAm5CCCGEEEIIIaQFUMBNCCGEEEIIIYS0AAq4PxOJiYng8Xh4+fJls+Tn5+eHYcOGNUtehHzJ7O3tMXv27Aanb+6+TEhj9sGG7H+BgYEwNzdvruoRQj7BsmXL0KtXr9auBiGkBVHALWTJyckQERGBs7Nza1eFEAK6OUVah5+fH3g8HqZOnVpj3fTp08Hj8eDn5wcAiI2NRVBQULOVPX/+fJw9e7bZ8iOkpVT3k+DgYIHlcXFx4PF4QqlDVlYWpKSksG/fPoHllZWV6NevHzw8PIRSD/Jl4vF4df5UnyfI540CbiGLiIhAQEAALly4gPz8/NauDiGEkFaipaWFmJgYFBcXc8tKSkqwf/9+aGtrc8sUFRUhKyvbbOXKyMhASUmp2fIjpCVJSkpi7dq1KCwsbJXyu3XrhuDgYAQEBODRo0fc8tDQUNy7dw/bt29vUr6MMZSXlzdXNUk79ejRI+4nLCwMcnJyAss2btzY2lUkDUABtxAVFRXh4MGDmDZtGtzc3BAVFfXRtM+fP4e3tzc0NTUhJSUFMzMz7N+/XyDN4cOHYWZmBj6fDyUlJTg4OKCoqKjW/FJSUqCqqooff/wRAJCTkwN3d3eoqalBRkYGX331FeLj45utrYS0RUVFRRg7dixkZGSgoaGB0NDQGmmio6PRq1cvyMrKQl1dHT4+PigoKKiRLiUlBb169YKUlBT69euHzMxMgfXbtm1Dly5dIC4uDkNDQ+zZs6fF2kU+T5aWltDW1kZsbCy3LDY2FlpaWrCwsOCWfTilvLS0FAsXLoSWlhYkJCRgYGCA8PBwgbzr2v8+nFJeXl6OmTNnQkFBAUpKSli0aBHGjRsnMPPj9OnTsLGx4dK4ubkhJyeHW5+Xlwcej4fY2FgMGDAAUlJS6NmzJy5dutQ8Xxb5Yjk4OEBdXR1r1qypM11ycjJsbW3B5/OhpaWFmTNnctdEmzdvhpmZGZe2eoR869at3DInJyd8//33teYdEBAAc3NzTJo0CQBw9+5drFixAjt27ICqqioAoLi4GP7+/lBRUYGkpCRsbW2RkpLC5REfHw8ej4fff/8dVlZWkJCQqLV/5OTkQF9fH/7+/mCMNfBbIu2Vuro69yMvLw8ej1djGQDcv38fI0aMgLy8PJSVlTF8+HA8ePCAy2fUqFEYNWoUVq9eDTU1NaioqGD27NmoqKgQKCskJIS7DtLV1a0Rq9RXzpkzZ7hzT8eOHdG/f3/8/fffAKrOS7a2tpCRkYGcnBy++uor3Lx5k/vsH3/8AWtra/D5fGhra2PevHk1bkjPnTsXnTp1goyMDPr164eLFy826/fdUkRbuwLNouwt8CxL+OUqdwPEpRqc/MCBAzA0NIShoSFGjx6NgIAALF++vNZpUSUlJbCyssKiRYsgJyeHEydOYMyYMdDX10efPn3w6NEjeHt7Y926dfDw8MDr169x/vz5Wg/OiYmJGDZsGNasWYNp06YBAN68eQMXFxf88MMPkJSUxK5duzBkyBBkZmYKjKwQ8imKy4uR+ypXqGXqyeuBL8pv0mcXLFiAhIQEHD16FOrq6liyZAlSUlIEgpOysjIEBQXB0NAQBQUFmDNnDvz8/HDy5EmBvJYuXYrQ0FCoqKhg6tSpmDBhAndiOHr0KGbNmoWwsDA4ODjg+PHjGD9+PDQ1NTFgwICmN54AaFv73fjx4xEZGQlfX18AVbOgJkyYgMTExI9+ZuzYsbh06RI2bdqEnj17Ijc3F8+ePRNIU9f+96G1a9di7969iIyMhJGRETZu3Ii4uDiBfbGoqAhz586FmZkZioqKsGLFCnh4eCAtLQ0dOvzv3v3SpUsREhICAwMDLF26FN7e3rh37x5ERdvH5UZ70hr9BGh8XxEREcHq1avh4+ODmTNnQlNTs0aaW7duwcnJCUFBQQgPD8fTp0/h7+8Pf39/REZGwt7eHrNmzcKzZ8+grKyMpKQk7t8ZM2agvLwcycnJmDNnTq114PF4iIyMhJmZGXbu3Inw8HB4eXkJ3JSaP38+jh07hujoaGhqaiI4OBhOTk7IycnhgiIAWLRoEdavXw89PT107NgRv/32G7fu5s2bcHZ2xnfffdesj5GQurWlc0ZtXr9+DXt7ezg7O+PixYvg8XhYtWoVXF1dcePGDe74e+rUKaipqeGPP/5ARkYGRo0aBSsrK4wZM4bLa+3atVi9ejVWrFiBffv2YdKkSbCzs4Oenl695ZSXl8PDwwOzZ8/GwYMHUVJSgsuXL3N5e3l5wc7ODjt37gSPx0NqaipXt5SUFLi4uCA4OBi7du3Co0ePMGPGDLx9+xbbtm0DAPj6+uLZs2c4fPgw1NTUcODAAQwePBjp6enQ1dVtlu+ypfBYG7t9VlJSgtzcXOjp6UFSUrJq4d9pwA474VdmchLQqeEvnrG2tsbIkSMxa9YslJeXQ0NDA/v374eDgwMSExMxYMAAFBYWQkFBodbPu7q6wsjICCEhIbhx4wasrKyQl5cHHR2dGmn9/Pzw8uVLjB8/HmPGjMH27dvh7e1dZ/1MTEwwbdo0+Pv7N7hNhNQl/Xk6vI57CbXMA24HYKxk3OD01X0lOjoaSkpK2L17N7y8qur84sULaGpqYvLkyQgLC6v189euXUPv3r3x+vVryMjIcH05Pj4egwYNAgCcPHkSrq6uKC4uhqSkJKytrWFiYoIdO3Zw+YwcORJFRUU4ceLEJ7SeAG1rv/vll1+gqamJu3fvgsfjoXv37njw4AG+++47KCgoICoqCvb29jA3N0dYWBiysrJgaGiIM2fOwMHBoUa+Ddn/AgMDERcXh7S0NABVoxrz58/H/PnzAQAVFRXQ19eHhYUF4uLiaq3/06dPoaqqilu3bsHU1BR5eXnQ09PDL7/8gokTJwIA0tPTYWJigoyMDHTv3r1R3ydpea3RT4DG9ZXqfhIXF4e+ffvC2NgY4eHhiIuLg4eHBzfIMHbsWPD5fIHp3RcuXICdnR2KioogISEBVVVV/Pvf/4anpycsLCzg5eWFDRs24MmTJ7h06RJsbW1RWFgIGRmZj9YnMjIS3333HTp37oxbt25xgfQ///wDJSUl7N27FyNHjgRQNRNFV1cXCxcuxJw5cxAfH4/Bgwfj+PHjcHV15fJctmwZTp8+jbCwMAwdOhTLly//aOBPWkZbOGcAQFRUFGbPnl3jpZg///wzduzYwR3TgaoZF/Ly8oiPj4etrS1GjRqF1NRU7lwDAEOHDoWioiI3iq2uro4hQ4Zg586dAKreU6CoqIiwsDD4+fnVW07Xrl3RuXNnXL58GX369BGoI2MMfD4fu3bt4q6x3jdy5EhoaGgITJGPj4+Hi4sL3r59i6ysLPTo0QOPHz+GsrIyl8bGxgaOjo5YsWJFo77Lpqo1Dm2A9nHLWblbVfDbGuU2UGZmJq5evcpNHRQVFYWXlxciIiJqvWiqqKhAcHAwDhw4gIcPH6K0tBSlpaWQlpYGAPTs2RODBg2CmZkZnJyc4OjoiBEjRqBjx45cHleuXMHx48dx6NChGi/1KCoqwqpVq3D8+HH8/fffKC8vR3FxMT1XTpqVnrweDrgdEHqZTZGTk4OysjL07duXW6aoqAhDQ0OBdKmpqQgMDERaWhpevHiByspKAEB+fj6Mjf938uzRowf3fw0NDQBAQUEBtLW1kZGRgcmTJwvka21tTc9iNZO2tN8pKyvD1dUVu3btAmMMrq6uAhcTH0pLS4OIiAjs7Oq+yVzX/ve+V69e4cmTJ+jduze3TEREBFZWVty+DVT1j+XLl+Py5ct49uyZwH5vampab7kUcH9+WqOfVJfbFGvXrsXAgQMxb968GutSUlJw79497N27l1vGGENlZSVyc3NhZGQEW1tbJCYmYtCgQbhz5w6mTp2KkJAQZGRkIDExEZaWlnUG20DVjJTly5dj5syZAqPW9+7dQ3l5OaytrbllEhIS6NWrFzIyMgTyqO2N5Lm5uXB0dMTatWsREBDQ4O+ENI+2dM6oTUpKCu7cuVNj/y0vL0dOTg5sbW0BAKampgKzajU0NASmgwOCx/AOHTpATU2Ne2yuIeWMGjUKAwYMwODBg+Hg4ICRI0dCTU0NPB4Ps2fPxujRoxEeHs6tqx6ZTklJwcOHDwUej2KM4d27d3jw4AFSUlJQWVlZYyS7tLQUXbp0adoXJ0TtI+AWl2rUSHNrCA8PR3l5OTp37swtY4xBTEys1heBhIaGYsOGDQgLC4OZmRmkpaUxe/ZslJWVAai6IDpz5gySk5Px+++/Y/PmzVi6dCmuXLkCPb2qTtylSxcoKSkhIiICrq6uEBcX5/JfsGABfvvtN4SEhKBr167g8/kYMWIElz8hzYEvym/0HdzW0pDJPkVFRXB0dISjoyOio6OhoqKC/Px8ODk51eg7YmJi3P+rT3DvBzAfPkrCGBPaW3fbUVrJvgAAIABJREFUu7a03wHAhAkTuJlF7z9TWhs+v2FTEOvb/z5U2/74viFDhkBLSws7d+5Ep06dUFlZCVNT00bv9+Tz0db6ia2tLZycnLBkyZIab2aurKzElClTMHPmzBqfq77JZG9vjx07duD8+fPo2bMnFBQUYGtri6SkJCQmJsLe3r5B9RAVFa3xiER1f2nIcb164OR9ampqUFZWxr59++Dn59esL0kk9WtrfeFDlZWV6Nu3LyIiImqsq37HACB4fAaq9tcPj891pWlIOfv370dKSgpOnz6N6OhoLFu2DAkJCbC0tERwcDDGjRuHkydP4uTJk1ixYgWOHDkCV1dXVFZWIiAgAFOmTKmRt6amJiorKyEuLi4wul6tLfQXemmaEJSXl2P37t0IDQ1FWloa93Pz5k3o6OgI3JGtdv78ebi7u2P06NHo2bMn9PX1kZ2dLZCGx+PB2toaq1atQmpqKsTFxXH06FFuvbKyMs6dO4ecnBx4eXnh3bt3Avn7+fnBw8MDZmZmUFdXR15eXot9B4R87rp27QoxMTGB540KCwuRlfW/90PcvXsXz549Q3BwMPr374/u3bvX+sK0+hgZGeHChQsCy5KTk2FkZNT0BpA2y9nZGWVlZSgrK4OTk1Odac3MzFBZWYmkpOaZ1SUvLw81NTVcvXqVW1ZRUYHU1FTu9+fPnyMjIwPLli3DoEGDYGRk1GpvjCZftjVr1uA///kPkpOTBZZbWlrizp076Nq1a42f6sEGe3t73LlzB4cPH+aCazs7O8THxyM5ObneWSN1MTAwgKioqMBxvaysDCkpKQ06rktJSeHkyZMQERHBN998gzdv3jS5LuTLY2lpiczMTGhoaNTY/+Xk5IRejpWVFTcIqK+vj5iYGG6dkZER5s2bh7Nnz+Kbb77Brl27uLzT09Nr7cNiYmKwtLREaWkpCgsLa6xXU1Nrtja2FAq4heD48eMoLCzExIkTYWpqKvAzYsSIGm+XBaou/qtHsDMyMjBlyhQ8fvyYW3/lyhWsXr0a169fR35+PmJjY/H06dMaB3ZVVVWcO3cOd+/ehbe3N/cnKLp27YrY2Fgu8Pfx8aFRCPJFk5GRwcSJE7FgwQKcPXsWt2/fhp+fn8ALobS1tSEuLo7Nmzfjr7/+wrFjx5r0YpsFCxYgKioK//73v5GdnY2ffvoJsbGx3DO05MsiIiKCjIwMZGRkQEREpM60urq6GDduHCZMmIC4uDjk5uYiMTERBw8ebHL5AQEBWLNmDX799VdkZmZi1qxZKCws5EbmOnbsCCUlJezYsQP37t3DuXPnMHfu3CaXR0hT9ejRA76+vti8ebPA8kWLFuHSpUuYMWMG0tLSkJ2djWPHjglMzzY1NeWes64OuO3t7REXF4fi4mLY2Ng0uV5ycnKYMmUK5s2bh99//x3p6emYOHEi3r17h/HjxzcoDxkZGZw6dQqVlZVwdXX96F+dIeRD48aNg7S0NDw8PHDx4kXk5uYiISEB/v7+TRoUaGo5mZmZWLZsGS5fvoz8/HycOnWKe6Tj1atXmDVrFv744w/cv38f58+fx40bN7i4ZcmSJYiPj8ecOXNw8+ZNZGVlIS4ujnufgZmZGTw9PeHt7Y1ff/0Vubm5uHr1Kn788UecOXOm2drYUijgFoLqZxXef96nmqenJ9LS0nDjxg2B5cuXL4elpSWcnJxgb28PdXV1gbdhysnJ4Y8//oCLiwu6deuGZcuWITQ0FN98802NMtTV1XHu3DncunULvr6+qKiowIYNG9CxY0f069cPQ4YMgZOTEywtLZu/8YS0IevXr4etrS2GDh0KBwcH2NjYwMrKiluvoqKCqKgoHDp0CMbGxggODkZISEijyxk2bBg2btyI9evXw8TEBNu3b+fepEu+THJycg0eidi2bRtGjBiB6dOno3v37pg0adInXZwvWrQI3t7eGDt2LPr27QsZGRk4OTlxL4Tp0KEDYmJikJKSAlNTU8yZMwfr169vcnmEfIqgoKAajzz06NEDSUlJyM7ORv/+/WFhYYHly5dz7xEAqmYFVo9i9+/fn/ucvLw8LCwsPnkkcP369XB3d4evry8sLS2Rl5eH3377rdZrv4+RlZXF6dOnUVpaCjc3N7x9+/aT6kS+DHJycjh//jxUVVXh7u4OIyMjTJo0CRUVFbU+wtBS5cjIyODPP/+Eh4cHDAwMMGPGDMyfPx9+fn4QExPD48eP4evri27dusHb2xvDhw/H0qVLAVSNiicmJuLPP/+EtbU1rKyssGrVKoFHcatfSjhr1iwYGhrCw8MDqamptf7lgs9N+3hLOSGEEEKaRWVlJYyMjDBy5Ej600SEEELI//uy31JOCCGEkCa5f/8+fv/9d9jZ2aG0tBRbtmxBbm4ufHx8WrtqhBBCSJtHU8oJIYSQL1iHDh0QFRWFr776CtbW1rh16xbi4+PpJX6EEEJIM6ARbkIIIeQLpqWlhYsXL7Z2NQghhJB2iUa4CSGEEEIIIYSQFkABNyGEEEIIIYQQ0gIo4CaEEEIIIYQQQloABdyEEEIIIYQQQkgLoICbEEIIIYQQQghpARRwE0IIIYQQQgghLYAC7s9cYGAgzM3NW7sahHwR7O3tMXv2bO53XV1dhIWFcb/zeDzExcU1a5kflkHIhz7cLwkhLcvPzw/Dhg1r7Wo0mjDOWYSQxqOAW8iSk5MhIiICZ2fnBqWfP38+zp4928K1IuTL1ZgLq0ePHuGbb75p1vKvXbuGyZMnN2ue5PPn5+cHHo+HqVOn1lg3ffp08Hg8+Pn5AQBiY2MRFBQk5Bp+msTERPB4PLx8+bK1q0LasOp+EhwcLLA8Li4OPB7vk/PPy8sDj8dDWlraJ+cFAGVlZVi3bh169uwJKSkpKCsrw9raGpGRkXj37l2zlNEYLXHOIsLF4/Hq/Kk+T5DPGwXcQhYREYGAgABcuHAB+fn5H03HGEN5eTlkZGSgpKQkxBoSQj5GXV0dEhISzZqniooKpKSkmjVP0jZoaWkhJiYGxcXF3LKSkhLs378f2tra3DJFRUXIysq2RhUJaXWSkpJYu3YtCgsLmzXfsrKyZs/PyckJwcHBmDx5MpKTk3H16lXMmDEDmzdvxp07d5qcd1OD9ZY4ZxHhevToEfcTFhYGOTk5gWUbN25s7SqSBqCAW4iKiopw8OBBTJs2DW5uboiKiuLWVY8G/Pbbb+jVqxckJCRw/vz5GlPKa7u7paury61PSkpC7969ISEhAQ0NDSxevBjl5eXcent7e8ycORMLFy6EoqIi1NXVERgYKFDPn376CWZmZpCWloaWlhamT5+ON2/etNTXQkib8f70vOqRkdjYWAwYMABSUlLo2bMnLl26JPCZI0eOwMTEBBISEtDV1UVoaKjA+g+nAAYGBkJbWxsSEhLo1KkTZs6c2fINI63C0tIS2traiI2N5ZbFxsZCS0sLFhYW3LLaHnVYvXo1JkyYAFlZWWhra2PHjh3c+obum8nJybC1tQWfz4eWlhZmzpyJoqIibv3PP/8MAwMDSEpKQk1NDSNGjODWlZaWYubMmVBVVYWkpCRsbGxw7do1rvwBAwYAADp27CgwCnP69GnY2NhAQUEBSkpKcHNzQ05OTjN8m6S9cnBwgLq6OtasWVNnuoYca3/44Qf4+flBXl4ekyZNgp6eHgDAwsICPB4P9vb2Ap8JCQmBhoYGlJSUMGPGjDoD37CwMPzxxx84e/YsZsyYAXNzc+jr68PHxwdXrlyBgYEBgPr7QHX/PXjwIOzt7SEpKYno6OgGtfFDjT1nPX/+HN7e3tDU1ISUlBTMzMywf//+OssgLUtdXZ37kZeXB4/Hq7EMAO7fv48RI0ZAXl4eysrKGD58OB48eACgKv7o1q2bwPVEVlYWZGRksGfPHgDAkydPMHLkSHTu3JnbN44cOSJQl/3798PExASSkpJQVlaGo6MjSktLhfRNtG2irV2B5lBcXozcV7lCL1dPXg98UX6D0x84cACGhoYwNDTE6NGjERAQgOXLlwtMi1q4cCFCQkKgr68PBQUFJCUlCeTx6NEj7v9FRUVwdnZG3759AQAPHz6Ei4sL/Pz8sHv3bty9exeTJk2CpKSkQFC9a9cuzJ07F1euXMGlS5fg5+cHa2trDB48GADQoUMHbNq0Cbq6usjNzcX06dOxcOFC/Pzzz035msgXrLK4GKV//SXUMiX09dGB3/B++amWLl2KkJAQGBgYYOnSpfD29sa9e/cgKiqKlJQUjBw5EoGBgfDy8kJycjKmT58OJSWlWqeBHT58GBs2bEBMTAxMTEzw+PFj3Lx5U2htaS/a0n43fvx4REZGwtfXF0DVLKgJEyYgMTGxzs+FhoYiKCgIS5YsweHDhzFt2jTY2tqie/fuXJq69s1bt27ByckJQUFBCA8Px9OnT+Hv7w9/f39ERkbi+vXrmDlzJvbs2YN+/frhxYsXOH/+PJf3woULceTIEezatQs6OjpYt24dnJyccO/ePWhpaeHIkSPw9PREZmYm5OTkwP//76aoqAhz586FmZkZioqKsGLFCnh4eCAtLQ0dOtAYgDC1Rj8BGt9XREREsHr1avj4+GDmzJnQ1NSskaahx9r169dj+fLlWLZsGQDA398fvXv3Rnx8PExMTCAuLs6lTUhIgIaGBhISEnDv3j14eXnB3NwckyZNqrWee/fuhYODg8DNsmpiYmIQExMD0PA+sGjRIoSGhiIyMhISEhKNPp98TF3HhZKSElhZWWHRokWQk5PDiRMnMGbMGOjr66NPnz4NLqOtaUvnjNq8fv0a9vb2cHZ2xsWLF8Hj8bBq1Sq4urrixo0bkJaWRnR0NGxsbODi4oJBgwbB19cXbm5uGDNmDACguLgY/fr1w5IlSyArK4tff/0VXl5euH79OszNzXH//n2MGTMGGzduhJubG169elUjRiEf1y4C7txXufA67iX0cg+4HYCxknGD04eHh2P06NEAAGdnZ7x58wZnz56Fg4MDl+Zf//oXF/jWRl1dHUDVlHNPT0/Iy8tj+/btAKpGI7S0tLBlyxbweDx0794df//9NxYtWoQVK1ZwB/IePXpg5cqVAAADAwNs2bIFZ8+e5cp9fyRFT08PQUFBmDZtGgXcpNFK//oLeZ4j6k/YjHSPHAbfxERo5c2fPx+urq4AgFWrVsHExAT37t1D9+7d8dNPP2HQoEFYvnw5AKBbt25IT0/H+vXra71Ays/Ph7q6OhwcHCAmJgZtbW307t1baG1pL9rSfjdmzBh8//333OjTxYsXERMTU2/A7eLigunTpwOoujDfsGEDEhMTBQLuuvbN9evXw8fHhzveGxgYYNOmTbCzs8O2bduQn58PaWlpuLm5QVZWFjo6OlwgUVRUhG3btiEqKop7PnTnzp04c+YMwsPDsWDBAigqKgIAVFVVoaCgwNXJ09NToB3h4eFQVVVFeno6TE1NG/39kaZrjX4CNK2veHh4wNzcHCtXrkR4eHiN9Q091g4cOBDz58/nfs/LywMAKCkpcddX1Tp27IgtW7ZAREQE3bt3h6urK86ePfvRgDs7O7vGCHltGtoHZs+ejeHDh3O/L1iwoFHnk4+p67jQuXNnge8nICAAp0+fxqFDh9p1wN2Wzhm12bNnD+Tl5bFt2zZu2a5duyAvL8/NZOrduzeWL1+O8ePHw8PDA0+ePMGZM2f+Vx9dXYHr/7lz5+LEiRM4fPgwzM3N8fDhQ1RWVsLT05PrKz169GiW+n8J2kXArSevhwNuB1ql3IbKzMzE1atXuamDoqKi8PLyQkREhEDA3atXrwblt2TJEly6dAnXrl3jRg4yMjLQt29fgRFza2trvHnzBv/973+5ZwI/7CAaGhooKCjgfk9ISMDq1auRnp6Of/75B+Xl5SgpKUFRURGkpaUb3GZCJPT1oXvksNDLFKb3+5OGhgYAoKCgAN27d0dGRgbc3d0F0ltbWyMsLAwVFRUQERERWPftt98iLCwM+vr6cHZ2houLC4YMGQJR0XZxqBaatrTfKSsrw9XVFbt27QJjDK6urlBWVq73c+/vd9VTDN8/jn+Y5sN9MyUlBffu3cPevXu5NIwxVFZWIjc3F4MHD4aOjg63Lzo7O8PDwwNSUlLIycnBu3fvYG1tzX1WTEwMvXv3RkZGRp31zsnJwfLly3H58mU8e/YMlZWVAKpuNlHALVyt0U+qy22KtWvXYuDAgZg3b16NdQ091jb0GgsATExMBI7RGhoauHXr1kfTM8Ya9CK3hvaBD+va2PPJx9R1XKioqEBwcDAOHDiAhw8forS0FKWlpe3+2q8tnTNqk5KSgjt37kBGRkZgeXl5OXJycmBrawugKnY4duwYtm3bhnPnzgncDC0vL8fq1atx6NAhPHz4EGVlZSgtLUXnzp0BAF999RVsbGzQvXt3ODk5wdHRkZvCTurXLq7i+KL8Ro00t4bw8HCUl5dzOy5QdXAWExMTeBFIQw5q0dHR3GjG+1OrajvYM8YAQGB59bSmajwejzvg3/8/9u48rqfsf+D461O0lxalUCkpbWSLZCmiZF9G35ElGoZk32aMTDRjSyTLWAbZw0xjDCZLZCJbyJgpVCjfsY1tjCxp+f3h1/36aKdFnOfj4fHQPeeee+7nc8+9933PueeTloanpycjR44kKCgIXV1djh07hq+vb6XMsClUbQqqqhXa21wZXm9Pee0srz0V1SYLYmxszOXLlzl48CCHDh3Cz8+P4OBgjh49mq/dCoWrasfdsGHD8Pf3B2D58uUlWqeo83hBed48NnNycvj8888LnCPAxMQEJSUlzp07R0xMDAcOHGDmzJkEBgZy5syZAq8rULKAo3v37hgbG7NmzRpq165NTk4OdnZ2ZT6BlVC8qtZO2rVrh7u7O9OnT8/Xo1vSc21pAseStLHXWVpaFvvACUreBt6sa2mvJ4Up6rwQEhLC4sWLCQ0NlebyGT9+/AffPqtaW3hTTk4OTk5OrFu3Ll+agYGB9P9bt26RmpqKoqIiKSkp0lwbAHPmzGH58uWEhoZiY2ODuro6o0aNkr776tWrExMTw/Hjxzlw4ACLFy9mxowZnDlzpsDXPAR54oWpCpCVlcXGjRsJCQkhISFB+nfhwgVMTU3lehiKc+LECT777DNWrVpFq1at5NJsbGyIi4uTOwHHxcWhqakpF+gXJT4+nqysLEJCQmjVqhWWlpbcvHmzxPUTBOF/bGxsOHbsmNyyuLg4LC0tC+2NUFVVpUePHoSFhRETE8OJEyeK7FURqj4PDw8yMzOlWY4rQtOmTfnzzz+xsLDI9y/vPdZq1arh5ubGggUL+P3337l+/TqHDx+W8rx+bL98+ZL4+Hisra0BpDKys7OlPPfv3ycpKYkZM2bQsWNHrK2ty3zmaeHDNnfuXH755Rfi4uLklr/NuRYKPk7f1oABAzh06BDnz5/Pl5aVlUVGRsY7tYG33cfSiI2NpWfPngwcOJDGjRtjbm5OcnJymZQtlJ+mTZty+fJljIyM8p3PtbS0gFcPZ4YMGULLli1Zs2YNEyZMICUlRSojNjaWfv368emnn9K4cWPq1auX77tXUFCgbdu2BAUFcf78ebKzs9m9e3eF7mtVJQLuCrBnzx4ePnyIr68vdnZ2cv/69etX4PtIBbl9+za9e/fmP//5D+7u7ty+fZvbt2/z999/A69+u/XGjRuMGTOGS5cu8fPPP/P1118zceLEEk9GU79+fbKysli6dClXr15l06ZNrFy58q33XRA+ZpMmTSI6OpqgoCCuXLnChg0bWLZsmdw7cq8LDw9n7dq1/PHHH1L7U1VVxdTUtIJrLlQkRUVFkpKSSEpKKrMb5+JMmzaNEydOMHr0aBISEkhOTmb37t2MGTMGeHXdCgsLIyEhgbS0NDZu3EhOTg5WVlZSz8eUKVOIiooiMTGR4cOH8/TpU3x9fQEwNTVFJpOxZ88e/v77b548eYKOjg56enqsXr2alJQUDh8+zMSJEytkf4UPQ6NGjfD29mbp0qVyy0t7rs1jYGCAqqoqUVFR3Llzh3/++eet6zZ+/HicnZ3p2LEjy5cv58KFC1y9epUdO3bQsmVLkpOT36kNvO0+loaFhQUHDx4kLi6OpKQkPv/8c27fvl1m5QvlY8iQIairq9O7d2+OHz/OtWvXOHLkCP7+/tKrRosWLeLChQusW7eOoUOH0qVLFwYOHCj9kpGFhQVRUVGcOnWKxMREfH195R4GxcbGMn/+fM6ePUtaWho7d+7k4cOH0kNWoWgi4K4Aa9euxc3NrcD3HPr27UtCQgLnzp0rtpxLly5x584dNmzYgJGRkfSvRYsWANSpU4d9+/Zx+vRpGjduzMiRI/H19ZVm4ywJBwcHFi1axPz587Gzs2PLli3F/hSHIAgFa9q0KTt27CAiIgI7OztmzpzJ7NmzC53gRltbmzVr1uDs7EyjRo2Ijo7ml19+QU9Pr2IrLlQ4LS0tqSeiIjRq1IijR4+SnJxM27ZtadKkCQEBAdI7ndra2kRGRtKhQwesra1ZuXKl9JMwAPPmzaNv374MGjSIpk2bkpKSwv79+9HR0QFeXY9mzZrFF198Qa1atfD390dBQYGIiAjOnj2LnZ0dEyZMIDg4uML2WfgwBAUF5RtKXdpzbZ5q1aoRFhbGqlWrqF27dr53pEtDWVmZgwcPMnXqVGkUYosWLQgLC2Ps2LHY2dm9Uxt4230sjYCAAJo2bYq7uzsuLi4YGhrSq1evMitfKB9aWlrExsZiYGBAz549sba2Zvjw4WRnZ6Ours7Fixf56quvWLNmjXSOX7VqFf/9738JCgoCXk3abG1tTceOHenYsSMWFhbSpJjw6poQHR2Nh4cHDRs2JCgoiOXLl8sNSxcKJ8t9mxdAKtHz58+5du0aZmZmqKioVHZ1BEEQBEEQBEEQhA/c28ahoodbEARBEARBEARBEMqBCLgFQRAEQRAEQRAEoRyIgFsQBEEQBEEQBEEQyoEIuAVBEARBEARBEAShHIiAWxAEQRAEQRAEQRDKgQi4BUEQBEEQBEEQBKEciIBbEARBEARBEARBEMqBCLgFQRAEQRAEQRAEoRyIgFsQBEEQBEEQBEEQyoEIuN9zgYGBODg4VHY1BEEogkwmY9euXQBcv34dmUxGQkJCJddK+FC4uLgwfvz4dy7Hx8eHXr16vXM55XVdqlevHqGhoWVeriCUVlm1lbclriNCRQoPD0dbW7uyq/FBEwF3BYuLi0NRUREPD4/KroogCJT9jZWxsTG3bt3Czs6uzMoUPjw+Pj7IZDJGjhyZL83Pzw+ZTIaPjw8AkZGRBAUFvfM2lyxZQnh4+DuXM3nyZKKjo9+5nDedOXOGESNGlHm5QtWV107mzZsnt3zXrl3IZLJ3Lr8sA9vw8HBkMhkymQxFRUV0dHRo2bIls2fP5p9//nnn8ktLdNh8WAp78Pp6WxDf+ftLBNwVbN26dYwZM4Zjx46Rnp5eaL7c3FyysrIqsGaCIJQFRUVFDA0NqVatWmVXRXjPGRsbExERwbNnz6Rlz58/Z9u2bZiYmEjLdHV10dTUfOft1ahRo0x6MTQ0NNDT03vnct6kr6+PmppamZcrVG0qKirMnz+fhw8flmm5mZmZZVoegJaWFrdu3eK///0vcXFxjBgxgo0bN+Lg4MDNmzfLfHuCIFQNIuCuQBkZGezYsYNRo0bRrVs3uZ6GmJgYZDIZ+/fvp3nz5igrKxMbG5uvjGvXrmFhYcGoUaPIycnh/v37fPrpp9StWxc1NTXs7e3Ztm2b3DouLi6MHTuWqVOnoquri6GhIYGBgXJ5AgMDMTExQVlZmdq1azN27FgpbfPmzTRv3hxNTU0MDQ0ZMGAAd+/eldIfPnyIt7c3+vr6qKqq0qBBA9avX182H5ogVKCStJXk5GTatWuHiooKNjY2HDx4UC79zR6T7OxsfH19MTMzQ1VVFSsrK5YsWSK3Tl4v+8KFCzEyMkJPT4/Ro0fz8uVLKU9x7VCoepo2bYqJiQmRkZHSssjISIyNjWnSpIm07M2ejRUrVtCgQQNUVFSoVasW/fr1k9J++OEH7O3tUVVVRU9PDzc3NzIyMoD8ozmKyhsTE4OjoyPq6upoa2vj7OxMWloakL8XJa/cWbNmYWBggJaWFp9//rlcQOPi4oK/vz/+/v5oa2ujp6fHjBkzyM3NlfKIIeVCQdzc3DA0NGTu3LlF5vvxxx+xtbVFWVmZevXqERISIpder149vvnmG3x8fKhRowbDhw/HzMwMgCZNmiCTyXBxcZFbp6hzckFkMhmGhoYYGRlhbW2Nr68vcXFxPHnyhKlTp0r5oqKiaNOmjdQWunXrRmpqaqHl5uTkMHz4cCwtLaV2mJ6eTs+ePdHQ0EBLS4v+/ftz584d4FVv+6xZs7hw4YLU6553z7lo0SLs7e1RV1fH2NgYPz8/njx5UuR+Ce+/svjO9+/fj7W1NRoaGnh4eHDr1q0K3osP1wfRBZPz7Bkvrl6t8O0qm5ujoKpa4vzbt2/HysoKKysrBg4cyJgxYwgICJAbFjV16lQWLlyIubk52traHD16VEr7448/6Ny5M0OGDJEuPM+fP6dZs2ZMmzYNLS0t9u7dy6BBgzA3N6dly5bSuhs2bGDixImcOnWKEydO4OPjg7OzM506deKHH35g8eLFREREYGtry+3bt7lw4YK0bmZmJkFBQVhZWXH37l0mTJiAj48P+/btAyAgIIDExER+/fVXatasSUpKilyPjfDxepmZzaPbTyt0m9qGalRXUnzr9YtqKzk5OfTp04eaNWty8uRJHj9+XOy7tTk5OdStW5cdO3ZQs2ZNqdfDyMiI/v37S/mOHDmCkZERR44cISUlBS8vLxwcHBg+fDhQfDsU/qcqHXdDhw5l/fr1eHt7A69GQQ0bNoyYmJgC88fHxzN27Fg2bdpE69atefDggfRw9tatW3z66acsWLAvOaPeAAAgAElEQVSA3r178++//xIbGysX1OYpKm9WVha9evVi+PDhbNu2jczMTE6fPl3kEN7o6GhUVFQ4cuQI169fZ+jQodSsWZNvv/1WyrNhwwZ8fX05deoU8fHxjBgxAlNTU+kYFypWZbQTKH1bUVRUZM6cOQwYMICxY8dSt27dfHnOnj1L//79CQwMxMvLi7i4OPz8/NDT05NezQAIDg4mICCAGTNmAODv74+joyOHDh3C1tYWJSUlKW9x5+SSMjAwwNvbm3Xr1pGdnY2ioiIZGRlMnDgRe3t7MjIymDlzJr179yYhIQEFBfm+sMzMTAYMGEBqairHjh3DwMCA3NxcevXqhbq6OkePHiUrKws/Pz+8vLyIiYnBy8uLP/74g6ioKA4dOgS8GuECoKCgQFhYGPXq1ePatWv4+fkxdepUVqxYUar9+pBUpWtGYd71O3/69CkLFy5k06ZNKCgoMHDgQCZPnsyWLVvKrI4fsw8i4H5x9SrX+/YrPmMZq/fjD6ja2pY4/9q1axk4cCAAHh4ePHnyhOjoaNzc3KQ8s2fPplOnTvnWPXHiBN26dePLL79k8uTJ0vI6derI/T1mzBiioqLYuXOnXMDdqFEjvv76awAaNGjAsmXLiI6OplOnTqSnp2NoaIibmxvVq1fHxMQER0dHad1hw4ZJ/zc3NycsLAxHR0eePHmChoYG6enpNGnShObNm7/6XOrVK/FnInzYHt1+yo45Zyp0m/2nt0Df5O2H3xbVVg4dOkRSUhLXr1+XbvrmzJlDly5dCi2vevXqzJo1S/rbzMyMuLg4duzYIRdw6+josGzZMhQVFWnYsCFdu3YlOjpaurkrrh0K/1OVjrtBgwbx5ZdfSiMjjh8/TkRERKEBd3p6Ourq6nTr1g1NTU1MTU2l3vBbt26RlZVFnz59MDU1BcDe3r7AcorK++DBA/755x+6detG/fr1AbC2ti5yP5SUlFi3bh1qamrY2toye/ZspkyZQlBQkBRAGBsbs3jxYmQyGVZWVly8eJHFixeLgLuSVEY7gbdrK71798bBwYGvv/6atWvX5ktftGgRHTt2JCAgAABLS0sSExMJDg6WC7g7dOggd890/fp1APT09DA0NJQrs7hzcmk0bNiQf//9l/v372NgYEDfvn3l0teuXYuBgQGJiYly8388efKErl278uzZM2JiYqQA6tChQ/z+++9cu3YNY2NjADZt2oStrS1nzpyhRYsWaGhoUK1atXz79fpDYjMzM4KCghg1atRHHXBXpWtGYVRVVd/pO3/58iUrV66Uzvn+/v7Mnj27zOr3sfsgAm5lc3Pq/fhDpWy3pC5fvszp06eloYPVqlXDy8uLdevWyQXceUHr69LT03Fzc+Obb75hwoQJcmnZ2dnMmzeP7du389dff/HixQtevHiBurq6XL5GjRrJ/W1kZCQNR/3kk08IDQ3F3NwcDw8PPD096d69u/QO6vnz5wkMDCQhIYEHDx6Qk5Mj1cvGxoZRo0bRt29fzp07R+fOnenVqxetW7cu8WcjfLi0DdXoP71FhW/zXRTVVpKSkjAxMZHrYXFyciq2zJUrV/L999+TlpbGs2fPyMzMzDexia2tLYqK/3vabWRkxMWLF6W/i2uHwv9UpeOuZs2adO3alQ0bNpCbm0vXrl2pWbNmofk7deqEqampdL728PCgd+/eqKmp0bhxYzp27Ii9vT3u7u507tyZfv36oaOjk6+covLq6uri4+ODu7s7nTp1ws3Njf79+2NkZFRovRo3biz3/rWTkxNPnjzhxo0bUkDfqlUruV5yJycnQkJCpF4/oWJVRjvJ2+7bmD9/Ph06dGDSpEn50pKSkujZs6fcMmdnZ0JDQ+WOr4LusQpT3Dm5NPJGmeQd/6mpqQQEBHDy5Enu3bsndz5/PeDOe2UwOjparn0lJSVhbGwsBdsANjY2aGtrk5SURIsWhX+vR44cYc6cOSQmJvL48WOysrJ4/vw5GRkZ+e4dPxZV6ZrxNkrynaupqUnBNsjf+wjv7oMIuBVUVUvV01wZ1q5dS1ZWFnXq1JGW5ebmUr16dbmJQAo62enr61O7dm0iIiLw9fVFS0tLSgsJCWHx4sWEhoZK72eMHz8+32Qg1atXl/tbJpNJJ3hjY2MuX77MwYMHOXToEH5+fgQHB3P06FEyMzPp3LkznTt3ZvPmzejr65Oeno67u7u0jS5dupCWlsbevXs5dOgQHTt2ZPTo0SxcuPDdPzihSquupFimT3ArQlFtpaChucXNlLtjxw4mTJhASEgITk5OaGpqEhwczKlTp0q83YyMjGLbofA/Ve24GzZsGP7+/gAsX768yLyampqcO3eOmJgYDhw4wMyZMwkMDOTMmTNoa2tz8OBB4uLiOHDgAEuXLuWrr77i1KlT0ruqeRQVFYvMu379esaOHUtUVBTbt29nxowZHDx4kFatWpVq38piJmmhfFS1dtKuXTvc3d2ZPn26XK81vDo3v3msFXS+Lk1AWdQ5ubSSkpLQ0tKSJhvs3r07xsbGrFmzhtq1a5OTk4OdnV2+87mnpyebN2/m5MmTdOjQQVpe0P4WtTxPWloanp6ejBw5kqCgIHR1dTl27Bi+vr7Fvp/+IasKbUFLS6vA2e4fPXokFxe8qaTfeUHHe0FtSHg7YtK0CpCVlcXGjRsJCQkhISFB+nfhwgVMTU2LfT9CVVWVPXv2oKKigru7O//++6+UFhsbS8+ePRk4cCCNGzfG3Nyc5OTkUtdRVVWVHj16EBYWRkxMDCdOnODixYtcunSJe/fuMW/ePNq2bUvDhg0LfOKlr6+Pj48PmzdvJjQ0lNWrV5e6DoLwvrOxsSE9PV1uttkTJ04UuU5sbCytW7fGz8+PJk2aYGFhUeTkOAUpaTsUqiYPDw8yMzPJzMzE3d292PzVqlXDzc2NBQsW8Pvvv3P9+nUOHz4MvLpJcnZ2ZtasWZw/fx4lJSV++umnAsspLm+TJk348ssviYuLw87Ojq1btxZapwsXLsjN3XHy5Ek0NDTkRoOcPHlSbp2TJ0/SoEED0bstlNjcuXP55ZdfiIuLk1tuY2PDsWPH5JbFxcVhaWlZ5PGV9852dnZ22Vf2/929e5etW7fSq1cvFBQUuH//PklJScyYMYOOHTtibW1d6Azso0aNYt68efTo0UNuTp+8a9GNGzekZYmJifzzzz/S6x9KSkr59is+Pp6srCxCQkJo1aoVlpaWYvb0KqJhw4bEx8fnW37mzBmsrKwA8Z2/zz6IHu733Z49e3j48CG+vr7S+zd5+vXrx9q1a1m8eHGRZairq7N37166dOlCly5diIqKQkNDAwsLC3788Ufi4uLQ0dFh0aJF3L59u9j37V4XHh5OdnY2LVu2RE1NjU2bNqGqqoqpqSk5OTkoKSmxdOlSRo4cyR9//JHv92BnzpxJs2bNsLW15cWLF+zZs6dU2xeEqsLNzQ0rKysGDx5MSEgIjx8/5quvvipyHQsLCzZu3Mj+/fsxMzNj06ZNnDlzJl+PY1FMTEyKbYdC1aWoqEhSUpL0/6Ls2bOHq1ev0q5dO3R0dNi3bx85OTlYWVlx6tQpoqOj6dy5MwYGBpw6dYq///67wPNxUXmvXbvG6tWr6dGjB7Vr1+by5ctcuXKFwYMHF1qvzMxMfH19mTFjBmlpaXz99df4+/vLTQB148YNJk6cyOeff865c+dYunRpvpmkBaEojRo1wtvbm6VLl8otnzRpEi1atCAoKAgvLy9OnDjBsmXLin0v2cDAAFVVVaKioqhbty4qKir57tNKIzc3l9u3b5Obm8ujR484ceIEc+bMoUaNGtJvievo6KCnp8fq1asxMjIiPT2dL774otAyx4wZQ3Z2Nt26dePXX3+lTZs2uLm5SZ9FaGioNGla+/bt5ebTuXbtGgkJCdStWxdNTU3q169PVlYWS5cupXv37hw/fpyVK1e+9f4KFcfPz49ly5YxevRoRowYgaqqKgcPHmTt2rVs2rQJEN/5+0z0cFeAtWvX4ubmVuBJvG/fviQkJHDu3Lliy9HQ0ODXX38lNzcXT09PMjIyCAgIoGnTpri7u+Pi4oKhoaHcz76UhLa2NmvWrMHZ2ZlGjRoRHR3NL7/8gp6eHvr6+oSHh7Nz505sbGyYN29evqHiSkpKfPnllzRq1Ih27dqhqKhIREREqeogCFWBgoICP/30Ey9evMDR0ZHPPvtMbhbmgowcOZI+ffrg5eVFy5YtuX//Pn5+fqXabknaoVC1aWlpFTksMI+2tjaRkZF06NABa2trVq5cybZt27C1tUVLS4vffvsNT09PLC0tmTFjBiEhIQVO6ldUXjU1NS5dukTfvn2xtLRkxIgR+Pv78/nnnxdar44dO9KgQQPatWtH//796d69e76f1Bs8eDDPnj3D0dGR0aNHM2bMGEaMGFHqz0r4uAUFBeUb6tq0aVN27NhBREQEdnZ2zJw5k9mzZ+cbev6matWqERYWxqpVq6hdu3a+98BL6/HjxxgZGVGnTh2cnJxYtWoVQ4YM4fz589IcCAoKCkRERHD27Fns7OyYMGECwcHBRZY7fvx4Zs2ahaenJ3FxcchkMnbt2oWOjg7t2rXDzc0Nc3Nztm/fLq3Tt29fPDw8cHV1RV9fn23btuHg4MCiRYuYP38+dnZ2bNmypdifWxPeD/Xq1SM2NpbU1FQ6d+5MixYtCA8PJzw8nE8++QQQ3/n7TJZbxQboP3/+nGvXrmFmZoaKikplV0cQBEEQPmo+Pj48evSIXbt2FZrHxcUFBwcH8TvbgiAIQpX1tnGo6OEWBEEQBEEQBEEQhHIgAm5BEARBEARBEARBKAdi0jRBEARBEN5aeHh4sXliYmLKvR6CIAiC8D4SPdyCIAiCIAiCIAiCUA5EwC0IgiAIgiAIgiAI5UAE3IIgCIIgCIIgCIJQDkTALQiCIAiCIAiCIAjlQATcgiAIgiAIgiAIglAORMAtCIIgCIIgCIIgCOVABNxVTHh4ONra2tLfgYGBODg4yOUJDAykVq1ayGQydu3aVa718fHxoVevXuW6DUEQhI+Zi4sL48ePr+xqFElcC4TKVq9ePUJDQwtNv379OjKZjISEhAqslSAIggi4K9zt27cZM2YM5ubmKCsrY2xsTPfu3YmOjn6r8iZPniy3blJSErNmzWLVqlXcunWLLl26lFXVC7RkyZIS/QarILyvRKAgVAYfHx9kMhkjR47Ml+bn54dMJsPHxweAyMhIgoKCKriGpSOuBUJ5unHjBr6+vtSuXRslJSVMTU0ZN24c9+/fL3EZxsbG3Lp1Czs7u3KsqSCUve7du+Pm5lZg2okTJ5DJZJw7d66Ca/XuDh06hEwm48mTJ5VdlXInAu4KdP36dZo1a8bhw4dZsGABFy9eJCoqCldXV0aPHv1WZWpoaKCnpyf9nZqaCkDPnj0xNDREWVn5rcp9+fJlifLVqFFDrsddEARBKBljY2MiIiJ49uyZtOz58+ds27YNExMTaZmuri6ampqVUcViZWdnk5OTI64FQrm5evUqzZs358qVK2zbto2UlBRWrlxJdHQ0Tk5OPHjwoETlKCoqYmhoSLVq1cq5xoJQtnx9fTl8+DBpaWn50tatW4eDgwNNmzYtdbmZmZllUT2hBETAXYHyei1Onz5Nv379sLS0xNbWlokTJ3Ly5EkAFi1ahL29Perq6hgbG+Pn51fkk5/Xh5QHBgbSvXt3ABQUFJDJZADk5OQwe/Zs6tati7KyMg4ODkRFRUll5A2z2rFjBy4uLqioqLB582Zp+Pr+/fuxtrZGQ0MDDw8Pbt26Ja37Zu9gVFQUbdq0QVtbGz09Pbp16yY9BBCE992LFy8YO3YsBgYGqKio0KZNG86cOSOlN2vWjJCQEOnvXr16Ua1aNR4/fgy8GsEik8m4fPkyAJs3b6Z58+ZoampiaGjIgAEDuHv3bsXulPDeatq0KSYmJkRGRkrLIiMjMTY2pkmTJtKyN4eUr1ixggYNGqCiokKtWrXo16+flPbDDz9gb2+Pqqoqenp6uLm5kZGRARR/LYiJiUEmk/Ho0SNpWUJCAjKZjOvXrwP/e61pz5492NjYoKysTFpamhgpIpSb0aNHo6SkxIEDB2jfvj0mJiZ06dKFQ4cO8ddff/HVV19JeZ8+fcqwYcPQ1NTExMSE1atXS2kFDSk/evQojo6OKCsrY2RkxBdffEFWVlaF7p8gFKdbt24YGBjkG0X09OlTtm/fjq+vLwB//PEHXbp0QUNDA0NDQ4YMGSI3CqRNmzaMGzeOcePGoaenR5cuXcjKykImk7FmzRo8PT1RU1PD1taWU6dOkZycTLt27VBXV8fZ2Zlr167JbX/58uXSiN2GDRuydetWKS2v3HXr1tGjRw/U1NSwtLRk7969AKSkpNCpUycANDU1kclkfPbZZ+Xx8b0XPojHfC8zs3l0+2mFb1fbUI3qSoolyvvgwQOioqL49ttvUVdXz1/W//cMKCgoEBYWRr169bh27Rp+fn5MnTqVFStWFLuNyZMnU69ePYYOHSoXFC9ZsoSQkBBWrVpFkyZNpIP/zz//pEGDBlK+adOmERISwvr161FWVubAgQM8ffqUhQsXsmnTJhQUFBg4cCCTJ09my5YtBdYhIyODiRMnYm9vT0ZGBjNnzqR3794kJCSgoCCe73xsXr54zoO//luh29StU5fqyipvte7UqVP58ccf2bBhA6ampixYsAB3d3dSUlLQ1dXFxcWFmJgYJk2aRG5uLrGxsejo6HDs2DE8PT05cuQIhoaGWFlZAa+eHgcFBWFlZcXdu3eZMGECPj4+7Nu3ryx3WXhDVTruhg4dyvr16/H29gZe9VYMGzaMmJiYAvPHx8czduxYNm3aROvWrXnw4AGxsbEA3Lp1i08//ZQFCxbQu3dv/v33X2JjY8nNzQVKfi0oztOnT5k7dy7ff/89enp6GBgYlHq/hcpXGe0EStdWHjx4wP79+/n2229RVVWVSzM0NMTb25vt27dL90ghISEEBQUxffp0fvjhB0aNGkW7du1o2LBhvrL/+usvPD098fHxYePGjVy6dInhw4ejoqJCYGDgO++nUHW879eMatWqMXjwYMLDw5k5c6bUobZz504yMzPx9vbmr7/+on379vj5+REaGkpGRgZTpkzh008/5cCBA1JZ69atw9/fnxMnTkjXBoCgoCAWLVpEaGgokydPxtvbGxMTEwICAqhTpw4+Pj6MHTuWX375Rdr2xIkTCQsLw9XVlZ9//plBgwZhbGxM27ZtpXIDAwMJDg5m0aJFLF68mAEDBpCWloaZmRk7duygf//+pKamoqamhpqaWll8tO+lDyLgfnT7KTvmnCk+YxnrP70F+iYlG+aXkpJCbm5ugSf9173ei2FmZkZQUBCjRo0qUcCtoaEhBe6GhobS8oULFzJt2jT+85//ADB//nyOHDlCaGgoy5cvl9t2nz595Mp8+fIlK1eupH79+gD4+/sze/bsQuvQt29fub/Xrl2LgYEBiYmJ4r2pj9CDv/7L5i8rdrKngXNDqWVuUer1MjIy+O677wgPD5fmPlizZg0HDx5k7dq1TJkyBRcXF9auXUtOTg4XL15EUVGRgQMHEhMTg6enJzExMbRv314qc9iwYdL/zc3NCQsLw9HRkSdPnqChofHuOysUqCodd4MGDeLLL7+Uet+OHz9OREREoQF3eno66urqdOvWDU1NTUxNTaXe8Fu3bpGVlUWfPn0wNTUFwN7eXlq3pNeC4rx8+ZIVK1bQuHHjUu+v8P6ojHYCpWsrycnJ5ObmYm1tXWC6tbU1Dx8+5O+//wbA09MTPz8/4FUnwuLFi4mJiSnw3mvFihUYGxuzbNkyZDIZDRs25ObNm0ybNo2ZM2eKToKPSFW4ZgwbNozg4GBiYmJwdXUFXgXPffr0QUdHh+DgYFq1aiU338fatWsxMzPj6tWrmJubA9CwYUPmzp0r5ckb0eHr6yuNlpo6dSpt27Zl5syZUi/02LFj5eYcWbhwIb6+vnz++ecATJkyhRMnTrBw4UK5gNvX1xcvLy8A5s6dy4oVK4iPj8fNzQ0dHR0ADAwMPvh7og8i4NY2VKP/9BaVst2SynuKlPdUqjBHjhxhzpw5JCYm8vjxY7Kysnj+/DkZGRkF9owX5/Hjx9y8eRNnZ2e55c7Ozly4cEFuWfPmzfOtr6amJgXbAEZGRkUOiU1NTSUgIICTJ09y7949cnJygFc3iSLg/vjo1qnLwLmFzxpbXtt8G6mpqbx8+VKurVSvXh1HR0eSkpIAaNeuHf/++y/nz5/n+PHjtG/fHldXV7755hvg1ZDc1x+anT9/nsDAQBISEnjw4IFce7CxsXnbXRSKUZWOu5o1a9K1a1c2bNhAbm4uXbt2pWbNmoXm79SpE6amppibm+Ph4YGHhwe9e/dGTU2Nxo0b07FjR+zt7XF3d6dz587069cPHR2dUl0LiqOkpESjRo3ean+F90dltJO87ZaVN++tXj8uZTIZhoaGhd6zJCUl4eTkJHdf5uzszJMnT/jvf/8rN4+C8GGrCteMhg0b0rp1a9atW4erqyupqanExsZKvddnz57lyJEjBQauqampUsBd0L0+yLedWrVqAfIPbGvVqkVGRgZPnz5FTU2NpKQkxo4dK1eGs7Mzq1atKrRcLS0t1NTUPspX6z6IgLu6kmKJe5orS4MGDZDJZCQlJRX6nltaWhqenp6MHDmSoKAgdHV1OXbsGL6+viWexKwwbwb6ubm5+ZYVFNBXr149XzmvD0F5U/fu3TE2NmbNmjXUrl2bnJwc7OzsxMQMH6nqyipv1etXGQp7KPZ6W6lRowYODg7ExMQQFxdHhw4daNu2LQkJCSQnJ3PlyhVcXFyAVz3mnTt3pnPnzmzevBl9fX3S09Nxd3cX7aGcVaXjDl71XPj7+wMU29OsqanJuXPniImJ4cCBA8ycOZPAwEDOnDmDtrY2Bw8eJC4ujgMHDrB06VK++uorTp06JU2uWdTxndej9/o5vqBrj6qqarEPj4X3X1VoJxYWFshkMhITEwu8d7p06RI6OjrSQ6qC7lnyHnS+qaD7oJJ2jggflqrQFuBVb7G/vz/Lly9n/fr1mJqa0rFjR+DVHB29evVizpw5+darXbu29P/COu9ebzt5x39By15vTyWJLUrTJj9kYrxMBdHV1cXd3Z3ly5dLE9i87tGjR8THx5OVlUVISAitWrXC0tKSmzdvvtN2tbS0qF27NseOHZNbHhcXV+gQrbd1//59kpKSmDFjBh07dpSGeglCVWBhYYGSkpJcW3n58iXx8fFybcXFxYUjR47w22+/4eLigra2NjY2NnzzzTcYGBhIeS9dusS9e/eYN28ebdu2pWHDhh/lU12heB4eHmRmZpKZmYm7u3ux+atVq4abmxsLFizg999/5/r16xw+fBh4dTPj7OzMrFmzOH/+PEpKSvz0008luhbo6+sDyM0BIn6zWKhMenp6dOrUiRUrVsjN5g+vJqncsmULXl5ebxUg29jYEBcXJ/eAKS4uDk1NTerUqfPOdReEsta/f38UFRXZunUrGzZsYOjQodKx37RpU/7880/MzMywsLCQ+1ce70ZbW1u/c2yhpKQEvPq1iw+dCLgr0IoVK8jOzsbR0ZEff/yR5ORkkpKSCAsLw8nJifr165OVlcXSpUu5evUqmzZtYuXKle+83SlTpjB//ny2b9/O5cuX+eKLL0hISGDcuHFlsFf/o6Ojg56eHqtXryYlJYXDhw8zceLEMt2GIJQXdXV1Ro0axZQpU4iKiiIxMZHhw4fz9OlTaQZQeBVwR0VFIZPJpGHhLi4ubNmyRe79bRMTE5SUlKT2vHv37vf+t5SFyqGoqEhSUhJJSUkoKhY9EeeePXsICwsjISGBtLQ0Nm7cSE5ODlZWVpw6dYo5c+YQHx9Peno6kZGR/P3339INUHHXAgsLC4yNjQkMDOTKlSvs3btXblZ+QagMy5Yt48WLF7i7u/Pbb79x48YNoqKi6NSpE3Xq1OHbb799q3L9/Py4ceMGY8aM4dKlS/z88898/fXXTJw4Uby/LbyXNDQ08PLyYvr06dy8eRMfHx8pbcyYMdy5c4cBAwZw5swZUlNT2b9/v1yesjRlyhTWrl3L6tWrSU5OJjg4mJ9//pnJkyeXuIy8uUb27NnD33///UH/Hrc4o1QgMzMzzp07h6urK5MmTcLOzo5OnToRHR3Nd999h4ODA4sWLWL+/PnY2dmxZcsWuYkN3tbYsWOZNGkSkyZNwt7enqioKHbv3l2qWWlLQkFBgYiICM6ePYudnR0TJkwgODi4TLchCOVp3rx59O3bl0GDBtG0aVNSUlLYv3+/NLEHvHqPG6B9+/bSk+X27duTnZ0tF3Dr6+sTHh7Ozp07sbGxYd68eSxcuLBid0ioMrS0tNDS0io2n7a2NpGRkXTo0AFra2tWrlzJtm3bsLW1RUtLi99++w1PT08sLS2ZMWMGISEh0iSAxV0LqlevzrZt27h06RKNGzdm/vz50vwEglBZGjRoQHx8PPXr18fLy4v69eszYsQIXF1dOXHiBLq6um9Vbp06ddi3bx+nT5+mcePGjBw5El9fX2bMmFHGeyAIZcfX15eHDx/i5uYmN89A3bp1OX78OJmZmXTq1Al7e3vGjx//1u2jOP369SMkJIR58+Zha2vL2rVr2bRpE23atClxGaampnz99ddMmjSJWrVqyc2B86GR5Rb1Qu576Pnz51y7dg0zMzNUVN7up38EQRAEQRAEQRAEoaTeNg4VPdyCIAiCIAiCIAiCUA5EwC0IgiAIgiAIgiAI5UAE3IIgCIIgCIIgCIJQDkTALQiCIAiCIAiCIAjlQATcgiAIgiAIgiAIglAORMAtCIIgCIIgCIIgCOVABNyCIAiCIAiCIAiCUA5EwC0IgiAIgiAIgiAI5UAE3IIgCIIgCIIgCH5vB08AACAASURBVIJQDkTAXcUEBgbi4OBQadt3cXFh/PjxlbZ9QRAEQRCEN9WrV4/Q0NBC00t7/xITE4NMJuPRo0dlUT1BKFdlebyWtq1cv34dmUxGQkLCO2/7QyUC7gp2+/ZtxowZg7m5OcrKyhgbG9O9e3eio6Mru2qC8FHy8fGhV69ecst++OEHVFRUWLBgQSXVSvjQ+fj4IJPJGDlyZL40Pz8/ZDIZPj4+Zba9yn5YKwjv4saNG/j6+lK7dm2UlJQwNTVl3Lhx3L9/v7KrJgjlrnv37ri5uRWYduLECWQyGWpqaty6dYsaNWq88/YiIyMJCgoqcX5jY2Nu3bqFnZ3dO2/7QyUC7gp0/fp1mjVrxuHDh1mwYAEXL14kKioKV1dXRo8eXWH1ePnyZYVtSxCqmu+//x5vb2+WLVvG1KlTK7s6wgfM2NiYiIgInj17Ji17/vw527Ztw8TEpBJrJgjvj6tXr9K8eXOuXLnCtm3bSElJYeXKlURHR+Pk5MSDBw8qu4qCUK58fX05fPgwaWlp+dLWrVuHg4MDjo6OGBoaIpPJCiwjOzubnJycEm1PV1cXTU3NEtdPUVERQ0NDqlWrVuJ1PjYi4K5Aeb0Wp0+fpl+/flhaWmJra8vEiRM5efIkAOnp6fTs2RMNDQ20tLTo378/d+7cKbTMnJwcZs+eTd26dVFWVsbBwYGoqCgpPW+Yx44dO3BxcUFFRYXNmzdz//59Pv30U+rWrYuamhr29vZs27ZNruyMjAwGDx6MhoYGRkZGhISE5Nv+w4cPGTx4MDo6OqipqdGlSxeSk5PL6BMThIq1YMEC/P392bp1K5999hkAZ86coVOnTtSsWZMaNWrQvn17zp07J7eeTCbj+++/p3fv3qipqdGgQQN2794tpT98+BBvb2/09fVRVVWlQYMGrF+/XkqfNm0alpaWqKmpYW5uTkBAgNyDsQsXLuDq6oqmpiZaWlo0a9aM+Pj4cv40hPLWtGlTTExMiIyMlJZFRkZibGxMkyZNpGUvXrxg7NixGBgYoKKiQps2bThz5oyUnjeUMDo6mubNm6Ompkbr1q25fPkyAOHh4cyaNYsLFy4gk8mQyWSEh4cDsGjRIuzt7VFXV8fY2Bg/Pz+ePHkilR0eHo62tjb79+/H2toaDQ0NPDw8uHXrlpSnJG1EEN7W6NGjUVJS4sCBA7Rv3x4TExO6dOnCoUOH+Ouvv/jqq68KXG/9+vXUqFGDgwcPFpi+efNmmjdvjqamJoaGhgwYMIC7d+/my3f27NkC21We7777jvr166OkpISVlRWbNm2SS5fJZKxatYpu3bqhpqaGtbU1J06cICUlBRcXF9TV1XFyciI1NVVaJzU1lZ49e1KrVi00NDRo0aIFhw4dKu1HJ3wgunXrhoGBgXTezvP06VO2b9+Or69vviHleefuPXv2YGNjg7KyMmlpaWRlZTF27Fi0tbXR09Nj2rRpDBkyRG6k35tDyuvVq8ecOXMYNmwYmpqamJiYsHr1ain9zSHl2dnZ+Pr6YmZmhqqqKlZWVixZsqQcP6H33wfxKOLli+c8+Ou/Fb5d3Tp1qa6sUqK8Dx48ICoqim+//RZ1dfV86dra2uTm5tKrVy/U1dU5evQoWVlZ+Pn54eXlRUxMTIHlLlmyhJCQEFatWkWTJk1Yt24dPXr04M8//6RBgwZSvmnTphESEsL69etRVlbm+fPnNGvWjGnTpqGlpcXevXsZNGgQ5ubmtGzZEoApU6Zw5MgRfvrpJwwNDZk+fTpnz56VG5bo4+NDcnIyu3fvRktLi2nTpuHp6UliYiLVq1cvxacpfIhyMrPJ+vtZ8RnLUDV9VRSUFEu93hdffMHy5cvZs2eP3NCtf//9lyFDhhAWFgZASEgInp6eJCcnyz0BnjVrFgsWLCA4OJilS5fi7e1NWloaurq6BAQEkJiYyK+//krNmjVJSUmR69XU1NQkPDyc2rVrc/HiRYYPH46mpqbUw+7t7U2TJk347rvvUFRUJCEhQbSvIlSl427o0KGsX78eb29v4FVvxbBhw+TO+VOnTuXHH39kw4YNmJqasmDBAtzd3UlJSUFXV1fK99VXXxESEoK+vj4jR45k2LBhHD9+HC8vL/744w+ioqKkm/a8YYcKCgqEhYVRr149rl27hp+fH1OnTmXFihVSuU+fPmXhwoVs2rQJBQUFBg4cyOTJk9myZQtQ8jYivF8qo51A6drKgwcP2L9/P99++y2qqqpyaYaGhnh7e7N9+3a54xVg4cKFzJ07l/3799OqVasCy87MzCQoKAgrKyvu3r3LhAkT8PHxYd++fXL5CmtXAD/99BPjxo0jNDQUNzc39uzZw9ChQ6lbty6urq5SGUFBQSxatIhFixYxbdo0BgwYgLm5OV9++SUmJiYMGzYMf39/fv31VwCePHmCp6cn33zzDSoqKmzYsIHu3btz+fJlMfqlHLzv14xq1aoxePBgwsPDmTlzptSLvXPnTjIzM/H29ubChQv51nv69Clz587l+++/R09PDwMDA+bPn8+WLVtYv3491tbWLFmyhF27dskdrwUJCQkhKCiI6dOn88MPPzBq1CjatWtHw4YN8+XNycmhbt267Nixg5o1axIXF8eIESMwMjKif//+JdrnD40sNzc3t7IrURrPnz/n2rVrmJmZoaLyKti9czWFzV9W/EReA+eGUsvcokR5T58+TcuWLYmMjKR3794F5jl48CBdunTh2rVrGBsbA5CYmIitrS2nT5+mRYsWBAYGsmvXLukpUp06dRg9ejTTp0+XynF0dKRFixYsX76c69evY2ZmRmhoKOPGjSuyjl27dsXa2pqFCxfy5MkT9PT02LhxI15eXsCrC1/dunUZMWIEoaGhJCcnY2lpyfHjx2ndujUA9+/fx9jYmA0bNvDJJ5+U6LMRPlyZfz3h7tLzFbpNgzFNUKqjUeL8Pj4+bNu2jczMTKKjo+nQoUOR+bOzs9HR0WHr1q1069YNeNWDMWPGDOmdp4yMDDQ1Ndm3bx8eHh706NGDmjVrsm7duhLVKTg4mO3bt0u92FpaWixdupQhQ4aUeL8+ZlXluHv06BHff/89devW5dKlS8hkMho2bMiNGzf47LPP0NbWZvny5ejo6BAeHs6AAQOAV68F1atXj/HjxzNlyhRiYmJwdXXl0KFDdOzYEYB9+/bRtWtXnj17hoqKSr5rR2F27tzJqFGjuHfvHvCql2To0KGkpKRQv359AFasWMHs2bO5fft2gWUU1EaE909ltBMoXVs5deoUrVq14qeffso31wbA4sWLmThxInfu3MHR0ZHx48dz584dNmzYwP79+7G3t5fyuri44ODgUOjEamfOnMHR0ZF///0XDQ2NErUrZ2dnbG1t5Xr7+vfvT0ZGBnv37gXyXx9OnjyJk5MTa9euZdiwYQBEREQwdOhQuQexb7K1tWXUqFH4+/uX6LMTSq4qXDMuXbqEtbU1hw8floLj9u3bU6dOHbZu3Sodrw8fPkRbW1s6dyckJNC4cWOpHENDQyZPnszkyZOBV+drc3NzmjRpwq5du4D8baVevXq0bdtWGr2Rm5uLoaEhs2bNYuTIkVKscf78+ULnChk9ejR37tzhhx9+KP2H9R4pKA4tiQ+ih1u3Tl0Gzi18Zsry3G5J5T3XKOzdCoCkpCSMjY2lYBvAxsYGbW1tkpKSaNGihVz+x48fc/PmTZydneWWOzs753vS1bx5c7m/s7OzmTdvHtu3b+evv/7ixYsXvHjxQup9T01NJTMzEycnp//tr64uVlZWcvWtVq2a1CMOoKenh5WVFUlJSUV+HsLHoZq+KgZjmhSfsYy3WVqNGjXi3r17zJw5kxYtWsj1yt29e5eZM2dy+PBh7ty5Q3Z2Nk+fPiU9PT1fGXnU1dXR1NSUhieOGjWKvn37cu7cOTp37kyvXr2kh1TwapK20NBQUlJSePLkCVlZWWhpaUnpEydO5LPPPmPTpk24ubnxySefSMGPkF9VOe4AatasSdeuXdmwYQO5ubl07dqVmjVrSumpqam8fPlS7jxfvXp1HB0d851nXz8GjYyMgFfHb1E9YkeOHGHOnDkkJiby+PFjsrKyeP78ORkZGdL1QE1NTe54MzIykht6W9I2IrxfKqOd5G23rLx5bxUSEkJGRgbx8fGYm5sXue758+cJDAwkISGBBw8eSO+3pqenY2NjI+Urql0lJSUxYsQIuXKdnZ3zDZ99vYxatWoByD0MqFWrFs+fP+fx48doaWmRkZHBrFmz2LNnDzdv3iQrK4tnz56JNlVOqsI1o2HDhrRu3Zp169bh6upKamoqsbGxHDhwoNB1lJSU5I69f/75R3o4lUdRUZFmzZoV+3736+XIZDIMDQ0LfAUjz8qVK/n+++9JS0vj2bNnZGZmftQTd34QAXd1ZZUS9zRXlgYNGiCTyUhKSirwKS28unAUFJAXtjzPm2kF5X9zGHtISAiLFy8mNDRUen9v/PjxZGZmSmUUp7A8xdVX+HgoKCmW6gluZalTpw4//vgjrq6ueHh4EBUVJQXdPj4+/P3334SGhmJqaoqysjJOTk5SW8nz5hBvmUwmXcC6dOlCWloae/fulXpLRo8ezcKFCzl58iT/+c9/mDVrFu7u7tSoUYOIiAi5ORMCAwMZMGAAe/fu5ddff+Xrr78mIiKi0NEyH7uqctzlyRtOCrB8+XK5tMIe1hZ0nn39GMxLK+omKi0tDU9PT0aOHElQUBC6urocO3YMX19fuTkECjq2Xz//l7SNCO+XqtBOLCwskMlkJCYmFnjvdOnSJXR0dKSHVG3btmXv3r3s2LGDL774otByMzIy6Ny5M507d2bz5s3o6+uTnp6Ou7t7kef2gtrV27bNosqdMmUK+/fvZ+HChVhYWKCqqkq/fv1EmyonVaEtwKvJ0/z9/Vm+fDnr16/H1NRUGn1REFVV1QLvxws6ZotT1D3Om3bs2MGECRMICQnByckJTU1NgoODOXXqVLHb+VCJSdMqiK6uLu7u7ixfvpyMjIx86Y8ePcLGxob09HRu3LghLU9MTOSff/7B2to63zpaWlrUrl2bY8eOyS2Pi4srMP/rYmNj6dmzJwMHDqRx48aYm5vLTXZmYWFB9erVpcnc4NXET1euXJH+trGxISsrS64B3b9/nytXrhS7fUF435iYmHD06FHu3r1L586defz4MfCqrYwdOxZPT09sbW1RVlaWhtuWhr6+Pj4+PmzevJnQ0FBpCOLx48cxNTXlq6++onnz5jRo0KDAmUgtLS2ZMGECBw4coE+fPnKTrglVm4eHB5mZmWRmZuLu7i6XZmFhgZKSktx5/uXLl8THx5fqPKukpER2drbcsvj4eLKysggJCaFVq1ZYWlpy8+bNUte/rNqIILxJT0+PTp06sWLFinzDrW/fvs2WLVvw8vKSAghHR0eioqKYM2cOwcHBhZZ76dIl7t27x7x582jbti0NGzYssreuMNbW1m91D1ac2NhYfHx86N27N/b29hgaGnL9+vV3KlOo+vr374+ioiJbt25lw4YNDB06tFQdXDVq1KBWrVqcPn1aWpadnc3582U7nD42NpbWrVvj5+dHkyZNsLCwkJsU8GMkAu4KtGLFCrKzs3F0dOTHH38kOTmZpKQkwsLCcHJyws3NjUaNGuHt7c25c+c4ffo0gwcPpn379vmGhOeZMmUK8+fPZ/v27Vy+fJkvvviChISEYt/XtrCw4ODBg8TFxZGUlMTnn38u9z6ehoYGvr6+TJkyhejoaP744w98fHxQUPjfIdOgQQN69uzJ8OHDOXbsGBcuXGDgwIHUqVOHnj17ls2HJggVqG7dusTExHD//n06d+7MP//8g4WFBZs2bSIpKYlTp07h7e2db/Ke4sycOZOff/6ZlJQU/vzzT/bs2SPdkFlYWJCenk5ERASpqamEhYXx008/Ses+e/YMf39/YmJiSEtL4/jx45w5c0Y81PqAKCoqkpSURFJSEoqK8pPoqKurM2rUKKZMmUJUVBSJiYkMHz6cp0+f4uvrW+Jt5E2KlpCQwL1793jx4gX169cnKyuLpUuXcvXqVTZt2sTKlStLXf+yaCOCUJhly5bx4sUL3N3d+e2337hx4wZRUVF06tSJOnXq8O2338rld3Jy4tdff2X27NksXry4wDJNTExQUlKSjv3du3eX6neH80yZMoXw8HBWrlxJcnIyixYtIjIyUno/9m1ZWFgQGRlJQkICFy5cYMCAASX+SSfhw6WhoYGXlxfTp0/n5s2b+Pj4lLqMMWPGMHfuXH7++WcuX77MuHHjePjwYZmOTLWwsCA+Pp79+/dz5coVAgIC5H5Z42MkAu4KZGZmxrlz53B1dWXSpEnY2dnRqVMnoqOj+e6775DJZOzatQsdHR3atWuHm5sb5ubmbN++vdAyx44dy6RJk5g0aRL29vZERUWxe/duuRnKCxIQEEDTpk1xd3fHxcUFQ0PDfMO1goODadeuHT169MDNzY02bdrQrFkzuTzr16+nWbNmdOvWDScnJ3Jzc9m3b5+YQVmosurUqcPRo0d59OgRnTp1Yt26dTx8+JAmTZowaNAg6eeZSkNJSYkvv/ySRo0a0a5dOxQVFYmIiACgZ8+eTJgwAX9/fxwcHIiLiyMgIEBaV1FRkfv37zN48GAsLS3p378/Xbp0YdasWWW630Ll0tLSkntv/3Xz5s2jb9++DBo0iKZNm5KSksL+/fvR0dEpcfl9+/bFw8MDV1dX9PX12bZtGw4ODixatIj58+djZ2fHli1bmDt3bqnrXhZtRBAK06BBA+Lj46lfvz5eXl7Ur1+fESNG4OrqyokTJ+Rm6s/j7OzM3r17CQgIkGbPf52+vj7h4eHs3LkTGxsb5s2bx8KFC0tdt169erFkyRKCg4OxtbVl1apVrF+/HhcXl7fZVcnixYvR0dGhdevWdO/eHXd3d5o2bfpOZQofBl9fXx4+fIibm9tbzVg/bdo0Pv30UwYPHoyTkxMaGhq4u7uXagKw4owcOZI+ffrg5eVFy5YtuX//Pn5+fmVWflX0QcxSLgiCIAiCIAiCIJRcTk4O1tbW9O/f/61GeXxsPupZygVBEARBEARBEITCpaWlceDAAdq3b8+LFy9YtmwZ165dk352UigfYki5IAiCIAiCIAjCB05BQYHw8HBatGiBs7MzFy9e5NChQ2JemHImergFQRAEQfg/9u47rIpjf/z4+0hvCkgXEBGxYAGi3ohXmijYLpZEFKISC7FixxZFfxo7atBEjQW8xhp7NFYERNGIhYQrRIGAmkRjI0YQRWB/f/iwX49UFUHMvJ6H5/Hszs7OWWd257M7O0cQBEF4z1lZWXHmzJnqLsY/jnjCLQiCIAiCIAiCIAhvgQi4BUEQBEEQBEEQBOEtEAG3IAiCIAiCIAiCILwFIuAWBEEQBEEQBEEQhLdABNyCIAiCIAiCIAiC8BaIgFsQBEEQBEEQBEEQ3gIRcAuVJjIyEn19/eouhiD8Y8yePRtHR8fqLoZQjWxsbFixYkWV71fUPUEQhPdXTEwMCoWCv/76q9Q04jpQcSLgrmK3b99mzJgx2NraoqGhgZWVFT169CAqKqq6i/ZKSurk+fn5ce3atUrbR2ZmJgqFgsTExErLUxBeFhgYSM+ePZWW7dq1C01NTRYvXlwp+xA3o4SXBQYGolAoWLhwodLyffv2oVAoqqlUgvBuunnzJkOGDMHCwgJ1dXXq16/P2LFjuX//fnUXTRDeujVr1qCnp0d+fr68LDs7GzU1NTp06KCUNi4uDoVCUan98dJMmjTprcQvCoWCffv2VXq+1UkE3FUoMzOTDz74gJMnT7J48WKSkpI4cuQIHh4ejBo1qrqL98a0tLQwMTGp7mIIwhtZv349AQEBrFq1ipCQkOoujvAe09TUZNGiRWRlZVXpfp89e1al+xOEN/Hrr7/SunVrrl27xrZt20hLS2PNmjVERUXRrl07Hjx4UOJ2eXl5VVxSQXg7PDw8yM7O5sKFC/KyuLg4zMzMSEhI4PHjx/LymJgYLCwssLe3f+vl0tXVpW7dum99P+8DEXBXoZEjR6JQKDh//jwfffQR9vb2ODg4MGHCBM6dOwfAjRs38PX1RVdXl9q1a9O3b1/+/PNPOY+i4RubN2/GxsaGOnXq0K9fPx49eiSncXd3Jzg4mJCQEAwNDTEzM2P27NlKZXn48CFBQUGYmJhQu3ZtPD09+emnn5TSHDhwgNatW6OpqYmRkRG9e/eW879+/Trjx49HoVDIT2NKeopXWh5Q8h0sfX19IiMjAWjQoAEATk5OKBQK3N3dX/GIC8KrWbx4MaNHj2br1q0MHTpUXh4REUHTpk3R1NSkSZMmfP311/K6opEYe/bswcPDA21tbVq1asXZs2eB5xe/Tz/9lIcPH8rtpag9ltcGAH777Tf69euHoaEhOjo6tG7dmh9//LHE8mdkZGBnZ8eIESPIycmhdu3a7Nq1SynN999/j46OjtI5Q6geXl5emJmZsWDBglLTxMfH4+rqipaWFlZWVgQHB5OTk6OU5tGjR/j7+6Orq4uFhQUrV65UWq9QKFizZg2+vr7o6Ogwb948CgoKGDJkCA0aNEBLS4vGjRvz5ZdfKm0XExND27Zt0dHRQV9fn/bt23P9+vUSy/li3SssLOT+/fv0798fS0tLtLW1adGiBdu2bXvNIyX8k40aNQp1dXWOHTuGm5sb1tbWdOnShRMnTvD7778zY8YM4PnIu3nz5hEYGEidOnUYNmwYAL///jt+fn4YGBhQt25dfH19yczMlPPPz88nODgYfX196taty5QpUxg0aJDSyKenT58SHByMiYkJmpqa/Pvf/yYhIUFeXzT8NioqitatW6OtrY2LiwtXr16tmoMkvNcaN26MhYUFMTEx8rKYmBh8fX1p2LAh8fHxSss9PDwAWLZsGS1atEBHRwcrKytGjhxJdna2nPb69ev06NEDAwMDdHR0cHBw4IcfflDa98WLF0ut0y8PKS8aMbh06VLMzc2pW7cuo0aNUrrJe+vWLbp164aWlhYNGjRg69atSqNmbWxsAOjVqxcKhUL+DLB69WoaNmyIuro6jRs3ZvPmzUplVSgUrF+/nl69eqGtrU2jRo04cODAKx7tt0O1ugtQGQrzCsi/m1vl+1U11qKWukqF0j548IAjR47wxRdfoKOjU2y9vr4+kiTRs2dPdHR0iI2NJT8/n5EjR+Ln56fUyNLT09m3bx8HDx4kKyuLvn37snDhQr744gs5zaZNm5gwYQI//vgjZ8+eJTAwkPbt29OpUyckSaJbt24YGhryww8/UKdOHdauXUvHjh25du0ahoaGHDp0iN69ezNjxgw2b95MXl4ehw4dAmDPnj20atWKoKAg+YJWkrLyqIjz58/Ttm1bTpw4gYODA+rq6hXeVng35OXlce/evSrdp5GR0WvVlalTp/LVV19x8OBBvLy85OXr1q0jNDSUVatW4eTkxOXLlxk2bBg6OjoMGjRITjdjxgyWLl1Ko0aNmDFjBv379yctLQ0XFxdWrFjBrFmz5AuVrq5uhcqUnZ2Nm5sb9erV48CBA5iZmXHp0iUKCwuLpf3f//5H586dGTRokBzA9evXj4iICD766CM5XdFnPT29Vz5GNUVNqXcqKirMnz8ff39/goODsbS0VFqflJSEt7c3c+fOZcOGDdy9e5fRo0czevRoIiIi5HRLlixh+vTpzJ49m6NHjzJ+/HiaNGlCp06d5DShoaEsWLCA5cuXo6KiQmFhIZaWluzcuRMjIyPi4+MJCgrC3Nycvn37kp+fT8+ePRk2bBjbtm0jLy+P8+fPlzjcvaS69+TJEz744AOmTJlC7dq1OXToEAMGDMDW1pZ//etfr3SchLejOtoJvFpbefDgAUePHuWLL75AS0tLaZ2ZmRkBAQHs2LFDvgm6ZMkSZs6cyeeffw7A48eP8fDwoEOHDpw6dQpVVVXmzZuHj48PP//8M+rq6ixatIgtW7bIN1a//PJL9u3bJwctACEhIezevZtNmzZRv359Fi9ejLe3N2lpaRgaGsrpZsyYQVhYGMbGxgwfPpzBgwdz5syZNz1kwltWE64Z7u7uREdHM3XqVACio6MJCQmhsLCQ6OhovLy8yMvL4+zZs/JN11q1ahEeHo6NjQ0ZGRmMHDmSkJAQub2MGjWKvLw8Tp06hY6ODsnJycX6J69ap6OjozE3Nyc6Opq0tDT8/PxwdHSU44WBAwdy7949YmJiUFNTY8KECdy5c0fePiEhARMTEyIiIvDx8UFF5XmctXfvXsaOHcuKFSvw8vLi4MGDfPrpp1haWiq11Tlz5rB48WKWLFnCypUrCQgI4Pr160rttDq8FwF3/t1c7qy8XOX7NRnjhHq9inWc09LSkCSJJk2alJrmxIkT/Pzzz2RkZGBlZQXA5s2bcXBwICEhgTZt2gBQWFhIZGSk3GEeMGAAUVFRSgF3y5YtCQ0NBaBRo0asWrWKqKgoOnXqRHR0NElJSdy5cwcNDQ0Ali5dyr59+9i1axdBQUF88cUX9OvXjzlz5sh5tmrVCgBDQ0NUVFTQ09PDzMys1O9TVh4VYWxsDEDdunXL3I/w7rp37x7ffPNNle4zKCgICwuLV9rm8OHD7N+/n6ioKDw9PZXWzZ07l7CwMHl0RoMGDUhOTmbt2rVKAfekSZPo1q0b8PyE7+DgQFpaGk2aNKFOnTooFIpXrsdbt27l7t27JCQkyBcLOzu7YunOnj1L9+7dmTZtGpMmTZKXDx06FBcXF/744w8sLCy4d+8eBw8e5Pjx469UjpqmptQ7eH4X39HRkdDQUDZs2KC0bsmSJfj7+zNu3Djg+bk8PDwcNzc3Vq9ejaamJgDt27eXO2H29vacOXOG5cuXKwXc/v7+DB48WCn/F8/NDRo0ID4+np07d9K3b1/+/vtvHj58SPfu3WnYsCEAZS2vIQAAIABJREFUTZs2LVb+0upevXr1lD6PGTOGI0eO8N1334mA+x1RHe0EXq2tpKamIklSiXUPntfJrKws7t69C4Cnp6dSvdu4cSO1atVi/fr18s2iiIgI9PX1iYmJoXPnzqxcuZJp06bRq1cvAFatWqX0lC8nJ4fVq1cTGRlJly5dgOc3Yo8fP86GDRuYPHmynPaLL77Azc0NeH4Tt1u3bjx58kRuq8K7qSZcM9zd3Rk/fjz5+fnk5uZy+fJlXF1dKSgoIDw8HIBz586Rm5srB6BF1w54fo6fO3cuI0aMkAPuGzdu0KdPH1q0aAGAra1tsf2+ap02MDBg1apVqKio0KRJE7p160ZUVBTDhg3jl19+4cSJEyQkJNC6dWvg+Wt8jRo1krcv6vvr6+sr9ZmWLl1KYGAgI0eOBJBHBy9dulQp4A4MDKR///4AzJ8/n5UrV3L+/Hl8fHwqfKzfhvci4FY11sJkjFO17LeiJEkCKHMynJSUFKysrORgG6BZs2bo6+uTkpIiB9w2NjZKT6fMzc2V7g7B84D7RS+muXjxItnZ2cXeu8jNzSU9PR2AxMTEMp9eV0Rl5CHUbEZGRgQFBVX5Pl9Vy5YtuXfvHrNmzaJNmzZy+7p79648Wc+LdTk/P586deoUy6OIubk5AHfu3CnzJlt5EhMTcXJyKvPO7I0bN/Dy8mLevHmMHz9eaV3btm1xcHDgv//9L1OnTmXz5s1YW1vj6ur62mWqCWpKvSuyaNEiPD09mThxotLyixcvkpaWxpYtW+RlkiRRWFhIRkaGHIS0a9dOabt27doVm9SyqHPzojVr1rB+/XquX79Obm4ueXl58vBAQ0NDAgMD8fb2plOnTnh5edG3b1+5bkPZda+goICFCxeyY8cOfv/9d54+fcrTp09LHOElVI/qaCdF+60sL/etXq7nRW3o5RE9T548IT09nYcPH/Lnn3/Stm1beZ2KigoffPCBPJIoPT2dZ8+e0b59ezmNmpoabdu2JSUlRSnf0q4D1tbWb/pVhbeoJlwzPDw8yMnJISEhgaysLOzt7TExMcHNzY0BAwaQk5NDTEwM1tbWcuAcHR3N/PnzSU5O5u+//yY/P58nT56Qk5ODjo4OwcHBjBgxgmPHjuHl5UWfPn2KxQ+vWqcdHBzkp9JF2yQlJQFw9epVVFVVcXZ2ltfb2dlhYGBQ7vdPSUkp9n/Uvn37Yq9CvVheHR0d9PT0isVI1eG9CLhrqatU+ElzdWnUqBEKhYKUlJRiMyIXkSSpxID85eVqampK6xUKRbEhpmWlKSwsxNzcXGmYepGid7BfHrr1OsrLQ6FQyBfLImIyn/eLurr6az31q2r16tVj9+7deHh44OPjw5EjR9DT05PbzLp164o9lXvxggLKba6ovZY09PtF5bWBirRDY2NjLCws2L59O0OGDKF27dpK64cOHcqqVauYOnUqERERfPrpp+/9LNg1pd4VcXV1xdvbm+nTpxMYGCgvLyws5LPPPiM4OLjYNuV14F/+P3450N25cyfjx48nLCyMdu3aoaenx5IlS5TmB4iIiCA4OJgjR46wY8cOPv/8c44fP86HH34IlF33wsLCWL58OStWrJDfIRw3bpyYyOodUhPaiZ2dHQqFguTk5BL7Tr/88gsGBgZy8PJyPS8sLOSDDz5QumlVpOhJGhRvLy+el0t7YFJSn+11rgNC9aspbcHS0pLo6GiysrLkp85mZmY0aNCAM2fOEB0dLY/Su379Ol27dmX48OHMnTsXQ0NDTp8+zZAhQ+R+xtChQ/H29ubQoUMcO3aMBQsWEBYWxpgxY+T9vmqdLiv+eLm/U6S05S971Tb48v6rk5g0rYoYGhri7e3NV199VWzCG4C//vqLZs2acePGDW7evCkvT05O5uHDh6UOp3odzs7O3L59G1VVVezs7JT+ii5aLVu2LHOqf3V1dQoKCsrcT3l5GBsbc+vWLflzamqq0kyLRe+2lLcfQagM1tbWxMbGcufOHTp37szff/+Nqakp9erV49dffy3WVoom9auI0tpLeW2gZcuWJCYmljoLLzwPyg8ePIimpibe3t7FJkP75JNPuHHjBuHh4Vy5ckVpGLzw7liwYAHff/+90uQ3zs7OXLlypVjds7OzU3r3r2jSzRc/lzeyIi4uDhcXF0aOHImTkxN2dnbyCKcXOTk5MW3aNOLj42nevDlbt26V15VV9+Li4vD19eWTTz6hVatW2Nrakpqa+srHRfhnq1u3Lp06deLrr78mN1d5rp7bt2+zZcsW/Pz8Sr2J6OzsTGpqKiYmJsXaUJ06dahTpw6mpqacP39e3qagoIDLl//vNcWi9nb69Gl52bNnz7hw4UKl9s0EoTweHh7ExMQQExOjNJGwm5sbR48e5dy5c/Lw6gsXLpCfn09YWBgffvgh9vb2/PHHH8XytLKyYvjw4ezZs4eJEyeybt26t1b+Jk2akJ+fr9S+0tLSiv3Wt5qaWrE+U9OmTZXaIDyfVLSmtEERcFehr7/+moKCAtq2bcvu3btJTU0lJSWF8PBw2rVrh5eXFy1btiQgIIBLly5x/vx5Bg4ciJubW4nDAV+Xl5cX7dq1o2fPnhw9epTMzEzi4+P5/PPP5Z8cCA0NZdu2bYSGhpKSkkJSUpLSbxLb2Nhw6tQpfv/991InmigvD09PT1atWsWlS5e4cOECw4cPV7ozZWJigpaWFkeOHOHPP//k4cOHlXYMBKEklpaWxMTEcP/+fTp37szDhw+ZPXs2CxYs4Msvv+TatWskJSURERHBsmXLKpyvjY0N2dnZREVFce/ePTmoLq8N9O/fHzMzM3r27MmZM2f49ddf2b17tzwDehEdHR0OHTqEqqoqXbp0UZqF1MDAgN69ezN58mQ6d+5cbGIu4d1QdO5/cYbxKVOmcPbsWUaNGkViYiKpqakcOHBA6ekDwJkzZ1i8eDHXrl3jq6++4rvvvmPs2LFl7s/Ozo4LFy5w9OhRrl27xsyZM5VmXc7IyGDatGmcPXuW69evc+zYMa5du1asc1Na3bOzs+P48ePEx8eTkpLCZ599xu3bt9/0MAn/QKtWreLp06d4e3tz6tQpbt68yZEjR+jUqRP16tVTmr/mZQEBARgZGeHr60tcXBwZGRnExsYyduxYfvvtN+D5/AILFixg//79XL16lbFjx5KVlSUH8To6OowYMYLJkydz5MgRkpOTGTZsGI8fP2bIkCFVcgwEAZ4H3KdPnyYxMVF+wg3PA+5169bx5MkTOeBu2LAh+fn5rFy5kl9//ZXNmzezZs0apfzGjRvH0aNHycjI4NKlS5w8efKtBrBNmjTBy8uLoKAgzp8/z+XLlwkKCkJLS0vpppmNjQ1RUVHcvn1b/tnMyZMnExkZyZo1a0hNTWXZsmXs2bNHac6Gd5kIuKtQgwYNuHTpEh4eHkycOJHmzZvTqVMnoqKiWL16tfwTQQYGBri6uuLl5YWtrS07duyo1HIoFAp++OEHXF1dGTx4MPb29vTr14/MzExMTU2B55MzfPfddxw4cABHR0c8PT2Vhhr+v//3/8jMzKRhw4ZKw7JeVF4eYWFhWFlZ4erqir+/P5MmTUJbW1ter6qqSnh4OGvXrsXCwgJfX99KPQ6CUJJ69eoRGxvLX3/9RadOnfjoo49Yv349kZGRtGjRAjc3NyIjI1/pCbeLiwvDhw/Hz88PY2Nj+cZTeW2g6KdwTExM6Nq1Ky1atGDhwoXFhrPD85nPDx8+jCRJdO3aVWkkzZAhQ8jLyys2aZbwbpk7d67S0LqWLVsSGxtLamoqHTp0wMnJiZkzZyq9Rw0wceJELl68iJOTkzzJn7e3d5n7Gj58OL1798bPz49//etf3L9/X56MBkBbW5tffvmFPn36YG9vT1BQEKNHj+azzz4rlldJdW/mzJk4Ozvj7e2Nu7u7fONIEF5Vo0aNuHDhAg0bNsTPz4+GDRsSFBSEh4cHZ8+eLXOOC21tbU6dOoW1tTW9e/emadOmDB48mNzcXPkViClTptC/f38GDhxIu3bt0NXVxdvbW2lSqIULF9KnTx8GDBiAs7MzaWlpHD16tELvngpCZfHw8CA3Nxc7Ozu5vw7PA+5Hjx7RsGFDeR4oR0dHli1bxqJFi2jevDlbtmwp9hOUBQUFjBo1iqZNm+Lj40Pjxo2Vfvb0bfjvf/+Lqakprq6u9OrVi2HDhqGnp6fU3sLCwjh+/DhWVlY4OT2fo6tnz558+eWXLFmyBAcHB9auXUtERESN+clghVTRgfPviCdPnpCRkUGDBg3ErI+CIAgVsGXLFsaOHcsff/whfl5PEAShDIWFhTRt2pS+ffsyd+7c6i6OILzXfvvtN6ysrDhx4gQdO3as7uKU63Xj0Pdi0jRBEAShuMePH5ORkcGCBQv47LPPRLAtCILwkqJXJtzc3Hj69CmrVq0iIyMDf3//6i6aILx3Tp48SXZ2Ni1atODWrVuEhIRgY2Pz3v96ihhSLgiC8J5avHgxjo6OmJqaMm3atOoujiAIwjunVq1aREZG0qZNG9q3b09SUhInTpyoMZMxCUJN8uzZM6ZPn46DgwO9evXC2NiYmJiYYrOLv2/EkHJBEARBEARBEARBKMPrxqHiCbcgCIIgCIIgCIIgvAUi4BYEQRAEQRAEQRCEt0AE3IIgCIIgCIIgCILwFoiAWxAEQRAEQRAEQRDeAhFwC4IgCIIgCIIgCMJbIAJuQRAEQRAEQRAEQXgLRMBdA82ePRtHR8fqLoYgCBXg7u7OuHHjKj2tILxNCoWCffv2VXcxBKHGs7GxYcWKFVW6z8jISPT19at0n4JQlsq6prxODFQdbfBlIuCuQoGBgSgUChQKBWpqapiamtKpUyc2btxIYWFhdRdPEP6RAgMD6dmz51vLf8+ePcydO7fS0wo1W9H1YOHChUrL9+3bh0KhqKZSCcK75eV+k62tLZMmTSInJ6e6i/ZO8/Pz49q1a9VdDKESrFmzBj09PfLz8+Vl2dnZqKmp0aFDB6W0cXFxKBSKSvm/r8hNm7CwMOrUqcPjx4+LrXvy5An6+vosW7YMgFu3btGlS5c3LtekSZOIiop6pW0SEhIICgp6432/CRFwVzEfHx9u3bpFZmYmhw8fxsPDg7Fjx9K9e3elxlTTPHv2rLqLIAjvJENDQ/T09Co9rVDzaWpqsmjRIrKysqq7KILwzirqN/3666/MmzePr7/+mkmTJlV3sd5pWlpamJiYVHcxhErg4eFBdnY2Fy5ckJfFxcVhZmZGQkKCUrAbExODhYUF9vb2VVK2gQMHkpuby+7du4ut2717N48fP2bAgAEAmJmZoaGhUWpeFY0jdHV1qVu37iuV09jYGG1t7VfaprKJgLuKaWhoYGZmRr169XB2dmb69Ons37+fw4cPExkZCcDDhw8JCgrCxMSE2rVr4+npyU8//VRqngkJCXTq1AkjIyPq1KmDm5sbly5dktdPnDiRHj16yJ9XrFiBQqHg0KFD8rLGjRuzdu3aCuUHz4eGrFmzBl9fX3R0dJg3bx4AycnJdO3aFV1dXUxNTRkwYAD37t174+MmCNXhxo0b+Pr6oqurS+3atenbty9//vmnvL6kp+Pjxo3D3d1d/vzyMPGvv/6aRo0aoampiampKR999FGpab/99ltat26Nnp4eZmZm+Pv7c+fOHXl9TEwMCoWCqKgoWrdujba2Ni4uLly9elVOk56ejq+vL6ampujq6tKmTRtOnDhRKcdHeDNeXl6YmZmxYMGCUtPEx8fj6uqKlpYWVlZWBAcHy0/3pk2bxocfflhsm5YtWxIaGgpU7HyempqKq6srmpqaNGvWjOPHjxfLc8qUKdjb26OtrY2trS0zZ84UN1qFKlHUb7KyssLf35+AgAB5aGp5fQ53d3eCg4MJCQnB0NAQMzMzZs+erZS/QqFg/fr19OrVC21tbRo1asSBAwfk9VlZWQQEBGBsbIyWlhaNGjUiIiICAE9PT0aPHq2U3/3799HQ0ODkyZPFvkv//v3p16+f0rJnz55hZGQk53nkyBH+/e9/o6+vT926denevTvp6ely+szMTBQKBXv27MHDwwNtbW1atWrF2bNn5TQvP50U14Gaq3HjxlhYWBATEyMvi4mJwdfXl4YNGxIfH6+03MPDQ/5cXjzx008/4eHhgZ6eHrVr1+aDDz7gwoULxMTE8Omnn/Lw4UN5hMnL7QaeB7I9evRg48aNxdZt3LiR//znPxgbGwPKQ8qL6vDOnTtxd3dHU1OTb7/9FoB169ZhZWWFtrY2vXr1YtmyZUp1+eUh5UX9sKVLl2Jubk7dunUZNWqU0vXp5SHly5Yto0WLFujo6GBlZcXIkSPJzs4u9//iTai+1dyrSF5eXrUEdUZGRqirq79xPp6enrRq1Yo9e/YwZMgQunXrhqGhIT/88AN16tRh7dq1dOzYkWvXrmFoaFhs+0ePHjFo0CDCw8OB50M8unbtSmpqKnp6eri7u7NhwwYKCwupVasWsbGxGBkZERsbS7du3bh9+zbXrl3Dzc2tQvkVCQ0NZcGCBSxfvhwVFRVu3bqFm5sbw4YNY9myZeTm5jJlyhT69u1b4oVHeP8VFOSS8zi9/ISVSEe7ISoqWm+cjyRJ9OzZEx0dHWJjY8nPz2fkyJH4+fkpXfhexYULFwgODmbz5s24uLjw4MED4uLiSk2fl5fH3Llzady4MXfu3GH8+PEEBgbyww8/KKWbMWMGYWFhGBsbM3z4cAYPHsyZM2eA50PPunbtyrx589DU1GTTpk306NGDq1evYm1t/Vrf411XU+qdiooK8+fPx9/fn+DgYCwtLZXWJyUl4e3tzdy5c9mwYQN3795l9OjRjB49moiICAICAli4cCHp6ek0bNgQgCtXrpCUlMSuXbuA8s/nhYWF9O7dGyMjI86dO8fff/9d4jwCenp6REZGYmFhQVJSEsOGDUNPT4+QkJDXOVzCO6A62gm8+TlaS0uLZ8+eVbjPsWnTJiZMmMCPP/7I2bNnCQwMpH379nTq1ElOM2fOHBYvXsySJUtYuXIlAQEBXL9+HUNDQ2bOnElycjKHDx/GyMiItLQ0cnNzARg6dCijR48mLCxMfnq3ZcsWLCwslAKfIgEBAfTt25fs7Gx0dXUBOHr0KDk5OfTp0weAnJwcJkyYQIsWLcjJyWHWrFn06tWLxMREatX6v+dkM2bMYOnSpTRq1IgZM2bQv39/0tLSUFUt3rX/J14HXsW7fs1wd3cnOjqaqVOnAhAdHU1ISAiFhYVER0fj5eVFXl4eZ8+eZeXKlcDzPkx58URAQABOTk6sXr0aFRUVEhMTUVNTw8XFhRUrVjBr1iz5Bn5RfX3ZkCFD6N69OxkZGTRo0AB4HlBHR0crPdgryZQpUwgLCyMiIgINDQ3OnDnD8OHDWbRoEf/5z384ceIEM2fOLPf4REdHY25uTnR0NGlpafj5+eHo6MiwYcNKTF+rVi3Cw8OxsbEhIyODkSNHEhISwtdff13uvl7XexFw37t3j2+++abK9xsUFISFhUWl5NWkSRN+/vlnoqOjSUpK4s6dO/LJe+nSpezbt49du3aV+A6Cp6en0ue1a9diYGBAbGws3bt3x9XVlUePHnH58mWcnZ2Ji4tj0qRJ7NmzB3heUU1NTWnSpEmF8ivi7+/P4MGD5c+zZs3C2dmZ+fPny8s2btyIlZUV165dq7IhLsK7I+dxOgkJvlW6zzZt9lNbr/kb53PixAl+/vlnMjIysLKyAmDz5s04ODiQkJBAmzZtXjnPGzduoKOjQ/fu3dHT06N+/fo4OTmVmv7F9mVra0t4eDht27ZV6qwBfPHFF/INs6lTp9KtWzeePHmCpqYmrVq1olWrVnLaefPmsXfvXg4cOFDsycz7oibVu169euHo6EhoaCgbNmxQWrdkyRL8/f3lALhRo0aEh4fj5ubG6tWrad68OS1btmTr1q1yp2TLli20adNGPt+Wdz4/ceIEKSkpZGZmygH//Pnzi71r9/nnn8v/trGxYeLEiezYsUME3DVYdbQTeLNz9Pnz59m6dSsdO3Zk9erVFepzvDjio1GjRqxatYqoqCilgDswMJD+/fsDz+v/ypUrOX/+PD4+Pty4cQMnJydat24NPK//Rfr06cOYMWPYv38/ffv2BSAiIkJ+9/xl3t7e6OjosHfvXnmo7datW+nRowe1a9eW83zRhg0bMDExITk5mebN/++4TZo0iW7dugHPbxg4ODiQlpYm9+Ve9E+8DryKd/2a4e7uzvjx48nPzyc3N5fLly/j6upKQUGBfDP13Llz5Obmyjd6KhJP3Lhxg8mTJ8t1plGjRvI+69Spg0KhwMzMrMyyeXt7Y2FhQWRkJHPmzAGetwELCws6d+5c5rbjxo2jd+/e8ucJEybQpUsX+ZURe3t74uPjOXjwYJn5GBgYsGrVKlRUVGjSpAndunUjKiqq1ID7xZvKDRo0YO7cuYwYMUIE3OUxMjKqlpfhjYyMKi0vSZJQKBRcvHiR7OzsYu8n5ObmKg0petGdO3eYNWsWJ0+e5M8//6SgoIDHjx9z48YN4HmjcXR0JCYmBjU1NWrVqsVnn31GaGgojx49IiYmRu6sVyS/IkUXnyIXL14kOjq6xLtg6enpIuD+B9LRbkibNvurfJ+VISUlBSsrKznYBmjWrBn6+vqkpKS8VsDdqVMn6tevj62tLT4+Pvj4+MjDGEty+fJlZs+eTWJiIg8ePJAnV7xx4wbNmjWT07Vs2VL+t7m5OfC8HVtbW5OTk8OcOXM4ePAgf/zxh3zBfrk9v09qWr1btGgRnp6eTJw4UWn5xYsXSUtLY8uWLfIySZIoLCwkIyODpk2bEhAQwMaNG5k5cyaSJLFt2zalzkR55/OUlBSsra2Vnq63a9euWBl37drFihUrSEtLIzs7m/z8fDlAEGqm6mgnRft9FQcPHkRXV5f8/HyePXuGr68vK1eu5NNPP61Qn+PF8yM8P0e++GrOy2l0dHTQ09OT04wYMYI+ffpw6dIlOnfuTM+ePXFxcQGeD3f/5JNP2LhxI3379iUxMZGffvqp1NmY1dTU+Pjjj9myZQsDBgwgJyeH/fv3s3XrVqWyz5w5k3PnznHv3j2l8/6LAXdp5/2SAu5/4nXgVbzr1wwPDw9ycnJISEggKysLe3t7TExMcHNzk+tRTEwM1tbW2NraAlQonpgwYQJDhw5l8+bNeHl58fHHH8ujpSpKRUWFQYMGERkZSWhoKAqFgk2bNhEYGIiKikqZ274cR1y9epVevXopLWvbtm25AbeDg4PSvszNzUlKSio1fXR0NPPnzyc5OZm///6b/Px8njx5Qk5ODjo6OmXu63W9FwG3urp6pT1pri4pKSk0aNCAwsJCzM3NSxyyWtpsgYGBgdy9e5cVK1ZQv359NDQ0aNeuHXl5eXIad3d3YmJiUFdXx83NDQMDAxwcHDhz5gwxMTFKHbSK5AcUq5SFhYX06NGDRYsWFStj0cVA+GdRUdGqlKfN1aHoJlhZy2vVqoUkSUrry3qvVU9Pj0uXLhETE8OxY8eYNWsWs2fPJiEhoVj7zsnJoXPnznTu3Jlvv/0WY2Njbty4gbe3d7G2qKamJv+7qGxFnbTJkydz9OhRli5dip2dHVpaWnz00UfF8nif1LR65+rqire3N9OnTycwMFBeXlhYyGeffUZwcHCxbYqGgfr7+zN16lQuXbpEbm4uN2/eVHpHtLzz+cv1FyhW78+dO0e/fv2YM2cO3t7e1KlTh+3btxMWFlYZX1+oJjWlnXh4eLB69WrU1NSwsLCQz3cV7XO8eH6E5/X75V+GKStNly5duH79OocOHeLEiRN07NiRUaNGsXTpUuD5sHJHR0d+++03Nm7cSMeOHalfv36p3ycgIAA3Nzfu3LnD8ePH0dTUVBpR0qNHD6ysrFi3bh0WFhYUFhbSvHnzVzrvv+yfeB14Fe96W7Czs8PS0pLo6GiysrLkh2RmZmY0aNCAM2fOEB0drTSiqSLxxOzZs/H39+fQoUMcPnyY0NBQtm/fXizoLc/gwYNZsGCB/CrHjRs3+PTTT8vd7uU4oqR+V0nXqJdVpI0XuX79Ol27dmX48OHMnTsXQ0NDTp8+zZAhQ97qvCTvRcBd0508eZKkpCTGjx+PpaUlt2/fRlVVVWnYUlni4uL4+uuv6dq1KwA3b94s9k570XvcqqqqeHl5AeDm5sb27duV3t+uaH4lcXZ2Zvfu3djY2JT4DpEg1CTNmjXjxo0b3Lx5U37KnZyczMOHD2natCnwfMKQ//3vf0rbFb0DVZqiNujl5UVoaCj6+vqcPHlSaVgVwC+//MK9e/dYuHChvP8XZymtqLi4OAIDA+ULaHZ2NpmZma+cj/B2LViwACcnJ6WRQM7Ozly5cgU7O7tSt7O0tMTV1ZUtW7aQm5uLl5cXpqam8vryzudF9fyPP/6Qb1y/OPkSwJkzZ6hfvz4zZsyQl12/fv3NvrAgVJCOjk6JbaAq+xzGxsYEBgYSGBhIhw4dmDx5shxwt2jRgtatW7Nu3Tq2bt0qv0NbGhcXF6ysrNixYweHDx/m448/lucDun//PikpKaxdu1b+yafTp0+/cfnFdaDm8/DwICYmhqysLCZPniwvd3Nz4+jRo5w7d04pyHV2dq5QPGFvb4+9vT3jx4+nf//+RERE0KtXL9TV1SkoKKhQ2Ro2bIibmxsRERFIkoS7u/srPymH56/Xnj9/XmnZ6/R7ynLhwgXy8/MJCwuT50TYuXNnpe6jJGKW8ir29OlTbt++ze+//86lS5eYP38+vr6+dO/enYEDB+Ll5UW7du3o2bMnR48eJTMzk/j4eD7//PNSK52dnR2bN28mJSWFH3/8kYCAALS0lCdiKHqP+/vvv5dnUHZ3d5efnL04PLUi+ZVk1KhRPHjwgP79+3P+/Hl+/fVXjh07xuDBgyvcaAWhOjx8+JAso4qTAAAgAElEQVTExESlP3t7e1q2bElAQACXLl3i/PnzDBw4EDc3N3kYlKenJxcuXOC///0vqamphIaGFgvAX3Tw4EHCw8NJTEzk+vXr/Pe//6WwsJDGjRsXS2ttbY26ujorV67k119/5cCBA6/1G912dnbs2bNHHuro7+9f6p1fofoU1bUXO+tTpkzh7NmzjBo1isTERFJTUzlw4ABjxoxR2jYgIIDt27fz3Xff8cknnyitK+987uXlRePGjRk4cCA//fQTcXFxSoF1UR43btxg+/btpKenEx4ezt69e9/CURCEiquqPsesWbPYv38/aWlpXLlyhYMHD8o3XYsMHTqUhQsXUlBQUO7TQYVCgb+/P2vWrOH48eNKbdbAwIC6devyzTffkJaWxsmTJ5kwYcIbfwdxHaj5PDw8OH36NImJiUoPydzc3Fi3bh1PnjxRmqivvHgiNzeX0aNHExMTw/Xr1zlz5gwJCQly3baxsSE7O5uoqCju3btX4m9tv2jIkCHs2bOHvXv3MmTIkNf6jmPGjOGHH35g2bJlpKamsnbtWg4fPlziaMPX1bBhQ/Lz8+W+1ebNm1mzZk2l5V8aEXBXsSNHjmBubo6NjQ0+Pj5ER0cTHh7O/v37UVFRQaFQ8MMPP+Dq6srgwYOxt7enX79+ZGZmKj21eNHGjRvJysrCycmJAQMGEBwcXOz3F+vUqYOTkxOGhoZycN2hQwcKCwuVGm5F8yuJhYUFZ86coaCgAG9vb5o3b87YsWOpU6eO0syagvCuiYmJwcnJSekvNDSUffv2YWBggKurK15eXtja2rJjxw55O29vb2bOnElISAht2rTh0aNHDBw4sNT96Ovrs2fPHjw9PWnatClr1qxh27ZtODg4FEtrbGxMZGQk3333Hc2aNWPhwoXyE5VXsXz5cgwMDHBxcaFHjx54e3vj7Oz8yvkIb9/cuXOVhs+1bNmS2NhYUlNT6dChA05OTsycObPYKzoff/wx9+/f5/Hjx8V+pq6883mtWrXYu3cvT58+pW3btgwdOpQvvvhCKQ9fX1/Gjx/P6NGjcXR0JD4+vkIzxwrC21RVfQ51dXWmTZtGy5YtcXV1RUVFhe3btyul6d+/P6qqqvj7+6OpqVlungEBASQnJ1OvXj3at28vL69Vqxbbt2/n4sWLNG/enPHjx7NkyZI3/g7iOlDzeXh4kJubi52dnVI84ObmxqNHj2jYsKHSnDPlxRMqKircv3+fgQMHYm9vT9++fenSpYs88ZmLiwvDhw/Hz88PY2NjFi9eXGb5+vTpg4aGBhoaGsVG7FVU+/btWbNmDcuWLaNVq1YcOXKE8ePHV6hNVZSjoyPLli1j0aJFNG/enC1btpT505yVRSFVZHD8O+TJkyfy1POV+R8gCIIgCIIgCK/q5s2b2NjYkJCQIAJZQahEw4YN45dffinzJ1Sr0uvGoeJFW0EQBEEQBEF4RUW/Bz516lQ+/PBDEWwLwhtaunQpnTp1QkdHh8OHD7Np06a3+nNdVUUE3IIgCIIgCILwis6cOYOHhwf29vbs2rWruosjCDXe+fPnWbx4MY8ePcLW1pbw8HCGDh1a3cV6YyLgFgRBEARBEIRX5O7uXqGfLRIEoWKqYsbw6iBmshIEQRAEQRAEQRCEt0AE3IIgCIIgCIIgCILwFoiAWxAEQRAEQRAEQRDeAhFwC4IgCIIgCIIgCMJbIAJuQRAEQRAEQRAEQXgLRMD9DlIoFOzbt6/S83V3d2fcuHGVnm95Hj9+TJ8+fahduzYKhYK//vrrre0rJibmre8DIDMzE4VCQWJiYrWXRXh3VKReCIJQuQIDA+nZs2eZaWxsbFixYkUVlUioau9Lv6mq6mlF2oxQ872tdvE21KSyvg4RcFeRwMBAFAoFCoUCNTU1TE1N6dSpExs3bqSwsFAp7a1bt+jSpUuF8n2VCrpnzx7mzp1bobSVGSxu2rSJuLg44uPjuXXrFnXq1CkxXV5eHosXL6ZVq1Zoa2tjZGRE+/btiYiI4NmzZ29cjqrm4uJS5vcV3g1FbXP48OHF1o0cORKFQkFgYGCF8rKysuLWrVs0b968kkspvG+K6t3ChQuVlu/btw+FQlGlZSntOvI+dcoTEhIICgqq7mIIr+jFvpOqqirW1taMGDGCrKys6i5ahYmbPcKbWrNmDXp6euTn58vLsrOzUVNTo0OHDkpp4+LiUCgUXLt27ZXiiepWk8r6OkTAXYV8fHy4desWmZmZHD58GA8PD8aOHUv37t2VGpGZmRkaGhqVtt+iYNXQ0BA9Pb1Ky7ei0tPTadq0Kc2bN8fMzKzEzmReXh7e3t4sXLiQoKAg4uPjOX/+PKNGjWLlypVcuXKlysv9ptTV1Uv9vsK7xcrKiu3bt5Obmysve/LkCdu2bcPa2rrC+aioqGBmZoaqqurbKKbwntHU1GTRokU1KnioqYyNjdHW1i51fU28qftP8WLfaf369Xz//feMHDmyuoslCFXGw8OD7OxsLly4IC+Li4vDzMyMhIQEHj9+LC+PiYnBwsICe3v7So8n3qaaVNbXIQLuKqShoYGZmRn16tXD2dmZ6dOns3//fg4fPkxkZKSc7sWnDXl5eYwePRpzc3M0NTWxsbFhwYIFwPO7pgC9evVCoVDIn2fPno2joyMbN27E1tYWDQ0NJEkqNjTq6dOnhISEYGVlhYaGBo0aNWLDhg1kZmbi4eEBgIGBQblP+Hbv3o2DgwMaGhrY2NgQFhYmr3N3dycsLIxTp06hUChwd3cvMY8VK1Zw6tQpoqKiGDVqFI6Ojtja2uLv78+PP/5Io0aN5DIHBwdjYmKCpqYm//73v0lISCi1bEXH4uV9FR0r+L+nOPPnz8fU1BR9fX3mzJlDfn4+kydPxtDQEEtLSzZu3Fgs/19++QUXFxc0NTVxcHAgJiZGXvfyKIH79+/Tv39/LC0t0dbWpkWLFmzbtq3UsgtVx9nZGWtra/bs2SMv27NnD1ZWVjg5OcnLjhw5wr///W/09fWpW7cu3bt3Jz09XV7/8pDyojoQFRVF69at0dbWxsXFhatXryrt//vvv+eDDz5AU1MTW1tbuf4J7zcvLy/MzMzkc3pp4uPjcXV1RUtLCysrK4KDg8nJyQFg5cqVtGjRQk5b9IT8q6++kpd5e3szbdq0Ny5vRev/zp076dChA1paWrRp04Zr166RkJBA69at0dXVxcfHh7t378rbFZ2D58yZg4mJCbVr1+azzz4jLy9PTrNr1y5atGiBlpYWdevWxcvLSz4GRZYuXYq5uTl169Zl1KhRSkH0y08ZFQoFa9aswdfXFx0dHebNmwdAcnIyXbt2RVdXF1NTUwYMGMC9e/fe+NgJr6+o72RpaUnnzp3x8/Pj2LFjxdLdu3ePXr16oa2tTaNGjThw4IDS+tjYWNq2bYuGhgbm5uZMnTpV6Tybk5PDwIED0dXVxdzcXKkvUyQvL4+QkBDq1auHjo4O//rXv5Su+xUxe/ZsrK2t0dDQwMLCguDg4FLTLlu2jBYtWqCjo4OVlRUjR44kOztbXh8ZGYm+vj5Hjx6ladOmcvu6deuWnKagoIAJEybI7TYkJARJkl6pzEL1aty4MRYWFsX6mL6+vjRs2JD4+Hil5UV9+IrGEwB//fUXQUFBmJqaoqmpSfPmzTl48KC8vqy+Pjw/x86fP5/Bgwejp6eHtbU133zzjby+vP2/WNaia8mePXvw8PBAW1ubVq1acfbs2Uo4mtVDBNzVzNPTk1atWil19F8UHh7OgQMH2LlzJ1evXuXbb7+Vg8WiQDMiIoJbt24pBZ5paWns3LmT3bt3l/o+6cCBA9m+fTvh4eGkpKSwZs0adHV1sbKyYvfu3QBcvXqVW7du8eWXX5aYx8WLF+nbty/9+vUjKSmJ2bNnM3PmTPkGwp49exg2bBjt2rXj1q1bpX7PLVu24OXlpRTcFFFTU0NHRweAkJAQdu/ezaZNm7h06RJ2dnZ4e3vz4MGDEvOtqJMnT/LHH39w6tQpli1bxuzZs+nevTsGBgb8+OOPDB8+nOHDh3Pz5k2l7SZPnszEiRO5fPkyLi4u/Oc//+H+/fsl7uPJkyd88MEHHDx4kP/9738EBQUxYMAAfvzxxzcqu1A5Pv30UyIiIuTPGzduZPDgwUppcnJymDBhAgkJCURFRVGrVi169epV7LWQl82YMYOwsDAuXLiAqqqqUr5Hjx7lk08+ITg4mOTkZNauXUtkZCRffPFF5X5B4Z2joqLC/PnzWblyJb/99luJaZKSkvD29qZ37978/PPP7Nixg9OnTzN69Gjg+U3NK1euyEFhbGwsRkZGxMbGApCfn098fDxubm5vXN6K1v/Q0FA+//xzLl26hKqqKv379yckJIQvv/ySuLg40tPTmTVrltI2UVFRpKSkEB0dzbZt29i7dy9z5swBng817N+/P4MHDyYlJYWYmBh69+6tFDRER0eTnp5OdHQ0mzZtIjIyUulGdklCQ0Px9fUlKSmJwYMHc+vWLdzc3HB0dOTChQscOXKEP//8k759+77xsRMqx6+//sqRI0dQU1Mrtm7OnDn07duXn3/+ma5duxIQECD3DX7//Xe6du1KmzZt+Omnn1i9ejUbNmyQb7TA8+t5dHQ0e/fu5dixY8TExHDx4kWlfXz66aecOXOG7du38/PPP/Pxxx/j4+NDampqhcq/a9culi9fztq1a0lNTWXfvn1KN8xeVqtWLcLDw/nf//7Hpk2bOHnyJCEhIUppHj9+zNKlS9m8eTOnTp3ixo0bTJo0SV4fFhbGxo0b2bBhA6dPn+bBgwfs3bu3QuUV3h3u7u5ER0fLn6Ojo3F3d8fNzU1enpeXx9mzZ+WA+0VlxROFhYV06dKF+Ph4vv32W5KTk1m4cCEqKipA+X39ImFhYbRu3ZrLly8zcuRIRowYwS+//FLu/kszY8YMJk2aRGJiIvb29vTv37/mPoyQapjc3FwpOTlZys3NlZfl5z+WHv6dVOV/+fmPK1zuQYMGSb6+viWu8/Pzk5o2bSp/BqS9e/dKkiRJY8aMkTw9PaXCwsISt30xbZHQ0FBJTU1NunPnjtJyNzc3aezYsZIkSdLVq1clQDp+/HiJ+UZHR0uAlJWVVeb38vf3lzp16qS0bPLkyVKzZs3kz2PHjpXc3NzKzEdLS0sKDg4uM012drakpqYmbdmyRV6Wl5cnWVhYSIsXLy6x3KGhoVKrVq2U8lm+fLlUv359+fOgQYOk+vXrSwUFBfKyxo0bSx06dJA/5+fnSzo6OtK2bdskSZKkjIwMCZAWLlwop3n27JlkaWkpLVq0qMSylKRr167SxIkTy/zeNVlOfoH00985VfqXk19QfsFeUNQ27969K2loaEgZGRlSZmampKmpKd29e1fy9fWVBg0aVOK2d+7ckQApKSlJkqT/qxeXL1+WJOn/6sCJEyfkbQ4dOiQB8jmsQ4cO0vz585Xy3bx5s2Rubv5K30P4PzWp3kmSJH344YfS4MGDJUmSpL1790ovXpoHDBggBQUFKW0bFxcn1apVS8rNzZUKCwslIyMjadeuXZIkSZKjo6O0YMECycTERJIkSYqPj5dUVVWlR48elVoWQNLU1JR0dHSU/lRVVUu9bklS6fV//fr1cppt27ZJgBQVFSUvW7BggdS4cWOlY2FoaCjl5OTIy1avXi3p6upKBQUF0sWLFyVAyszMLPVY1q9fX8rPz5eXffzxx5Kfn5/8uX79+tLy5cuVvvO4ceOU8pk5c6bUuXNnpWU3b96UAOnq1aulHoeaqjrayau2lUGDBkkqKiqSjo6OpKmpKQESIC1btkwpHSB9/vnn8ufs7GxJoVBIhw8fliRJkqZPny41btxYqS/11VdfyXXs0aNHkrq6urR9+3Z5/f379yUtLS2535SWliYpFArp999/V9p3x44dpWnTppX6HV6se2FhYZK9vb2Ul5dXbtqS7Ny5U6pbt678OSIiQgKktLQ0pe9lamoqfzY3Ny+xr1JW2/6nqQnXjG+++UbS0dGRnj17Jv3999+Sqqqq9Oeff0rbt2+XXFxcJEmSpNjYWAmQ0tPTJUmqeDxx9OhRqVatWqWe5yrS169fv770ySefyJ8LCwslExMTafXq1eXu/+WylnQtuXLligRIKSkpZR+ot6ykOLQi3osXDXMep5OQ4Fvl+23TZj+19d58ciRJkkp9zzcwMJBOnTrRuHFjfHx86N69O507dy43z/r162NsbFzq+sTERFRUVN74qUdKSgq+vsrHvn379qxYsYKCggL57lh5yjoGRdLT03n27Bnt27eXl6mpqdG2bVtSUlJevfAvcHBwoFat/xvwYWpqqjTxlYqKCnXr1uXOnTtK27Vr107+t6qqKq1bty61LAUFBSxcuJAdO3bw+++/8/TpU54+fSo/vX8fpT1+QucL16p0n8da29NSr/R3NUtjZGREt27d2LRpE5Ik0a1bN4yMjJTSpKenM3PmTM6dO8e9e/fkJ3s3btwoc6K0li1byv82NzcH4M6dO1hbW3Px4kUSEhKUnmgXFBTw5MkTHj9+XOZ7p0LJalK9A1i0aBGenp5MnDix2LqLFy+SlpbGli1b5GWSJFFYWEhGRgZNmzbF1dWVmJgYOnbsyJUrVxg+fDhLly6VnwY7Ozujq6tbZhmWL1+Ol5eX0rIpU6ZQUFAgf65o/X+xvpuamgIoPcUzNTUtdi4tmiyzSLt27cjOzubmzZu0atWKjh070qJFC7y9vencuTMfffQRBgYGcnoHBwel6425uTlJSUllfufWrVsrfb548SLR0dElHqv09HTs7e3LzK+mqY52Aq/eVjw8PFi9ejWPHz9m/fr1XLt2jTFjxhRL92K909HRQU9PT65nKSkptGvXTqmf0b59e7Kzs/ntt9/IysoiLy9P6ZpuaGhI48aN5c+XLl1CkqRi9eDp06fUrVu3Qt/l448/ZsWKFdja2uLj40PXrl3p0aNHqfN+REdHM3/+fJKTk/n777/Jz8/nyZMn5OTkyH0HbW1tGjZsKG9jbm4uf++HDx9y69atEvsqkhhWLqsJ1wwPDw9ycnJISEggKysLe3t7TExMcHNzY8CAAeTk5BATE4O1tTW2trbFti8rnkhMTMTS0rLUc1xF+/ovtkGFQoGZmZlcF18nnimt79SkSZPyDtc7570IuHW0G9Kmzf5q2W9lSElJoUGDBiWuc3Z2JiMjg8OHD3PixAn69u2Ll5cXu3btKrts5QRxWlpar13eF5UUKL/OSdze3r7coLko35L2V1qwXqtWrWLlKWlynJeHpxXNJv/ysvKGDpdUviJhYWEsX76cFStWyO9kjRs3Tuk9xfeNnbYmx1pXbSfVTlvztbcdPHiwPFT3xXdgi/To0QMrKyvWrVuHhYUFhYWFNG/evNz/wxfrUlH9KKpLhYWFzJkzh969exfbTlPz9b/LP1lNq3eurq54e3szffr0YvNlFBYW8tlnn5X4nmfRhH7u7u588803xMXF0apVK/T19XF1dSU2NpaYmJhS5854kZmZGXZ2dkrL9PT0lH6poqL1v6T6/vKyipxLi9KqqKhw/Phx4uPjOXbsGCtXrmTGjBn8+OOP8rXzdc7XL18nCwsL6dGjB4sWLSqWtqiz9z6pjnZStN9XoaOjI9fN8PBwPDw8mDNnTrFfXSmrDpTVV1EoFBXqtxQWFqKiosLFixeLPUwo74ZWESsrK65evcrx48c5ceIEI0eOZMmSJcTGxhYr//Xr1+natSvDhw9n7ty5GBoacvr0aYYMGaLUjynpe4tg+tXUhGuGnZ0dlpaWREdHk5WVJT8wMzMzo0GDBpw5c4bo6Gg8PT1L3L6seKK8mKCiff2y2uDrxDNl9Z1qmvci4FZR0aqUJ83V4eTJkyQlJTF+/PhS09SuXRs/Pz/8/Pz46KOP8PHx4cGDBxgaGqKmpqb0BKKiWrRoQWFhIbGxscWeasDzGbaBcvNu1qwZp0+fVloWHx+Pvb19hZ9uA/j7+zN9+nQuX75c7D3u/Px8nj59ip2dHerq6pw+fRp/f3/gefB84cKFUn8n09jYmNu3byudLCrzN5LPnTuHq6urXM6LFy/KAdvL4uLi8PX15ZNPPgGenzRSU1Np2rRppZXnXaOtUuu1n/pVBx8fHzl48Pb2Vlp3//59UlJSWLt2rfwzHC/X/dfh7OzM1atXiwU7wuurafUOYMGCBTg5ORV7wuDs7MyVK1fKrB/u7u6MHTuWXbt2ycG1m5sbJ06cID4+nrFjx75x+d5W/S/y008/kZubK3f8zp07h66uLpaWlsDzzlb79u1p3749s2bNon79+uzdu5cJEyZUWhmcnZ3ZvXs3NjY2/4hfGqiJ7QSev3vfpUsXRowYgYWFRYW2adasGbt371bqC8THx6Onp0e9evUwMDBATU2Nc+fOyTeysrKyuHbtmhzYODk5UVBQwJ3/3959R0V1rY0f/w5YaCIGC2hQURRBREU01xIYjAZjwxZNLFwEUYOxi+UmlsTEjsaOFbC8UTSGGGIjCETEhorXMgoilpjwkthepYgIvz9cnJ8jiBApgs9nLdfKnLL3PpNzmP3sdlJS8ryKqSj09fXp3bs3vXv3ZsyYMTRr1ozz58/j4OCgdVxsbCxZWVn4+fkpI/CCg4OLlFf16tUxNzfPt67yYn5vs/LyLLi4uBAZGcm9e/fw9fVVtjs7O3Pw4EGOHz/O8OHDX3r+y+IJe3t7fv/9d+Lj4/Pt5S6uun5B8UxFJ4umlaLHjx+TnJzM7du3OXPmDPPmzcPNzY2ePXvi7u6e7znLli1jx44dXL58mfj4eHbt2oWZmRkmJibAs1UBw8PDSU5OLtKrZRo2bMi///1vPD09CQkJISkpicjISOWPeYMGDVCpVISGhvLXX39prYr5vMmTJxMeHs7cuXOJj48nKCiIVatWaS3YURgTJkygY8eOfPDBB6xevZpz585x7do1goODee+990hISMDQ0JDPPvsMX19fDhw4wKVLl/D29iYtLQ0vL69801Wr1fz1118sWrSIxMREVq9ezf79+4tUtoKsXr2aH3/8kcuXLzNmzBju3buXZ6GtXFZWVkovjUajYdSoUSQnJxdbWcTr09XVRaPRoNFo8vyI1KhRA1NTU9avX8/Vq1c5fPhwsVT2Z82axZYtW5gzZw4XL15Eo9Gwc+dOvvzyy9dOW5Qf9vb2DBkyhJUrV2ptnzZtGseOHWPMmDHExcWRkJDA3r17tYbU2tnZYWpqyvbt25WAW61WExISQnp6Op06dXrt8pXU/Z8rMzMTLy8vLl26xP79+5k9ezaff/45Ojo6nDhxgnnz5hEbG8vNmzfZs2cPf/31V7E3Vo4ZM4a7d+/y6aefcvLkSa5du8ahQ4fw9PT8Rw3bomSo1WqaN2/OvHnzCn2Oj48Pt27dYuzYsVy+fJmffvqJ2bNnM2nSJHR0dDAyMsLLywtfX1/Cw8O5cOECHh4eWlPNmjZtypAhQ3B3d2fPnj0kJSVx6tQpFi5cyL59+wpVjsDAQDZt2sSFCxe4du0aW7duRV9fnwYNGuQ5tnHjxmRlZbFy5UrlWH9//0Jfc67x48ezYMECpa7i4+OjNXJFlB8uLi5ER0cTFxenNSXU2dmZDRs2kJGRke+CaVBwPOHs7IyTkxP9+/cnLCxM6Yk+cOAAUDx1/VfFMxWdBNyl6MCBA5ibm9OwYUO6detGREQEK1as4KeffnppC5GRkRELFy7E0dGRtm3bcv36dfbt26f8CPj5+REWFpbn9UWFsXbtWgYMGICPjw/NmjXD29tbec1KvXr1+Oqrr5g+fTp16tR5aa+tg4MDwcHB7NixAzs7O2bNmsXXX39d4GvE8lO1alXCwsKYOnUq69at41//+hdt27ZlxYoVjBs3TpkfuGDBAvr378+wYcNwcHDg6tWrHDx4UGsu3/NsbGxYs2YNq1evpmXLlpw8ebLIjQEFWbBgAQsXLqRly5YcOXKEn376Kc+831wzZ87EwcEBV1dX1Go1ZmZm9OnTp9jKIoqHsbExxsbGebbr6OiwY8cOTp8+jZ2dHRMnTmTx4sWvnZ+rqyuhoaGEhYXRtm1b/vWvf7F06dJ8K2CiYps7d26eYXr29vZERUWRkJDA+++/T+vWrZk5c6bWEGeVSqVUvnJ73uzt7alevTqtW7fO934uqpK6/3N98MEHNGnSBCcnJwYOHEivXr2YM2cO8OyZ/O233+jevTtNmzblyy+/xM/Pj48++qjY8geoW7cuR48e5enTp7i6umJnZ8f48eOpXr26VuAlyt6kSZPYsGFDnjeHvEy9evXYt28fJ0+epGXLlowePRovLy+ths3Fixfj5ORE79696dKlC506daJNmzZa6QQEBODu7s7kyZOxtramd+/enDhxAgsLi0KVw8TEhA0bNtCxY0fs7e0JDw/n559/zncOeKtWrVi6dCkLFy7Ezs6O7du3v/IVgvmZPHky7u7ueHh40L59e6pVq0bfvn2LnI4oey4uLqSnp2NlZaWsjwHPAu6HDx/SuHHjl96Lr4onfvjhB9q2bcunn36Kra0tU6dOVRoai6Ou/6r8KzpVTjmb6JGRkUFSUhKWlpYyv1EIIYQo5zw8PLh//77yDlYhhBDiTfRP49C3o1lBCCGEEEIIIYQoZRJwCyGEEEIIIYQQJaDiL8MphBBCiDdWYGBgWRdBCCGEKDHSwy2EEEIIIYQQQpQACbiFEEIIIYQQQogSIAG3EEIIIYQQQghRAiTgFkIIIYQQQgghSoAE3EIIIYQQQgghRAmQgFsIIYQQQgghhCgBEnC/IdRqNRMmTHjtdDw8POjTp0+p5CWEKB7Xr19HpVIRFxdX4nk1bNiQ7777rsTzEUKI8iwyMhKVSsX9+/fLuihFMmfOHFq1aqV8Lky9UIjiJHFGXhJwlyIPDw9UKlWef1evXi22PJYvXy7vNBWiCHKfyyck0SgAAB6aSURBVNGjR+fZ5+Pjg0qlwsPDo/QLJiq03PtuwYIFWttDQkJQqVSlWhaVSkVISEip5ilEYaSkpDBq1Cjq169P1apVMTMzw9XVlWPHjhVrPsUdIERERNC9e3dMTU0xMDDA1taWyZMnc/v27WLLo7CkXlj++fv7U61aNbKyspRtjx49onLlyrz//vtaxx45cgSVSkV8fHxpF1OxZ88e5s6dW2b5v4kk4C5l3bp1488//9T6Z2lp+drpPn36lOzsbKpXr46JiUkxlFSIt4eFhQU7duwgPT1d2ZaRkcH3339P/fr1XyvtJ0+evG7xRAWlp6fHwoULuXfvXlkX5bVkZmaWdRFEBdW/f3/OnTtHUFAQ8fHx7N27F7Vazd27d8u6aC+1bt06unTpgpmZGT/88AOXLl3C39+fBw8e4Ofn94/T/afPmdQLyz8XFxcePXpEbGyssu3IkSOYmZlx6tQp0tLSlO2RkZHUrVuXpk2blkVRAXjnnXeoVq1ameX/JpKAu5TlttA+/09XVzfPcffu3cPd3Z0aNWpgYGDARx99REJCgrI/MDAQExMTQkNDsbW1pWrVqty4cSPP0KHU1FTc3d0xMjLC3Nw83z/227Ztw9HRkWrVqmFmZsbgwYNJSUkpmS9AiDeQg4MD9evXZ8+ePcq2PXv2YGFhQevWrZVtBw4coFOnTpiYmGBqakrPnj1JTExU9ucODQ8ODkatVqOnp8f69esxNjZm9+7dWnn+/PPPGBoa8vDhwzzlefr0KV5eXlhaWqKvr4+1tTXLly/XOib3WV+yZAnm5uaYmpoyZswYrQA/JSWFXr16oa+vj6WlJdu3b3/t70oUn9xK+fz58ws8LiYmBicnJ/T19bGwsGDcuHGkpqYCsHLlSlq0aKEcm9tDvnr1amWbq6srM2bMKHS5bt++zaBBg6hRowampqa4ublx/fp1ZX/uvTd//nytit2aNWto0qQJenp61KlThwEDBijn5OTksGjRIho1aoS+vj4tW7ZUnomcnBysrKxYsmSJVjkuXLiAjo6O1jMm3h73798nOjqahQsX4uLiQoMGDWjXrh0zZsygR48eynE3b97Ezc0NIyMjjI2NGThwIP/7v/+r7M9vSPWECRNQq9XK/qioKJYvX66MPHz+fj99+jSOjo4YGBjQoUMHrly58tIy//7774wbN45x48axefNm1Go1DRs2xMnJiY0bNzJr1iwA7ty5w6effsq7776LgYEBLVq04Pvvv9dKS61W8/nnnzNp0iRq1qxJ165dC3W9L3rx+tVqNePGjWPq1Km88847mJmZMWfOHK1zli5dSosWLTA0NMTCwgIfHx8ePXr00jxEybK2tqZu3bpERkYq2yIjI3Fzc6Nx48bExMRobXdxccHT05OePXtqpZOVlYWZmRmbN28G4PHjx4wbN47atWujp6dHp06dOHXqlFZaKpWKgwcP0rp1a/T19encuTMpKSns378fGxsbjI2N+fTTT7WC/hdHjDRs2JB58+bh6elJtWrVqF+/PuvXr9cqW0xMDK1atUJPTw9HR0flt6w0ptqVBgm431AeHh7Exsayd+9ejh07Rk5ODt27d9eqTKelpTF//nw2btzIxYsXqV27dp50fH19iYiI4Mcff+TQoUNERkZy+vRprWMyMzOZO3cu586dIyQkhKSkJBlCK946w4cPJyAgQPm8efNmPD09tY5JTU1l0qRJnDp1ivDwcHR0dOjbty/Z2dlax02bNo1x48ah0Wjo27cvn3zyiVbaAAEBAQwYMCDfVuDs7GzeffddgoODuXTpErNmzeI///kPwcHBWsdFRESQmJhIREQEQUFBBAYGag0d9PDw4Pr16xw+fJjdu3ezZs0aaUx7g+jq6jJv3jxWrlzJ77//nu8x58+fx9XVlX79+vHf//6XnTt3Eh0dzeeffw48q9hcvHiRv//+G4CoqChq1qxJVFQU8KyCFRMTg7Ozc6HKlJaWhouLC0ZGRvz2229ER0djZGREt27dtHrYwsPD0Wg0hIWFERoaSmxsLOPGjePrr7/mypUrHDhwACcnJ+X4L7/8koCAANauXcvFixeZOHEiQ4cOJSoqCpVKhaenZ55nZPPmzbz//vs0bty48F+qqDCMjIwwMjIiJCSEx48f53tMTk4Offr04e7du0RFRREWFkZiYiKDBg0qdD7Lly+nffv2eHt7KyMPLSwslP1ffPEFfn5+xMbGUqlSpTy/C8/btWsXmZmZTJ06Nd/9uT3NGRkZtGnThtDQUC5cuMDIkSMZNmwYJ06c0Do+KCiISpUqcfToUdatW1cs15ubrqGhISdOnGDRokV8/fXXhIWFKft1dHRYsWIFFy5cICgoiMOHD7/0mkTpUKvVREREKJ8jIiJQq9U4Ozsr2zMzMzl27BguLi6MGDGCAwcO8Oeffyrn7Nu3j0ePHjFw4EAApk6dyg8//EBQUBBnzpzBysoKV1fXPCNI5syZw6pVq4iJieHWrVsMHDiQ7777jv/5n//hl19+ISwsjJUrVxZYfj8/PxwdHTl79iw+Pj589tlnXL58GYCHDx/Sq1cvWrRowZkzZ5g7dy7Tpk0rlu/tTVGprAtQHNKeZnM1LaPU87Uy0MNAt2htFqGhoRgZGSmfP/roI3bt2qV1TEJCAnv37uXo0aN06NABgO3bt2NhYUFISAgff/wx8Gyo6po1a2jZsmW+eT169IhNmzaxZcsWpWU0KCiId999V+u45388GjVqxIoVK2jXrh2PHj3SKqsQRZWe+ZTEv0q3VbxxLSP0q+QdNfIqw4YNY8aMGUov9dGjR9mxY4dWi3L//v21ztm0aRO1a9fm0qVL2NnZKdsnTJhAv379lM8jRoygQ4cO/PHHH9StW5e///6b0NBQrQrO8ypXrsxXX32lfLa0tCQmJobg4GDlhxKgRo0arFq1Cl1dXZo1a0aPHj0IDw/H29ub+Ph49u/fz/Hjx3nvvfeU8trY2BT5uylvytN917dvX1q1asXs2bPZtGlTnv2LFy9m8ODBSm9BkyZNWLFiBc7OzqxduxY7OztMTU2Jioqif//+REZGMnnyZJYtWwbAqVOnyMjIoFOnToUqz44dO9DR0WHjxo3KXPKAgABMTEyIjIzkww8/BMDQ0JCNGzdSpUoV4NmIEENDQ3r27Em1atVo0KCBMjokNTWVpUuXcvjwYdq3bw88+62Jjo5m3bp1ODs7M3z4cGbNmsXJkydp164dT548Ydu2bSxevLjI36konLJ4TqDwz0qlSpUIDAzE29sbf39/HBwccHZ25pNPPsHe3h6AX3/9lf/+978kJSUpQfLWrVtp3rw5p06dom3btq/Mp3r16lSpUgUDAwPMzMzy7P/222+VBqvp06fTo0cPMjIy0NPTy3NsQkICxsbGmJubF5hnvXr1mDJlivJ57NixHDhwgF27dil/rwGsrKxYtGiR8jksLOy1rxfA3t6e2bNnA8/+pqxatYrw8HClrvh876SlpSVz587ls88+Y82aNYVKv7wpD78ZarWaiRMnkpWVRXp6OmfPnsXJyYmnT5+yYsUKAI4fP056ejouLi40atQIa2trtm7dqjSWBAQE8PHHH2NkZERqaipr164lMDCQjz76CIANGzYQFhbGpk2b8PX1VfL+5ptv6NixIwBeXl7MmDGDxMREGjVqBMCAAQOIiIgoMEju3r07Pj4+wLNOiWXLlhEZGUmzZs3Yvn07KpWKDRs2oKenh62tLbdv38bb27sI3+ibrUIE3FfTMvgwtvQXBzjk2BT7agZFOsfFxYW1a9cqnw0NDfMco9FoqFSpktYfXVNTU6ytrdFoNMq2KlWqKD86+UlMTCQzM1Op4MCzeRXW1tZax509e5Y5c+YQFxfH3bt3ld66mzdvYmtrW6TrE+J5iX89oufK6FLNM3RsJ+zqVS/yeTVr1qRHjx4EBQWRk5NDjx49qFmzptYxiYmJzJw5k+PHj/P3339rPSvPB9yOjo5a57Vr147mzZuzZcsWpk+fztatW6lfv75WD+CL/P392bhxIzdu3CA9PZ3MzEytlWcBmjdvrjUlxdzcnPPnzwP//+/I82Vp1qzZWzGXrzzddwALFy6kc+fOTJ48Oc++06dPc/XqVa3pADk5OWRnZ5OUlISNjQ1OTk5ERkbywQcfcPHiRUaPHs2SJUvQaDRERkbi4OBQ6MbT3PxeHHmRkZGhNbS7RYsWSrAN0LVrVxo0aECjRo3o1q0b3bp1o2/fvhgYGHDp0iUyMjKUynyuzMxMJSg3NzenR48ebN68mXbt2hEaGkpGRobSwCyKX1k8J1C0Z6V///706NGDI0eOcOzYMQ4cOMCiRYvYuHEjHh4eaDQaLCwstHqkbW1tMTExQaPRFDoALcjz9azcQDolJSXf9T1ycnIKtejh06dPWbBgATt37uT27ds8fvyYx48f56kTvvhbUlzX+2Ld0dzcXGv0U0REBPPmzePSpUv83//9H1lZWWRkZJCamppvvbW8Kw+/GS4uLqSmpnLq1Cnu3btH06ZNqV27Ns7OzgwbNozU1FQiIyOpX7++EgiPGDGC9evXM3XqVFJSUvjll18IDw8HntVnnjx5ogTS8Kyxv127dlqxBmjfL3Xq1MHAwEDJI3fbyZMnCyz/82moVCrMzMyUe+7KlSvY29trNWK1a9eu0N9NeVAhAm4rAz0OOZb+4gBWBnlbN1/F0NAQKyurAo/Jycl56fbn/5Dr6+sX+If9Zek8LzU1lQ8//JAPP/yQbdu2UatWLW7evImrq6sshCNeW+NaRoSOLVzPWnHm+U95enoqQ3WfnwObq1evXlhYWLBhwwbq1q1LdnY2dnZ2eZ6V/CokI0aMYNWqVUyfPp2AgACGDx/+0uc3ODiYiRMn4ufnR/v27alWrRqLFy/OM9ywcuXKWp9VKpXSCJD7/Jf2itdvgvJ23zk5OeHq6sp//vOfPNN5srOzGTVqFOPGjctzXm6FX61Ws379eo4cOULLli0xMTHBycmJqKgoIiMjlbmqhZGdnU2bNm3yne9fq1Yt5b9fvMerVavGmTNniIyM5NChQ8yaNYs5c+Zw6tQp5Z785ZdfqFevntZ5VatWVf57xIgRDBs2jGXLlhEQEMCgQYMwMChao7YovLJ4TnLzLQo9PT26du1K165dmTVrFiNGjGD27Nl4eHi8NMB9fruOjk6e+lBRFrN8/u9sbpovTiPK1bRpUx48eMCff/5ZYC+3n58fy5Yt47vvvlPmSk+YMOGVvyWFud6iXhNo/3bcuHGD7t27M3r0aObOncs777xDdHQ0Xl5eFXYR0PLwm2FlZcW7775LREQE9+7dU0ZdmJmZYWlpydGjR4mIiKBz587KOe7u7kyfPp1jx45x7NgxGjZsqKxq/rI6Qn730ovPQEH3z8u8qr6SXzkqkgoRcBvo6hS5p/lNZmtrS1ZWFidOnFCGlN+5c4f4+PgiDQe1srKicuXKHD9+XKmY3bt3j/j4eOVBvXz5Mn///TcLFixQWkyfXwVRiNehX0X3H/f6lYXn56m6urpq7btz5w4ajYZ169YpP1jR0YVvER86dChTp05lxYoVXLx4kX//+98vPfbIkSN06NBBGX4FFHnhKBsbG7KysoiNjVVaiq9cuVLu3in7T5S3+w5g/vz5tG7dOs/Ksg4ODly8eLHAhlq1Ws348ePZvXu3Elw7Ozvz66+/EhMTw/jx4wtdDgcHB3bu3Ent2rUxNjYu0jVUqlSJLl260KVLF2bPno2JiQmHDx+ma9euVK1alZs3bxY4l7x79+4YGhqydu1a9u/fz2+//Vak/EXRlMfnBJ7VkXJfY2dra8vNmze5deuWUoe5dOkSDx48UOpLtWrV4sKFC1ppxMXFaQUAVapU4enTp69dtgEDBjB9+nQWLVqkTOt43v379zExMeHIkSO4ubkxdOhQ4FkAn5CQ8Mo6XmGu93XFxsaSlZWFn58fOjrPpk2+uH5IRVNengUXFxciIyO5d++e1pBvZ2dnDh48yPHjxxk+fLiy3dTUlD59+hAQEMCxY8e09llZWVGlShWio6MZPHgw8KwhKjY2ttTfoZ07rPzx48dKI2xFi0Vk0bQ3UJMmTXBzc8Pb25vo6GjOnTvH0KFDqVevHm5uboVOx8jICC8vL3x9fQkPD+fChQt4eHgof0DhWQ9JlSpVWLlyJdeuXWPv3r3y7jzx1tLV1UWj0aDRaPK8PSB3xeb169dz9epVDh8+zKRJkwqddo0aNejXrx++vr58+OGHedZSeJ6VlRWxsbEcPHiQ+Ph4Zs6cqbVyaGFYW1vTrVs3vL29OXHiBKdPn2bEiBHo6+sXKR1ROuzt7RkyZEiehWemTZvGsWPHGDNmDHFxccoaH2PHjlWOyZ3HvX37diXgVqvVhISEkJ6eXuj52wBDhgyhZs2auLm5ceTIEZKSkoiKimL8+PEvXdgNnq1PsmLFCuLi4rhx4wZbtmwhOzsba2trqlWrxpQpU5g4cSJBQUEkJiZy9uxZVq9eTVBQkJKGrq4uHh4ezJgxAysrK63pUOLtc+fOHTp37sy2bduUecu7du1i0aJFSl2oS5cuyrNz5swZTp48ibu7O87Ozspw7M6dOxMbG8uWLVtISEhg9uzZeQLwhg0bcuLECa5fv641XaioLCwsWLZsGcuXL8fLy4uoqChu3LjB0aNHGTVqlFK/srKyIiwsjJiYGDQaDaNGjSI5OfmV6Rfmel9X48aNycrKUuqFW7duxd/fv1jSFq/HxcWF6Oho4uLitBovnZ2d2bBhAxkZGbi4uGidM2LECIKCgtBoNFoN/YaGhnz22Wf4+vpy4MABLl26hLe3N2lpaXh5eZXaNQEMHjyY7OxsRo4ciUaj4eDBg8pbKyrKKD0JuN9QAQEBtGnThp49e9K+fXtycnLYt29fniEZr7J48WKcnJzo3bs3Xbp0oVOnTrRp00bZX6tWLQIDA9m1axe2trYsWLAgz6tZhHibGBsb59uzp6Ojw44dOzh9+jR2dnZMnDixyAs6eXl5kZmZWeAqtwCjR4+mX79+DBo0iPfee487d+5o9XYXVkBAABYWFjg7O9OvXz9GjhyZ79sMxJth7ty5eYbR2dvbExUVRUJCAu+//z6tW7dm5syZWsNVVSqVUvnKHX1hb29P9erVad26dYE91bmBRaVKzwa8GRgY8Ntvv1G/fn369euHjY0Nnp6epKenF5iOiYkJe/bsoXPnztjY2ODv78/3339P8+bNlWubNWsW8+fPx8bGBldXV37++WcsLS210insMyIqPiMjI9577z2WLVuGk5MTdnZ2zJw5E29vb1atWgU8u/dDQkKoUaMGTk5OdOnShUaNGrFz504lHVdXV2bOnMnUqVNp27YtDx8+xN3dXSuvKVOmoKuri62trTK17p/y8fHh0KFD3L59m759+9KsWTNGjBiBsbGxslDazJkzcXBwwNXVFbVajZmZWZ5Xl+WnMNf7ulq1asXSpUtZuHAhdnZ2bN++/ZWvLhSlw8XFhfT0dKysrKhTp46y3dnZmYcPH9K4cWOt+f3wrJHG3NwcV1dX6tatq7VvwYIF9O/fn2HDhuHg4MDVq1c5ePAgNWrUKJXryWVsbMzPP/9MXFwcrVq14osvvlBeoZff4oTlkSqnnA2Sz8jIICkpCUtLywrzP0EI8XbYvn0748eP548//tBacEqIspKcnIy5uTmnTp0qth6y13H06FHUajW///67VoVSCCFE0aWlpVG3bl02b96s9faUN9327dsZPnw4Dx48eKNG5v3TOLRCzOEWQog3WVpaGklJScyfP59Ro0ZJsC3KXE5ODjdu3GDJkiXUqVNHa5X9svD48WNu3brFzJkzGThwoATbQgjxGrKzs0lOTsbPz4/q1avTu3fvsi5SgbZs2UKjRo2oV68e586dY9q0aQwcOPCNCrZfhwwpF0KIErZo0SJatWpFnTp1mDFjRlkXRwgePHiAtbU10dHR7Nixo8xHjH3//fdYW1vz4MEDrfcOCyGEKLqbN29Sr149goOD2bx5szJt6E2VnJzM0KFDsbGxYeLEiXz88cesX7++rItVbGRIuRBCCCGEEEIIUYB/GodKD7cQQgghhBBCCFECJOAWQgghhBBCCCFKgATcQgghhBBCCCFECZCAWwghhBBCCCGEKAEScAshhBBCCCGEECVAAm4hhBBCCCGEEKIESMAttAQGBmJiYlLWxRBCCCGEEEKIck8C7lKWnJzM+PHjsbKyQk9Pjzp16tCpUyf8/f1JS0sr6+IxaNAg4uPjy7oYQgghhBBCCFHuVSrrArxNrl27RseOHTExMWHevHm0aNGCrKws4uPj2bx5M3Xr1qV3794lkveTJ0+oXLnyK4/T19dHX1+/RMoghBBCCCGEEG8T6eEuRT4+PlSqVInY2FgGDhyIjY0NLVq0oH///vzyyy/06tULgAcPHjBy5Ehq166NsbExnTt35ty5c1pprV27lsaNG1OlShWsra3ZunWr1n6VSoW/vz9ubm4YGhryzTffALB3716aNGmCvr4+Li4uBAUFoVKpuH//PpB3SHliYiJubm7UqVMHIyMj2rZty6+//lqSX5MQQgghhBBCVAgScJeSO3fucOjQIcaMGYOhoWG+x6hUKnJycujRowfJycns27eP06dP4+DgwAcffMDdu3cB+PHHHxk/fjyTJ0/mwoULjBo1iuHDhxMREaGV3uzZs3Fzc+P8+fN4enpy/fp1BgwYQJ8+fYiLi2PUqFF88cUXBZb70aNHdO/enV9//ZWzZ8/i6upKr169uHnzZvF8MUIIIYQQQghRQVWIIeXpmU9J/OtRqefbuJYR+lV0C3Xs1atXycnJwdraWmt7zZo1ycjIAGDMmDG4urpy/vx5UlJSqFq1KgBLliwhJCSE3bt3M3LkSJYsWYKHhwc+Pj4ATJo0iePHj7NkyRJcXFyUtAcPHoynp6fyefr06VhbW7N48WIArK2tuXDhAt9+++1Ly92yZUtatmypfP7mm2/48ccf2bt3L59//nmhrl0IIYQQQggh3kYVIuBO/OsRPVdGl3q+oWM7YVevepHOUalUWp9PnjxJdnY2Q4YM4fHjx5w+fZpHjx5hamqqdVx6ejqJiYkAaDQaRo4cqbW/Y8eOLF++XGubo6Oj1ucrV67Qtm1brW3t2rUrsLypqal89dVXhIaG8scff5CVlUV6err0cAshhBBCCCHEK1SIgLtxLSNCx3Yqk3wLy8rKCpVKxeXLl7W2N2rUCEBZqCw7Oxtzc3MiIyPzpPH83OoXA/ecnJw8214cup7fMTk5OQWW29fXl4MHD7JkyRKsrKzQ19dnwIABZGZmFnieEEIIIYQQQrztKkTArV9Ft8g9zaXN1NSUrl27smrVKsaOHfvSedwODg4kJydTqVIlGjZsmO8xNjY2REdH4+7urmyLiYnBxsamwDI0a9aMffv2aW2LjY0t8JwjR47g4eFB3759gWdzuq9fv17gOUIIIYQQQgghZNG0UrVmzRqysrJwdHRk586daDQarly5wrZt27h8+TK6urp06dKF9u3b06dPHw4ePMj169eJiYnhyy+/VIJjX19fAgMD8ff3JyEhgaVLl7Jnzx6mTJlSYP6jRo3i8uXLTJs2jfj4eIKDgwkMDATy9pjnsrKyYs+ePcTFxXHu3DkGDx5MdnZ2sX4vQgghhBBCCFERScBdiho3bszZs2fp0qULM2bMoGXLljg6OrJy5UqmTJnC3LlzUalU7Nu3DycnJzw9PWnatCmffPIJ169fp06dOgD06dOH5cuXs3jxYpo3b866desICAhArVYXmL+lpSW7d+9mz5492Nvbs3btWmWV8twF2l60bNkyatSoQYcOHejVqxeurq44ODgU6/cihBBCCCGEEBWRKudVk3jfMBkZGSQlJWFpaYmenl5ZF6fc+/bbb/H39+fWrVtlXRQhhBBCCCGEeCP90zi0QszhFoW3Zs0a2rZti6mpKUePHmXx4sXyei8hhBBCCCGEKAEScL9lEhIS+Oabb7h79y7169dn8uTJzJgxo6yLJYQQQgghhBAVjgwpF0IIIYQQQgghCvBP41BZNE0IIYQQQgghhCgB5TbgLmcd80IIIYQQQgghyql/Gn+Wu4C7cuXKAKSlpZVxSYQQQgghhBBCvA1y48/ceLSwyt2iabq6upiYmJCSkgKAgYEBKpWqjEslhBBCCCGEEKKiycnJIS0tjZSUFExMTNDV1S3S+eVu0TR4dtHJycncv3+/rIsihBBCCCGEEKKCMzExwczMrMidveUy4M719OlTnjx5UtbFEEIIIYQQQghRQVWuXLnIPdu5ynXALYQQQgghhBBCvKnK3aJpQgghhBBCCCFEeSABtxBCCCGEEEIIUQIk4BZCCCGEEEIIIUqABNxCCCGEEEIIIUQJkIBbCCGEEEIIIYQoARJwCyGEEEIIIYQQJUACbiGEEEIIIYQQogT8PxV8QFgSXrIlAAAAAElFTkSuQmCC"/>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6177" t="5286" r="3599" b="48301"/>
          <a:stretch/>
        </p:blipFill>
        <p:spPr>
          <a:xfrm>
            <a:off x="761999" y="152400"/>
            <a:ext cx="7543801" cy="1385388"/>
          </a:xfrm>
          <a:prstGeom prst="rect">
            <a:avLst/>
          </a:prstGeom>
          <a:noFill/>
          <a:ln>
            <a:noFill/>
          </a:ln>
        </p:spPr>
      </p:pic>
    </p:spTree>
    <p:extLst>
      <p:ext uri="{BB962C8B-B14F-4D97-AF65-F5344CB8AC3E}">
        <p14:creationId xmlns:p14="http://schemas.microsoft.com/office/powerpoint/2010/main" val="1386382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391400" cy="1600200"/>
          </a:xfrm>
        </p:spPr>
        <p:txBody>
          <a:bodyPr>
            <a:normAutofit/>
          </a:bodyPr>
          <a:lstStyle/>
          <a:p>
            <a:r>
              <a:rPr lang="en-US" dirty="0" smtClean="0"/>
              <a:t>Models under consideration</a:t>
            </a:r>
            <a:endParaRPr lang="en-US" dirty="0"/>
          </a:p>
        </p:txBody>
      </p:sp>
      <p:sp>
        <p:nvSpPr>
          <p:cNvPr id="11" name="Content Placeholder 2"/>
          <p:cNvSpPr>
            <a:spLocks noGrp="1"/>
          </p:cNvSpPr>
          <p:nvPr>
            <p:ph idx="1"/>
          </p:nvPr>
        </p:nvSpPr>
        <p:spPr>
          <a:xfrm>
            <a:off x="6705600" y="694706"/>
            <a:ext cx="2590800" cy="2743200"/>
          </a:xfrm>
        </p:spPr>
        <p:txBody>
          <a:bodyPr>
            <a:normAutofit/>
          </a:bodyPr>
          <a:lstStyle/>
          <a:p>
            <a:pPr marL="0" indent="0">
              <a:buNone/>
            </a:pPr>
            <a:r>
              <a:rPr lang="en-US" sz="2000" b="1" dirty="0" smtClean="0"/>
              <a:t>Time-series </a:t>
            </a:r>
            <a:r>
              <a:rPr lang="en-US" sz="2000" b="1" dirty="0" err="1" smtClean="0"/>
              <a:t>uni</a:t>
            </a:r>
            <a:r>
              <a:rPr lang="en-US" sz="2000" b="1" dirty="0" smtClean="0"/>
              <a:t>-variable models:</a:t>
            </a:r>
            <a:endParaRPr lang="en-US" sz="2000" dirty="0" smtClean="0"/>
          </a:p>
          <a:p>
            <a:r>
              <a:rPr lang="en-US" sz="2000" dirty="0" smtClean="0"/>
              <a:t>Moving Average</a:t>
            </a:r>
          </a:p>
          <a:p>
            <a:r>
              <a:rPr lang="en-US" sz="2000" dirty="0" smtClean="0"/>
              <a:t>Facebook </a:t>
            </a:r>
            <a:r>
              <a:rPr lang="en-US" sz="2000" dirty="0" err="1" smtClean="0"/>
              <a:t>profet</a:t>
            </a:r>
            <a:endParaRPr lang="en-US" sz="2000" dirty="0" smtClean="0"/>
          </a:p>
          <a:p>
            <a:r>
              <a:rPr lang="en-US" sz="2000" dirty="0" smtClean="0"/>
              <a:t>ARIMA</a:t>
            </a:r>
          </a:p>
          <a:p>
            <a:pPr marL="0" indent="0">
              <a:buNone/>
            </a:pPr>
            <a:endParaRPr lang="en-US" sz="2000" dirty="0" smtClean="0"/>
          </a:p>
          <a:p>
            <a:endParaRPr lang="en-US" sz="2000" dirty="0"/>
          </a:p>
        </p:txBody>
      </p:sp>
      <p:sp>
        <p:nvSpPr>
          <p:cNvPr id="13" name="TextBox 12"/>
          <p:cNvSpPr txBox="1"/>
          <p:nvPr/>
        </p:nvSpPr>
        <p:spPr>
          <a:xfrm>
            <a:off x="1143000" y="3127546"/>
            <a:ext cx="7807522" cy="3120854"/>
          </a:xfrm>
          <a:prstGeom prst="rect">
            <a:avLst/>
          </a:prstGeom>
        </p:spPr>
        <p:txBody>
          <a:bodyPr vert="horz" lIns="91440" tIns="45720" rIns="91440" bIns="45720" rtlCol="0" anchor="ctr" anchorCtr="0">
            <a:normAutofit/>
          </a:bodyPr>
          <a:lstStyle>
            <a:lvl1pPr indent="0">
              <a:spcBef>
                <a:spcPct val="20000"/>
              </a:spcBef>
              <a:buClr>
                <a:schemeClr val="accent1"/>
              </a:buClr>
              <a:buFont typeface="Arial" pitchFamily="34" charset="0"/>
              <a:buNone/>
              <a:defRPr sz="2400" b="1">
                <a:solidFill>
                  <a:schemeClr val="tx2"/>
                </a:solidFill>
              </a:defRPr>
            </a:lvl1pPr>
            <a:lvl2pPr marL="594360" indent="-274320">
              <a:spcBef>
                <a:spcPct val="20000"/>
              </a:spcBef>
              <a:buClr>
                <a:schemeClr val="accent1"/>
              </a:buClr>
              <a:buFont typeface="Arial" pitchFamily="34" charset="0"/>
              <a:buChar char="•"/>
              <a:defRPr sz="2200">
                <a:solidFill>
                  <a:schemeClr val="tx2"/>
                </a:solidFill>
              </a:defRPr>
            </a:lvl2pPr>
            <a:lvl3pPr marL="868680" indent="-228600">
              <a:spcBef>
                <a:spcPct val="20000"/>
              </a:spcBef>
              <a:buClr>
                <a:schemeClr val="accent1"/>
              </a:buClr>
              <a:buFont typeface="Arial" pitchFamily="34" charset="0"/>
              <a:buChar char="•"/>
              <a:defRPr sz="2000">
                <a:solidFill>
                  <a:schemeClr val="tx2"/>
                </a:solidFill>
              </a:defRPr>
            </a:lvl3pPr>
            <a:lvl4pPr marL="1143000" indent="-228600">
              <a:spcBef>
                <a:spcPct val="20000"/>
              </a:spcBef>
              <a:buClr>
                <a:schemeClr val="accent1"/>
              </a:buClr>
              <a:buFont typeface="Arial" pitchFamily="34" charset="0"/>
              <a:buChar char="•"/>
              <a:defRPr>
                <a:solidFill>
                  <a:schemeClr val="tx2"/>
                </a:solidFill>
              </a:defRPr>
            </a:lvl4pPr>
            <a:lvl5pPr marL="1371600" indent="-228600">
              <a:spcBef>
                <a:spcPct val="20000"/>
              </a:spcBef>
              <a:buClr>
                <a:schemeClr val="accent1"/>
              </a:buClr>
              <a:buFont typeface="Arial" pitchFamily="34" charset="0"/>
              <a:buChar char="•"/>
              <a:defRPr baseline="0">
                <a:solidFill>
                  <a:schemeClr val="tx2"/>
                </a:solidFill>
              </a:defRPr>
            </a:lvl5pPr>
            <a:lvl6pPr marL="1645920" indent="-228600">
              <a:spcBef>
                <a:spcPct val="20000"/>
              </a:spcBef>
              <a:buClr>
                <a:schemeClr val="accent1"/>
              </a:buClr>
              <a:buFont typeface="Arial" pitchFamily="34" charset="0"/>
              <a:buChar char="•"/>
              <a:defRPr sz="1600">
                <a:solidFill>
                  <a:schemeClr val="tx2"/>
                </a:solidFill>
              </a:defRPr>
            </a:lvl6pPr>
            <a:lvl7pPr marL="1901952" indent="-228600">
              <a:spcBef>
                <a:spcPct val="20000"/>
              </a:spcBef>
              <a:buClr>
                <a:schemeClr val="accent1"/>
              </a:buClr>
              <a:buFont typeface="Arial" pitchFamily="34" charset="0"/>
              <a:buChar char="•"/>
              <a:defRPr sz="1600">
                <a:solidFill>
                  <a:schemeClr val="tx2"/>
                </a:solidFill>
              </a:defRPr>
            </a:lvl7pPr>
            <a:lvl8pPr marL="2194560" indent="-228600">
              <a:spcBef>
                <a:spcPct val="20000"/>
              </a:spcBef>
              <a:buClr>
                <a:schemeClr val="accent1"/>
              </a:buClr>
              <a:buFont typeface="Arial" pitchFamily="34" charset="0"/>
              <a:buChar char="•"/>
              <a:defRPr sz="1600">
                <a:solidFill>
                  <a:schemeClr val="tx2"/>
                </a:solidFill>
              </a:defRPr>
            </a:lvl8pPr>
            <a:lvl9pPr marL="2468880" indent="-228600">
              <a:spcBef>
                <a:spcPct val="20000"/>
              </a:spcBef>
              <a:buClr>
                <a:schemeClr val="accent1"/>
              </a:buClr>
              <a:buFont typeface="Arial" pitchFamily="34" charset="0"/>
              <a:buChar char="•"/>
              <a:defRPr sz="1600">
                <a:solidFill>
                  <a:schemeClr val="tx2"/>
                </a:solidFill>
              </a:defRPr>
            </a:lvl9pPr>
          </a:lstStyle>
          <a:p>
            <a:pPr algn="r"/>
            <a:r>
              <a:rPr lang="en-US" sz="2000" dirty="0" smtClean="0"/>
              <a:t>Multi-variable </a:t>
            </a:r>
            <a:r>
              <a:rPr lang="en-US" sz="2000" dirty="0"/>
              <a:t>models:</a:t>
            </a:r>
          </a:p>
          <a:p>
            <a:pPr marL="342900" indent="-342900" algn="r">
              <a:buFont typeface="Arial" panose="020B0604020202020204" pitchFamily="34" charset="0"/>
              <a:buChar char="•"/>
            </a:pPr>
            <a:r>
              <a:rPr lang="en-US" sz="2000" b="0" dirty="0"/>
              <a:t>Moving Average + Linear Regression (Combined model)</a:t>
            </a:r>
          </a:p>
          <a:p>
            <a:pPr marL="342900" indent="-342900" algn="r">
              <a:buFont typeface="Arial" panose="020B0604020202020204" pitchFamily="34" charset="0"/>
              <a:buChar char="•"/>
            </a:pPr>
            <a:r>
              <a:rPr lang="en-US" sz="2000" b="0" dirty="0"/>
              <a:t>Moving Average + Lasso (Combined model)</a:t>
            </a:r>
          </a:p>
          <a:p>
            <a:pPr marL="342900" indent="-342900" algn="r">
              <a:buFont typeface="Arial" panose="020B0604020202020204" pitchFamily="34" charset="0"/>
              <a:buChar char="•"/>
            </a:pPr>
            <a:r>
              <a:rPr lang="en-US" sz="2000" b="0" dirty="0"/>
              <a:t>Moving Average + Ridge (Combined model)</a:t>
            </a:r>
          </a:p>
          <a:p>
            <a:pPr marL="342900" indent="-342900" algn="r">
              <a:buFont typeface="Arial" panose="020B0604020202020204" pitchFamily="34" charset="0"/>
              <a:buChar char="•"/>
            </a:pPr>
            <a:r>
              <a:rPr lang="en-US" sz="2000" b="0" dirty="0"/>
              <a:t>Moving Average + </a:t>
            </a:r>
            <a:r>
              <a:rPr lang="en-US" sz="2000" b="0" dirty="0" err="1"/>
              <a:t>ElasticNet</a:t>
            </a:r>
            <a:r>
              <a:rPr lang="en-US" sz="2000" b="0" dirty="0"/>
              <a:t> (Combined model)</a:t>
            </a:r>
          </a:p>
          <a:p>
            <a:pPr marL="342900" indent="-342900" algn="r">
              <a:buFont typeface="Arial" panose="020B0604020202020204" pitchFamily="34" charset="0"/>
              <a:buChar char="•"/>
            </a:pPr>
            <a:r>
              <a:rPr lang="en-US" sz="2000" b="0" dirty="0"/>
              <a:t>Long Short-Term Memory (LSTM) (Unsupervised model)</a:t>
            </a:r>
          </a:p>
          <a:p>
            <a:pPr marL="342900" indent="-342900" algn="r">
              <a:buFont typeface="Arial" panose="020B0604020202020204" pitchFamily="34" charset="0"/>
              <a:buChar char="•"/>
            </a:pPr>
            <a:endParaRPr lang="en-US" sz="2000" b="0" dirty="0"/>
          </a:p>
        </p:txBody>
      </p:sp>
      <p:sp>
        <p:nvSpPr>
          <p:cNvPr id="3" name="TextBox 2"/>
          <p:cNvSpPr txBox="1"/>
          <p:nvPr/>
        </p:nvSpPr>
        <p:spPr>
          <a:xfrm>
            <a:off x="404962" y="729734"/>
            <a:ext cx="4308102" cy="369332"/>
          </a:xfrm>
          <a:prstGeom prst="rect">
            <a:avLst/>
          </a:prstGeom>
          <a:noFill/>
        </p:spPr>
        <p:txBody>
          <a:bodyPr wrap="none" rtlCol="0">
            <a:spAutoFit/>
          </a:bodyPr>
          <a:lstStyle/>
          <a:p>
            <a:r>
              <a:rPr lang="en-US" dirty="0" smtClean="0"/>
              <a:t>The </a:t>
            </a:r>
            <a:r>
              <a:rPr lang="en-US" dirty="0"/>
              <a:t>Data is Time Series and </a:t>
            </a:r>
            <a:r>
              <a:rPr lang="en-US" dirty="0" smtClean="0"/>
              <a:t>non-stationary: </a:t>
            </a:r>
            <a:endParaRPr lang="en-US" dirty="0"/>
          </a:p>
        </p:txBody>
      </p:sp>
      <p:sp>
        <p:nvSpPr>
          <p:cNvPr id="4" name="TextBox 3"/>
          <p:cNvSpPr txBox="1"/>
          <p:nvPr/>
        </p:nvSpPr>
        <p:spPr>
          <a:xfrm>
            <a:off x="516378" y="1307068"/>
            <a:ext cx="727956" cy="369332"/>
          </a:xfrm>
          <a:prstGeom prst="rect">
            <a:avLst/>
          </a:prstGeom>
          <a:noFill/>
        </p:spPr>
        <p:txBody>
          <a:bodyPr wrap="none" rtlCol="0">
            <a:spAutoFit/>
          </a:bodyPr>
          <a:lstStyle/>
          <a:p>
            <a:r>
              <a:rPr lang="en-US" dirty="0" smtClean="0"/>
              <a:t>Trend</a:t>
            </a:r>
            <a:endParaRPr lang="en-US" dirty="0"/>
          </a:p>
        </p:txBody>
      </p:sp>
      <p:cxnSp>
        <p:nvCxnSpPr>
          <p:cNvPr id="6" name="Straight Arrow Connector 5"/>
          <p:cNvCxnSpPr>
            <a:stCxn id="4" idx="3"/>
          </p:cNvCxnSpPr>
          <p:nvPr/>
        </p:nvCxnSpPr>
        <p:spPr>
          <a:xfrm>
            <a:off x="1244334" y="1491734"/>
            <a:ext cx="104166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0" y="1168568"/>
            <a:ext cx="4267200" cy="646331"/>
          </a:xfrm>
          <a:prstGeom prst="rect">
            <a:avLst/>
          </a:prstGeom>
          <a:noFill/>
        </p:spPr>
        <p:txBody>
          <a:bodyPr wrap="square" rtlCol="0">
            <a:spAutoFit/>
          </a:bodyPr>
          <a:lstStyle/>
          <a:p>
            <a:r>
              <a:rPr lang="en-US" dirty="0" smtClean="0"/>
              <a:t>- Grows </a:t>
            </a:r>
            <a:r>
              <a:rPr lang="en-US" dirty="0"/>
              <a:t>over </a:t>
            </a:r>
            <a:r>
              <a:rPr lang="en-US" dirty="0" smtClean="0"/>
              <a:t>time</a:t>
            </a:r>
          </a:p>
          <a:p>
            <a:r>
              <a:rPr lang="en-US" dirty="0" smtClean="0"/>
              <a:t>- Inflation or other macro-economic factors</a:t>
            </a:r>
            <a:endParaRPr lang="en-US" dirty="0"/>
          </a:p>
        </p:txBody>
      </p:sp>
      <p:sp>
        <p:nvSpPr>
          <p:cNvPr id="19" name="TextBox 18"/>
          <p:cNvSpPr txBox="1"/>
          <p:nvPr/>
        </p:nvSpPr>
        <p:spPr>
          <a:xfrm>
            <a:off x="526274" y="2373868"/>
            <a:ext cx="1249060" cy="369332"/>
          </a:xfrm>
          <a:prstGeom prst="rect">
            <a:avLst/>
          </a:prstGeom>
          <a:noFill/>
        </p:spPr>
        <p:txBody>
          <a:bodyPr wrap="none" rtlCol="0">
            <a:spAutoFit/>
          </a:bodyPr>
          <a:lstStyle/>
          <a:p>
            <a:r>
              <a:rPr lang="en-US" dirty="0" smtClean="0"/>
              <a:t>Seasonality</a:t>
            </a:r>
            <a:endParaRPr lang="en-US" dirty="0"/>
          </a:p>
        </p:txBody>
      </p:sp>
      <p:cxnSp>
        <p:nvCxnSpPr>
          <p:cNvPr id="20" name="Straight Arrow Connector 19"/>
          <p:cNvCxnSpPr>
            <a:stCxn id="19" idx="3"/>
          </p:cNvCxnSpPr>
          <p:nvPr/>
        </p:nvCxnSpPr>
        <p:spPr>
          <a:xfrm>
            <a:off x="1775334" y="2558534"/>
            <a:ext cx="52056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62200" y="2095973"/>
            <a:ext cx="3052617" cy="923330"/>
          </a:xfrm>
          <a:prstGeom prst="rect">
            <a:avLst/>
          </a:prstGeom>
          <a:noFill/>
        </p:spPr>
        <p:txBody>
          <a:bodyPr wrap="square" rtlCol="0">
            <a:spAutoFit/>
          </a:bodyPr>
          <a:lstStyle/>
          <a:p>
            <a:r>
              <a:rPr lang="en-US" dirty="0" smtClean="0"/>
              <a:t>- Periodic </a:t>
            </a:r>
            <a:r>
              <a:rPr lang="en-US" dirty="0"/>
              <a:t>change of the price </a:t>
            </a:r>
          </a:p>
          <a:p>
            <a:r>
              <a:rPr lang="en-US" dirty="0" smtClean="0"/>
              <a:t>- Correlation with temperature and/or other features</a:t>
            </a:r>
            <a:endParaRPr lang="en-US" dirty="0"/>
          </a:p>
        </p:txBody>
      </p:sp>
      <p:sp>
        <p:nvSpPr>
          <p:cNvPr id="16"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10</a:t>
            </a:fld>
            <a:endParaRPr lang="en-US" dirty="0"/>
          </a:p>
        </p:txBody>
      </p:sp>
    </p:spTree>
    <p:extLst>
      <p:ext uri="{BB962C8B-B14F-4D97-AF65-F5344CB8AC3E}">
        <p14:creationId xmlns:p14="http://schemas.microsoft.com/office/powerpoint/2010/main" val="3215727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05600" cy="1600200"/>
          </a:xfrm>
        </p:spPr>
        <p:txBody>
          <a:bodyPr/>
          <a:lstStyle/>
          <a:p>
            <a:r>
              <a:rPr lang="en-US" dirty="0" smtClean="0"/>
              <a:t>Moving</a:t>
            </a:r>
            <a:br>
              <a:rPr lang="en-US" dirty="0" smtClean="0"/>
            </a:br>
            <a:r>
              <a:rPr lang="en-US" dirty="0" smtClean="0"/>
              <a:t>Average</a:t>
            </a:r>
            <a:endParaRPr lang="en-US" dirty="0"/>
          </a:p>
        </p:txBody>
      </p:sp>
      <p:sp>
        <p:nvSpPr>
          <p:cNvPr id="3" name="Content Placeholder 2"/>
          <p:cNvSpPr>
            <a:spLocks noGrp="1"/>
          </p:cNvSpPr>
          <p:nvPr>
            <p:ph idx="1"/>
          </p:nvPr>
        </p:nvSpPr>
        <p:spPr>
          <a:xfrm>
            <a:off x="533400" y="685800"/>
            <a:ext cx="2032660" cy="3886200"/>
          </a:xfrm>
        </p:spPr>
        <p:txBody>
          <a:bodyPr>
            <a:normAutofit fontScale="85000" lnSpcReduction="20000"/>
          </a:bodyPr>
          <a:lstStyle/>
          <a:p>
            <a:r>
              <a:rPr lang="en-US" dirty="0" smtClean="0"/>
              <a:t>Smooth </a:t>
            </a:r>
            <a:r>
              <a:rPr lang="en-US" dirty="0"/>
              <a:t>out short-term fluctuations and highlight longer-term trends or cycles. </a:t>
            </a:r>
            <a:endParaRPr lang="en-US" dirty="0" smtClean="0"/>
          </a:p>
          <a:p>
            <a:r>
              <a:rPr lang="en-US" dirty="0" smtClean="0"/>
              <a:t>A </a:t>
            </a:r>
            <a:r>
              <a:rPr lang="en-US" dirty="0"/>
              <a:t>decent option for trend </a:t>
            </a:r>
            <a:r>
              <a:rPr lang="en-US" dirty="0" smtClean="0"/>
              <a:t>forecast but not for price </a:t>
            </a:r>
            <a:r>
              <a:rPr lang="en-US" dirty="0"/>
              <a:t>fluctuations in short </a:t>
            </a:r>
            <a:r>
              <a:rPr lang="en-US" dirty="0" smtClean="0"/>
              <a:t>term.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660" y="166687"/>
            <a:ext cx="6172200" cy="652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11</a:t>
            </a:fld>
            <a:endParaRPr lang="en-US" dirty="0"/>
          </a:p>
        </p:txBody>
      </p:sp>
    </p:spTree>
    <p:extLst>
      <p:ext uri="{BB962C8B-B14F-4D97-AF65-F5344CB8AC3E}">
        <p14:creationId xmlns:p14="http://schemas.microsoft.com/office/powerpoint/2010/main" val="2362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pPr algn="r"/>
            <a:r>
              <a:rPr lang="en-US" dirty="0" smtClean="0"/>
              <a:t>Facebook-Prophet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381000"/>
            <a:ext cx="4556346" cy="279185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5" y="3194298"/>
            <a:ext cx="4672975" cy="3511302"/>
          </a:xfrm>
          <a:prstGeom prst="rect">
            <a:avLst/>
          </a:prstGeom>
        </p:spPr>
      </p:pic>
      <p:sp>
        <p:nvSpPr>
          <p:cNvPr id="6" name="TextBox 5"/>
          <p:cNvSpPr txBox="1"/>
          <p:nvPr/>
        </p:nvSpPr>
        <p:spPr>
          <a:xfrm>
            <a:off x="5114306" y="543042"/>
            <a:ext cx="3733799" cy="2585323"/>
          </a:xfrm>
          <a:prstGeom prst="rect">
            <a:avLst/>
          </a:prstGeom>
          <a:noFill/>
        </p:spPr>
        <p:txBody>
          <a:bodyPr wrap="square" rtlCol="0">
            <a:spAutoFit/>
          </a:bodyPr>
          <a:lstStyle/>
          <a:p>
            <a:r>
              <a:rPr lang="en-US" dirty="0">
                <a:solidFill>
                  <a:schemeClr val="tx2"/>
                </a:solidFill>
              </a:rPr>
              <a:t>Y =Xi(1) Trend + Xi(2) Seasonality</a:t>
            </a:r>
          </a:p>
          <a:p>
            <a:endParaRPr lang="en-US" dirty="0" smtClean="0">
              <a:solidFill>
                <a:schemeClr val="tx2"/>
              </a:solidFill>
            </a:endParaRPr>
          </a:p>
          <a:p>
            <a:r>
              <a:rPr lang="en-US" b="1" dirty="0" smtClean="0">
                <a:solidFill>
                  <a:schemeClr val="tx2"/>
                </a:solidFill>
              </a:rPr>
              <a:t>Trend: </a:t>
            </a:r>
            <a:r>
              <a:rPr lang="en-US" dirty="0" smtClean="0">
                <a:solidFill>
                  <a:schemeClr val="tx2"/>
                </a:solidFill>
              </a:rPr>
              <a:t>linear </a:t>
            </a:r>
            <a:r>
              <a:rPr lang="en-US" dirty="0">
                <a:solidFill>
                  <a:schemeClr val="tx2"/>
                </a:solidFill>
              </a:rPr>
              <a:t>regression with changing points as </a:t>
            </a:r>
            <a:r>
              <a:rPr lang="en-US" dirty="0" err="1">
                <a:solidFill>
                  <a:schemeClr val="tx2"/>
                </a:solidFill>
              </a:rPr>
              <a:t>hyperparameter</a:t>
            </a:r>
            <a:r>
              <a:rPr lang="en-US" dirty="0" smtClean="0">
                <a:solidFill>
                  <a:schemeClr val="tx2"/>
                </a:solidFill>
              </a:rPr>
              <a:t>.</a:t>
            </a:r>
          </a:p>
          <a:p>
            <a:r>
              <a:rPr lang="en-US" b="1" dirty="0" err="1" smtClean="0">
                <a:solidFill>
                  <a:schemeClr val="tx2"/>
                </a:solidFill>
              </a:rPr>
              <a:t>Hyperparameter</a:t>
            </a:r>
            <a:r>
              <a:rPr lang="en-US" b="1" dirty="0" smtClean="0">
                <a:solidFill>
                  <a:schemeClr val="tx2"/>
                </a:solidFill>
              </a:rPr>
              <a:t>: </a:t>
            </a:r>
            <a:r>
              <a:rPr lang="en-US" dirty="0" smtClean="0">
                <a:solidFill>
                  <a:schemeClr val="tx2"/>
                </a:solidFill>
              </a:rPr>
              <a:t>Default '</a:t>
            </a:r>
            <a:r>
              <a:rPr lang="en-US" dirty="0" err="1" smtClean="0">
                <a:solidFill>
                  <a:schemeClr val="tx2"/>
                </a:solidFill>
              </a:rPr>
              <a:t>autoscale</a:t>
            </a:r>
            <a:r>
              <a:rPr lang="en-US" dirty="0" smtClean="0">
                <a:solidFill>
                  <a:schemeClr val="tx2"/>
                </a:solidFill>
              </a:rPr>
              <a:t>‘</a:t>
            </a:r>
          </a:p>
          <a:p>
            <a:endParaRPr lang="en-US" dirty="0">
              <a:solidFill>
                <a:schemeClr val="tx2"/>
              </a:solidFill>
            </a:endParaRPr>
          </a:p>
          <a:p>
            <a:r>
              <a:rPr lang="en-US" b="1" dirty="0" err="1" smtClean="0">
                <a:solidFill>
                  <a:schemeClr val="tx2"/>
                </a:solidFill>
              </a:rPr>
              <a:t>Seasonalities</a:t>
            </a:r>
            <a:r>
              <a:rPr lang="en-US" b="1" dirty="0" smtClean="0">
                <a:solidFill>
                  <a:schemeClr val="tx2"/>
                </a:solidFill>
              </a:rPr>
              <a:t>:</a:t>
            </a:r>
            <a:r>
              <a:rPr lang="en-US" dirty="0" smtClean="0">
                <a:solidFill>
                  <a:schemeClr val="tx2"/>
                </a:solidFill>
              </a:rPr>
              <a:t> partial </a:t>
            </a:r>
            <a:r>
              <a:rPr lang="en-US" dirty="0">
                <a:solidFill>
                  <a:schemeClr val="tx2"/>
                </a:solidFill>
              </a:rPr>
              <a:t>Fourier </a:t>
            </a:r>
            <a:r>
              <a:rPr lang="en-US" dirty="0" smtClean="0">
                <a:solidFill>
                  <a:schemeClr val="tx2"/>
                </a:solidFill>
              </a:rPr>
              <a:t>sum. </a:t>
            </a:r>
          </a:p>
          <a:p>
            <a:r>
              <a:rPr lang="en-US" b="1" dirty="0" err="1" smtClean="0">
                <a:solidFill>
                  <a:schemeClr val="tx2"/>
                </a:solidFill>
              </a:rPr>
              <a:t>Hyperparameter</a:t>
            </a:r>
            <a:r>
              <a:rPr lang="en-US" b="1" dirty="0" smtClean="0">
                <a:solidFill>
                  <a:schemeClr val="tx2"/>
                </a:solidFill>
              </a:rPr>
              <a:t>: </a:t>
            </a:r>
            <a:r>
              <a:rPr lang="en-US" dirty="0" err="1">
                <a:solidFill>
                  <a:schemeClr val="tx2"/>
                </a:solidFill>
              </a:rPr>
              <a:t>fourier_order</a:t>
            </a:r>
            <a:r>
              <a:rPr lang="en-US" dirty="0">
                <a:solidFill>
                  <a:schemeClr val="tx2"/>
                </a:solidFill>
              </a:rPr>
              <a:t>=5 </a:t>
            </a:r>
            <a:r>
              <a:rPr lang="en-US" dirty="0" smtClean="0">
                <a:solidFill>
                  <a:schemeClr val="tx2"/>
                </a:solidFill>
              </a:rPr>
              <a:t>selected by inspection</a:t>
            </a:r>
            <a:endParaRPr lang="en-US" dirty="0">
              <a:solidFill>
                <a:schemeClr val="tx2"/>
              </a:solidFill>
            </a:endParaRPr>
          </a:p>
        </p:txBody>
      </p:sp>
      <p:sp>
        <p:nvSpPr>
          <p:cNvPr id="10"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12</a:t>
            </a:fld>
            <a:endParaRPr lang="en-US" dirty="0"/>
          </a:p>
        </p:txBody>
      </p:sp>
    </p:spTree>
    <p:extLst>
      <p:ext uri="{BB962C8B-B14F-4D97-AF65-F5344CB8AC3E}">
        <p14:creationId xmlns:p14="http://schemas.microsoft.com/office/powerpoint/2010/main" val="3044990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2" y="304800"/>
            <a:ext cx="5795022" cy="2983236"/>
          </a:xfrm>
          <a:prstGeom prst="rect">
            <a:avLst/>
          </a:prstGeom>
        </p:spPr>
      </p:pic>
      <p:sp>
        <p:nvSpPr>
          <p:cNvPr id="2" name="Title 1"/>
          <p:cNvSpPr>
            <a:spLocks noGrp="1"/>
          </p:cNvSpPr>
          <p:nvPr>
            <p:ph type="title"/>
          </p:nvPr>
        </p:nvSpPr>
        <p:spPr/>
        <p:txBody>
          <a:bodyPr/>
          <a:lstStyle/>
          <a:p>
            <a:r>
              <a:rPr lang="en-US" dirty="0" smtClean="0"/>
              <a:t>ARIMA</a:t>
            </a:r>
            <a:endParaRPr lang="en-US" dirty="0"/>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24200" y="3124200"/>
            <a:ext cx="5795022" cy="2983236"/>
          </a:xfrm>
        </p:spPr>
      </p:pic>
      <p:sp>
        <p:nvSpPr>
          <p:cNvPr id="9"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13</a:t>
            </a:fld>
            <a:endParaRPr lang="en-US" dirty="0"/>
          </a:p>
        </p:txBody>
      </p:sp>
    </p:spTree>
    <p:extLst>
      <p:ext uri="{BB962C8B-B14F-4D97-AF65-F5344CB8AC3E}">
        <p14:creationId xmlns:p14="http://schemas.microsoft.com/office/powerpoint/2010/main" val="2934317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a:t>Moving Average + Other </a:t>
            </a:r>
            <a:r>
              <a:rPr lang="en-US" dirty="0" err="1"/>
              <a:t>regressors</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29200" y="1408616"/>
            <a:ext cx="3741495" cy="3581400"/>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306" y="1383876"/>
            <a:ext cx="4632850" cy="4254924"/>
          </a:xfrm>
          <a:prstGeom prst="rect">
            <a:avLst/>
          </a:prstGeom>
        </p:spPr>
      </p:pic>
      <p:sp>
        <p:nvSpPr>
          <p:cNvPr id="6" name="TextBox 5"/>
          <p:cNvSpPr txBox="1"/>
          <p:nvPr/>
        </p:nvSpPr>
        <p:spPr>
          <a:xfrm>
            <a:off x="419089" y="457200"/>
            <a:ext cx="8750134"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tx2"/>
                </a:solidFill>
              </a:rPr>
              <a:t>Moving </a:t>
            </a:r>
            <a:r>
              <a:rPr lang="en-US" dirty="0">
                <a:solidFill>
                  <a:schemeClr val="tx2"/>
                </a:solidFill>
              </a:rPr>
              <a:t>average </a:t>
            </a:r>
            <a:r>
              <a:rPr lang="en-US" dirty="0" smtClean="0">
                <a:solidFill>
                  <a:schemeClr val="tx2"/>
                </a:solidFill>
              </a:rPr>
              <a:t>(</a:t>
            </a:r>
            <a:r>
              <a:rPr lang="en-US" dirty="0" err="1" smtClean="0">
                <a:solidFill>
                  <a:schemeClr val="tx2"/>
                </a:solidFill>
              </a:rPr>
              <a:t>Mov</a:t>
            </a:r>
            <a:r>
              <a:rPr lang="en-US" dirty="0" smtClean="0">
                <a:solidFill>
                  <a:schemeClr val="tx2"/>
                </a:solidFill>
              </a:rPr>
              <a:t> </a:t>
            </a:r>
            <a:r>
              <a:rPr lang="en-US" dirty="0" err="1" smtClean="0">
                <a:solidFill>
                  <a:schemeClr val="tx2"/>
                </a:solidFill>
              </a:rPr>
              <a:t>Avg</a:t>
            </a:r>
            <a:r>
              <a:rPr lang="en-US" dirty="0" smtClean="0">
                <a:solidFill>
                  <a:schemeClr val="tx2"/>
                </a:solidFill>
              </a:rPr>
              <a:t>) is used in this case </a:t>
            </a:r>
            <a:r>
              <a:rPr lang="en-US" dirty="0">
                <a:solidFill>
                  <a:schemeClr val="tx2"/>
                </a:solidFill>
              </a:rPr>
              <a:t>to estimate the trend </a:t>
            </a:r>
            <a:r>
              <a:rPr lang="en-US" dirty="0" smtClean="0">
                <a:solidFill>
                  <a:schemeClr val="tx2"/>
                </a:solidFill>
              </a:rPr>
              <a:t>.</a:t>
            </a:r>
          </a:p>
          <a:p>
            <a:pPr marL="285750" indent="-285750">
              <a:buFont typeface="Arial" panose="020B0604020202020204" pitchFamily="34" charset="0"/>
              <a:buChar char="•"/>
            </a:pPr>
            <a:r>
              <a:rPr lang="en-US" dirty="0" smtClean="0">
                <a:solidFill>
                  <a:schemeClr val="tx2"/>
                </a:solidFill>
              </a:rPr>
              <a:t>The difference of the outcome/response Y and the </a:t>
            </a:r>
            <a:r>
              <a:rPr lang="en-US" dirty="0" err="1" smtClean="0">
                <a:solidFill>
                  <a:schemeClr val="tx2"/>
                </a:solidFill>
              </a:rPr>
              <a:t>Mov</a:t>
            </a:r>
            <a:r>
              <a:rPr lang="en-US" dirty="0" smtClean="0">
                <a:solidFill>
                  <a:schemeClr val="tx2"/>
                </a:solidFill>
              </a:rPr>
              <a:t> </a:t>
            </a:r>
            <a:r>
              <a:rPr lang="en-US" dirty="0" err="1" smtClean="0">
                <a:solidFill>
                  <a:schemeClr val="tx2"/>
                </a:solidFill>
              </a:rPr>
              <a:t>Avg</a:t>
            </a:r>
            <a:r>
              <a:rPr lang="en-US" dirty="0" smtClean="0">
                <a:solidFill>
                  <a:schemeClr val="tx2"/>
                </a:solidFill>
              </a:rPr>
              <a:t> is called “</a:t>
            </a:r>
            <a:r>
              <a:rPr lang="en-US" u="sng" dirty="0" smtClean="0">
                <a:solidFill>
                  <a:schemeClr val="tx2"/>
                </a:solidFill>
              </a:rPr>
              <a:t>differentiated </a:t>
            </a:r>
            <a:r>
              <a:rPr lang="en-US" u="sng" dirty="0">
                <a:solidFill>
                  <a:schemeClr val="tx2"/>
                </a:solidFill>
              </a:rPr>
              <a:t>outcome/response variable diff_</a:t>
            </a:r>
            <a:r>
              <a:rPr lang="en-US" u="sng" dirty="0" smtClean="0">
                <a:solidFill>
                  <a:schemeClr val="tx2"/>
                </a:solidFill>
              </a:rPr>
              <a:t>𝑌</a:t>
            </a:r>
            <a:r>
              <a:rPr lang="en-US" dirty="0" smtClean="0">
                <a:solidFill>
                  <a:schemeClr val="tx2"/>
                </a:solidFill>
              </a:rPr>
              <a:t>” which </a:t>
            </a:r>
            <a:r>
              <a:rPr lang="en-US" dirty="0">
                <a:solidFill>
                  <a:schemeClr val="tx2"/>
                </a:solidFill>
              </a:rPr>
              <a:t>is then considered an </a:t>
            </a:r>
            <a:r>
              <a:rPr lang="en-US" dirty="0" err="1">
                <a:solidFill>
                  <a:schemeClr val="tx2"/>
                </a:solidFill>
              </a:rPr>
              <a:t>atemporal</a:t>
            </a:r>
            <a:r>
              <a:rPr lang="en-US" dirty="0">
                <a:solidFill>
                  <a:schemeClr val="tx2"/>
                </a:solidFill>
              </a:rPr>
              <a:t> data set.</a:t>
            </a:r>
          </a:p>
        </p:txBody>
      </p:sp>
      <p:sp>
        <p:nvSpPr>
          <p:cNvPr id="10"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14</a:t>
            </a:fld>
            <a:endParaRPr lang="en-US" dirty="0"/>
          </a:p>
        </p:txBody>
      </p:sp>
    </p:spTree>
    <p:extLst>
      <p:ext uri="{BB962C8B-B14F-4D97-AF65-F5344CB8AC3E}">
        <p14:creationId xmlns:p14="http://schemas.microsoft.com/office/powerpoint/2010/main" val="1176298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467981" cy="1600200"/>
          </a:xfrm>
        </p:spPr>
        <p:txBody>
          <a:bodyPr/>
          <a:lstStyle/>
          <a:p>
            <a:r>
              <a:rPr lang="en-US" dirty="0" err="1" smtClean="0"/>
              <a:t>Mov</a:t>
            </a:r>
            <a:r>
              <a:rPr lang="en-US" dirty="0" smtClean="0"/>
              <a:t> </a:t>
            </a:r>
            <a:r>
              <a:rPr lang="en-US" dirty="0" err="1" smtClean="0"/>
              <a:t>Avg</a:t>
            </a:r>
            <a:r>
              <a:rPr lang="en-US" dirty="0" smtClean="0"/>
              <a:t> + Linear Regression</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72778" y="3135636"/>
            <a:ext cx="5795022" cy="2983236"/>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2778" y="152400"/>
            <a:ext cx="5795022" cy="2983236"/>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307275"/>
            <a:ext cx="2848981" cy="2192047"/>
          </a:xfrm>
          <a:prstGeom prst="rect">
            <a:avLst/>
          </a:prstGeom>
        </p:spPr>
      </p:pic>
      <p:sp>
        <p:nvSpPr>
          <p:cNvPr id="10"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15</a:t>
            </a:fld>
            <a:endParaRPr lang="en-US" dirty="0"/>
          </a:p>
        </p:txBody>
      </p:sp>
    </p:spTree>
    <p:extLst>
      <p:ext uri="{BB962C8B-B14F-4D97-AF65-F5344CB8AC3E}">
        <p14:creationId xmlns:p14="http://schemas.microsoft.com/office/powerpoint/2010/main" val="20573871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Ridge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0400" y="3135636"/>
            <a:ext cx="5795022" cy="2983236"/>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52400"/>
            <a:ext cx="5795022" cy="298323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 y="1828800"/>
            <a:ext cx="2681941" cy="2061062"/>
          </a:xfrm>
          <a:prstGeom prst="rect">
            <a:avLst/>
          </a:prstGeom>
        </p:spPr>
      </p:pic>
      <p:sp>
        <p:nvSpPr>
          <p:cNvPr id="11"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16</a:t>
            </a:fld>
            <a:endParaRPr lang="en-US" dirty="0"/>
          </a:p>
        </p:txBody>
      </p:sp>
    </p:spTree>
    <p:extLst>
      <p:ext uri="{BB962C8B-B14F-4D97-AF65-F5344CB8AC3E}">
        <p14:creationId xmlns:p14="http://schemas.microsoft.com/office/powerpoint/2010/main" val="33570873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Lasso</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6622" y="2978168"/>
            <a:ext cx="5795022" cy="298323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76200"/>
            <a:ext cx="5795022" cy="298323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371" y="1713850"/>
            <a:ext cx="3026229" cy="2292813"/>
          </a:xfrm>
          <a:prstGeom prst="rect">
            <a:avLst/>
          </a:prstGeom>
        </p:spPr>
      </p:pic>
      <p:sp>
        <p:nvSpPr>
          <p:cNvPr id="10"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17</a:t>
            </a:fld>
            <a:endParaRPr lang="en-US" dirty="0"/>
          </a:p>
        </p:txBody>
      </p:sp>
    </p:spTree>
    <p:extLst>
      <p:ext uri="{BB962C8B-B14F-4D97-AF65-F5344CB8AC3E}">
        <p14:creationId xmlns:p14="http://schemas.microsoft.com/office/powerpoint/2010/main" val="25609443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2590800" cy="1600200"/>
          </a:xfrm>
        </p:spPr>
        <p:txBody>
          <a:bodyPr/>
          <a:lstStyle/>
          <a:p>
            <a:r>
              <a:rPr lang="en-US" dirty="0" err="1"/>
              <a:t>Mov</a:t>
            </a:r>
            <a:r>
              <a:rPr lang="en-US" dirty="0"/>
              <a:t> </a:t>
            </a:r>
            <a:r>
              <a:rPr lang="en-US" dirty="0" err="1"/>
              <a:t>Avg</a:t>
            </a:r>
            <a:r>
              <a:rPr lang="en-US" dirty="0"/>
              <a:t> </a:t>
            </a:r>
            <a:r>
              <a:rPr lang="en-US" dirty="0" smtClean="0"/>
              <a:t>+ </a:t>
            </a:r>
            <a:r>
              <a:rPr lang="en-US" dirty="0" err="1" smtClean="0"/>
              <a:t>ElasticiNet</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3124200"/>
            <a:ext cx="5795022" cy="2983236"/>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52400"/>
            <a:ext cx="5795022" cy="298323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00" y="1752600"/>
            <a:ext cx="2720346" cy="2061062"/>
          </a:xfrm>
          <a:prstGeom prst="rect">
            <a:avLst/>
          </a:prstGeom>
        </p:spPr>
      </p:pic>
      <p:sp>
        <p:nvSpPr>
          <p:cNvPr id="10"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18</a:t>
            </a:fld>
            <a:endParaRPr lang="en-US" dirty="0"/>
          </a:p>
        </p:txBody>
      </p:sp>
    </p:spTree>
    <p:extLst>
      <p:ext uri="{BB962C8B-B14F-4D97-AF65-F5344CB8AC3E}">
        <p14:creationId xmlns:p14="http://schemas.microsoft.com/office/powerpoint/2010/main" val="245180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Selection Metrics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55375198"/>
              </p:ext>
            </p:extLst>
          </p:nvPr>
        </p:nvGraphicFramePr>
        <p:xfrm>
          <a:off x="1219200" y="1524000"/>
          <a:ext cx="6705600" cy="1897988"/>
        </p:xfrm>
        <a:graphic>
          <a:graphicData uri="http://schemas.openxmlformats.org/drawingml/2006/table">
            <a:tbl>
              <a:tblPr/>
              <a:tblGrid>
                <a:gridCol w="2235201"/>
                <a:gridCol w="1117599"/>
                <a:gridCol w="1583266"/>
                <a:gridCol w="745067"/>
                <a:gridCol w="1024467"/>
              </a:tblGrid>
              <a:tr h="405308">
                <a:tc>
                  <a:txBody>
                    <a:bodyPr/>
                    <a:lstStyle/>
                    <a:p>
                      <a:pPr algn="l" fontAlgn="b"/>
                      <a:endParaRPr lang="en-US" sz="1200" b="0" i="0" u="none" strike="noStrike" dirty="0">
                        <a:solidFill>
                          <a:schemeClr val="tx2"/>
                        </a:solidFill>
                        <a:effectLst/>
                        <a:latin typeface="Arial"/>
                      </a:endParaRP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cv_rmsloge_mean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1" i="0" u="none" strike="noStrike">
                          <a:solidFill>
                            <a:schemeClr val="tx2"/>
                          </a:solidFill>
                          <a:effectLst/>
                          <a:latin typeface="Arial"/>
                        </a:rPr>
                        <a:t>rmsloge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Moving Average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0.5618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0.0547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0.0268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fbprophet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 </a:t>
                      </a:r>
                      <a:r>
                        <a:rPr lang="en-US" sz="1200" b="0" i="0" u="none" strike="noStrike" dirty="0" smtClean="0">
                          <a:solidFill>
                            <a:schemeClr val="tx2"/>
                          </a:solidFill>
                          <a:effectLst/>
                          <a:latin typeface="Arial"/>
                        </a:rPr>
                        <a:t>-</a:t>
                      </a:r>
                      <a:endParaRPr lang="en-US" sz="1200" b="0" i="0" u="none" strike="noStrike" dirty="0">
                        <a:solidFill>
                          <a:schemeClr val="tx2"/>
                        </a:solidFill>
                        <a:effectLst/>
                        <a:latin typeface="Arial"/>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0.5737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0.0464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5898">
                <a:tc>
                  <a:txBody>
                    <a:bodyPr/>
                    <a:lstStyle/>
                    <a:p>
                      <a:pPr algn="l" fontAlgn="b"/>
                      <a:r>
                        <a:rPr lang="en-US" sz="1200" b="1" i="0" u="none" strike="noStrike">
                          <a:solidFill>
                            <a:schemeClr val="tx2"/>
                          </a:solidFill>
                          <a:effectLst/>
                          <a:latin typeface="Arial"/>
                        </a:rPr>
                        <a:t>Mov_Avg+Linear 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0.2923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0.2091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Mov_Avg+Lasso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0.3144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0.0174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Mov_Avg+Ridge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0.2090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a:solidFill>
                            <a:schemeClr val="tx2"/>
                          </a:solidFill>
                          <a:effectLst/>
                          <a:latin typeface="Arial"/>
                        </a:rPr>
                        <a:t>Mov_Avg+ElasticNet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0.0357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0.1962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0.0165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7797">
                <a:tc>
                  <a:txBody>
                    <a:bodyPr/>
                    <a:lstStyle/>
                    <a:p>
                      <a:pPr algn="l" fontAlgn="b"/>
                      <a:r>
                        <a:rPr lang="en-US" sz="1200" b="1" i="0" u="none" strike="noStrike" dirty="0">
                          <a:solidFill>
                            <a:schemeClr val="tx2"/>
                          </a:solidFill>
                          <a:effectLst/>
                          <a:latin typeface="Arial"/>
                        </a:rPr>
                        <a:t>ARIMA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0.0308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chemeClr val="tx2"/>
                          </a:solidFill>
                          <a:effectLst/>
                          <a:latin typeface="Arial"/>
                        </a:rPr>
                        <a:t>0.3050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chemeClr val="tx2"/>
                          </a:solidFill>
                          <a:effectLst/>
                          <a:latin typeface="Arial"/>
                        </a:rPr>
                        <a:t>0.0250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19</a:t>
            </a:fld>
            <a:endParaRPr lang="en-US" dirty="0"/>
          </a:p>
        </p:txBody>
      </p:sp>
    </p:spTree>
    <p:extLst>
      <p:ext uri="{BB962C8B-B14F-4D97-AF65-F5344CB8AC3E}">
        <p14:creationId xmlns:p14="http://schemas.microsoft.com/office/powerpoint/2010/main" val="36330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Problem Overview</a:t>
            </a:r>
            <a:endParaRPr lang="en-US" sz="3200" dirty="0"/>
          </a:p>
        </p:txBody>
      </p:sp>
      <p:sp>
        <p:nvSpPr>
          <p:cNvPr id="3" name="Content Placeholder 2"/>
          <p:cNvSpPr>
            <a:spLocks noGrp="1"/>
          </p:cNvSpPr>
          <p:nvPr>
            <p:ph idx="1"/>
          </p:nvPr>
        </p:nvSpPr>
        <p:spPr>
          <a:xfrm>
            <a:off x="2895600" y="228600"/>
            <a:ext cx="5426418" cy="3352800"/>
          </a:xfrm>
        </p:spPr>
        <p:txBody>
          <a:bodyPr>
            <a:noAutofit/>
          </a:bodyPr>
          <a:lstStyle/>
          <a:p>
            <a:pPr marL="0" indent="0">
              <a:lnSpc>
                <a:spcPct val="150000"/>
              </a:lnSpc>
              <a:spcBef>
                <a:spcPts val="600"/>
              </a:spcBef>
              <a:buNone/>
            </a:pPr>
            <a:r>
              <a:rPr lang="en-US" sz="2000" dirty="0"/>
              <a:t>Electricity has a very dynamic market price since it is a commodity that is essential for daily life and non-storable where generation and demand must be continuously balanced. This </a:t>
            </a:r>
            <a:r>
              <a:rPr lang="en-US" sz="2000" dirty="0" smtClean="0"/>
              <a:t>in </a:t>
            </a:r>
            <a:r>
              <a:rPr lang="en-US" sz="2000" dirty="0"/>
              <a:t>turn make it dependable of the weather conditions. </a:t>
            </a:r>
            <a:endParaRPr lang="en-US" sz="2000" dirty="0" smtClean="0"/>
          </a:p>
        </p:txBody>
      </p:sp>
      <p:pic>
        <p:nvPicPr>
          <p:cNvPr id="16" name="Picture 5" descr="https://tse1.mm.bing.net/th?id=OIP.OygSDZVsRJDMSl7NxUXQjgEsDv&amp;pid=15.1&amp;P=0&amp;w=221&amp;h=1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41" y="890245"/>
            <a:ext cx="2105025" cy="1685926"/>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457200" y="3276600"/>
            <a:ext cx="8153400" cy="2819400"/>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nSpc>
                <a:spcPct val="150000"/>
              </a:lnSpc>
              <a:spcBef>
                <a:spcPts val="600"/>
              </a:spcBef>
              <a:buNone/>
            </a:pPr>
            <a:r>
              <a:rPr lang="en-US" sz="2000" dirty="0">
                <a:solidFill>
                  <a:schemeClr val="tx1"/>
                </a:solidFill>
              </a:rPr>
              <a:t>Data Sources:</a:t>
            </a:r>
          </a:p>
          <a:p>
            <a:pPr marL="0" indent="0">
              <a:lnSpc>
                <a:spcPct val="150000"/>
              </a:lnSpc>
              <a:spcBef>
                <a:spcPts val="600"/>
              </a:spcBef>
              <a:buNone/>
            </a:pPr>
            <a:r>
              <a:rPr lang="en-US" sz="2000" dirty="0"/>
              <a:t>•U.S. Energy Information Administration (EIA)</a:t>
            </a:r>
          </a:p>
          <a:p>
            <a:pPr marL="0" indent="0">
              <a:lnSpc>
                <a:spcPct val="150000"/>
              </a:lnSpc>
              <a:spcBef>
                <a:spcPts val="600"/>
              </a:spcBef>
              <a:buNone/>
            </a:pPr>
            <a:r>
              <a:rPr lang="en-US" sz="2000" dirty="0"/>
              <a:t>•National Oceanic and Atmospheric Administration NOAA</a:t>
            </a:r>
          </a:p>
          <a:p>
            <a:pPr marL="0" indent="0">
              <a:lnSpc>
                <a:spcPct val="150000"/>
              </a:lnSpc>
              <a:spcBef>
                <a:spcPts val="600"/>
              </a:spcBef>
              <a:buFont typeface="Arial" pitchFamily="34" charset="0"/>
              <a:buNone/>
            </a:pPr>
            <a:endParaRPr lang="en-US" sz="2000" dirty="0" smtClean="0"/>
          </a:p>
        </p:txBody>
      </p:sp>
      <p:sp>
        <p:nvSpPr>
          <p:cNvPr id="10" name="Footer Placeholder 8"/>
          <p:cNvSpPr txBox="1">
            <a:spLocks/>
          </p:cNvSpPr>
          <p:nvPr/>
        </p:nvSpPr>
        <p:spPr>
          <a:xfrm>
            <a:off x="761999" y="6208776"/>
            <a:ext cx="8229601"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chemeClr val="tx2">
                    <a:lumMod val="90000"/>
                    <a:lumOff val="1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FB4B4C9-061C-4F63-85AC-DEEF7F0B7959}" type="slidenum">
              <a:rPr lang="en-US" smtClean="0"/>
              <a:pPr algn="r"/>
              <a:t>2</a:t>
            </a:fld>
            <a:endParaRPr lang="en-US" dirty="0"/>
          </a:p>
        </p:txBody>
      </p:sp>
    </p:spTree>
    <p:extLst>
      <p:ext uri="{BB962C8B-B14F-4D97-AF65-F5344CB8AC3E}">
        <p14:creationId xmlns:p14="http://schemas.microsoft.com/office/powerpoint/2010/main" val="19347779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762000" y="685800"/>
            <a:ext cx="7543800" cy="4876800"/>
          </a:xfrm>
        </p:spPr>
        <p:txBody>
          <a:bodyPr>
            <a:noAutofit/>
          </a:bodyPr>
          <a:lstStyle/>
          <a:p>
            <a:endParaRPr lang="en-US" sz="2000" dirty="0"/>
          </a:p>
          <a:p>
            <a:r>
              <a:rPr lang="en-US" sz="2000" dirty="0" smtClean="0"/>
              <a:t>Time </a:t>
            </a:r>
            <a:r>
              <a:rPr lang="en-US" sz="2000" dirty="0"/>
              <a:t>Series models as </a:t>
            </a:r>
            <a:r>
              <a:rPr lang="en-US" sz="2000" dirty="0" err="1"/>
              <a:t>fbprophet</a:t>
            </a:r>
            <a:r>
              <a:rPr lang="en-US" sz="2000" dirty="0"/>
              <a:t> and ARIMA are good options to forecast prices based on historical trends and seasonality. </a:t>
            </a:r>
            <a:endParaRPr lang="en-US" sz="2000" dirty="0" smtClean="0"/>
          </a:p>
          <a:p>
            <a:r>
              <a:rPr lang="en-US" sz="2000" dirty="0" smtClean="0"/>
              <a:t>Combined </a:t>
            </a:r>
            <a:r>
              <a:rPr lang="en-US" sz="2000" dirty="0"/>
              <a:t>models </a:t>
            </a:r>
            <a:r>
              <a:rPr lang="en-US" sz="2000" dirty="0" err="1"/>
              <a:t>Mov_Avg</a:t>
            </a:r>
            <a:r>
              <a:rPr lang="en-US" sz="2000" dirty="0"/>
              <a:t> + other </a:t>
            </a:r>
            <a:r>
              <a:rPr lang="en-US" sz="2000" dirty="0" err="1" smtClean="0"/>
              <a:t>regressors</a:t>
            </a:r>
            <a:r>
              <a:rPr lang="en-US" sz="2000" dirty="0" smtClean="0"/>
              <a:t>  </a:t>
            </a:r>
            <a:r>
              <a:rPr lang="en-US" sz="2000" dirty="0"/>
              <a:t>performance </a:t>
            </a:r>
            <a:r>
              <a:rPr lang="en-US" sz="2000" dirty="0" smtClean="0"/>
              <a:t>is comparable </a:t>
            </a:r>
            <a:r>
              <a:rPr lang="en-US" sz="2000" dirty="0"/>
              <a:t>to </a:t>
            </a:r>
            <a:r>
              <a:rPr lang="en-US" sz="2000" dirty="0" err="1"/>
              <a:t>fbprophet</a:t>
            </a:r>
            <a:r>
              <a:rPr lang="en-US" sz="2000" dirty="0"/>
              <a:t> and ARIMA </a:t>
            </a:r>
            <a:r>
              <a:rPr lang="en-US" sz="2000" dirty="0" smtClean="0"/>
              <a:t>model in the electricity price case. </a:t>
            </a:r>
          </a:p>
          <a:p>
            <a:r>
              <a:rPr lang="en-US" sz="2000" dirty="0" smtClean="0"/>
              <a:t>Time </a:t>
            </a:r>
            <a:r>
              <a:rPr lang="en-US" sz="2000" dirty="0"/>
              <a:t>series models as </a:t>
            </a:r>
            <a:r>
              <a:rPr lang="en-US" sz="2000" dirty="0" err="1"/>
              <a:t>fbprophet</a:t>
            </a:r>
            <a:r>
              <a:rPr lang="en-US" sz="2000" dirty="0"/>
              <a:t> and ARIMA use as only feature the date-time information while the </a:t>
            </a:r>
            <a:r>
              <a:rPr lang="en-US" sz="2000" dirty="0" smtClean="0"/>
              <a:t>combined </a:t>
            </a:r>
            <a:r>
              <a:rPr lang="en-US" sz="2000" dirty="0"/>
              <a:t>models use other features to forecast the differentiated (seasonality) part.</a:t>
            </a:r>
          </a:p>
          <a:p>
            <a:r>
              <a:rPr lang="en-US" sz="2000" dirty="0" smtClean="0"/>
              <a:t>The </a:t>
            </a:r>
            <a:r>
              <a:rPr lang="en-US" sz="2000" dirty="0"/>
              <a:t>best model to use would depend on the purpose of the forecast and the available information. </a:t>
            </a:r>
          </a:p>
          <a:p>
            <a:r>
              <a:rPr lang="en-US" sz="2000" dirty="0"/>
              <a:t>It is recommended to re-trained the selected model with new data in order to capture changes on patterns of behavior.</a:t>
            </a:r>
          </a:p>
          <a:p>
            <a:endParaRPr lang="en-US" sz="2000" dirty="0"/>
          </a:p>
        </p:txBody>
      </p:sp>
      <p:sp>
        <p:nvSpPr>
          <p:cNvPr id="8"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20</a:t>
            </a:fld>
            <a:endParaRPr lang="en-US" dirty="0"/>
          </a:p>
        </p:txBody>
      </p:sp>
    </p:spTree>
    <p:extLst>
      <p:ext uri="{BB962C8B-B14F-4D97-AF65-F5344CB8AC3E}">
        <p14:creationId xmlns:p14="http://schemas.microsoft.com/office/powerpoint/2010/main" val="2025220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a:t>The current analysis was based on US average temperature. Nevertheless, individual models per US region has to be tuned in order to be able to forecast Electricity price at any state of USA.</a:t>
            </a:r>
          </a:p>
        </p:txBody>
      </p:sp>
      <p:sp>
        <p:nvSpPr>
          <p:cNvPr id="8"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21</a:t>
            </a:fld>
            <a:endParaRPr lang="en-US" dirty="0"/>
          </a:p>
        </p:txBody>
      </p:sp>
    </p:spTree>
    <p:extLst>
      <p:ext uri="{BB962C8B-B14F-4D97-AF65-F5344CB8AC3E}">
        <p14:creationId xmlns:p14="http://schemas.microsoft.com/office/powerpoint/2010/main" val="15086771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62000" y="533400"/>
            <a:ext cx="3733800" cy="1828800"/>
          </a:xfrm>
        </p:spPr>
        <p:txBody>
          <a:bodyPr/>
          <a:lstStyle/>
          <a:p>
            <a:pPr marL="320040" lvl="1" indent="0">
              <a:buNone/>
            </a:pPr>
            <a:endParaRPr lang="en-US" dirty="0" smtClean="0"/>
          </a:p>
        </p:txBody>
      </p:sp>
      <p:sp>
        <p:nvSpPr>
          <p:cNvPr id="5" name="Content Placeholder 2"/>
          <p:cNvSpPr txBox="1">
            <a:spLocks/>
          </p:cNvSpPr>
          <p:nvPr/>
        </p:nvSpPr>
        <p:spPr>
          <a:xfrm>
            <a:off x="762000" y="2590800"/>
            <a:ext cx="7848600"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None/>
            </a:pPr>
            <a:r>
              <a:rPr lang="en-US" b="1" dirty="0" smtClean="0"/>
              <a:t>Contact:</a:t>
            </a:r>
          </a:p>
          <a:p>
            <a:pPr marL="320040" lvl="1" indent="0">
              <a:buNone/>
            </a:pPr>
            <a:r>
              <a:rPr lang="en-US" b="1" dirty="0" smtClean="0"/>
              <a:t>Elizabeth </a:t>
            </a:r>
            <a:r>
              <a:rPr lang="en-US" b="1" dirty="0" err="1" smtClean="0"/>
              <a:t>Izarra</a:t>
            </a:r>
            <a:r>
              <a:rPr lang="en-US" b="1" dirty="0" smtClean="0"/>
              <a:t>, PhD, PMP, P.E., MBA</a:t>
            </a:r>
          </a:p>
          <a:p>
            <a:pPr marL="320040" lvl="1" indent="0">
              <a:buNone/>
            </a:pPr>
            <a:r>
              <a:rPr lang="en-US" dirty="0"/>
              <a:t>m</a:t>
            </a:r>
            <a:r>
              <a:rPr lang="en-US" dirty="0" smtClean="0"/>
              <a:t>aria_e_g@hotmail.com</a:t>
            </a:r>
          </a:p>
          <a:p>
            <a:pPr marL="320040" lvl="1" indent="0">
              <a:buNone/>
            </a:pPr>
            <a:r>
              <a:rPr lang="en-US" dirty="0" err="1" smtClean="0"/>
              <a:t>Tlf</a:t>
            </a:r>
            <a:r>
              <a:rPr lang="en-US" dirty="0" smtClean="0"/>
              <a:t>: 202- 436-4505</a:t>
            </a:r>
          </a:p>
        </p:txBody>
      </p:sp>
      <p:sp>
        <p:nvSpPr>
          <p:cNvPr id="6" name="Content Placeholder 2"/>
          <p:cNvSpPr txBox="1">
            <a:spLocks/>
          </p:cNvSpPr>
          <p:nvPr/>
        </p:nvSpPr>
        <p:spPr>
          <a:xfrm>
            <a:off x="4892566" y="2590800"/>
            <a:ext cx="3946634" cy="18288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20040" lvl="1" indent="0">
              <a:buFont typeface="Arial" pitchFamily="34" charset="0"/>
              <a:buNone/>
            </a:pPr>
            <a:endParaRPr lang="en-US" dirty="0" smtClean="0"/>
          </a:p>
          <a:p>
            <a:pPr marL="320040" lvl="1" indent="0">
              <a:buFont typeface="Arial" pitchFamily="34" charset="0"/>
              <a:buNone/>
            </a:pPr>
            <a:endParaRPr lang="en-US" dirty="0" smtClean="0"/>
          </a:p>
        </p:txBody>
      </p:sp>
      <p:pic>
        <p:nvPicPr>
          <p:cNvPr id="7" name="Picture 2" descr="Image result for partnership tra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685" y="914400"/>
            <a:ext cx="3209925"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4784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lstStyle/>
          <a:p>
            <a:r>
              <a:rPr lang="en-US" dirty="0"/>
              <a:t>Data Acquisition and </a:t>
            </a:r>
            <a:r>
              <a:rPr lang="en-US" dirty="0" smtClean="0"/>
              <a:t>Wrangling</a:t>
            </a:r>
            <a:endParaRPr lang="en-US" dirty="0"/>
          </a:p>
        </p:txBody>
      </p:sp>
      <p:sp>
        <p:nvSpPr>
          <p:cNvPr id="3" name="Content Placeholder 2"/>
          <p:cNvSpPr>
            <a:spLocks noGrp="1"/>
          </p:cNvSpPr>
          <p:nvPr>
            <p:ph idx="1"/>
          </p:nvPr>
        </p:nvSpPr>
        <p:spPr/>
        <p:txBody>
          <a:bodyPr/>
          <a:lstStyle/>
          <a:p>
            <a:endParaRPr lang="en-US" dirty="0"/>
          </a:p>
        </p:txBody>
      </p:sp>
      <p:sp>
        <p:nvSpPr>
          <p:cNvPr id="5" name="Rectangle 4"/>
          <p:cNvSpPr/>
          <p:nvPr/>
        </p:nvSpPr>
        <p:spPr>
          <a:xfrm>
            <a:off x="1241612" y="533400"/>
            <a:ext cx="6858000" cy="2362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API </a:t>
            </a:r>
            <a:r>
              <a:rPr lang="en-US" dirty="0" smtClean="0"/>
              <a:t>Exploration,</a:t>
            </a:r>
          </a:p>
          <a:p>
            <a:pPr algn="ctr"/>
            <a:r>
              <a:rPr lang="en-US" dirty="0" smtClean="0"/>
              <a:t>Data Acquisition</a:t>
            </a:r>
          </a:p>
          <a:p>
            <a:pPr algn="ctr"/>
            <a:r>
              <a:rPr lang="en-US" dirty="0"/>
              <a:t>D</a:t>
            </a:r>
            <a:r>
              <a:rPr lang="en-US" dirty="0" smtClean="0"/>
              <a:t>ata Wrangling </a:t>
            </a:r>
            <a:endParaRPr lang="en-US" dirty="0"/>
          </a:p>
        </p:txBody>
      </p:sp>
      <p:sp>
        <p:nvSpPr>
          <p:cNvPr id="6" name="Rounded Rectangle 5"/>
          <p:cNvSpPr/>
          <p:nvPr/>
        </p:nvSpPr>
        <p:spPr>
          <a:xfrm>
            <a:off x="1676400" y="1474519"/>
            <a:ext cx="2590800" cy="12725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7" name="Rounded Rectangle 6"/>
          <p:cNvSpPr/>
          <p:nvPr/>
        </p:nvSpPr>
        <p:spPr>
          <a:xfrm>
            <a:off x="5295900" y="1447799"/>
            <a:ext cx="2590800" cy="121716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U.S. Energy Information Administration (EIA</a:t>
            </a:r>
            <a:r>
              <a:rPr lang="en-US" dirty="0" smtClean="0"/>
              <a:t>)</a:t>
            </a:r>
            <a:endParaRPr lang="en-US" dirty="0"/>
          </a:p>
        </p:txBody>
      </p:sp>
      <p:sp>
        <p:nvSpPr>
          <p:cNvPr id="8" name="Rectangle 7"/>
          <p:cNvSpPr/>
          <p:nvPr/>
        </p:nvSpPr>
        <p:spPr>
          <a:xfrm>
            <a:off x="1259425" y="2971800"/>
            <a:ext cx="68580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Data</a:t>
            </a:r>
            <a:endParaRPr lang="en-US" dirty="0"/>
          </a:p>
        </p:txBody>
      </p:sp>
      <p:sp>
        <p:nvSpPr>
          <p:cNvPr id="9" name="Rounded Rectangle 8"/>
          <p:cNvSpPr/>
          <p:nvPr/>
        </p:nvSpPr>
        <p:spPr>
          <a:xfrm>
            <a:off x="1447800" y="3352800"/>
            <a:ext cx="3505200" cy="2057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t>Average Retail Price of </a:t>
            </a:r>
            <a:r>
              <a:rPr lang="en-US" sz="1600" dirty="0" smtClean="0"/>
              <a:t>Electricity</a:t>
            </a:r>
          </a:p>
          <a:p>
            <a:pPr marL="285750" indent="-285750">
              <a:buFont typeface="Arial" panose="020B0604020202020204" pitchFamily="34" charset="0"/>
              <a:buChar char="•"/>
            </a:pPr>
            <a:r>
              <a:rPr lang="en-US" sz="1600" dirty="0" smtClean="0"/>
              <a:t>Net Generation</a:t>
            </a:r>
          </a:p>
          <a:p>
            <a:pPr marL="285750" indent="-285750">
              <a:buFont typeface="Arial" panose="020B0604020202020204" pitchFamily="34" charset="0"/>
              <a:buChar char="•"/>
            </a:pPr>
            <a:r>
              <a:rPr lang="en-US" sz="1600" dirty="0" smtClean="0"/>
              <a:t>Average Retail Price of Electricity</a:t>
            </a:r>
          </a:p>
          <a:p>
            <a:pPr marL="285750" indent="-285750">
              <a:buFont typeface="Arial" panose="020B0604020202020204" pitchFamily="34" charset="0"/>
              <a:buChar char="•"/>
            </a:pPr>
            <a:r>
              <a:rPr lang="en-US" sz="1600" dirty="0" smtClean="0"/>
              <a:t>Revenue from retail sales of electricity</a:t>
            </a:r>
          </a:p>
          <a:p>
            <a:pPr marL="285750" indent="-285750">
              <a:buFont typeface="Arial" panose="020B0604020202020204" pitchFamily="34" charset="0"/>
              <a:buChar char="•"/>
            </a:pPr>
            <a:r>
              <a:rPr lang="en-US" sz="1600" dirty="0" smtClean="0"/>
              <a:t>Number of Customer Accounts</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State</a:t>
            </a:r>
            <a:endParaRPr lang="en-US" sz="1600" dirty="0"/>
          </a:p>
        </p:txBody>
      </p:sp>
      <p:sp>
        <p:nvSpPr>
          <p:cNvPr id="12" name="Rounded Rectangle 11"/>
          <p:cNvSpPr/>
          <p:nvPr/>
        </p:nvSpPr>
        <p:spPr>
          <a:xfrm>
            <a:off x="5281056" y="4038600"/>
            <a:ext cx="26670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t>Average Temperature</a:t>
            </a:r>
          </a:p>
          <a:p>
            <a:pPr marL="285750" indent="-285750">
              <a:buFont typeface="Arial" panose="020B0604020202020204" pitchFamily="34" charset="0"/>
              <a:buChar char="•"/>
            </a:pPr>
            <a:r>
              <a:rPr lang="en-US" sz="1600" dirty="0" smtClean="0"/>
              <a:t>Minimum Temperature</a:t>
            </a:r>
          </a:p>
          <a:p>
            <a:pPr marL="285750" indent="-285750">
              <a:buFont typeface="Arial" panose="020B0604020202020204" pitchFamily="34" charset="0"/>
              <a:buChar char="•"/>
            </a:pPr>
            <a:r>
              <a:rPr lang="en-US" sz="1600" dirty="0" smtClean="0"/>
              <a:t>Maximum Temperature</a:t>
            </a:r>
          </a:p>
          <a:p>
            <a:pPr marL="285750" indent="-285750">
              <a:buFont typeface="Arial" panose="020B0604020202020204" pitchFamily="34" charset="0"/>
              <a:buChar char="•"/>
            </a:pPr>
            <a:r>
              <a:rPr lang="en-US" sz="1600" dirty="0" smtClean="0"/>
              <a:t>Date</a:t>
            </a:r>
          </a:p>
          <a:p>
            <a:pPr marL="285750" indent="-285750">
              <a:buFont typeface="Arial" panose="020B0604020202020204" pitchFamily="34" charset="0"/>
              <a:buChar char="•"/>
            </a:pPr>
            <a:r>
              <a:rPr lang="en-US" sz="1600" dirty="0" smtClean="0"/>
              <a:t>ISO3166</a:t>
            </a:r>
            <a:endParaRPr lang="en-US" sz="1600" dirty="0"/>
          </a:p>
        </p:txBody>
      </p:sp>
      <p:sp>
        <p:nvSpPr>
          <p:cNvPr id="13" name="TextBox 12"/>
          <p:cNvSpPr txBox="1"/>
          <p:nvPr/>
        </p:nvSpPr>
        <p:spPr>
          <a:xfrm>
            <a:off x="5357256" y="2111342"/>
            <a:ext cx="2590800" cy="600164"/>
          </a:xfrm>
          <a:prstGeom prst="rect">
            <a:avLst/>
          </a:prstGeom>
          <a:noFill/>
        </p:spPr>
        <p:txBody>
          <a:bodyPr wrap="square" rtlCol="0">
            <a:spAutoFit/>
          </a:bodyPr>
          <a:lstStyle/>
          <a:p>
            <a:r>
              <a:rPr lang="en-US" sz="1100" dirty="0" smtClean="0"/>
              <a:t> Summary </a:t>
            </a:r>
            <a:r>
              <a:rPr lang="en-US" sz="1100" dirty="0"/>
              <a:t>data from each station at a State into a time range. Some States have around 350 stations</a:t>
            </a:r>
          </a:p>
        </p:txBody>
      </p:sp>
      <p:sp>
        <p:nvSpPr>
          <p:cNvPr id="14" name="TextBox 13"/>
          <p:cNvSpPr txBox="1"/>
          <p:nvPr/>
        </p:nvSpPr>
        <p:spPr>
          <a:xfrm>
            <a:off x="1676400" y="2234080"/>
            <a:ext cx="2628900" cy="261610"/>
          </a:xfrm>
          <a:prstGeom prst="rect">
            <a:avLst/>
          </a:prstGeom>
          <a:noFill/>
        </p:spPr>
        <p:txBody>
          <a:bodyPr wrap="square" rtlCol="0">
            <a:spAutoFit/>
          </a:bodyPr>
          <a:lstStyle/>
          <a:p>
            <a:r>
              <a:rPr lang="en-US" sz="1100" dirty="0" smtClean="0"/>
              <a:t> Summary monthly data per state</a:t>
            </a:r>
            <a:endParaRPr lang="en-US" sz="1100" dirty="0"/>
          </a:p>
        </p:txBody>
      </p:sp>
      <p:sp>
        <p:nvSpPr>
          <p:cNvPr id="15" name="Rectangle 14"/>
          <p:cNvSpPr/>
          <p:nvPr/>
        </p:nvSpPr>
        <p:spPr>
          <a:xfrm>
            <a:off x="1447800" y="4876800"/>
            <a:ext cx="6500256" cy="533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3</a:t>
            </a:fld>
            <a:endParaRPr lang="en-US" dirty="0"/>
          </a:p>
        </p:txBody>
      </p:sp>
    </p:spTree>
    <p:extLst>
      <p:ext uri="{BB962C8B-B14F-4D97-AF65-F5344CB8AC3E}">
        <p14:creationId xmlns:p14="http://schemas.microsoft.com/office/powerpoint/2010/main" val="13917135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543800" cy="1600200"/>
          </a:xfrm>
        </p:spPr>
        <p:txBody>
          <a:bodyPr>
            <a:normAutofit/>
          </a:bodyPr>
          <a:lstStyle/>
          <a:p>
            <a:r>
              <a:rPr lang="en-US" sz="2800" dirty="0"/>
              <a:t>Behavior of </a:t>
            </a:r>
            <a:r>
              <a:rPr lang="en-US" sz="2800" dirty="0" smtClean="0"/>
              <a:t>historical electricity prices</a:t>
            </a:r>
            <a:endParaRPr lang="en-US" sz="2800" dirty="0"/>
          </a:p>
        </p:txBody>
      </p:sp>
      <p:sp>
        <p:nvSpPr>
          <p:cNvPr id="3" name="Content Placeholder 2"/>
          <p:cNvSpPr>
            <a:spLocks noGrp="1"/>
          </p:cNvSpPr>
          <p:nvPr>
            <p:ph idx="1"/>
          </p:nvPr>
        </p:nvSpPr>
        <p:spPr>
          <a:xfrm>
            <a:off x="609600" y="3980328"/>
            <a:ext cx="7924800" cy="1887071"/>
          </a:xfrm>
        </p:spPr>
        <p:txBody>
          <a:bodyPr>
            <a:normAutofit/>
          </a:bodyPr>
          <a:lstStyle/>
          <a:p>
            <a:pPr marL="0" indent="0">
              <a:buNone/>
            </a:pPr>
            <a:r>
              <a:rPr lang="en-US" dirty="0" smtClean="0"/>
              <a:t>Retail </a:t>
            </a:r>
            <a:r>
              <a:rPr lang="en-US" dirty="0"/>
              <a:t>price of </a:t>
            </a:r>
            <a:r>
              <a:rPr lang="en-US" dirty="0" smtClean="0"/>
              <a:t>Electricity </a:t>
            </a:r>
            <a:r>
              <a:rPr lang="en-US" dirty="0"/>
              <a:t>grows over time. </a:t>
            </a:r>
            <a:endParaRPr lang="en-US" dirty="0" smtClean="0"/>
          </a:p>
        </p:txBody>
      </p:sp>
      <p:sp>
        <p:nvSpPr>
          <p:cNvPr id="4" name="AutoShape 2" descr="Image result for benefits of simula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benefits of simulation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4" name="Picture 2" descr="http://localhost:8888/notebooks/Documents/Python/Springboard/CourseCurriculum/FirstCapstoneProject/img/USA%20average_1%20-%20Average%20retail%20price%20of%20electricity.png"/>
          <p:cNvPicPr>
            <a:picLocks noChangeAspect="1" noChangeArrowheads="1"/>
          </p:cNvPicPr>
          <p:nvPr/>
        </p:nvPicPr>
        <p:blipFill rotWithShape="1">
          <a:blip r:embed="rId3">
            <a:extLst>
              <a:ext uri="{28A0092B-C50C-407E-A947-70E740481C1C}">
                <a14:useLocalDpi xmlns:a14="http://schemas.microsoft.com/office/drawing/2010/main" val="0"/>
              </a:ext>
            </a:extLst>
          </a:blip>
          <a:srcRect l="5858" r="7073" b="2818"/>
          <a:stretch/>
        </p:blipFill>
        <p:spPr bwMode="auto">
          <a:xfrm>
            <a:off x="612775" y="685800"/>
            <a:ext cx="7975413" cy="3554505"/>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4</a:t>
            </a:fld>
            <a:endParaRPr lang="en-US" dirty="0"/>
          </a:p>
        </p:txBody>
      </p:sp>
    </p:spTree>
    <p:extLst>
      <p:ext uri="{BB962C8B-B14F-4D97-AF65-F5344CB8AC3E}">
        <p14:creationId xmlns:p14="http://schemas.microsoft.com/office/powerpoint/2010/main" val="14238731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467600" cy="1600200"/>
          </a:xfrm>
        </p:spPr>
        <p:txBody>
          <a:bodyPr/>
          <a:lstStyle/>
          <a:p>
            <a:r>
              <a:rPr lang="en-US" dirty="0" smtClean="0"/>
              <a:t>Electricity </a:t>
            </a:r>
            <a:r>
              <a:rPr lang="en-US" dirty="0"/>
              <a:t>price &amp;</a:t>
            </a:r>
            <a:r>
              <a:rPr lang="en-US" dirty="0" smtClean="0"/>
              <a:t> Temperature</a:t>
            </a:r>
            <a:endParaRPr lang="en-US" dirty="0"/>
          </a:p>
        </p:txBody>
      </p:sp>
      <p:sp>
        <p:nvSpPr>
          <p:cNvPr id="5" name="Content Placeholder 2"/>
          <p:cNvSpPr txBox="1">
            <a:spLocks/>
          </p:cNvSpPr>
          <p:nvPr/>
        </p:nvSpPr>
        <p:spPr>
          <a:xfrm>
            <a:off x="457200" y="4406434"/>
            <a:ext cx="7924800" cy="681037"/>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dirty="0" smtClean="0"/>
              <a:t>Months </a:t>
            </a:r>
            <a:r>
              <a:rPr lang="en-US" dirty="0"/>
              <a:t>of higher </a:t>
            </a:r>
            <a:r>
              <a:rPr lang="en-US" dirty="0" smtClean="0"/>
              <a:t>temperature, higher </a:t>
            </a:r>
            <a:r>
              <a:rPr lang="en-US" dirty="0"/>
              <a:t>prices</a:t>
            </a:r>
          </a:p>
        </p:txBody>
      </p:sp>
      <p:pic>
        <p:nvPicPr>
          <p:cNvPr id="1127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720259"/>
            <a:ext cx="7591425"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5</a:t>
            </a:fld>
            <a:endParaRPr lang="en-US" dirty="0"/>
          </a:p>
        </p:txBody>
      </p:sp>
    </p:spTree>
    <p:extLst>
      <p:ext uri="{BB962C8B-B14F-4D97-AF65-F5344CB8AC3E}">
        <p14:creationId xmlns:p14="http://schemas.microsoft.com/office/powerpoint/2010/main" val="86528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Price, Revenue, Demand </a:t>
            </a:r>
            <a:endParaRPr lang="en-US" dirty="0"/>
          </a:p>
        </p:txBody>
      </p:sp>
      <p:sp>
        <p:nvSpPr>
          <p:cNvPr id="3" name="Content Placeholder 2"/>
          <p:cNvSpPr>
            <a:spLocks noGrp="1"/>
          </p:cNvSpPr>
          <p:nvPr>
            <p:ph idx="1"/>
          </p:nvPr>
        </p:nvSpPr>
        <p:spPr>
          <a:xfrm>
            <a:off x="762000" y="685800"/>
            <a:ext cx="2971800" cy="3276600"/>
          </a:xfrm>
        </p:spPr>
        <p:txBody>
          <a:bodyPr>
            <a:normAutofit fontScale="85000" lnSpcReduction="20000"/>
          </a:bodyPr>
          <a:lstStyle/>
          <a:p>
            <a:endParaRPr lang="en-US" dirty="0" smtClean="0"/>
          </a:p>
          <a:p>
            <a:endParaRPr lang="en-US" dirty="0" smtClean="0"/>
          </a:p>
          <a:p>
            <a:r>
              <a:rPr lang="en-US" dirty="0" smtClean="0"/>
              <a:t>Higher sales, higher revenues. </a:t>
            </a:r>
          </a:p>
          <a:p>
            <a:r>
              <a:rPr lang="en-US" dirty="0"/>
              <a:t>Consecutive months with similar temperatures/demands as Dec-Jan and July-Aug, the prices </a:t>
            </a:r>
            <a:r>
              <a:rPr lang="en-US" dirty="0" smtClean="0"/>
              <a:t>slightly decrease the </a:t>
            </a:r>
            <a:r>
              <a:rPr lang="en-US" dirty="0"/>
              <a:t>second month but revenue stay or increase. </a:t>
            </a:r>
          </a:p>
          <a:p>
            <a:endParaRPr lang="en-US" dirty="0" smtClean="0"/>
          </a:p>
          <a:p>
            <a:endParaRPr lang="en-US" dirty="0"/>
          </a:p>
          <a:p>
            <a:endParaRPr lang="en-US" dirty="0"/>
          </a:p>
        </p:txBody>
      </p:sp>
      <p:grpSp>
        <p:nvGrpSpPr>
          <p:cNvPr id="18" name="Group 17"/>
          <p:cNvGrpSpPr/>
          <p:nvPr/>
        </p:nvGrpSpPr>
        <p:grpSpPr>
          <a:xfrm>
            <a:off x="3733800" y="685800"/>
            <a:ext cx="5310185" cy="4414574"/>
            <a:chOff x="3733800" y="685800"/>
            <a:chExt cx="5310185" cy="4414574"/>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685800"/>
              <a:ext cx="5157787" cy="4414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249939" y="838200"/>
              <a:ext cx="926307" cy="59974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93292" y="2893087"/>
              <a:ext cx="926307" cy="68831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7" idx="5"/>
              <a:endCxn id="8" idx="0"/>
            </p:cNvCxnSpPr>
            <p:nvPr/>
          </p:nvCxnSpPr>
          <p:spPr>
            <a:xfrm flipH="1">
              <a:off x="6756446" y="1350114"/>
              <a:ext cx="284145" cy="1542973"/>
            </a:xfrm>
            <a:prstGeom prst="straightConnector1">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1" name="Arc 10"/>
            <p:cNvSpPr/>
            <p:nvPr/>
          </p:nvSpPr>
          <p:spPr>
            <a:xfrm>
              <a:off x="3810000" y="1219200"/>
              <a:ext cx="952500"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10800000">
              <a:off x="7924799" y="1350114"/>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a:off x="3962400" y="4038600"/>
              <a:ext cx="723900" cy="8431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0800000">
              <a:off x="8077198" y="4114800"/>
              <a:ext cx="966787" cy="690728"/>
            </a:xfrm>
            <a:prstGeom prst="arc">
              <a:avLst>
                <a:gd name="adj1" fmla="val 16200000"/>
                <a:gd name="adj2" fmla="val 5225291"/>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6</a:t>
            </a:fld>
            <a:endParaRPr lang="en-US" dirty="0"/>
          </a:p>
        </p:txBody>
      </p:sp>
    </p:spTree>
    <p:extLst>
      <p:ext uri="{BB962C8B-B14F-4D97-AF65-F5344CB8AC3E}">
        <p14:creationId xmlns:p14="http://schemas.microsoft.com/office/powerpoint/2010/main" val="4019312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7620000" cy="1600200"/>
          </a:xfrm>
        </p:spPr>
        <p:txBody>
          <a:bodyPr/>
          <a:lstStyle/>
          <a:p>
            <a:r>
              <a:rPr lang="en-US" dirty="0"/>
              <a:t>Number of </a:t>
            </a:r>
            <a:r>
              <a:rPr lang="en-US" dirty="0" smtClean="0"/>
              <a:t>customer Accounts</a:t>
            </a:r>
            <a:endParaRPr lang="en-US" dirty="0"/>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57200"/>
            <a:ext cx="676706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7</a:t>
            </a:fld>
            <a:endParaRPr lang="en-US" dirty="0"/>
          </a:p>
        </p:txBody>
      </p:sp>
    </p:spTree>
    <p:extLst>
      <p:ext uri="{BB962C8B-B14F-4D97-AF65-F5344CB8AC3E}">
        <p14:creationId xmlns:p14="http://schemas.microsoft.com/office/powerpoint/2010/main" val="1832973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0"/>
            <a:ext cx="5943600" cy="838200"/>
          </a:xfrm>
        </p:spPr>
        <p:txBody>
          <a:bodyPr>
            <a:normAutofit/>
          </a:bodyPr>
          <a:lstStyle/>
          <a:p>
            <a:r>
              <a:rPr lang="en-US" dirty="0" smtClean="0"/>
              <a:t>Exploratory Data Analysis</a:t>
            </a:r>
            <a:endParaRPr lang="en-U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381000"/>
            <a:ext cx="6819900" cy="502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8</a:t>
            </a:fld>
            <a:endParaRPr lang="en-US" dirty="0"/>
          </a:p>
        </p:txBody>
      </p:sp>
    </p:spTree>
    <p:extLst>
      <p:ext uri="{BB962C8B-B14F-4D97-AF65-F5344CB8AC3E}">
        <p14:creationId xmlns:p14="http://schemas.microsoft.com/office/powerpoint/2010/main" val="39411084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5334000"/>
            <a:ext cx="4114800" cy="838200"/>
          </a:xfrm>
        </p:spPr>
        <p:txBody>
          <a:bodyPr>
            <a:normAutofit fontScale="90000"/>
          </a:bodyPr>
          <a:lstStyle/>
          <a:p>
            <a:pPr algn="r"/>
            <a:r>
              <a:rPr lang="en-US" dirty="0" smtClean="0"/>
              <a:t>Exploratory Data Analysis</a:t>
            </a:r>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28600"/>
            <a:ext cx="3951514" cy="5927271"/>
          </a:xfrm>
          <a:prstGeom prst="rect">
            <a:avLst/>
          </a:prstGeom>
        </p:spPr>
      </p:pic>
      <p:sp>
        <p:nvSpPr>
          <p:cNvPr id="13" name="Content Placeholder 2"/>
          <p:cNvSpPr txBox="1">
            <a:spLocks/>
          </p:cNvSpPr>
          <p:nvPr/>
        </p:nvSpPr>
        <p:spPr>
          <a:xfrm>
            <a:off x="5181600" y="1219200"/>
            <a:ext cx="2286000" cy="274320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n-US" sz="1600" dirty="0" smtClean="0"/>
              <a:t>Low correlation </a:t>
            </a:r>
            <a:r>
              <a:rPr lang="en-US" sz="1600" dirty="0"/>
              <a:t>between TMIN and Retail Price is something that is likely to happen but high correlation does not seen to be very likely</a:t>
            </a:r>
          </a:p>
        </p:txBody>
      </p:sp>
      <p:sp>
        <p:nvSpPr>
          <p:cNvPr id="9" name="Footer Placeholder 8"/>
          <p:cNvSpPr>
            <a:spLocks noGrp="1"/>
          </p:cNvSpPr>
          <p:nvPr>
            <p:ph type="ftr" sz="quarter" idx="11"/>
          </p:nvPr>
        </p:nvSpPr>
        <p:spPr>
          <a:xfrm>
            <a:off x="761999" y="6208776"/>
            <a:ext cx="8229601" cy="365125"/>
          </a:xfrm>
        </p:spPr>
        <p:txBody>
          <a:bodyPr/>
          <a:lstStyle/>
          <a:p>
            <a:pPr algn="r"/>
            <a:fld id="{FFB4B4C9-061C-4F63-85AC-DEEF7F0B7959}" type="slidenum">
              <a:rPr lang="en-US" smtClean="0"/>
              <a:pPr algn="r"/>
              <a:t>9</a:t>
            </a:fld>
            <a:endParaRPr lang="en-US" dirty="0"/>
          </a:p>
        </p:txBody>
      </p:sp>
    </p:spTree>
    <p:extLst>
      <p:ext uri="{BB962C8B-B14F-4D97-AF65-F5344CB8AC3E}">
        <p14:creationId xmlns:p14="http://schemas.microsoft.com/office/powerpoint/2010/main" val="25981125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izagon_Custom">
      <a:dk1>
        <a:sysClr val="windowText" lastClr="000000"/>
      </a:dk1>
      <a:lt1>
        <a:sysClr val="window" lastClr="FFFFFF"/>
      </a:lt1>
      <a:dk2>
        <a:srgbClr val="C00000"/>
      </a:dk2>
      <a:lt2>
        <a:srgbClr val="EEECE1"/>
      </a:lt2>
      <a:accent1>
        <a:srgbClr val="009FD6"/>
      </a:accent1>
      <a:accent2>
        <a:srgbClr val="9A9A9A"/>
      </a:accent2>
      <a:accent3>
        <a:srgbClr val="B12832"/>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20358</TotalTime>
  <Words>1624</Words>
  <Application>Microsoft Office PowerPoint</Application>
  <PresentationFormat>On-screen Show (4:3)</PresentationFormat>
  <Paragraphs>226</Paragraphs>
  <Slides>22</Slides>
  <Notes>13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NewsPrint</vt:lpstr>
      <vt:lpstr>Electricity Price Forecast</vt:lpstr>
      <vt:lpstr>Problem Overview</vt:lpstr>
      <vt:lpstr>Data Acquisition and Wrangling</vt:lpstr>
      <vt:lpstr>Behavior of historical electricity prices</vt:lpstr>
      <vt:lpstr>Electricity price &amp; Temperature</vt:lpstr>
      <vt:lpstr>Price, Revenue, Demand </vt:lpstr>
      <vt:lpstr>Number of customer Accounts</vt:lpstr>
      <vt:lpstr>Exploratory Data Analysis</vt:lpstr>
      <vt:lpstr>Exploratory Data Analysis</vt:lpstr>
      <vt:lpstr>Models under consideration</vt:lpstr>
      <vt:lpstr>Moving Average</vt:lpstr>
      <vt:lpstr>Facebook-Prophet</vt:lpstr>
      <vt:lpstr>ARIMA</vt:lpstr>
      <vt:lpstr>Moving Average + Other regressors</vt:lpstr>
      <vt:lpstr>Mov Avg + Linear Regression</vt:lpstr>
      <vt:lpstr>Mov Avg + Ridge</vt:lpstr>
      <vt:lpstr>Mov Avg + Lasso</vt:lpstr>
      <vt:lpstr>Mov Avg + ElasticiNet</vt:lpstr>
      <vt:lpstr>Model Selection Metrics</vt:lpstr>
      <vt:lpstr>Conclusions</vt:lpstr>
      <vt:lpstr>Next Steps</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Elizabeth</dc:creator>
  <cp:lastModifiedBy>Elizabeth</cp:lastModifiedBy>
  <cp:revision>303</cp:revision>
  <cp:lastPrinted>2019-07-12T15:16:43Z</cp:lastPrinted>
  <dcterms:created xsi:type="dcterms:W3CDTF">2017-06-13T14:06:53Z</dcterms:created>
  <dcterms:modified xsi:type="dcterms:W3CDTF">2019-07-15T14:21:32Z</dcterms:modified>
</cp:coreProperties>
</file>