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8" r:id="rId4"/>
    <p:sldId id="265" r:id="rId5"/>
    <p:sldId id="261" r:id="rId6"/>
    <p:sldId id="259" r:id="rId7"/>
    <p:sldId id="260" r:id="rId8"/>
    <p:sldId id="263" r:id="rId9"/>
    <p:sldId id="262" r:id="rId10"/>
    <p:sldId id="267" r:id="rId11"/>
    <p:sldId id="270" r:id="rId12"/>
    <p:sldId id="269" r:id="rId13"/>
    <p:sldId id="271" r:id="rId14"/>
    <p:sldId id="257" r:id="rId15"/>
    <p:sldId id="272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D" initials="M" lastIdx="1" clrIdx="0">
    <p:extLst>
      <p:ext uri="{19B8F6BF-5375-455C-9EA6-DF929625EA0E}">
        <p15:presenceInfo xmlns:p15="http://schemas.microsoft.com/office/powerpoint/2012/main" userId="MU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9CA"/>
    <a:srgbClr val="40749B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71275" autoAdjust="0"/>
  </p:normalViewPr>
  <p:slideViewPr>
    <p:cSldViewPr snapToGrid="0">
      <p:cViewPr varScale="1">
        <p:scale>
          <a:sx n="53" d="100"/>
          <a:sy n="53" d="100"/>
        </p:scale>
        <p:origin x="1254" y="66"/>
      </p:cViewPr>
      <p:guideLst/>
    </p:cSldViewPr>
  </p:slideViewPr>
  <p:outlineViewPr>
    <p:cViewPr>
      <p:scale>
        <a:sx n="33" d="100"/>
        <a:sy n="33" d="100"/>
      </p:scale>
      <p:origin x="0" y="-8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5BBE5-05DA-47C9-AD80-14919E441485}" type="doc">
      <dgm:prSet loTypeId="urn:microsoft.com/office/officeart/2005/8/layout/pyramid4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24988-1651-417C-95B6-1A405F2F7AE1}">
      <dgm:prSet phldrT="[Text]" custT="1"/>
      <dgm:spPr/>
      <dgm:t>
        <a:bodyPr/>
        <a:lstStyle/>
        <a:p>
          <a:r>
            <a:rPr lang="en-US" sz="4800" smtClean="0"/>
            <a:t>OOPs</a:t>
          </a:r>
          <a:endParaRPr lang="en-US" sz="4800" dirty="0"/>
        </a:p>
      </dgm:t>
    </dgm:pt>
    <dgm:pt modelId="{A050F9C7-7C91-4C06-9442-B8E5F27A002B}" type="parTrans" cxnId="{123A32E1-1704-4781-AA0E-0DAC64831F20}">
      <dgm:prSet/>
      <dgm:spPr/>
      <dgm:t>
        <a:bodyPr/>
        <a:lstStyle/>
        <a:p>
          <a:endParaRPr lang="en-US" sz="2400"/>
        </a:p>
      </dgm:t>
    </dgm:pt>
    <dgm:pt modelId="{F7030BF6-431A-4601-80A7-79CBFFE043EC}" type="sibTrans" cxnId="{123A32E1-1704-4781-AA0E-0DAC64831F20}">
      <dgm:prSet/>
      <dgm:spPr/>
      <dgm:t>
        <a:bodyPr/>
        <a:lstStyle/>
        <a:p>
          <a:endParaRPr lang="en-US" sz="2400"/>
        </a:p>
      </dgm:t>
    </dgm:pt>
    <dgm:pt modelId="{51569312-7E0C-4411-9D1F-A821D24C4B29}">
      <dgm:prSet phldrT="[Text]" custT="1"/>
      <dgm:spPr/>
      <dgm:t>
        <a:bodyPr/>
        <a:lstStyle/>
        <a:p>
          <a:r>
            <a:rPr lang="en-US" sz="2000" b="1" dirty="0" smtClean="0"/>
            <a:t>Abstraction</a:t>
          </a:r>
          <a:endParaRPr lang="en-US" sz="2000" b="1" dirty="0"/>
        </a:p>
      </dgm:t>
    </dgm:pt>
    <dgm:pt modelId="{51B2EC1F-7C3C-4AA7-8241-FDDCCF030B9F}" type="parTrans" cxnId="{53468EF1-8835-47C5-9DD0-8BD03DD34B83}">
      <dgm:prSet/>
      <dgm:spPr/>
      <dgm:t>
        <a:bodyPr/>
        <a:lstStyle/>
        <a:p>
          <a:endParaRPr lang="en-US" sz="2400"/>
        </a:p>
      </dgm:t>
    </dgm:pt>
    <dgm:pt modelId="{A7ADDF00-214A-4086-9C0B-26C2806DAD78}" type="sibTrans" cxnId="{53468EF1-8835-47C5-9DD0-8BD03DD34B83}">
      <dgm:prSet/>
      <dgm:spPr/>
      <dgm:t>
        <a:bodyPr/>
        <a:lstStyle/>
        <a:p>
          <a:endParaRPr lang="en-US" sz="2400"/>
        </a:p>
      </dgm:t>
    </dgm:pt>
    <dgm:pt modelId="{B5F4A94D-D33F-4BF2-BFD3-5A10EB6B6006}">
      <dgm:prSet phldrT="[Text]" custT="1"/>
      <dgm:spPr/>
      <dgm:t>
        <a:bodyPr/>
        <a:lstStyle/>
        <a:p>
          <a:r>
            <a:rPr lang="en-US" sz="2000" b="1" dirty="0" smtClean="0"/>
            <a:t>Polymorphism</a:t>
          </a:r>
          <a:endParaRPr lang="en-US" sz="2000" b="1" dirty="0"/>
        </a:p>
      </dgm:t>
    </dgm:pt>
    <dgm:pt modelId="{68DB5734-3E05-4263-AE4E-ADADACA35D58}" type="parTrans" cxnId="{F864B9BA-AAC8-4EE9-8F9A-CD607C9BAB4D}">
      <dgm:prSet/>
      <dgm:spPr/>
      <dgm:t>
        <a:bodyPr/>
        <a:lstStyle/>
        <a:p>
          <a:endParaRPr lang="en-US" sz="2400"/>
        </a:p>
      </dgm:t>
    </dgm:pt>
    <dgm:pt modelId="{FC019747-9E59-4072-87CF-F51ABAECB7F9}" type="sibTrans" cxnId="{F864B9BA-AAC8-4EE9-8F9A-CD607C9BAB4D}">
      <dgm:prSet/>
      <dgm:spPr/>
      <dgm:t>
        <a:bodyPr/>
        <a:lstStyle/>
        <a:p>
          <a:endParaRPr lang="en-US" sz="2400"/>
        </a:p>
      </dgm:t>
    </dgm:pt>
    <dgm:pt modelId="{229A6CFF-161F-493A-90CE-4A0CB34247F9}">
      <dgm:prSet phldrT="[Text]" custT="1"/>
      <dgm:spPr/>
      <dgm:t>
        <a:bodyPr/>
        <a:lstStyle/>
        <a:p>
          <a:r>
            <a:rPr lang="en-US" sz="2000" b="1" dirty="0" smtClean="0"/>
            <a:t>Inheritance</a:t>
          </a:r>
          <a:endParaRPr lang="en-US" sz="2000" b="1" dirty="0"/>
        </a:p>
      </dgm:t>
    </dgm:pt>
    <dgm:pt modelId="{3347A507-3F16-40D4-AD42-903C9834EBCD}" type="parTrans" cxnId="{744A682F-3C19-4BCD-BAF7-21849A70C229}">
      <dgm:prSet/>
      <dgm:spPr/>
      <dgm:t>
        <a:bodyPr/>
        <a:lstStyle/>
        <a:p>
          <a:endParaRPr lang="en-US" sz="2400"/>
        </a:p>
      </dgm:t>
    </dgm:pt>
    <dgm:pt modelId="{122A52D3-2973-4DC4-901D-06F03DF19483}" type="sibTrans" cxnId="{744A682F-3C19-4BCD-BAF7-21849A70C229}">
      <dgm:prSet/>
      <dgm:spPr/>
      <dgm:t>
        <a:bodyPr/>
        <a:lstStyle/>
        <a:p>
          <a:endParaRPr lang="en-US" sz="2400"/>
        </a:p>
      </dgm:t>
    </dgm:pt>
    <dgm:pt modelId="{E5EE8426-319F-4A84-959D-5344DF0B31BE}">
      <dgm:prSet phldrT="[Text]" custT="1"/>
      <dgm:spPr/>
      <dgm:t>
        <a:bodyPr/>
        <a:lstStyle/>
        <a:p>
          <a:r>
            <a:rPr lang="en-US" sz="2000" b="1" dirty="0" smtClean="0"/>
            <a:t>Encapsulation</a:t>
          </a:r>
          <a:endParaRPr lang="en-US" sz="2000" b="1" dirty="0"/>
        </a:p>
      </dgm:t>
    </dgm:pt>
    <dgm:pt modelId="{811AF3BB-000A-4280-AC8A-126B1F4DE6E0}" type="sibTrans" cxnId="{210A293B-786D-4B4E-95DC-D50485292C93}">
      <dgm:prSet/>
      <dgm:spPr/>
      <dgm:t>
        <a:bodyPr/>
        <a:lstStyle/>
        <a:p>
          <a:endParaRPr lang="en-US" sz="2400"/>
        </a:p>
      </dgm:t>
    </dgm:pt>
    <dgm:pt modelId="{523DA9B2-6129-4662-950C-A60AF3F4E2E4}" type="parTrans" cxnId="{210A293B-786D-4B4E-95DC-D50485292C93}">
      <dgm:prSet/>
      <dgm:spPr/>
      <dgm:t>
        <a:bodyPr/>
        <a:lstStyle/>
        <a:p>
          <a:endParaRPr lang="en-US" sz="2400"/>
        </a:p>
      </dgm:t>
    </dgm:pt>
    <dgm:pt modelId="{0E0F2901-9671-4849-BE6F-F7959BBC15B0}" type="pres">
      <dgm:prSet presAssocID="{D355BBE5-05DA-47C9-AD80-14919E44148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E9C3F9-9F1C-48BE-92E5-F776E5E85DB2}" type="pres">
      <dgm:prSet presAssocID="{D355BBE5-05DA-47C9-AD80-14919E441485}" presName="triangle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C1F25-F4D7-4837-9244-58E27B1DA987}" type="presOf" srcId="{51569312-7E0C-4411-9D1F-A821D24C4B29}" destId="{99E9C3F9-9F1C-48BE-92E5-F776E5E85DB2}" srcOrd="0" destOrd="2" presId="urn:microsoft.com/office/officeart/2005/8/layout/pyramid4"/>
    <dgm:cxn modelId="{E432C06E-0C26-4851-A8D1-42B82EFA1866}" type="presOf" srcId="{E5EE8426-319F-4A84-959D-5344DF0B31BE}" destId="{99E9C3F9-9F1C-48BE-92E5-F776E5E85DB2}" srcOrd="0" destOrd="1" presId="urn:microsoft.com/office/officeart/2005/8/layout/pyramid4"/>
    <dgm:cxn modelId="{DA7F98DB-5691-4587-84DA-4FE830B6FD47}" type="presOf" srcId="{D355BBE5-05DA-47C9-AD80-14919E441485}" destId="{0E0F2901-9671-4849-BE6F-F7959BBC15B0}" srcOrd="0" destOrd="0" presId="urn:microsoft.com/office/officeart/2005/8/layout/pyramid4"/>
    <dgm:cxn modelId="{210A293B-786D-4B4E-95DC-D50485292C93}" srcId="{24924988-1651-417C-95B6-1A405F2F7AE1}" destId="{E5EE8426-319F-4A84-959D-5344DF0B31BE}" srcOrd="0" destOrd="0" parTransId="{523DA9B2-6129-4662-950C-A60AF3F4E2E4}" sibTransId="{811AF3BB-000A-4280-AC8A-126B1F4DE6E0}"/>
    <dgm:cxn modelId="{809B1CF1-74B0-4622-B25D-9DEE29DD4B3C}" type="presOf" srcId="{24924988-1651-417C-95B6-1A405F2F7AE1}" destId="{99E9C3F9-9F1C-48BE-92E5-F776E5E85DB2}" srcOrd="0" destOrd="0" presId="urn:microsoft.com/office/officeart/2005/8/layout/pyramid4"/>
    <dgm:cxn modelId="{6E22A90A-3834-47D5-B415-1051A5ED4CAF}" type="presOf" srcId="{229A6CFF-161F-493A-90CE-4A0CB34247F9}" destId="{99E9C3F9-9F1C-48BE-92E5-F776E5E85DB2}" srcOrd="0" destOrd="4" presId="urn:microsoft.com/office/officeart/2005/8/layout/pyramid4"/>
    <dgm:cxn modelId="{53468EF1-8835-47C5-9DD0-8BD03DD34B83}" srcId="{24924988-1651-417C-95B6-1A405F2F7AE1}" destId="{51569312-7E0C-4411-9D1F-A821D24C4B29}" srcOrd="1" destOrd="0" parTransId="{51B2EC1F-7C3C-4AA7-8241-FDDCCF030B9F}" sibTransId="{A7ADDF00-214A-4086-9C0B-26C2806DAD78}"/>
    <dgm:cxn modelId="{744A682F-3C19-4BCD-BAF7-21849A70C229}" srcId="{24924988-1651-417C-95B6-1A405F2F7AE1}" destId="{229A6CFF-161F-493A-90CE-4A0CB34247F9}" srcOrd="3" destOrd="0" parTransId="{3347A507-3F16-40D4-AD42-903C9834EBCD}" sibTransId="{122A52D3-2973-4DC4-901D-06F03DF19483}"/>
    <dgm:cxn modelId="{123A32E1-1704-4781-AA0E-0DAC64831F20}" srcId="{D355BBE5-05DA-47C9-AD80-14919E441485}" destId="{24924988-1651-417C-95B6-1A405F2F7AE1}" srcOrd="0" destOrd="0" parTransId="{A050F9C7-7C91-4C06-9442-B8E5F27A002B}" sibTransId="{F7030BF6-431A-4601-80A7-79CBFFE043EC}"/>
    <dgm:cxn modelId="{F864B9BA-AAC8-4EE9-8F9A-CD607C9BAB4D}" srcId="{24924988-1651-417C-95B6-1A405F2F7AE1}" destId="{B5F4A94D-D33F-4BF2-BFD3-5A10EB6B6006}" srcOrd="2" destOrd="0" parTransId="{68DB5734-3E05-4263-AE4E-ADADACA35D58}" sibTransId="{FC019747-9E59-4072-87CF-F51ABAECB7F9}"/>
    <dgm:cxn modelId="{D735B07A-CB4B-45C2-A131-5EEF989291FC}" type="presOf" srcId="{B5F4A94D-D33F-4BF2-BFD3-5A10EB6B6006}" destId="{99E9C3F9-9F1C-48BE-92E5-F776E5E85DB2}" srcOrd="0" destOrd="3" presId="urn:microsoft.com/office/officeart/2005/8/layout/pyramid4"/>
    <dgm:cxn modelId="{3FF3F7EC-D999-444B-B57C-16E0A5707DA5}" type="presParOf" srcId="{0E0F2901-9671-4849-BE6F-F7959BBC15B0}" destId="{99E9C3F9-9F1C-48BE-92E5-F776E5E85DB2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9C3F9-9F1C-48BE-92E5-F776E5E85DB2}">
      <dsp:nvSpPr>
        <dsp:cNvPr id="0" name=""/>
        <dsp:cNvSpPr/>
      </dsp:nvSpPr>
      <dsp:spPr>
        <a:xfrm>
          <a:off x="0" y="326897"/>
          <a:ext cx="4443984" cy="444398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p3d extrusionH="28000" prstMaterial="matte"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OOPs</a:t>
          </a:r>
          <a:endParaRPr lang="en-US" sz="4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Encapsulation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Abstraction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Polymorphism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Inheritance</a:t>
          </a:r>
          <a:endParaRPr lang="en-US" sz="2000" b="1" kern="1200" dirty="0"/>
        </a:p>
      </dsp:txBody>
      <dsp:txXfrm>
        <a:off x="1110996" y="2548889"/>
        <a:ext cx="2221992" cy="2221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725F0-2812-48B9-B9C9-BCB9D23A610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FC81-7BD9-4F57-9321-AD19D027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F7B11-9F4C-4275-AD26-DFD969E8A35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3EDBD-FEE7-4034-B625-90C4D1DE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7102683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7102683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D/data.html" TargetMode="External"/><Relationship Id="rId3" Type="http://schemas.openxmlformats.org/officeDocument/2006/relationships/hyperlink" Target="https://www.webopedia.com/TERM/P/programmer.html" TargetMode="External"/><Relationship Id="rId7" Type="http://schemas.openxmlformats.org/officeDocument/2006/relationships/hyperlink" Target="https://www.webopedia.com/TERM/O/objec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ebopedia.com/TERM/F/function.html" TargetMode="External"/><Relationship Id="rId5" Type="http://schemas.openxmlformats.org/officeDocument/2006/relationships/hyperlink" Target="https://www.webopedia.com/TERM/D/data_structure.html" TargetMode="External"/><Relationship Id="rId4" Type="http://schemas.openxmlformats.org/officeDocument/2006/relationships/hyperlink" Target="https://www.webopedia.com/TERM/D/data_type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ghamohan/mutable-and-immutable-side-of-python-c2145cf7274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https://slideplayer.com/slide/7102683/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https://slideplayer.com/slide/7102683/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bject-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riented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refers to a type of computer programming (software design) in which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programmers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data 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data 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also the types of operations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functions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can be applied to the data structure.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way, the data structure becomes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includes both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functions. In addition, programmers can create relationships between one object and another. For example, objects can inherit characteristics from other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in python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https://medium.com/@meghamohan/mutable-and-immutable-side-of-python-c2145cf72747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EDBD-FEE7-4034-B625-90C4D1DEB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564395" y="72783"/>
            <a:ext cx="2503715" cy="646733"/>
          </a:xfrm>
          <a:prstGeom prst="rect">
            <a:avLst/>
          </a:prstGeom>
          <a:solidFill>
            <a:srgbClr val="7EA9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g292135" descr="df65baa4-a709-49d7-ae4f-6034ad88027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95" y="72783"/>
            <a:ext cx="2413000" cy="5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20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564395" y="72783"/>
            <a:ext cx="2503715" cy="646733"/>
          </a:xfrm>
          <a:prstGeom prst="rect">
            <a:avLst/>
          </a:prstGeom>
          <a:solidFill>
            <a:srgbClr val="7EA9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img292135" descr="df65baa4-a709-49d7-ae4f-6034ad88027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95" y="72783"/>
            <a:ext cx="2413000" cy="5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19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9564395" y="72783"/>
            <a:ext cx="2503715" cy="646733"/>
          </a:xfrm>
          <a:prstGeom prst="rect">
            <a:avLst/>
          </a:prstGeom>
          <a:solidFill>
            <a:srgbClr val="7EA9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img292135" descr="df65baa4-a709-49d7-ae4f-6034ad88027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95" y="72783"/>
            <a:ext cx="2413000" cy="5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63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564395" y="72783"/>
            <a:ext cx="2503715" cy="646733"/>
          </a:xfrm>
          <a:prstGeom prst="rect">
            <a:avLst/>
          </a:prstGeom>
          <a:solidFill>
            <a:srgbClr val="7EA9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img292135" descr="df65baa4-a709-49d7-ae4f-6034ad88027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95" y="72783"/>
            <a:ext cx="2413000" cy="5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97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564395" y="72783"/>
            <a:ext cx="2503715" cy="646733"/>
          </a:xfrm>
          <a:prstGeom prst="rect">
            <a:avLst/>
          </a:prstGeom>
          <a:solidFill>
            <a:srgbClr val="7EA9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img292135" descr="df65baa4-a709-49d7-ae4f-6034ad88027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95" y="72783"/>
            <a:ext cx="2413000" cy="5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67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564395" y="72783"/>
            <a:ext cx="2503715" cy="646733"/>
          </a:xfrm>
          <a:prstGeom prst="rect">
            <a:avLst/>
          </a:prstGeom>
          <a:solidFill>
            <a:srgbClr val="7EA9C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g292135" descr="df65baa4-a709-49d7-ae4f-6034ad88027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95" y="72783"/>
            <a:ext cx="2413000" cy="54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389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DBCCC-37A9-4EA4-9B55-45AB48576E2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F8CBF-8198-4515-88A3-A32C23E8C6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0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eghamohan/mutable-and-immutable-side-of-python-c2145cf7274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hyperlink" Target="https://gvanrossum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2/faq/general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Murad Megjhani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Data Structures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6592" y="1737360"/>
            <a:ext cx="2066544" cy="45720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Data Types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2"/>
            <a:endCxn id="7" idx="0"/>
          </p:cNvCxnSpPr>
          <p:nvPr/>
        </p:nvCxnSpPr>
        <p:spPr>
          <a:xfrm rot="5400000">
            <a:off x="3707892" y="827532"/>
            <a:ext cx="694944" cy="3429000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7824" y="2889504"/>
            <a:ext cx="2926080" cy="713232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Primitive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(I am basic!)</a:t>
            </a:r>
          </a:p>
        </p:txBody>
      </p:sp>
      <p:cxnSp>
        <p:nvCxnSpPr>
          <p:cNvPr id="11" name="Elbow Connector 10"/>
          <p:cNvCxnSpPr>
            <a:stCxn id="4" idx="2"/>
            <a:endCxn id="12" idx="0"/>
          </p:cNvCxnSpPr>
          <p:nvPr/>
        </p:nvCxnSpPr>
        <p:spPr>
          <a:xfrm rot="16200000" flipH="1">
            <a:off x="7198614" y="765810"/>
            <a:ext cx="694944" cy="3552444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2904" y="2889504"/>
            <a:ext cx="4178808" cy="713232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Non-Primitive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(I am </a:t>
            </a:r>
            <a:r>
              <a:rPr lang="en-US" sz="2400" b="1" dirty="0" smtClean="0">
                <a:solidFill>
                  <a:schemeClr val="tx1"/>
                </a:solidFill>
              </a:rPr>
              <a:t>empty without </a:t>
            </a:r>
            <a:r>
              <a:rPr lang="en-US" sz="2400" b="1" dirty="0">
                <a:solidFill>
                  <a:schemeClr val="tx1"/>
                </a:solidFill>
              </a:rPr>
              <a:t>primitive)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04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9324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float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52344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boolean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5364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strings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05956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tuple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35468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4980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dictionary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94492" y="4187952"/>
            <a:ext cx="1234440" cy="365760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87268" y="5815584"/>
            <a:ext cx="1609344" cy="384048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immutable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35468" y="5797296"/>
            <a:ext cx="1610868" cy="384048"/>
          </a:xfrm>
          <a:prstGeom prst="rect">
            <a:avLst/>
          </a:prstGeom>
          <a:gradFill>
            <a:gsLst>
              <a:gs pos="4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mutable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6" idx="2"/>
            <a:endCxn id="35" idx="0"/>
          </p:cNvCxnSpPr>
          <p:nvPr/>
        </p:nvCxnSpPr>
        <p:spPr>
          <a:xfrm>
            <a:off x="763524" y="4553712"/>
            <a:ext cx="3328416" cy="12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2066544" y="4553712"/>
            <a:ext cx="2025396" cy="12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5" idx="0"/>
          </p:cNvCxnSpPr>
          <p:nvPr/>
        </p:nvCxnSpPr>
        <p:spPr>
          <a:xfrm>
            <a:off x="3204972" y="4553712"/>
            <a:ext cx="886968" cy="12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0"/>
          </p:cNvCxnSpPr>
          <p:nvPr/>
        </p:nvCxnSpPr>
        <p:spPr>
          <a:xfrm flipH="1">
            <a:off x="4091940" y="4553712"/>
            <a:ext cx="429768" cy="12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2"/>
          </p:cNvCxnSpPr>
          <p:nvPr/>
        </p:nvCxnSpPr>
        <p:spPr>
          <a:xfrm flipH="1">
            <a:off x="3973068" y="4553712"/>
            <a:ext cx="3150108" cy="12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2"/>
            <a:endCxn id="36" idx="0"/>
          </p:cNvCxnSpPr>
          <p:nvPr/>
        </p:nvCxnSpPr>
        <p:spPr>
          <a:xfrm>
            <a:off x="8552688" y="4553712"/>
            <a:ext cx="188214" cy="124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0"/>
          </p:cNvCxnSpPr>
          <p:nvPr/>
        </p:nvCxnSpPr>
        <p:spPr>
          <a:xfrm flipH="1">
            <a:off x="8740902" y="4553712"/>
            <a:ext cx="1241298" cy="124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  <a:endCxn id="36" idx="0"/>
          </p:cNvCxnSpPr>
          <p:nvPr/>
        </p:nvCxnSpPr>
        <p:spPr>
          <a:xfrm flipH="1">
            <a:off x="8740902" y="4553712"/>
            <a:ext cx="2670810" cy="124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loud Callout 68"/>
          <p:cNvSpPr/>
          <p:nvPr/>
        </p:nvSpPr>
        <p:spPr>
          <a:xfrm rot="19279766">
            <a:off x="2092928" y="4850116"/>
            <a:ext cx="1337619" cy="1108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don’t change</a:t>
            </a:r>
            <a:endParaRPr lang="en-US" dirty="0"/>
          </a:p>
        </p:txBody>
      </p:sp>
      <p:sp>
        <p:nvSpPr>
          <p:cNvPr id="70" name="Cloud Callout 69"/>
          <p:cNvSpPr/>
          <p:nvPr/>
        </p:nvSpPr>
        <p:spPr>
          <a:xfrm rot="670476">
            <a:off x="9829265" y="4780194"/>
            <a:ext cx="1337619" cy="1108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Lets Code!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Python!</a:t>
            </a:r>
            <a:endParaRPr lang="en-US" dirty="0"/>
          </a:p>
        </p:txBody>
      </p:sp>
      <p:pic>
        <p:nvPicPr>
          <p:cNvPr id="6" name="Content Placeholder 5" descr="01_Hello_Python - Google Chro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 t="15932" r="9613"/>
          <a:stretch/>
        </p:blipFill>
        <p:spPr>
          <a:xfrm>
            <a:off x="713232" y="1737360"/>
            <a:ext cx="9509760" cy="5097236"/>
          </a:xfrm>
        </p:spPr>
      </p:pic>
    </p:spTree>
    <p:extLst>
      <p:ext uri="{BB962C8B-B14F-4D97-AF65-F5344CB8AC3E}">
        <p14:creationId xmlns:p14="http://schemas.microsoft.com/office/powerpoint/2010/main" val="28479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pic>
        <p:nvPicPr>
          <p:cNvPr id="4" name="Content Placeholder 3" descr="01_Hello_Python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15932" r="6676" b="2236"/>
          <a:stretch/>
        </p:blipFill>
        <p:spPr>
          <a:xfrm>
            <a:off x="1392324" y="1865375"/>
            <a:ext cx="9763356" cy="4992625"/>
          </a:xfrm>
        </p:spPr>
      </p:pic>
    </p:spTree>
    <p:extLst>
      <p:ext uri="{BB962C8B-B14F-4D97-AF65-F5344CB8AC3E}">
        <p14:creationId xmlns:p14="http://schemas.microsoft.com/office/powerpoint/2010/main" val="14831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 smtClean="0"/>
              <a:t>Int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Float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List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40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55" y="0"/>
            <a:ext cx="94297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2412385" y="2863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Pic Courtesy: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Megha Mohan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1. What is Python </a:t>
            </a:r>
          </a:p>
          <a:p>
            <a:r>
              <a:rPr lang="en-US" sz="2800" dirty="0" smtClean="0"/>
              <a:t>2. Hello World! Working with programming language (may be your first time, its fun)</a:t>
            </a:r>
          </a:p>
          <a:p>
            <a:r>
              <a:rPr lang="en-US" sz="2800" dirty="0" smtClean="0"/>
              <a:t>3. Working with key Data structures (</a:t>
            </a: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, float, list, set, tuples, dictionary)</a:t>
            </a:r>
          </a:p>
          <a:p>
            <a:r>
              <a:rPr lang="en-US" sz="2800" dirty="0" smtClean="0"/>
              <a:t>4. Classes Functions </a:t>
            </a:r>
          </a:p>
          <a:p>
            <a:r>
              <a:rPr lang="en-US" sz="2800" dirty="0" smtClean="0"/>
              <a:t>5. Working with Libraries</a:t>
            </a:r>
          </a:p>
          <a:p>
            <a:r>
              <a:rPr lang="en-US" sz="2800" dirty="0" smtClean="0"/>
              <a:t>6. Doing some data analysis (toward the end)</a:t>
            </a:r>
          </a:p>
          <a:p>
            <a:r>
              <a:rPr lang="en-US" sz="2800" dirty="0" smtClean="0"/>
              <a:t>7. Creating your first complete project (optional, but highly recommended)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( will include all the major libraries, so no need to install specific library)</a:t>
            </a:r>
          </a:p>
          <a:p>
            <a:endParaRPr lang="en-US" dirty="0"/>
          </a:p>
          <a:p>
            <a:r>
              <a:rPr lang="en-US" dirty="0" err="1" smtClean="0"/>
              <a:t>PyCharm</a:t>
            </a:r>
            <a:r>
              <a:rPr lang="en-US" dirty="0" smtClean="0"/>
              <a:t> – For building and write the code,</a:t>
            </a:r>
          </a:p>
          <a:p>
            <a:endParaRPr lang="en-US" dirty="0"/>
          </a:p>
          <a:p>
            <a:r>
              <a:rPr lang="en-US" dirty="0" smtClean="0"/>
              <a:t>Not installed yet? Work on google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Software (read the course callout! and install, if not done already)</a:t>
            </a:r>
          </a:p>
          <a:p>
            <a:r>
              <a:rPr lang="en-US" sz="2800" dirty="0" smtClean="0"/>
              <a:t>1. Download Python 3.5</a:t>
            </a:r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Pycharm</a:t>
            </a:r>
            <a:r>
              <a:rPr lang="en-US" sz="2800" dirty="0" smtClean="0"/>
              <a:t> (or any other Integrated development Environment (IDE) of your choice</a:t>
            </a:r>
          </a:p>
          <a:p>
            <a:r>
              <a:rPr lang="en-US" sz="2800" dirty="0" smtClean="0"/>
              <a:t>3. If you have not installed Python in your laptops, use google </a:t>
            </a:r>
            <a:r>
              <a:rPr lang="en-US" sz="2800" dirty="0" err="1" smtClean="0"/>
              <a:t>colab</a:t>
            </a:r>
            <a:r>
              <a:rPr lang="en-US" sz="2800" dirty="0" smtClean="0"/>
              <a:t>, for lab work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Others</a:t>
            </a:r>
          </a:p>
          <a:p>
            <a:r>
              <a:rPr lang="en-US" sz="2800" dirty="0" smtClean="0"/>
              <a:t>Desire to learn</a:t>
            </a:r>
          </a:p>
          <a:p>
            <a:r>
              <a:rPr lang="en-US" sz="2800" dirty="0" smtClean="0"/>
              <a:t>We will keep mathematical concepts to minimum ( but basic math and some vector algebra, some excel skills will be helpful)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2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339328" cy="402336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Invented by </a:t>
            </a:r>
            <a:r>
              <a:rPr lang="en-US" sz="2400" b="1" dirty="0" smtClean="0"/>
              <a:t>Guido </a:t>
            </a:r>
            <a:r>
              <a:rPr lang="en-US" sz="2400" b="1" dirty="0"/>
              <a:t>van </a:t>
            </a:r>
            <a:r>
              <a:rPr lang="en-US" sz="2400" b="1" dirty="0" smtClean="0"/>
              <a:t>Rossum </a:t>
            </a:r>
            <a:r>
              <a:rPr lang="en-US" sz="2400" dirty="0" smtClean="0"/>
              <a:t>(</a:t>
            </a:r>
            <a:r>
              <a:rPr lang="en-US" sz="2400" dirty="0">
                <a:hlinkClick r:id="rId2"/>
              </a:rPr>
              <a:t>https://gvanrossum.github.io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Why was it started?</a:t>
            </a:r>
          </a:p>
          <a:p>
            <a:r>
              <a:rPr lang="en-US" sz="2400" dirty="0" smtClean="0"/>
              <a:t>Well put it simply, if you don’t like something then change it! </a:t>
            </a:r>
          </a:p>
          <a:p>
            <a:r>
              <a:rPr lang="en-US" sz="2400" b="1" dirty="0"/>
              <a:t>“What's in a name? That which we call a rose by any other name would smell as </a:t>
            </a:r>
            <a:r>
              <a:rPr lang="en-US" sz="2400" b="1" dirty="0" smtClean="0"/>
              <a:t>sweet”</a:t>
            </a:r>
          </a:p>
          <a:p>
            <a:r>
              <a:rPr lang="en-US" sz="2400" dirty="0" smtClean="0"/>
              <a:t>“When </a:t>
            </a:r>
            <a:r>
              <a:rPr lang="en-US" sz="2400" dirty="0"/>
              <a:t>he began implementing Python, Guido van Rossum was also reading the published scripts from </a:t>
            </a:r>
            <a:r>
              <a:rPr lang="en-US" sz="2400" dirty="0">
                <a:hlinkClick r:id="rId3"/>
              </a:rPr>
              <a:t>“Monty Python’s Flying Circus”</a:t>
            </a:r>
            <a:r>
              <a:rPr lang="en-US" sz="2400" dirty="0"/>
              <a:t>, a BBC comedy series from the 1970s. Van Rossum thought he needed a name that was short, unique, and slightly mysterious, so he decided to call the language Python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291" y="4021203"/>
            <a:ext cx="2486025" cy="219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8992" y="6396335"/>
            <a:ext cx="1007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Interesting facts and discussions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https://docs.python.org/2/faq/general.html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989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69" y="1906954"/>
            <a:ext cx="2619501" cy="1928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199" y="2350268"/>
            <a:ext cx="3184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Python!</a:t>
            </a:r>
          </a:p>
          <a:p>
            <a:r>
              <a:rPr lang="en-US" sz="3200" b="1" dirty="0" smtClean="0"/>
              <a:t>Well, not you! 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68" y="4177486"/>
            <a:ext cx="2619501" cy="1929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0199" y="4603569"/>
            <a:ext cx="3184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Yaas</a:t>
            </a:r>
            <a:r>
              <a:rPr lang="en-US" sz="3200" b="1" dirty="0" smtClean="0"/>
              <a:t>!</a:t>
            </a:r>
          </a:p>
          <a:p>
            <a:r>
              <a:rPr lang="en-US" sz="3200" b="1" dirty="0" smtClean="0"/>
              <a:t>Hello Python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58586" y="2181005"/>
            <a:ext cx="63165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is an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object-oriented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programming language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dynamic semantics. Its high-level built in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combined with dynamic typing and dynamic binding, make it very attractive for Rapid Application Development, as well as for use as a scripting or glue language to connect existing components together.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586" y="6378047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Its Mouthful! Do not worry!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4108"/>
            <a:ext cx="4461891" cy="4023360"/>
          </a:xfrm>
        </p:spPr>
        <p:txBody>
          <a:bodyPr/>
          <a:lstStyle/>
          <a:p>
            <a:r>
              <a:rPr lang="en-US" dirty="0" smtClean="0"/>
              <a:t>Lets understand what each term means!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Interpreted </a:t>
            </a:r>
          </a:p>
          <a:p>
            <a:r>
              <a:rPr lang="en-US" sz="3200" dirty="0" smtClean="0"/>
              <a:t>Processed run time by the interpreter, you don’t need to compile before executing</a:t>
            </a: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4" y="772668"/>
            <a:ext cx="1309751" cy="964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2640" y="53311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Pic Courtesy:</a:t>
            </a:r>
            <a:r>
              <a:rPr lang="en-US" dirty="0" smtClean="0"/>
              <a:t> https</a:t>
            </a:r>
            <a:r>
              <a:rPr lang="en-US" dirty="0"/>
              <a:t>://medium.com/from-the-scratch/stop-it-there-are-no-compiled-and-interpreted-languages-512f84756664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71" y="1737360"/>
            <a:ext cx="6632829" cy="32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954108"/>
            <a:ext cx="8394192" cy="402336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Object Oriented Programming (OOPs)</a:t>
            </a:r>
          </a:p>
          <a:p>
            <a:r>
              <a:rPr lang="en-US" sz="2400" b="1" dirty="0" smtClean="0"/>
              <a:t>1. Encapsulation (Its my private life, you do not have access).</a:t>
            </a:r>
          </a:p>
          <a:p>
            <a:r>
              <a:rPr lang="en-US" sz="1400" dirty="0"/>
              <a:t>encapsulation is protecting private data or hiding data from outside environment</a:t>
            </a:r>
          </a:p>
          <a:p>
            <a:r>
              <a:rPr lang="en-US" sz="2400" b="1" dirty="0" smtClean="0"/>
              <a:t>2. Abstraction (Trust me, you do not need to know the details)</a:t>
            </a:r>
          </a:p>
          <a:p>
            <a:r>
              <a:rPr lang="en-US" sz="1400" dirty="0"/>
              <a:t>It means act of representing essential features without including background details and </a:t>
            </a:r>
            <a:r>
              <a:rPr lang="en-US" sz="1400" dirty="0" smtClean="0"/>
              <a:t>explanation</a:t>
            </a:r>
          </a:p>
          <a:p>
            <a:r>
              <a:rPr lang="en-US" sz="2400" b="1" dirty="0" smtClean="0"/>
              <a:t>3. Polymorphism</a:t>
            </a:r>
            <a:r>
              <a:rPr lang="en-US" sz="2400" b="1" dirty="0"/>
              <a:t> </a:t>
            </a:r>
            <a:r>
              <a:rPr lang="en-US" sz="2400" b="1" dirty="0" smtClean="0"/>
              <a:t>(Give me the Money! Oops Context)</a:t>
            </a:r>
          </a:p>
          <a:p>
            <a:r>
              <a:rPr lang="en-US" sz="1400" dirty="0"/>
              <a:t>polymorphism refers to a programming language's ability to process objects differently depending on their data type or class.</a:t>
            </a:r>
          </a:p>
          <a:p>
            <a:r>
              <a:rPr lang="en-US" sz="2400" b="1" dirty="0" smtClean="0"/>
              <a:t>4. Inheritance  (Its hereditary!)</a:t>
            </a:r>
          </a:p>
          <a:p>
            <a:r>
              <a:rPr lang="en-US" sz="1400" dirty="0"/>
              <a:t>Inheritance is a mechanism in which one class acquires the property of another class.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04" y="772668"/>
            <a:ext cx="1309751" cy="96469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43803930"/>
              </p:ext>
            </p:extLst>
          </p:nvPr>
        </p:nvGraphicFramePr>
        <p:xfrm>
          <a:off x="7260336" y="1255014"/>
          <a:ext cx="4443984" cy="509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14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4108"/>
            <a:ext cx="4785360" cy="40233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Lets understand what each term means!</a:t>
            </a:r>
          </a:p>
          <a:p>
            <a:r>
              <a:rPr lang="en-US" sz="3000" b="1" dirty="0" smtClean="0"/>
              <a:t>Built in data Structures</a:t>
            </a:r>
          </a:p>
          <a:p>
            <a:pPr fontAlgn="base"/>
            <a:r>
              <a:rPr lang="en-US" sz="3000" dirty="0"/>
              <a:t>A </a:t>
            </a:r>
            <a:r>
              <a:rPr lang="en-US" sz="3000" b="1" dirty="0"/>
              <a:t>data structure</a:t>
            </a:r>
            <a:r>
              <a:rPr lang="en-US" sz="3000" dirty="0"/>
              <a:t> is a particular way of organizing data in a computer so that it can be used effectively.</a:t>
            </a:r>
          </a:p>
          <a:p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4" y="772668"/>
            <a:ext cx="1309751" cy="964692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7329995" y="1255014"/>
            <a:ext cx="4374325" cy="32918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 </a:t>
            </a:r>
            <a:r>
              <a:rPr lang="en-US" sz="2400" b="1" dirty="0"/>
              <a:t>collection of facts, such as numbers, words, measurements, observations or just descriptions of things.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4384" y="5107641"/>
            <a:ext cx="187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85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6491</TotalTime>
  <Words>548</Words>
  <Application>Microsoft Office PowerPoint</Application>
  <PresentationFormat>Widescreen</PresentationFormat>
  <Paragraphs>111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Introduction to Python</vt:lpstr>
      <vt:lpstr>Learning Objectives</vt:lpstr>
      <vt:lpstr>Python Installation</vt:lpstr>
      <vt:lpstr>Key Requirements</vt:lpstr>
      <vt:lpstr>History</vt:lpstr>
      <vt:lpstr>What is Python</vt:lpstr>
      <vt:lpstr>What is Python</vt:lpstr>
      <vt:lpstr>What is Python</vt:lpstr>
      <vt:lpstr>What is Python</vt:lpstr>
      <vt:lpstr>Different Types of Data Structures</vt:lpstr>
      <vt:lpstr>Lets Code!</vt:lpstr>
      <vt:lpstr>Hello Python!</vt:lpstr>
      <vt:lpstr>Primitive Data Types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Megjhani, Murad</dc:creator>
  <cp:lastModifiedBy>MURAD</cp:lastModifiedBy>
  <cp:revision>123</cp:revision>
  <dcterms:created xsi:type="dcterms:W3CDTF">2019-05-07T12:18:57Z</dcterms:created>
  <dcterms:modified xsi:type="dcterms:W3CDTF">2020-05-13T12:44:42Z</dcterms:modified>
</cp:coreProperties>
</file>