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22" Type="http://schemas.openxmlformats.org/officeDocument/2006/relationships/font" Target="fonts/Merriweather-italic.fntdata"/><Relationship Id="rId21" Type="http://schemas.openxmlformats.org/officeDocument/2006/relationships/font" Target="fonts/Merriweather-bold.fntdata"/><Relationship Id="rId24" Type="http://schemas.openxmlformats.org/officeDocument/2006/relationships/font" Target="fonts/OpenSans-regular.fntdata"/><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saac_Asimov" TargetMode="External"/><Relationship Id="rId3" Type="http://schemas.openxmlformats.org/officeDocument/2006/relationships/hyperlink" Target="https://en.wikipedia.org/wiki/Reason_(short_story)" TargetMode="External"/><Relationship Id="rId4" Type="http://schemas.openxmlformats.org/officeDocument/2006/relationships/hyperlink" Target="https://en.wikipedia.org/wiki/Space-based_solar_power#cite_note-11" TargetMode="External"/><Relationship Id="rId10" Type="http://schemas.openxmlformats.org/officeDocument/2006/relationships/hyperlink" Target="http://www.thesolarco.com/solar-cell-timeline/" TargetMode="External"/><Relationship Id="rId9" Type="http://schemas.openxmlformats.org/officeDocument/2006/relationships/hyperlink" Target="http://www.thesolarco.com/solar-cell-timeline/" TargetMode="External"/><Relationship Id="rId5" Type="http://schemas.openxmlformats.org/officeDocument/2006/relationships/hyperlink" Target="https://en.wikipedia.org/wiki/Peter_Glaser" TargetMode="External"/><Relationship Id="rId6" Type="http://schemas.openxmlformats.org/officeDocument/2006/relationships/hyperlink" Target="https://en.wikipedia.org/wiki/Microwave" TargetMode="External"/><Relationship Id="rId7" Type="http://schemas.openxmlformats.org/officeDocument/2006/relationships/hyperlink" Target="https://en.wikipedia.org/wiki/Rectenna" TargetMode="External"/><Relationship Id="rId8" Type="http://schemas.openxmlformats.org/officeDocument/2006/relationships/hyperlink" Target="https://en.wikipedia.org/wiki/Space-based_solar_power#cite_note-Glaser-12"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9853d11c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9853d11c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9853d11c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9853d11c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9853d11c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9853d11c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050">
                <a:solidFill>
                  <a:srgbClr val="202122"/>
                </a:solidFill>
                <a:highlight>
                  <a:srgbClr val="FFFFFF"/>
                </a:highlight>
              </a:rPr>
              <a:t>In 1941, science fiction writer </a:t>
            </a:r>
            <a:r>
              <a:rPr lang="en" sz="1050">
                <a:solidFill>
                  <a:srgbClr val="0645AD"/>
                </a:solidFill>
                <a:highlight>
                  <a:srgbClr val="FFFFFF"/>
                </a:highlight>
                <a:uFill>
                  <a:noFill/>
                </a:uFill>
                <a:hlinkClick r:id="rId2">
                  <a:extLst>
                    <a:ext uri="{A12FA001-AC4F-418D-AE19-62706E023703}">
                      <ahyp:hlinkClr val="tx"/>
                    </a:ext>
                  </a:extLst>
                </a:hlinkClick>
              </a:rPr>
              <a:t>Isaac Asimov</a:t>
            </a:r>
            <a:r>
              <a:rPr lang="en" sz="1050">
                <a:solidFill>
                  <a:srgbClr val="202122"/>
                </a:solidFill>
                <a:highlight>
                  <a:srgbClr val="FFFFFF"/>
                </a:highlight>
              </a:rPr>
              <a:t> published the science fiction short story "</a:t>
            </a:r>
            <a:r>
              <a:rPr lang="en" sz="1050">
                <a:solidFill>
                  <a:srgbClr val="0645AD"/>
                </a:solidFill>
                <a:highlight>
                  <a:srgbClr val="FFFFFF"/>
                </a:highlight>
                <a:uFill>
                  <a:noFill/>
                </a:uFill>
                <a:hlinkClick r:id="rId3">
                  <a:extLst>
                    <a:ext uri="{A12FA001-AC4F-418D-AE19-62706E023703}">
                      <ahyp:hlinkClr val="tx"/>
                    </a:ext>
                  </a:extLst>
                </a:hlinkClick>
              </a:rPr>
              <a:t>Reason</a:t>
            </a:r>
            <a:r>
              <a:rPr lang="en" sz="1050">
                <a:solidFill>
                  <a:srgbClr val="202122"/>
                </a:solidFill>
                <a:highlight>
                  <a:srgbClr val="FFFFFF"/>
                </a:highlight>
              </a:rPr>
              <a:t>", in which a space station transmits energy collected from the Sun to various planets using microwave beams. The SBSP concept, originally known as satellite solar-power system (SSPS), was first described in November 1968.</a:t>
            </a:r>
            <a:r>
              <a:rPr baseline="30000" lang="en" sz="1400">
                <a:solidFill>
                  <a:srgbClr val="0645AD"/>
                </a:solidFill>
                <a:highlight>
                  <a:srgbClr val="FFFFFF"/>
                </a:highlight>
                <a:uFill>
                  <a:noFill/>
                </a:uFill>
                <a:hlinkClick r:id="rId4">
                  <a:extLst>
                    <a:ext uri="{A12FA001-AC4F-418D-AE19-62706E023703}">
                      <ahyp:hlinkClr val="tx"/>
                    </a:ext>
                  </a:extLst>
                </a:hlinkClick>
              </a:rPr>
              <a:t>[11]</a:t>
            </a:r>
            <a:r>
              <a:rPr lang="en" sz="1050">
                <a:solidFill>
                  <a:srgbClr val="202122"/>
                </a:solidFill>
                <a:highlight>
                  <a:srgbClr val="FFFFFF"/>
                </a:highlight>
              </a:rPr>
              <a:t> In 1973 </a:t>
            </a:r>
            <a:r>
              <a:rPr lang="en" sz="1050">
                <a:solidFill>
                  <a:srgbClr val="0645AD"/>
                </a:solidFill>
                <a:highlight>
                  <a:srgbClr val="FFFFFF"/>
                </a:highlight>
                <a:uFill>
                  <a:noFill/>
                </a:uFill>
                <a:hlinkClick r:id="rId5">
                  <a:extLst>
                    <a:ext uri="{A12FA001-AC4F-418D-AE19-62706E023703}">
                      <ahyp:hlinkClr val="tx"/>
                    </a:ext>
                  </a:extLst>
                </a:hlinkClick>
              </a:rPr>
              <a:t>Peter Glaser</a:t>
            </a:r>
            <a:r>
              <a:rPr lang="en" sz="1050">
                <a:solidFill>
                  <a:srgbClr val="202122"/>
                </a:solidFill>
                <a:highlight>
                  <a:srgbClr val="FFFFFF"/>
                </a:highlight>
              </a:rPr>
              <a:t> was granted U.S. patent number 3,781,647 for his method of transmitting power over long distances (e.g. from an SPS to Earth's surface) using </a:t>
            </a:r>
            <a:r>
              <a:rPr lang="en" sz="1050">
                <a:solidFill>
                  <a:srgbClr val="0645AD"/>
                </a:solidFill>
                <a:highlight>
                  <a:srgbClr val="FFFFFF"/>
                </a:highlight>
                <a:uFill>
                  <a:noFill/>
                </a:uFill>
                <a:hlinkClick r:id="rId6">
                  <a:extLst>
                    <a:ext uri="{A12FA001-AC4F-418D-AE19-62706E023703}">
                      <ahyp:hlinkClr val="tx"/>
                    </a:ext>
                  </a:extLst>
                </a:hlinkClick>
              </a:rPr>
              <a:t>microwaves</a:t>
            </a:r>
            <a:r>
              <a:rPr lang="en" sz="1050">
                <a:solidFill>
                  <a:srgbClr val="202122"/>
                </a:solidFill>
                <a:highlight>
                  <a:srgbClr val="FFFFFF"/>
                </a:highlight>
              </a:rPr>
              <a:t> from a very large antenna (up to one square kilometer) on the satellite to a much larger one, now known as a </a:t>
            </a:r>
            <a:r>
              <a:rPr lang="en" sz="1050">
                <a:solidFill>
                  <a:srgbClr val="0645AD"/>
                </a:solidFill>
                <a:highlight>
                  <a:srgbClr val="FFFFFF"/>
                </a:highlight>
                <a:uFill>
                  <a:noFill/>
                </a:uFill>
                <a:hlinkClick r:id="rId7">
                  <a:extLst>
                    <a:ext uri="{A12FA001-AC4F-418D-AE19-62706E023703}">
                      <ahyp:hlinkClr val="tx"/>
                    </a:ext>
                  </a:extLst>
                </a:hlinkClick>
              </a:rPr>
              <a:t>rectenna</a:t>
            </a:r>
            <a:r>
              <a:rPr lang="en" sz="1050">
                <a:solidFill>
                  <a:srgbClr val="202122"/>
                </a:solidFill>
                <a:highlight>
                  <a:srgbClr val="FFFFFF"/>
                </a:highlight>
              </a:rPr>
              <a:t>, on the ground.</a:t>
            </a:r>
            <a:r>
              <a:rPr baseline="30000" lang="en" sz="1400">
                <a:solidFill>
                  <a:srgbClr val="0645AD"/>
                </a:solidFill>
                <a:highlight>
                  <a:srgbClr val="FFFFFF"/>
                </a:highlight>
                <a:uFill>
                  <a:noFill/>
                </a:uFill>
                <a:hlinkClick r:id="rId8">
                  <a:extLst>
                    <a:ext uri="{A12FA001-AC4F-418D-AE19-62706E023703}">
                      <ahyp:hlinkClr val="tx"/>
                    </a:ext>
                  </a:extLst>
                </a:hlinkClick>
              </a:rPr>
              <a:t>[12]</a:t>
            </a:r>
            <a:endParaRPr/>
          </a:p>
          <a:p>
            <a:pPr indent="-298450" lvl="0" marL="457200" rtl="0" algn="l">
              <a:spcBef>
                <a:spcPts val="0"/>
              </a:spcBef>
              <a:spcAft>
                <a:spcPts val="0"/>
              </a:spcAft>
              <a:buSzPts val="1100"/>
              <a:buChar char="●"/>
            </a:pPr>
            <a:r>
              <a:rPr lang="en" sz="1050">
                <a:solidFill>
                  <a:srgbClr val="444444"/>
                </a:solidFill>
                <a:highlight>
                  <a:srgbClr val="FFFFFF"/>
                </a:highlight>
              </a:rPr>
              <a:t>In addition, space-based solar naturally depends on solar cell technology. The first solar cell was </a:t>
            </a:r>
            <a:r>
              <a:rPr lang="en" sz="1050">
                <a:solidFill>
                  <a:srgbClr val="0589CE"/>
                </a:solidFill>
                <a:highlight>
                  <a:srgbClr val="FFFFFF"/>
                </a:highlight>
                <a:uFill>
                  <a:noFill/>
                </a:uFill>
                <a:hlinkClick r:id="rId9">
                  <a:extLst>
                    <a:ext uri="{A12FA001-AC4F-418D-AE19-62706E023703}">
                      <ahyp:hlinkClr val="tx"/>
                    </a:ext>
                  </a:extLst>
                </a:hlinkClick>
              </a:rPr>
              <a:t>patented</a:t>
            </a:r>
            <a:r>
              <a:rPr lang="en" sz="1050">
                <a:solidFill>
                  <a:srgbClr val="444444"/>
                </a:solidFill>
                <a:highlight>
                  <a:srgbClr val="FFFFFF"/>
                </a:highlight>
              </a:rPr>
              <a:t> in 1913, and the first modern silicon solar cell (which most ground-based solar cells today are still made of) was </a:t>
            </a:r>
            <a:r>
              <a:rPr lang="en" sz="1050">
                <a:solidFill>
                  <a:srgbClr val="0589CE"/>
                </a:solidFill>
                <a:highlight>
                  <a:srgbClr val="FFFFFF"/>
                </a:highlight>
                <a:uFill>
                  <a:noFill/>
                </a:uFill>
                <a:hlinkClick r:id="rId10">
                  <a:extLst>
                    <a:ext uri="{A12FA001-AC4F-418D-AE19-62706E023703}">
                      <ahyp:hlinkClr val="tx"/>
                    </a:ext>
                  </a:extLst>
                </a:hlinkClick>
              </a:rPr>
              <a:t>developed by Bells Labs</a:t>
            </a:r>
            <a:r>
              <a:rPr lang="en" sz="1050">
                <a:solidFill>
                  <a:srgbClr val="444444"/>
                </a:solidFill>
                <a:highlight>
                  <a:srgbClr val="FFFFFF"/>
                </a:highlight>
              </a:rPr>
              <a:t> in 1954. Since then, materials, efficiency, and design of devices to harness the sun’s almighty rays for energy steadily improved in the following century. Satellites, space-based telescopes, and even the International Space Station all in fact currently use solar power as their energy source; the challenge today is getting that energy back to earth for use here on the planet’s surface.</a:t>
            </a:r>
            <a:endParaRPr sz="1050">
              <a:solidFill>
                <a:srgbClr val="444444"/>
              </a:solidFill>
              <a:highlight>
                <a:srgbClr val="FFFFFF"/>
              </a:highlight>
            </a:endParaRPr>
          </a:p>
          <a:p>
            <a:pPr indent="-295275" lvl="0" marL="457200" rtl="0" algn="l">
              <a:spcBef>
                <a:spcPts val="0"/>
              </a:spcBef>
              <a:spcAft>
                <a:spcPts val="0"/>
              </a:spcAft>
              <a:buClr>
                <a:srgbClr val="444444"/>
              </a:buClr>
              <a:buSzPts val="1050"/>
              <a:buChar char="●"/>
            </a:pPr>
            <a:r>
              <a:t/>
            </a:r>
            <a:endParaRPr sz="1050">
              <a:solidFill>
                <a:srgbClr val="444444"/>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9853d11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9853d11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62626"/>
                </a:solidFill>
                <a:highlight>
                  <a:srgbClr val="FFFFFF"/>
                </a:highlight>
                <a:latin typeface="Verdana"/>
                <a:ea typeface="Verdana"/>
                <a:cs typeface="Verdana"/>
                <a:sym typeface="Verdana"/>
              </a:rPr>
              <a:t>Purpose- Space based solar power satellites (SPS) are large structures in space that convert solar energy, captured as solar irradiation, into a form of energy that is transmitted wirelessly (WPT) to any remote receiver station. This receiver could either be on Earth, or on a high altitude platform (aircraft), other spacecraft or even on the surface of the moon or other planets. The original idea took form in the 1970's by the Czech-US engineer Dr. Peter Glaser and ever since a variety of studies have been undertaken. These studies have led to a large diversity of concepts which use different forms of power generation, conversion and transmission principles.</a:t>
            </a:r>
            <a:endParaRPr sz="1200">
              <a:solidFill>
                <a:srgbClr val="262626"/>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sz="1200">
              <a:solidFill>
                <a:srgbClr val="262626"/>
              </a:solidFill>
              <a:highlight>
                <a:srgbClr val="FFFFFF"/>
              </a:highlight>
              <a:latin typeface="Verdana"/>
              <a:ea typeface="Verdana"/>
              <a:cs typeface="Verdana"/>
              <a:sym typeface="Verdana"/>
            </a:endParaRPr>
          </a:p>
          <a:p>
            <a:pPr indent="0" lvl="0" marL="0" rtl="0" algn="l">
              <a:spcBef>
                <a:spcPts val="0"/>
              </a:spcBef>
              <a:spcAft>
                <a:spcPts val="0"/>
              </a:spcAft>
              <a:buNone/>
            </a:pPr>
            <a:r>
              <a:rPr lang="en" sz="1200">
                <a:solidFill>
                  <a:srgbClr val="262626"/>
                </a:solidFill>
                <a:highlight>
                  <a:srgbClr val="FFFFFF"/>
                </a:highlight>
                <a:latin typeface="Verdana"/>
                <a:ea typeface="Verdana"/>
                <a:cs typeface="Verdana"/>
                <a:sym typeface="Verdana"/>
              </a:rPr>
              <a:t>Functionality-</a:t>
            </a:r>
            <a:r>
              <a:rPr lang="en" sz="1200">
                <a:solidFill>
                  <a:schemeClr val="dk1"/>
                </a:solidFill>
                <a:highlight>
                  <a:srgbClr val="FFFFFF"/>
                </a:highlight>
                <a:latin typeface="Verdana"/>
                <a:ea typeface="Verdana"/>
                <a:cs typeface="Verdana"/>
                <a:sym typeface="Verdana"/>
              </a:rPr>
              <a:t> </a:t>
            </a:r>
            <a:r>
              <a:rPr lang="en" sz="1300">
                <a:solidFill>
                  <a:schemeClr val="dk1"/>
                </a:solidFill>
                <a:latin typeface="Open Sans"/>
                <a:ea typeface="Open Sans"/>
                <a:cs typeface="Open Sans"/>
                <a:sym typeface="Open Sans"/>
              </a:rPr>
              <a:t>Solar panel equipped, energy transmitting satellites collect high intensity, uninterrupted solar radiation by using giant mirrors to reflect huge amounts of solar rays onto smaller solar collectors. This radiation is then wirelessly beamed to Earth in a safe and controlled way as either a microwave or laser beam.</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a:t>
            </a:r>
            <a:r>
              <a:rPr lang="en" sz="1350">
                <a:solidFill>
                  <a:srgbClr val="292929"/>
                </a:solidFill>
                <a:highlight>
                  <a:srgbClr val="FFFFFF"/>
                </a:highlight>
                <a:latin typeface="Verdana"/>
                <a:ea typeface="Verdana"/>
                <a:cs typeface="Verdana"/>
                <a:sym typeface="Verdana"/>
              </a:rPr>
              <a:t>On earth, solar power is greatly reduced by night, cloud cover, atmosphere and seasonality. Some 30 percent of all incoming solar radiation never makes it to ground level. In space the sun is always shining, the tilt of the Earth doesn't prevent the collection of power and there’s no atmosphere to reduce the intensity of the sun’s rays. This makes putting solar panels into space a tempting possibility. Additionally, SBSP can be used to get reliable and clean energy to people in remote communities around the world, without relying on the traditional grid to a large local power plant.</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rPr lang="en" sz="1300">
                <a:solidFill>
                  <a:schemeClr val="dk1"/>
                </a:solidFill>
                <a:latin typeface="Open Sans"/>
                <a:ea typeface="Open Sans"/>
                <a:cs typeface="Open Sans"/>
                <a:sym typeface="Open Sans"/>
              </a:rPr>
              <a:t>How does it it work- </a:t>
            </a:r>
            <a:r>
              <a:rPr lang="en" sz="1350">
                <a:solidFill>
                  <a:srgbClr val="292929"/>
                </a:solidFill>
                <a:highlight>
                  <a:srgbClr val="FFFFFF"/>
                </a:highlight>
                <a:latin typeface="Verdana"/>
                <a:ea typeface="Verdana"/>
                <a:cs typeface="Verdana"/>
                <a:sym typeface="Verdana"/>
              </a:rPr>
              <a:t>Self-assembling satellites are launched into space, along with reflectors and a microwave or laser power transmitter. Reflectors or inflatable mirrors spread over a vast swath of space, directing solar radiation onto solar panels. These panels convert solar power into either a microwave or a laser, and beam uninterrupted power down to Earth. On Earth, power-receiving stations collect the beam and add it to the electric grid.</a:t>
            </a:r>
            <a:endParaRPr sz="1300">
              <a:solidFill>
                <a:schemeClr val="dk1"/>
              </a:solidFill>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dc40f88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dc40f88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most recent development was made by Caltech and they plan to launch a test in 2023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9853d11c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9853d11c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sz="1350">
                <a:solidFill>
                  <a:srgbClr val="292929"/>
                </a:solidFill>
                <a:highlight>
                  <a:srgbClr val="FFFFFF"/>
                </a:highlight>
                <a:latin typeface="Verdana"/>
                <a:ea typeface="Verdana"/>
                <a:cs typeface="Verdana"/>
                <a:sym typeface="Verdana"/>
              </a:rPr>
              <a:t>On earth, solar power is greatly reduced by night, cloud cover, atmosphere and seasonality. Some 30 percent of all incoming solar radiation never makes it to ground level. In space the sun is always shining, the tilt of the Earth doesn't prevent the collection of power and there’s no atmosphere to reduce the intensity of the sun’s rays. This makes putting solar panels into space a tempting possibility. Additionally, SBSP can be used to get reliable and clean energy to people in remote communities around the world, without relying on the traditional grid to a large local power plant.</a:t>
            </a:r>
            <a:endParaRPr sz="1350">
              <a:solidFill>
                <a:srgbClr val="292929"/>
              </a:solidFill>
              <a:highlight>
                <a:srgbClr val="FFFFFF"/>
              </a:highlight>
              <a:latin typeface="Verdana"/>
              <a:ea typeface="Verdana"/>
              <a:cs typeface="Verdana"/>
              <a:sym typeface="Verdana"/>
            </a:endParaRPr>
          </a:p>
          <a:p>
            <a:pPr indent="0" lvl="0" marL="0" rtl="0" algn="l">
              <a:spcBef>
                <a:spcPts val="0"/>
              </a:spcBef>
              <a:spcAft>
                <a:spcPts val="0"/>
              </a:spcAft>
              <a:buNone/>
            </a:pPr>
            <a:r>
              <a:rPr lang="en" sz="1350">
                <a:solidFill>
                  <a:srgbClr val="292929"/>
                </a:solidFill>
                <a:highlight>
                  <a:srgbClr val="FFFFFF"/>
                </a:highlight>
                <a:latin typeface="Verdana"/>
                <a:ea typeface="Verdana"/>
                <a:cs typeface="Verdana"/>
                <a:sym typeface="Verdana"/>
              </a:rPr>
              <a:t>-</a:t>
            </a:r>
            <a:r>
              <a:rPr lang="en" sz="1200">
                <a:solidFill>
                  <a:srgbClr val="202124"/>
                </a:solidFill>
                <a:highlight>
                  <a:srgbClr val="FFFFFF"/>
                </a:highlight>
                <a:latin typeface="Roboto"/>
                <a:ea typeface="Roboto"/>
                <a:cs typeface="Roboto"/>
                <a:sym typeface="Roboto"/>
              </a:rPr>
              <a:t>The environmental disadvantages of solar energy include </a:t>
            </a:r>
            <a:r>
              <a:rPr b="1" lang="en" sz="1200">
                <a:solidFill>
                  <a:srgbClr val="202124"/>
                </a:solidFill>
                <a:highlight>
                  <a:srgbClr val="FFFFFF"/>
                </a:highlight>
                <a:latin typeface="Roboto"/>
                <a:ea typeface="Roboto"/>
                <a:cs typeface="Roboto"/>
                <a:sym typeface="Roboto"/>
              </a:rPr>
              <a:t>habitat loss, alteration in land use, the strain on water resources, exposure to hazardous materials, and pollution of soil, air, and water resources</a:t>
            </a:r>
            <a:endParaRPr sz="1350">
              <a:solidFill>
                <a:srgbClr val="292929"/>
              </a:solidFill>
              <a:highlight>
                <a:srgbClr val="FFFFFF"/>
              </a:highlight>
              <a:latin typeface="Verdana"/>
              <a:ea typeface="Verdana"/>
              <a:cs typeface="Verdana"/>
              <a:sym typeface="Verdan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dc40f88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dc40f88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demo plant could cost $10 billion </a:t>
            </a:r>
            <a:endParaRPr/>
          </a:p>
          <a:p>
            <a:pPr indent="0" lvl="0" marL="0" rtl="0" algn="l">
              <a:spcBef>
                <a:spcPts val="0"/>
              </a:spcBef>
              <a:spcAft>
                <a:spcPts val="0"/>
              </a:spcAft>
              <a:buNone/>
            </a:pPr>
            <a:r>
              <a:rPr lang="en"/>
              <a:t>There have still been no large scale experiments to the device,so it is </a:t>
            </a:r>
            <a:r>
              <a:rPr lang="en"/>
              <a:t>difficult</a:t>
            </a:r>
            <a:r>
              <a:rPr lang="en"/>
              <a:t> to say if it will truly be </a:t>
            </a:r>
            <a:r>
              <a:rPr lang="en"/>
              <a:t>functional</a:t>
            </a:r>
            <a:r>
              <a:rPr lang="en"/>
              <a:t> and practical to spend the </a:t>
            </a:r>
            <a:r>
              <a:rPr lang="en"/>
              <a:t>money</a:t>
            </a:r>
            <a:r>
              <a:rPr lang="en"/>
              <a:t> </a:t>
            </a:r>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The glaring disadvantages to SBSP are </a:t>
            </a:r>
            <a:r>
              <a:rPr b="1" lang="en" sz="1200">
                <a:solidFill>
                  <a:srgbClr val="202124"/>
                </a:solidFill>
                <a:highlight>
                  <a:srgbClr val="FFFFFF"/>
                </a:highlight>
                <a:latin typeface="Roboto"/>
                <a:ea typeface="Roboto"/>
                <a:cs typeface="Roboto"/>
                <a:sym typeface="Roboto"/>
              </a:rPr>
              <a:t>launch costs</a:t>
            </a:r>
            <a:r>
              <a:rPr lang="en" sz="1200">
                <a:solidFill>
                  <a:srgbClr val="202124"/>
                </a:solidFill>
                <a:highlight>
                  <a:srgbClr val="FFFFFF"/>
                </a:highlight>
                <a:latin typeface="Roboto"/>
                <a:ea typeface="Roboto"/>
                <a:cs typeface="Roboto"/>
                <a:sym typeface="Roboto"/>
              </a:rPr>
              <a:t>, which inhibit both installation and maintenance of the power satellites, restrictive launch geography, and safety hazards.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9853d11c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9853d11c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9853d11c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9853d11c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esa.int/gsp/ACT/projects/sps/" TargetMode="External"/><Relationship Id="rId4" Type="http://schemas.openxmlformats.org/officeDocument/2006/relationships/hyperlink" Target="https://www.energy.gov/articles/space-based-solar-power" TargetMode="External"/><Relationship Id="rId5" Type="http://schemas.openxmlformats.org/officeDocument/2006/relationships/hyperlink" Target="https://edblogs.columbia.edu/scppx3335-001-2014-1/2014/03/12/we-have-lift-off-a-history-of-space-based-solar-power/" TargetMode="External"/><Relationship Id="rId6" Type="http://schemas.openxmlformats.org/officeDocument/2006/relationships/hyperlink" Target="https://illumin.usc.edu/space-based-solar-power-a-new-path-towards-sustainable-clean-energy/#:~:text=The%20glaring%20disadvantages%20to%20SBSP,launch%20geography%2C%20and%20safety%20hazards" TargetMode="External"/><Relationship Id="rId7" Type="http://schemas.openxmlformats.org/officeDocument/2006/relationships/hyperlink" Target="https://www.asme.org/topics-resources/content/space-based-solar-power-offers-out-of-this-world-challenges" TargetMode="External"/><Relationship Id="rId8" Type="http://schemas.openxmlformats.org/officeDocument/2006/relationships/hyperlink" Target="https://www.1energysystems.com/disadvantages-of-solar-energy-to-the-environ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0.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Space-based solar power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Megan Jorgensen </a:t>
            </a:r>
            <a:endParaRPr/>
          </a:p>
          <a:p>
            <a:pPr indent="0" lvl="0" marL="0" rtl="0" algn="l">
              <a:spcBef>
                <a:spcPts val="0"/>
              </a:spcBef>
              <a:spcAft>
                <a:spcPts val="0"/>
              </a:spcAft>
              <a:buNone/>
            </a:pPr>
            <a:r>
              <a:rPr lang="en"/>
              <a:t>Mena Boley</a:t>
            </a:r>
            <a:endParaRPr/>
          </a:p>
        </p:txBody>
      </p:sp>
      <p:pic>
        <p:nvPicPr>
          <p:cNvPr id="66" name="Google Shape;66;p13"/>
          <p:cNvPicPr preferRelativeResize="0"/>
          <p:nvPr/>
        </p:nvPicPr>
        <p:blipFill>
          <a:blip r:embed="rId3">
            <a:alphaModFix/>
          </a:blip>
          <a:stretch>
            <a:fillRect/>
          </a:stretch>
        </p:blipFill>
        <p:spPr>
          <a:xfrm>
            <a:off x="4706700" y="1974625"/>
            <a:ext cx="4063861" cy="30164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Citations </a:t>
            </a:r>
            <a:endParaRPr/>
          </a:p>
        </p:txBody>
      </p:sp>
      <p:sp>
        <p:nvSpPr>
          <p:cNvPr id="123" name="Google Shape;123;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l">
              <a:lnSpc>
                <a:spcPct val="135000"/>
              </a:lnSpc>
              <a:spcBef>
                <a:spcPts val="0"/>
              </a:spcBef>
              <a:spcAft>
                <a:spcPts val="0"/>
              </a:spcAft>
              <a:buSzPts val="1200"/>
              <a:buChar char="●"/>
            </a:pPr>
            <a:r>
              <a:rPr lang="en" sz="1200" u="sng">
                <a:solidFill>
                  <a:schemeClr val="hlink"/>
                </a:solidFill>
                <a:highlight>
                  <a:srgbClr val="FFFFFF"/>
                </a:highlight>
                <a:hlinkClick r:id="rId3"/>
              </a:rPr>
              <a:t>Space-based Solar Power by European Space Agency 14 April 2013</a:t>
            </a:r>
            <a:r>
              <a:rPr lang="en" sz="1200"/>
              <a:t> </a:t>
            </a:r>
            <a:endParaRPr sz="1200"/>
          </a:p>
          <a:p>
            <a:pPr indent="-311150" lvl="0" marL="457200" rtl="0" algn="l">
              <a:spcBef>
                <a:spcPts val="0"/>
              </a:spcBef>
              <a:spcAft>
                <a:spcPts val="0"/>
              </a:spcAft>
              <a:buSzPts val="1300"/>
              <a:buChar char="●"/>
            </a:pPr>
            <a:r>
              <a:rPr lang="en" u="sng">
                <a:solidFill>
                  <a:schemeClr val="hlink"/>
                </a:solidFill>
                <a:hlinkClick r:id="rId4"/>
              </a:rPr>
              <a:t>Space-Based Solar Power Department of Energy, March 6, 2014</a:t>
            </a:r>
            <a:endParaRPr/>
          </a:p>
          <a:p>
            <a:pPr indent="-311150" lvl="0" marL="457200" rtl="0" algn="l">
              <a:spcBef>
                <a:spcPts val="0"/>
              </a:spcBef>
              <a:spcAft>
                <a:spcPts val="0"/>
              </a:spcAft>
              <a:buSzPts val="1300"/>
              <a:buChar char="●"/>
            </a:pPr>
            <a:r>
              <a:rPr lang="en" u="sng">
                <a:solidFill>
                  <a:schemeClr val="hlink"/>
                </a:solidFill>
                <a:hlinkClick r:id="rId5"/>
              </a:rPr>
              <a:t>We Have Lift-Off: A History of Space-Based Solar Power | Environmental Leadership, Action and Ethics</a:t>
            </a:r>
            <a:endParaRPr/>
          </a:p>
          <a:p>
            <a:pPr indent="-311150" lvl="0" marL="457200" rtl="0" algn="l">
              <a:spcBef>
                <a:spcPts val="0"/>
              </a:spcBef>
              <a:spcAft>
                <a:spcPts val="0"/>
              </a:spcAft>
              <a:buSzPts val="1300"/>
              <a:buChar char="●"/>
            </a:pPr>
            <a:r>
              <a:rPr lang="en" u="sng">
                <a:solidFill>
                  <a:schemeClr val="hlink"/>
                </a:solidFill>
                <a:hlinkClick r:id="rId6"/>
              </a:rPr>
              <a:t>Space-Based Solar Power: A New Path Towards Sustainable, Clean Energy? – USC Viterbi School of Engineering</a:t>
            </a:r>
            <a:r>
              <a:rPr lang="en"/>
              <a:t>.</a:t>
            </a:r>
            <a:endParaRPr/>
          </a:p>
          <a:p>
            <a:pPr indent="-311150" lvl="0" marL="457200" rtl="0" algn="l">
              <a:spcBef>
                <a:spcPts val="0"/>
              </a:spcBef>
              <a:spcAft>
                <a:spcPts val="0"/>
              </a:spcAft>
              <a:buSzPts val="1300"/>
              <a:buChar char="●"/>
            </a:pPr>
            <a:r>
              <a:rPr lang="en" u="sng">
                <a:solidFill>
                  <a:schemeClr val="hlink"/>
                </a:solidFill>
                <a:hlinkClick r:id="rId7"/>
              </a:rPr>
              <a:t>Space-based solar power may answer Earth's energy needs. - ASME</a:t>
            </a:r>
            <a:r>
              <a:rPr lang="en"/>
              <a:t> </a:t>
            </a:r>
            <a:endParaRPr/>
          </a:p>
          <a:p>
            <a:pPr indent="-311150" lvl="0" marL="457200" rtl="0" algn="l">
              <a:spcBef>
                <a:spcPts val="0"/>
              </a:spcBef>
              <a:spcAft>
                <a:spcPts val="0"/>
              </a:spcAft>
              <a:buSzPts val="1300"/>
              <a:buChar char="●"/>
            </a:pPr>
            <a:r>
              <a:rPr lang="en" u="sng">
                <a:solidFill>
                  <a:schemeClr val="hlink"/>
                </a:solidFill>
                <a:hlinkClick r:id="rId8"/>
              </a:rPr>
              <a:t>5 Disadvantages of Solar Energy to the Environment</a:t>
            </a: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action="ppaction://hlinksldjump" r:id="rId3"/>
              </a:rPr>
              <a:t>History </a:t>
            </a:r>
            <a:endParaRPr/>
          </a:p>
          <a:p>
            <a:pPr indent="-311150" lvl="0" marL="457200" rtl="0" algn="l">
              <a:spcBef>
                <a:spcPts val="0"/>
              </a:spcBef>
              <a:spcAft>
                <a:spcPts val="0"/>
              </a:spcAft>
              <a:buSzPts val="1300"/>
              <a:buChar char="●"/>
            </a:pPr>
            <a:r>
              <a:rPr lang="en" u="sng">
                <a:solidFill>
                  <a:schemeClr val="hlink"/>
                </a:solidFill>
                <a:hlinkClick action="ppaction://hlinksldjump" r:id="rId4"/>
              </a:rPr>
              <a:t>Plan and implementation</a:t>
            </a:r>
            <a:endParaRPr/>
          </a:p>
          <a:p>
            <a:pPr indent="-311150" lvl="0" marL="457200" rtl="0" algn="l">
              <a:spcBef>
                <a:spcPts val="0"/>
              </a:spcBef>
              <a:spcAft>
                <a:spcPts val="0"/>
              </a:spcAft>
              <a:buSzPts val="1300"/>
              <a:buChar char="●"/>
            </a:pPr>
            <a:r>
              <a:rPr lang="en" u="sng">
                <a:solidFill>
                  <a:schemeClr val="hlink"/>
                </a:solidFill>
                <a:hlinkClick action="ppaction://hlinksldjump" r:id="rId5"/>
              </a:rPr>
              <a:t>Pros to the advancement</a:t>
            </a:r>
            <a:endParaRPr/>
          </a:p>
          <a:p>
            <a:pPr indent="-311150" lvl="0" marL="457200" rtl="0" algn="l">
              <a:spcBef>
                <a:spcPts val="0"/>
              </a:spcBef>
              <a:spcAft>
                <a:spcPts val="0"/>
              </a:spcAft>
              <a:buSzPts val="1300"/>
              <a:buChar char="●"/>
            </a:pPr>
            <a:r>
              <a:rPr lang="en" u="sng">
                <a:solidFill>
                  <a:schemeClr val="hlink"/>
                </a:solidFill>
                <a:hlinkClick action="ppaction://hlinksldjump" r:id="rId6"/>
              </a:rPr>
              <a:t>Cons to the advancement</a:t>
            </a:r>
            <a:endParaRPr/>
          </a:p>
          <a:p>
            <a:pPr indent="-311150" lvl="0" marL="457200" rtl="0" algn="l">
              <a:spcBef>
                <a:spcPts val="0"/>
              </a:spcBef>
              <a:spcAft>
                <a:spcPts val="0"/>
              </a:spcAft>
              <a:buSzPts val="1300"/>
              <a:buChar char="●"/>
            </a:pPr>
            <a:r>
              <a:rPr lang="en" u="sng">
                <a:solidFill>
                  <a:schemeClr val="hlink"/>
                </a:solidFill>
                <a:hlinkClick action="ppaction://hlinksldjump" r:id="rId7"/>
              </a:rPr>
              <a:t>Megan’s Summary </a:t>
            </a:r>
            <a:endParaRPr/>
          </a:p>
          <a:p>
            <a:pPr indent="-311150" lvl="0" marL="457200" rtl="0" algn="l">
              <a:spcBef>
                <a:spcPts val="0"/>
              </a:spcBef>
              <a:spcAft>
                <a:spcPts val="0"/>
              </a:spcAft>
              <a:buSzPts val="1300"/>
              <a:buChar char="●"/>
            </a:pPr>
            <a:r>
              <a:rPr lang="en" u="sng">
                <a:solidFill>
                  <a:schemeClr val="hlink"/>
                </a:solidFill>
                <a:hlinkClick action="ppaction://hlinksldjump" r:id="rId8"/>
              </a:rPr>
              <a:t>Mena’s Summary </a:t>
            </a:r>
            <a:endParaRPr/>
          </a:p>
          <a:p>
            <a:pPr indent="-311150" lvl="0" marL="457200" rtl="0" algn="l">
              <a:spcBef>
                <a:spcPts val="0"/>
              </a:spcBef>
              <a:spcAft>
                <a:spcPts val="0"/>
              </a:spcAft>
              <a:buSzPts val="1300"/>
              <a:buChar char="●"/>
            </a:pPr>
            <a:r>
              <a:rPr lang="en" u="sng">
                <a:solidFill>
                  <a:schemeClr val="hlink"/>
                </a:solidFill>
                <a:hlinkClick action="ppaction://hlinksldjump" r:id="rId9"/>
              </a:rPr>
              <a:t>Citations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1941 Isaac Asimov and </a:t>
            </a:r>
            <a:r>
              <a:rPr i="1" lang="en"/>
              <a:t>Reason </a:t>
            </a:r>
            <a:endParaRPr i="1"/>
          </a:p>
          <a:p>
            <a:pPr indent="-298450" lvl="1" marL="914400" rtl="0" algn="l">
              <a:spcBef>
                <a:spcPts val="0"/>
              </a:spcBef>
              <a:spcAft>
                <a:spcPts val="0"/>
              </a:spcAft>
              <a:buSzPts val="1100"/>
              <a:buChar char="○"/>
            </a:pPr>
            <a:r>
              <a:rPr lang="en"/>
              <a:t>First look at a space station using energy from the sun in fiction</a:t>
            </a:r>
            <a:endParaRPr/>
          </a:p>
          <a:p>
            <a:pPr indent="-311150" lvl="0" marL="457200" rtl="0" algn="l">
              <a:spcBef>
                <a:spcPts val="0"/>
              </a:spcBef>
              <a:spcAft>
                <a:spcPts val="0"/>
              </a:spcAft>
              <a:buSzPts val="1300"/>
              <a:buChar char="●"/>
            </a:pPr>
            <a:r>
              <a:rPr lang="en"/>
              <a:t>1968</a:t>
            </a:r>
            <a:endParaRPr/>
          </a:p>
          <a:p>
            <a:pPr indent="-298450" lvl="1" marL="914400" rtl="0" algn="l">
              <a:spcBef>
                <a:spcPts val="0"/>
              </a:spcBef>
              <a:spcAft>
                <a:spcPts val="0"/>
              </a:spcAft>
              <a:buSzPts val="1100"/>
              <a:buChar char="○"/>
            </a:pPr>
            <a:r>
              <a:rPr lang="en"/>
              <a:t>Introduction of Solar Power Satellite </a:t>
            </a:r>
            <a:endParaRPr/>
          </a:p>
          <a:p>
            <a:pPr indent="-311150" lvl="0" marL="457200" rtl="0" algn="l">
              <a:spcBef>
                <a:spcPts val="0"/>
              </a:spcBef>
              <a:spcAft>
                <a:spcPts val="0"/>
              </a:spcAft>
              <a:buSzPts val="1300"/>
              <a:buChar char="●"/>
            </a:pPr>
            <a:r>
              <a:rPr lang="en"/>
              <a:t>1978</a:t>
            </a:r>
            <a:endParaRPr/>
          </a:p>
          <a:p>
            <a:pPr indent="-298450" lvl="1" marL="914400" rtl="0" algn="l">
              <a:spcBef>
                <a:spcPts val="0"/>
              </a:spcBef>
              <a:spcAft>
                <a:spcPts val="0"/>
              </a:spcAft>
              <a:buSzPts val="1100"/>
              <a:buChar char="○"/>
            </a:pPr>
            <a:r>
              <a:rPr lang="en"/>
              <a:t>Examination of solar power satellite</a:t>
            </a:r>
            <a:endParaRPr/>
          </a:p>
          <a:p>
            <a:pPr indent="-311150" lvl="0" marL="457200" rtl="0" algn="l">
              <a:spcBef>
                <a:spcPts val="0"/>
              </a:spcBef>
              <a:spcAft>
                <a:spcPts val="0"/>
              </a:spcAft>
              <a:buSzPts val="1300"/>
              <a:buChar char="●"/>
            </a:pPr>
            <a:r>
              <a:rPr lang="en"/>
              <a:t>1987</a:t>
            </a:r>
            <a:endParaRPr/>
          </a:p>
          <a:p>
            <a:pPr indent="-298450" lvl="1" marL="914400" rtl="0" algn="l">
              <a:spcBef>
                <a:spcPts val="0"/>
              </a:spcBef>
              <a:spcAft>
                <a:spcPts val="0"/>
              </a:spcAft>
              <a:buSzPts val="1100"/>
              <a:buChar char="○"/>
            </a:pPr>
            <a:r>
              <a:rPr lang="en"/>
              <a:t>Stationary high </a:t>
            </a:r>
            <a:r>
              <a:rPr lang="en"/>
              <a:t>altitude</a:t>
            </a:r>
            <a:r>
              <a:rPr lang="en"/>
              <a:t> relay platform</a:t>
            </a:r>
            <a:endParaRPr/>
          </a:p>
          <a:p>
            <a:pPr indent="-311150" lvl="0" marL="457200" rtl="0" algn="l">
              <a:spcBef>
                <a:spcPts val="0"/>
              </a:spcBef>
              <a:spcAft>
                <a:spcPts val="0"/>
              </a:spcAft>
              <a:buSzPts val="1300"/>
              <a:buChar char="●"/>
            </a:pPr>
            <a:r>
              <a:rPr lang="en"/>
              <a:t>1995</a:t>
            </a:r>
            <a:endParaRPr/>
          </a:p>
          <a:p>
            <a:pPr indent="-298450" lvl="1" marL="914400" rtl="0" algn="l">
              <a:spcBef>
                <a:spcPts val="0"/>
              </a:spcBef>
              <a:spcAft>
                <a:spcPts val="0"/>
              </a:spcAft>
              <a:buSzPts val="1100"/>
              <a:buChar char="○"/>
            </a:pPr>
            <a:r>
              <a:rPr lang="en"/>
              <a:t>Nasa conducts </a:t>
            </a:r>
            <a:r>
              <a:rPr lang="en"/>
              <a:t>study</a:t>
            </a:r>
            <a:r>
              <a:rPr lang="en"/>
              <a:t> of space solar power</a:t>
            </a:r>
            <a:endParaRPr/>
          </a:p>
          <a:p>
            <a:pPr indent="-311150" lvl="0" marL="457200" rtl="0" algn="l">
              <a:spcBef>
                <a:spcPts val="0"/>
              </a:spcBef>
              <a:spcAft>
                <a:spcPts val="0"/>
              </a:spcAft>
              <a:buSzPts val="1300"/>
              <a:buChar char="●"/>
            </a:pPr>
            <a:r>
              <a:rPr lang="en"/>
              <a:t>1998</a:t>
            </a:r>
            <a:endParaRPr/>
          </a:p>
          <a:p>
            <a:pPr indent="-298450" lvl="1" marL="914400" rtl="0" algn="l">
              <a:spcBef>
                <a:spcPts val="0"/>
              </a:spcBef>
              <a:spcAft>
                <a:spcPts val="0"/>
              </a:spcAft>
              <a:buSzPts val="1100"/>
              <a:buChar char="○"/>
            </a:pPr>
            <a:r>
              <a:rPr lang="en"/>
              <a:t>Identification of credible, </a:t>
            </a:r>
            <a:r>
              <a:rPr lang="en"/>
              <a:t>commercially</a:t>
            </a:r>
            <a:r>
              <a:rPr lang="en"/>
              <a:t> viable solar power satellite</a:t>
            </a:r>
            <a:endParaRPr/>
          </a:p>
          <a:p>
            <a:pPr indent="-311150" lvl="0" marL="457200" rtl="0" algn="l">
              <a:spcBef>
                <a:spcPts val="0"/>
              </a:spcBef>
              <a:spcAft>
                <a:spcPts val="0"/>
              </a:spcAft>
              <a:buSzPts val="1300"/>
              <a:buChar char="●"/>
            </a:pPr>
            <a:r>
              <a:rPr lang="en"/>
              <a:t>1999</a:t>
            </a:r>
            <a:endParaRPr/>
          </a:p>
          <a:p>
            <a:pPr indent="-298450" lvl="1" marL="914400" rtl="0" algn="l">
              <a:spcBef>
                <a:spcPts val="0"/>
              </a:spcBef>
              <a:spcAft>
                <a:spcPts val="0"/>
              </a:spcAft>
              <a:buSzPts val="1100"/>
              <a:buChar char="○"/>
            </a:pPr>
            <a:r>
              <a:rPr lang="en"/>
              <a:t>SSP exploration </a:t>
            </a:r>
            <a:r>
              <a:rPr lang="en"/>
              <a:t>research</a:t>
            </a:r>
            <a:r>
              <a:rPr lang="en"/>
              <a:t> and technology program begins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 and </a:t>
            </a:r>
            <a:r>
              <a:rPr lang="en"/>
              <a:t>Implementation</a:t>
            </a:r>
            <a:r>
              <a:rPr lang="en"/>
              <a:t> </a:t>
            </a:r>
            <a:endParaRPr/>
          </a:p>
        </p:txBody>
      </p:sp>
      <p:sp>
        <p:nvSpPr>
          <p:cNvPr id="84" name="Google Shape;84;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Purpose </a:t>
            </a:r>
            <a:endParaRPr/>
          </a:p>
          <a:p>
            <a:pPr indent="-298450" lvl="1" marL="914400" rtl="0" algn="l">
              <a:spcBef>
                <a:spcPts val="0"/>
              </a:spcBef>
              <a:spcAft>
                <a:spcPts val="0"/>
              </a:spcAft>
              <a:buSzPts val="1100"/>
              <a:buChar char="○"/>
            </a:pPr>
            <a:r>
              <a:rPr lang="en"/>
              <a:t>Help capture more sustainable energy</a:t>
            </a:r>
            <a:endParaRPr/>
          </a:p>
          <a:p>
            <a:pPr indent="-298450" lvl="1" marL="914400" rtl="0" algn="l">
              <a:spcBef>
                <a:spcPts val="0"/>
              </a:spcBef>
              <a:spcAft>
                <a:spcPts val="0"/>
              </a:spcAft>
              <a:buSzPts val="1100"/>
              <a:buChar char="○"/>
            </a:pPr>
            <a:r>
              <a:rPr lang="en"/>
              <a:t>Turn solar energy into useable energy for a remote </a:t>
            </a:r>
            <a:r>
              <a:rPr lang="en"/>
              <a:t>receiving</a:t>
            </a:r>
            <a:r>
              <a:rPr lang="en"/>
              <a:t> station </a:t>
            </a:r>
            <a:endParaRPr/>
          </a:p>
          <a:p>
            <a:pPr indent="-311150" lvl="0" marL="457200" rtl="0" algn="l">
              <a:spcBef>
                <a:spcPts val="0"/>
              </a:spcBef>
              <a:spcAft>
                <a:spcPts val="0"/>
              </a:spcAft>
              <a:buSzPts val="1300"/>
              <a:buChar char="●"/>
            </a:pPr>
            <a:r>
              <a:rPr lang="en"/>
              <a:t>Functionality </a:t>
            </a:r>
            <a:endParaRPr/>
          </a:p>
          <a:p>
            <a:pPr indent="-298450" lvl="1" marL="914400" rtl="0" algn="l">
              <a:spcBef>
                <a:spcPts val="0"/>
              </a:spcBef>
              <a:spcAft>
                <a:spcPts val="0"/>
              </a:spcAft>
              <a:buSzPts val="1100"/>
              <a:buChar char="○"/>
            </a:pPr>
            <a:r>
              <a:rPr lang="en"/>
              <a:t>It can give solar power 24/7. It won’t be stopped by cloud cover, night, or the </a:t>
            </a:r>
            <a:r>
              <a:rPr lang="en"/>
              <a:t>atmosphere</a:t>
            </a:r>
            <a:r>
              <a:rPr lang="en"/>
              <a:t>. </a:t>
            </a:r>
            <a:endParaRPr/>
          </a:p>
          <a:p>
            <a:pPr indent="-311150" lvl="0" marL="457200" rtl="0" algn="l">
              <a:spcBef>
                <a:spcPts val="0"/>
              </a:spcBef>
              <a:spcAft>
                <a:spcPts val="0"/>
              </a:spcAft>
              <a:buSzPts val="1300"/>
              <a:buChar char="●"/>
            </a:pPr>
            <a:r>
              <a:rPr lang="en"/>
              <a:t>How does it work?</a:t>
            </a:r>
            <a:endParaRPr/>
          </a:p>
          <a:p>
            <a:pPr indent="-298450" lvl="1" marL="914400" rtl="0" algn="l">
              <a:spcBef>
                <a:spcPts val="0"/>
              </a:spcBef>
              <a:spcAft>
                <a:spcPts val="0"/>
              </a:spcAft>
              <a:buSzPts val="1100"/>
              <a:buChar char="○"/>
            </a:pPr>
            <a:r>
              <a:rPr lang="en"/>
              <a:t>Reflectors, a microwave/laser power transmitter, and self assembling satellites will be launched into space. </a:t>
            </a:r>
            <a:endParaRPr/>
          </a:p>
          <a:p>
            <a:pPr indent="-298450" lvl="1" marL="914400" rtl="0" algn="l">
              <a:spcBef>
                <a:spcPts val="0"/>
              </a:spcBef>
              <a:spcAft>
                <a:spcPts val="0"/>
              </a:spcAft>
              <a:buSzPts val="1100"/>
              <a:buChar char="○"/>
            </a:pPr>
            <a:r>
              <a:rPr lang="en"/>
              <a:t>The reflectors would spread over a large area of space, directing solar energy onto solar panels. </a:t>
            </a:r>
            <a:endParaRPr/>
          </a:p>
          <a:p>
            <a:pPr indent="-298450" lvl="1" marL="914400" rtl="0" algn="l">
              <a:spcBef>
                <a:spcPts val="0"/>
              </a:spcBef>
              <a:spcAft>
                <a:spcPts val="0"/>
              </a:spcAft>
              <a:buSzPts val="1100"/>
              <a:buChar char="○"/>
            </a:pPr>
            <a:r>
              <a:rPr lang="en"/>
              <a:t>These solar panels would convert solar power into a microwave/laser, and give uninterrupted energy to earth. </a:t>
            </a:r>
            <a:endParaRPr/>
          </a:p>
          <a:p>
            <a:pPr indent="0" lvl="0" marL="0" rtl="0" algn="l">
              <a:spcBef>
                <a:spcPts val="120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478538" y="2783475"/>
            <a:ext cx="3372875" cy="223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Caltech launch by 2023</a:t>
            </a:r>
            <a:endParaRPr/>
          </a:p>
        </p:txBody>
      </p:sp>
      <p:pic>
        <p:nvPicPr>
          <p:cNvPr id="92" name="Google Shape;92;p17" title="Chart"/>
          <p:cNvPicPr preferRelativeResize="0"/>
          <p:nvPr/>
        </p:nvPicPr>
        <p:blipFill>
          <a:blip r:embed="rId3">
            <a:alphaModFix/>
          </a:blip>
          <a:stretch>
            <a:fillRect/>
          </a:stretch>
        </p:blipFill>
        <p:spPr>
          <a:xfrm>
            <a:off x="4644675" y="1110167"/>
            <a:ext cx="4166400" cy="3086583"/>
          </a:xfrm>
          <a:prstGeom prst="rect">
            <a:avLst/>
          </a:prstGeom>
          <a:noFill/>
          <a:ln>
            <a:noFill/>
          </a:ln>
        </p:spPr>
      </p:pic>
      <p:pic>
        <p:nvPicPr>
          <p:cNvPr id="93" name="Google Shape;93;p17"/>
          <p:cNvPicPr preferRelativeResize="0"/>
          <p:nvPr/>
        </p:nvPicPr>
        <p:blipFill>
          <a:blip r:embed="rId4">
            <a:alphaModFix/>
          </a:blip>
          <a:stretch>
            <a:fillRect/>
          </a:stretch>
        </p:blipFill>
        <p:spPr>
          <a:xfrm>
            <a:off x="152400" y="2044075"/>
            <a:ext cx="3929374" cy="2947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p:txBody>
      </p:sp>
      <p:sp>
        <p:nvSpPr>
          <p:cNvPr id="99" name="Google Shape;99;p18"/>
          <p:cNvSpPr txBox="1"/>
          <p:nvPr>
            <p:ph idx="1" type="body"/>
          </p:nvPr>
        </p:nvSpPr>
        <p:spPr>
          <a:xfrm>
            <a:off x="4644675" y="408000"/>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energy would be cleaner/better for the earth than fossil fuels. </a:t>
            </a:r>
            <a:endParaRPr/>
          </a:p>
          <a:p>
            <a:pPr indent="-311150" lvl="0" marL="457200" rtl="0" algn="l">
              <a:spcBef>
                <a:spcPts val="0"/>
              </a:spcBef>
              <a:spcAft>
                <a:spcPts val="0"/>
              </a:spcAft>
              <a:buSzPts val="1300"/>
              <a:buChar char="●"/>
            </a:pPr>
            <a:r>
              <a:rPr lang="en"/>
              <a:t>The power wouldn’t be </a:t>
            </a:r>
            <a:r>
              <a:rPr lang="en"/>
              <a:t>interrupted</a:t>
            </a:r>
            <a:r>
              <a:rPr lang="en"/>
              <a:t> by the weather, nightfall, ect. like normal solar panels are. </a:t>
            </a:r>
            <a:endParaRPr/>
          </a:p>
          <a:p>
            <a:pPr indent="-311150" lvl="0" marL="457200" rtl="0" algn="l">
              <a:spcBef>
                <a:spcPts val="0"/>
              </a:spcBef>
              <a:spcAft>
                <a:spcPts val="0"/>
              </a:spcAft>
              <a:buSzPts val="1300"/>
              <a:buChar char="●"/>
            </a:pPr>
            <a:r>
              <a:rPr lang="en"/>
              <a:t>Mostly all the disadvantages of solar energy are </a:t>
            </a:r>
            <a:r>
              <a:rPr lang="en"/>
              <a:t>eliminated</a:t>
            </a:r>
            <a:r>
              <a:rPr lang="en"/>
              <a:t> if the solar panels are in space.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p:txBody>
      </p:sp>
      <p:sp>
        <p:nvSpPr>
          <p:cNvPr id="105" name="Google Shape;105;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demo plant could cost $10 billion</a:t>
            </a:r>
            <a:endParaRPr/>
          </a:p>
          <a:p>
            <a:pPr indent="-298450" lvl="1" marL="914400" rtl="0" algn="l">
              <a:spcBef>
                <a:spcPts val="0"/>
              </a:spcBef>
              <a:spcAft>
                <a:spcPts val="0"/>
              </a:spcAft>
              <a:buSzPts val="1100"/>
              <a:buChar char="○"/>
            </a:pPr>
            <a:r>
              <a:rPr lang="en"/>
              <a:t>The cost would inhibit the installation and the maintenance of the power satellites, restrict launch geography, and safety hazards.</a:t>
            </a:r>
            <a:endParaRPr/>
          </a:p>
          <a:p>
            <a:pPr indent="-311150" lvl="0" marL="457200" rtl="0" algn="l">
              <a:spcBef>
                <a:spcPts val="0"/>
              </a:spcBef>
              <a:spcAft>
                <a:spcPts val="0"/>
              </a:spcAft>
              <a:buSzPts val="1300"/>
              <a:buChar char="●"/>
            </a:pPr>
            <a:r>
              <a:rPr lang="en"/>
              <a:t>Very experimental</a:t>
            </a:r>
            <a:endParaRPr/>
          </a:p>
          <a:p>
            <a:pPr indent="-311150" lvl="0" marL="457200" rtl="0" algn="l">
              <a:spcBef>
                <a:spcPts val="0"/>
              </a:spcBef>
              <a:spcAft>
                <a:spcPts val="0"/>
              </a:spcAft>
              <a:buSzPts val="1300"/>
              <a:buChar char="●"/>
            </a:pPr>
            <a:r>
              <a:rPr lang="en"/>
              <a:t>There would have to be a lot of them because each receiving station can only power so much space.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4614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Megan’s Summary</a:t>
            </a:r>
            <a:endParaRPr/>
          </a:p>
        </p:txBody>
      </p:sp>
      <p:sp>
        <p:nvSpPr>
          <p:cNvPr id="111" name="Google Shape;111;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think that it is a really good idea </a:t>
            </a:r>
            <a:r>
              <a:rPr lang="en"/>
              <a:t>because</a:t>
            </a:r>
            <a:r>
              <a:rPr lang="en"/>
              <a:t> it would be a more effective way to power cities. </a:t>
            </a:r>
            <a:r>
              <a:rPr lang="en"/>
              <a:t>Electricity</a:t>
            </a:r>
            <a:r>
              <a:rPr lang="en"/>
              <a:t> could be more </a:t>
            </a:r>
            <a:r>
              <a:rPr lang="en"/>
              <a:t>widespread</a:t>
            </a:r>
            <a:r>
              <a:rPr lang="en"/>
              <a:t> and </a:t>
            </a:r>
            <a:r>
              <a:rPr lang="en"/>
              <a:t>efficient</a:t>
            </a:r>
            <a:r>
              <a:rPr lang="en"/>
              <a:t> because we would no longer have to deplete all our natural resources that we now use for </a:t>
            </a:r>
            <a:r>
              <a:rPr lang="en"/>
              <a:t>electricity</a:t>
            </a:r>
            <a:r>
              <a:rPr lang="en"/>
              <a:t>. Compared to normal solar panels it would be more efficient </a:t>
            </a:r>
            <a:r>
              <a:rPr lang="en"/>
              <a:t>because</a:t>
            </a:r>
            <a:r>
              <a:rPr lang="en"/>
              <a:t> it would </a:t>
            </a:r>
            <a:r>
              <a:rPr lang="en"/>
              <a:t>constantly</a:t>
            </a:r>
            <a:r>
              <a:rPr lang="en"/>
              <a:t> be </a:t>
            </a:r>
            <a:r>
              <a:rPr lang="en"/>
              <a:t>receiving</a:t>
            </a:r>
            <a:r>
              <a:rPr lang="en"/>
              <a:t> energy from the sun, but during the night solar panels don’t get the energy.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Mena’s Summary</a:t>
            </a:r>
            <a:endParaRPr/>
          </a:p>
        </p:txBody>
      </p:sp>
      <p:sp>
        <p:nvSpPr>
          <p:cNvPr id="117" name="Google Shape;117;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support doing space-based solar power because it could eliminate some of the pollution that is attributing to </a:t>
            </a:r>
            <a:r>
              <a:rPr lang="en"/>
              <a:t>greenhouse</a:t>
            </a:r>
            <a:r>
              <a:rPr lang="en"/>
              <a:t> gases. It would be a lot more reliable than normal solar </a:t>
            </a:r>
            <a:r>
              <a:rPr lang="en"/>
              <a:t>panels because it couldn’t be inhibited by nightfall, clouds, etc. It would be way more effective, and if we could make it widespread we could be using cleaner, safer energy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