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63"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21"/>
  </p:normalViewPr>
  <p:slideViewPr>
    <p:cSldViewPr snapToGrid="0">
      <p:cViewPr varScale="1">
        <p:scale>
          <a:sx n="115" d="100"/>
          <a:sy n="115" d="100"/>
        </p:scale>
        <p:origin x="4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12/31/22</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36616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12/31/22</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614881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12/31/22</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126123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12/31/22</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675770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12/31/22</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908275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12/31/22</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701579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12/31/22</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695217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12/31/22</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333549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12/31/22</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789314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12/31/22</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077823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12/31/22</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27166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12/31/22</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52891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13C2B12-D417-3F04-A952-2C806D556248}"/>
              </a:ext>
            </a:extLst>
          </p:cNvPr>
          <p:cNvPicPr>
            <a:picLocks noChangeAspect="1"/>
          </p:cNvPicPr>
          <p:nvPr/>
        </p:nvPicPr>
        <p:blipFill rotWithShape="1">
          <a:blip r:embed="rId2"/>
          <a:srcRect t="19643"/>
          <a:stretch/>
        </p:blipFill>
        <p:spPr>
          <a:xfrm>
            <a:off x="20" y="10"/>
            <a:ext cx="12191980" cy="6857989"/>
          </a:xfrm>
          <a:prstGeom prst="rect">
            <a:avLst/>
          </a:prstGeom>
        </p:spPr>
      </p:pic>
      <p:sp>
        <p:nvSpPr>
          <p:cNvPr id="11"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1" y="1028700"/>
            <a:ext cx="4038600" cy="48006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9" y="4550150"/>
            <a:ext cx="867485" cy="115439"/>
            <a:chOff x="8910933" y="1861308"/>
            <a:chExt cx="867485" cy="115439"/>
          </a:xfrm>
        </p:grpSpPr>
        <p:sp>
          <p:nvSpPr>
            <p:cNvPr id="14" name="Rectangle 13">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0F4BA4B-E481-8418-AB91-FF62D7C6554B}"/>
              </a:ext>
            </a:extLst>
          </p:cNvPr>
          <p:cNvSpPr>
            <a:spLocks noGrp="1"/>
          </p:cNvSpPr>
          <p:nvPr>
            <p:ph type="ctrTitle"/>
          </p:nvPr>
        </p:nvSpPr>
        <p:spPr>
          <a:xfrm>
            <a:off x="1406925" y="1398850"/>
            <a:ext cx="3282152" cy="2030150"/>
          </a:xfrm>
        </p:spPr>
        <p:txBody>
          <a:bodyPr>
            <a:normAutofit/>
          </a:bodyPr>
          <a:lstStyle/>
          <a:p>
            <a:r>
              <a:rPr lang="en-US" dirty="0"/>
              <a:t>Parchment Press</a:t>
            </a:r>
            <a:br>
              <a:rPr lang="en-US" dirty="0"/>
            </a:br>
            <a:endParaRPr lang="en-US" dirty="0"/>
          </a:p>
        </p:txBody>
      </p:sp>
      <p:sp>
        <p:nvSpPr>
          <p:cNvPr id="3" name="Subtitle 2">
            <a:extLst>
              <a:ext uri="{FF2B5EF4-FFF2-40B4-BE49-F238E27FC236}">
                <a16:creationId xmlns:a16="http://schemas.microsoft.com/office/drawing/2014/main" id="{DA25422C-979F-0A99-9A1C-73BE781C797E}"/>
              </a:ext>
            </a:extLst>
          </p:cNvPr>
          <p:cNvSpPr>
            <a:spLocks noGrp="1"/>
          </p:cNvSpPr>
          <p:nvPr>
            <p:ph type="subTitle" idx="1"/>
          </p:nvPr>
        </p:nvSpPr>
        <p:spPr>
          <a:xfrm>
            <a:off x="1473537" y="3712101"/>
            <a:ext cx="3148928" cy="732541"/>
          </a:xfrm>
        </p:spPr>
        <p:txBody>
          <a:bodyPr>
            <a:normAutofit fontScale="92500" lnSpcReduction="20000"/>
          </a:bodyPr>
          <a:lstStyle/>
          <a:p>
            <a:r>
              <a:rPr lang="en-US" dirty="0"/>
              <a:t>Meg </a:t>
            </a:r>
            <a:r>
              <a:rPr lang="en-US" dirty="0" err="1"/>
              <a:t>Kellenberger</a:t>
            </a:r>
            <a:endParaRPr lang="en-US" dirty="0"/>
          </a:p>
          <a:p>
            <a:r>
              <a:rPr lang="en-US" dirty="0"/>
              <a:t>CSD310</a:t>
            </a:r>
          </a:p>
        </p:txBody>
      </p:sp>
    </p:spTree>
    <p:extLst>
      <p:ext uri="{BB962C8B-B14F-4D97-AF65-F5344CB8AC3E}">
        <p14:creationId xmlns:p14="http://schemas.microsoft.com/office/powerpoint/2010/main" val="3991497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E58C2-A0EA-758E-15AE-310EA8A9C645}"/>
              </a:ext>
            </a:extLst>
          </p:cNvPr>
          <p:cNvSpPr>
            <a:spLocks noGrp="1"/>
          </p:cNvSpPr>
          <p:nvPr>
            <p:ph type="title"/>
          </p:nvPr>
        </p:nvSpPr>
        <p:spPr/>
        <p:txBody>
          <a:bodyPr/>
          <a:lstStyle/>
          <a:p>
            <a:pPr algn="ctr"/>
            <a:r>
              <a:rPr lang="en-US" dirty="0"/>
              <a:t>Case Study—Parchment Press</a:t>
            </a:r>
          </a:p>
        </p:txBody>
      </p:sp>
      <p:sp>
        <p:nvSpPr>
          <p:cNvPr id="3" name="Content Placeholder 2">
            <a:extLst>
              <a:ext uri="{FF2B5EF4-FFF2-40B4-BE49-F238E27FC236}">
                <a16:creationId xmlns:a16="http://schemas.microsoft.com/office/drawing/2014/main" id="{133330BB-6E6A-5388-229C-05D142BFBBB3}"/>
              </a:ext>
            </a:extLst>
          </p:cNvPr>
          <p:cNvSpPr>
            <a:spLocks noGrp="1"/>
          </p:cNvSpPr>
          <p:nvPr>
            <p:ph idx="1"/>
          </p:nvPr>
        </p:nvSpPr>
        <p:spPr/>
        <p:txBody>
          <a:bodyPr/>
          <a:lstStyle/>
          <a:p>
            <a:r>
              <a:rPr lang="en-US" dirty="0"/>
              <a:t>My case study for this project was Parchment Press.</a:t>
            </a:r>
          </a:p>
          <a:p>
            <a:pPr marL="342900" indent="-342900">
              <a:buFont typeface="Arial" panose="020B0604020202020204" pitchFamily="34" charset="0"/>
              <a:buChar char="•"/>
            </a:pPr>
            <a:r>
              <a:rPr lang="en-US" dirty="0"/>
              <a:t>The goal of this case study was that the owners of parchment press wanted to see if they were doing well enough to expand the store to a new location in the same city (Parchment Press, n.d.). </a:t>
            </a:r>
          </a:p>
          <a:p>
            <a:r>
              <a:rPr lang="en-US" dirty="0"/>
              <a:t>To determine if this is possible the team needed to know the following:</a:t>
            </a:r>
          </a:p>
          <a:p>
            <a:pPr marL="342900" indent="-342900">
              <a:buFont typeface="Arial" panose="020B0604020202020204" pitchFamily="34" charset="0"/>
              <a:buChar char="•"/>
            </a:pPr>
            <a:r>
              <a:rPr lang="en-US" sz="1800" b="1" dirty="0">
                <a:effectLst/>
                <a:latin typeface="TimesNewRomanPSMT"/>
              </a:rPr>
              <a:t>What are the sales reports by department for each month for the past six months? Employee time. During each of the last four quarters, how many hours did each employee work?</a:t>
            </a:r>
            <a:br>
              <a:rPr lang="en-US" sz="1800" b="1" dirty="0">
                <a:effectLst/>
                <a:latin typeface="TimesNewRomanPSMT"/>
              </a:rPr>
            </a:br>
            <a:r>
              <a:rPr lang="en-US" sz="1800" b="1" dirty="0">
                <a:effectLst/>
                <a:latin typeface="TimesNewRomanPSMT"/>
              </a:rPr>
              <a:t>Which buyer brought in the most inventory? Which brought in the least? (“Parchment Press”, n.d.)</a:t>
            </a:r>
          </a:p>
          <a:p>
            <a:pPr algn="ctr"/>
            <a:r>
              <a:rPr lang="en-US" sz="1800" b="1" dirty="0">
                <a:latin typeface="TimesNewRomanPSMT"/>
              </a:rPr>
              <a:t>The reports and ERD are on the next few slides.</a:t>
            </a:r>
            <a:endParaRPr lang="en-US" b="1"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975604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846BA-F8FB-9B0C-8759-4EF66CF3055C}"/>
              </a:ext>
            </a:extLst>
          </p:cNvPr>
          <p:cNvSpPr>
            <a:spLocks noGrp="1"/>
          </p:cNvSpPr>
          <p:nvPr>
            <p:ph type="title"/>
          </p:nvPr>
        </p:nvSpPr>
        <p:spPr/>
        <p:txBody>
          <a:bodyPr/>
          <a:lstStyle/>
          <a:p>
            <a:pPr algn="ctr"/>
            <a:r>
              <a:rPr lang="en-US" dirty="0"/>
              <a:t>Assumptions &amp; Business Rules Made During the Project</a:t>
            </a:r>
          </a:p>
        </p:txBody>
      </p:sp>
      <p:sp>
        <p:nvSpPr>
          <p:cNvPr id="3" name="Content Placeholder 2">
            <a:extLst>
              <a:ext uri="{FF2B5EF4-FFF2-40B4-BE49-F238E27FC236}">
                <a16:creationId xmlns:a16="http://schemas.microsoft.com/office/drawing/2014/main" id="{2F448661-9C88-A58F-8883-3ABF9F227306}"/>
              </a:ext>
            </a:extLst>
          </p:cNvPr>
          <p:cNvSpPr>
            <a:spLocks noGrp="1"/>
          </p:cNvSpPr>
          <p:nvPr>
            <p:ph idx="1"/>
          </p:nvPr>
        </p:nvSpPr>
        <p:spPr/>
        <p:txBody>
          <a:bodyPr/>
          <a:lstStyle/>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 Each hourly employee can work overtime, but salaried employees cannot</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Only one employee can have the most and least sales</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Each department has only one buyer.</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Each department can only have one report.</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Each employee can belong to only one department.</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Each department can have multiple direct employees.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name of the individual employees is not necessary but would be a part of the business data and the case study requested a report of the employee with the most sales and least sales, a name can make results more readable than the ID. It is assumed that overtime are any  worked hours greater than 40. Hours are assumed to be for the week.</a:t>
            </a:r>
          </a:p>
          <a:p>
            <a:endParaRPr lang="en-US" dirty="0"/>
          </a:p>
        </p:txBody>
      </p:sp>
    </p:spTree>
    <p:extLst>
      <p:ext uri="{BB962C8B-B14F-4D97-AF65-F5344CB8AC3E}">
        <p14:creationId xmlns:p14="http://schemas.microsoft.com/office/powerpoint/2010/main" val="1894400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DF799-8741-44BB-CCE5-BF621CF15123}"/>
              </a:ext>
            </a:extLst>
          </p:cNvPr>
          <p:cNvSpPr>
            <a:spLocks noGrp="1"/>
          </p:cNvSpPr>
          <p:nvPr>
            <p:ph type="title"/>
          </p:nvPr>
        </p:nvSpPr>
        <p:spPr/>
        <p:txBody>
          <a:bodyPr/>
          <a:lstStyle/>
          <a:p>
            <a:pPr algn="ctr"/>
            <a:r>
              <a:rPr lang="en-US" dirty="0"/>
              <a:t>ERD</a:t>
            </a:r>
          </a:p>
        </p:txBody>
      </p:sp>
      <p:pic>
        <p:nvPicPr>
          <p:cNvPr id="5" name="Content Placeholder 4" descr="Diagram&#10;&#10;Description automatically generated">
            <a:extLst>
              <a:ext uri="{FF2B5EF4-FFF2-40B4-BE49-F238E27FC236}">
                <a16:creationId xmlns:a16="http://schemas.microsoft.com/office/drawing/2014/main" id="{0DFF9CA3-C187-2392-1C07-DB0F42E11421}"/>
              </a:ext>
            </a:extLst>
          </p:cNvPr>
          <p:cNvPicPr>
            <a:picLocks noGrp="1" noChangeAspect="1"/>
          </p:cNvPicPr>
          <p:nvPr>
            <p:ph idx="1"/>
          </p:nvPr>
        </p:nvPicPr>
        <p:blipFill>
          <a:blip r:embed="rId2"/>
          <a:stretch>
            <a:fillRect/>
          </a:stretch>
        </p:blipFill>
        <p:spPr>
          <a:xfrm>
            <a:off x="3759200" y="2933700"/>
            <a:ext cx="4673600" cy="2425700"/>
          </a:xfrm>
        </p:spPr>
      </p:pic>
    </p:spTree>
    <p:extLst>
      <p:ext uri="{BB962C8B-B14F-4D97-AF65-F5344CB8AC3E}">
        <p14:creationId xmlns:p14="http://schemas.microsoft.com/office/powerpoint/2010/main" val="377805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66321-EBE3-12FD-3A20-67CA535E63CB}"/>
              </a:ext>
            </a:extLst>
          </p:cNvPr>
          <p:cNvSpPr>
            <a:spLocks noGrp="1"/>
          </p:cNvSpPr>
          <p:nvPr>
            <p:ph type="title"/>
          </p:nvPr>
        </p:nvSpPr>
        <p:spPr/>
        <p:txBody>
          <a:bodyPr/>
          <a:lstStyle/>
          <a:p>
            <a:pPr algn="ctr"/>
            <a:r>
              <a:rPr lang="en-US" dirty="0"/>
              <a:t>Report and Table 1</a:t>
            </a:r>
          </a:p>
        </p:txBody>
      </p:sp>
      <p:pic>
        <p:nvPicPr>
          <p:cNvPr id="9" name="Content Placeholder 8" descr="Text&#10;&#10;Description automatically generated with low confidence">
            <a:extLst>
              <a:ext uri="{FF2B5EF4-FFF2-40B4-BE49-F238E27FC236}">
                <a16:creationId xmlns:a16="http://schemas.microsoft.com/office/drawing/2014/main" id="{947A5165-5DB3-E00E-4661-F8AE1697AECE}"/>
              </a:ext>
            </a:extLst>
          </p:cNvPr>
          <p:cNvPicPr>
            <a:picLocks noGrp="1" noChangeAspect="1"/>
          </p:cNvPicPr>
          <p:nvPr>
            <p:ph idx="1"/>
          </p:nvPr>
        </p:nvPicPr>
        <p:blipFill>
          <a:blip r:embed="rId2"/>
          <a:stretch>
            <a:fillRect/>
          </a:stretch>
        </p:blipFill>
        <p:spPr>
          <a:xfrm>
            <a:off x="5800725" y="2151696"/>
            <a:ext cx="5362575" cy="2191246"/>
          </a:xfrm>
        </p:spPr>
      </p:pic>
      <p:pic>
        <p:nvPicPr>
          <p:cNvPr id="11" name="Picture 10" descr="Text&#10;&#10;Description automatically generated">
            <a:extLst>
              <a:ext uri="{FF2B5EF4-FFF2-40B4-BE49-F238E27FC236}">
                <a16:creationId xmlns:a16="http://schemas.microsoft.com/office/drawing/2014/main" id="{087E4FC9-BB02-D983-C0E6-D25A58BEEB2B}"/>
              </a:ext>
            </a:extLst>
          </p:cNvPr>
          <p:cNvPicPr>
            <a:picLocks noChangeAspect="1"/>
          </p:cNvPicPr>
          <p:nvPr/>
        </p:nvPicPr>
        <p:blipFill>
          <a:blip r:embed="rId3"/>
          <a:stretch>
            <a:fillRect/>
          </a:stretch>
        </p:blipFill>
        <p:spPr>
          <a:xfrm>
            <a:off x="337566" y="3901755"/>
            <a:ext cx="5463159" cy="2232345"/>
          </a:xfrm>
          <a:prstGeom prst="rect">
            <a:avLst/>
          </a:prstGeom>
        </p:spPr>
      </p:pic>
      <p:sp>
        <p:nvSpPr>
          <p:cNvPr id="12" name="TextBox 11">
            <a:extLst>
              <a:ext uri="{FF2B5EF4-FFF2-40B4-BE49-F238E27FC236}">
                <a16:creationId xmlns:a16="http://schemas.microsoft.com/office/drawing/2014/main" id="{4D920DFC-1F80-2CB1-E91E-383B12DF33A8}"/>
              </a:ext>
            </a:extLst>
          </p:cNvPr>
          <p:cNvSpPr txBox="1"/>
          <p:nvPr/>
        </p:nvSpPr>
        <p:spPr>
          <a:xfrm>
            <a:off x="6400800" y="4845612"/>
            <a:ext cx="3914775" cy="923330"/>
          </a:xfrm>
          <a:prstGeom prst="rect">
            <a:avLst/>
          </a:prstGeom>
          <a:noFill/>
        </p:spPr>
        <p:txBody>
          <a:bodyPr wrap="square" rtlCol="0">
            <a:spAutoFit/>
          </a:bodyPr>
          <a:lstStyle/>
          <a:p>
            <a:r>
              <a:rPr lang="en-US" dirty="0"/>
              <a:t>Sales reports by department ID for the last 6 months. This shows which departments are selling the most.</a:t>
            </a:r>
          </a:p>
        </p:txBody>
      </p:sp>
    </p:spTree>
    <p:extLst>
      <p:ext uri="{BB962C8B-B14F-4D97-AF65-F5344CB8AC3E}">
        <p14:creationId xmlns:p14="http://schemas.microsoft.com/office/powerpoint/2010/main" val="350117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1258"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706E60-08E3-DA83-AF50-207EFA7AB9E4}"/>
              </a:ext>
            </a:extLst>
          </p:cNvPr>
          <p:cNvSpPr>
            <a:spLocks noGrp="1"/>
          </p:cNvSpPr>
          <p:nvPr>
            <p:ph type="title"/>
          </p:nvPr>
        </p:nvSpPr>
        <p:spPr>
          <a:xfrm>
            <a:off x="7114290" y="1000366"/>
            <a:ext cx="3974578" cy="1239627"/>
          </a:xfrm>
        </p:spPr>
        <p:txBody>
          <a:bodyPr vert="horz" lIns="91440" tIns="45720" rIns="91440" bIns="45720" rtlCol="0" anchor="b">
            <a:normAutofit/>
          </a:bodyPr>
          <a:lstStyle/>
          <a:p>
            <a:pPr algn="ctr"/>
            <a:r>
              <a:rPr lang="en-US" dirty="0"/>
              <a:t>Report and Table 2</a:t>
            </a:r>
          </a:p>
        </p:txBody>
      </p:sp>
      <p:sp>
        <p:nvSpPr>
          <p:cNvPr id="8" name="TextBox 7">
            <a:extLst>
              <a:ext uri="{FF2B5EF4-FFF2-40B4-BE49-F238E27FC236}">
                <a16:creationId xmlns:a16="http://schemas.microsoft.com/office/drawing/2014/main" id="{5C29E361-3FE9-C06F-CB87-2F6808659414}"/>
              </a:ext>
            </a:extLst>
          </p:cNvPr>
          <p:cNvSpPr txBox="1"/>
          <p:nvPr/>
        </p:nvSpPr>
        <p:spPr>
          <a:xfrm>
            <a:off x="7126241" y="2884395"/>
            <a:ext cx="3950677" cy="2469140"/>
          </a:xfrm>
          <a:prstGeom prst="rect">
            <a:avLst/>
          </a:prstGeom>
        </p:spPr>
        <p:txBody>
          <a:bodyPr vert="horz" lIns="91440" tIns="45720" rIns="91440" bIns="45720" rtlCol="0">
            <a:normAutofit/>
          </a:bodyPr>
          <a:lstStyle/>
          <a:p>
            <a:pPr algn="ctr">
              <a:lnSpc>
                <a:spcPct val="110000"/>
              </a:lnSpc>
              <a:spcAft>
                <a:spcPts val="600"/>
              </a:spcAft>
            </a:pPr>
            <a:r>
              <a:rPr lang="en-US" dirty="0">
                <a:solidFill>
                  <a:schemeClr val="tx2"/>
                </a:solidFill>
              </a:rPr>
              <a:t>Employee Time—employees who worked overtime in past 12 months by quarter</a:t>
            </a:r>
          </a:p>
          <a:p>
            <a:pPr algn="ctr">
              <a:lnSpc>
                <a:spcPct val="110000"/>
              </a:lnSpc>
              <a:spcAft>
                <a:spcPts val="600"/>
              </a:spcAft>
            </a:pPr>
            <a:r>
              <a:rPr lang="en-US" dirty="0">
                <a:solidFill>
                  <a:schemeClr val="tx2"/>
                </a:solidFill>
              </a:rPr>
              <a:t>Shows which employees are working overtime, therefore showing whether more staff/an expansion would be needed.</a:t>
            </a:r>
          </a:p>
        </p:txBody>
      </p:sp>
      <p:pic>
        <p:nvPicPr>
          <p:cNvPr id="7" name="Content Placeholder 6" descr="Graphical user interface, text&#10;&#10;Description automatically generated">
            <a:extLst>
              <a:ext uri="{FF2B5EF4-FFF2-40B4-BE49-F238E27FC236}">
                <a16:creationId xmlns:a16="http://schemas.microsoft.com/office/drawing/2014/main" id="{37D962C4-3383-1F71-0933-88BAAC90E561}"/>
              </a:ext>
            </a:extLst>
          </p:cNvPr>
          <p:cNvPicPr>
            <a:picLocks noGrp="1" noChangeAspect="1"/>
          </p:cNvPicPr>
          <p:nvPr>
            <p:ph idx="1"/>
          </p:nvPr>
        </p:nvPicPr>
        <p:blipFill>
          <a:blip r:embed="rId2"/>
          <a:stretch>
            <a:fillRect/>
          </a:stretch>
        </p:blipFill>
        <p:spPr>
          <a:xfrm>
            <a:off x="723900" y="1114408"/>
            <a:ext cx="5372100" cy="2189129"/>
          </a:xfrm>
          <a:prstGeom prst="rect">
            <a:avLst/>
          </a:prstGeom>
        </p:spPr>
      </p:pic>
      <p:pic>
        <p:nvPicPr>
          <p:cNvPr id="5" name="Content Placeholder 4" descr="Text&#10;&#10;Description automatically generated">
            <a:extLst>
              <a:ext uri="{FF2B5EF4-FFF2-40B4-BE49-F238E27FC236}">
                <a16:creationId xmlns:a16="http://schemas.microsoft.com/office/drawing/2014/main" id="{BCD1E4C1-EDAA-A4D7-3F16-7F358FCEFB56}"/>
              </a:ext>
            </a:extLst>
          </p:cNvPr>
          <p:cNvPicPr>
            <a:picLocks noChangeAspect="1"/>
          </p:cNvPicPr>
          <p:nvPr/>
        </p:nvPicPr>
        <p:blipFill>
          <a:blip r:embed="rId3"/>
          <a:stretch>
            <a:fillRect/>
          </a:stretch>
        </p:blipFill>
        <p:spPr>
          <a:xfrm>
            <a:off x="719579" y="3554463"/>
            <a:ext cx="5372100" cy="1960816"/>
          </a:xfrm>
          <a:prstGeom prst="rect">
            <a:avLst/>
          </a:prstGeom>
        </p:spPr>
      </p:pic>
      <p:grpSp>
        <p:nvGrpSpPr>
          <p:cNvPr id="28" name="Group 27">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67837" y="2543656"/>
            <a:ext cx="867485" cy="115439"/>
            <a:chOff x="8910933" y="1861308"/>
            <a:chExt cx="867485" cy="115439"/>
          </a:xfrm>
        </p:grpSpPr>
        <p:sp>
          <p:nvSpPr>
            <p:cNvPr id="29" name="Rectangle 28">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78255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4854C3-58CC-4A2C-B4CA-926819F0C2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5">
            <a:extLst>
              <a:ext uri="{FF2B5EF4-FFF2-40B4-BE49-F238E27FC236}">
                <a16:creationId xmlns:a16="http://schemas.microsoft.com/office/drawing/2014/main" id="{FA7B9933-15AE-4ACB-B091-21C9F3853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E57BB50-0A5D-4AD7-87AB-5904B788BC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13" name="Rectangle 12">
              <a:extLst>
                <a:ext uri="{FF2B5EF4-FFF2-40B4-BE49-F238E27FC236}">
                  <a16:creationId xmlns:a16="http://schemas.microsoft.com/office/drawing/2014/main" id="{1CD5E7CE-8430-4ED8-87F2-AF5C660CF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D4A1AC28-5B9C-4D41-95E9-675EDF3F4B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E446F29-8D76-46EF-B0AF-41066F65AA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19614BA-02E5-F431-D554-19A2B9D20730}"/>
              </a:ext>
            </a:extLst>
          </p:cNvPr>
          <p:cNvSpPr>
            <a:spLocks noGrp="1"/>
          </p:cNvSpPr>
          <p:nvPr>
            <p:ph type="title"/>
          </p:nvPr>
        </p:nvSpPr>
        <p:spPr>
          <a:xfrm>
            <a:off x="1411357" y="1351429"/>
            <a:ext cx="3369365" cy="2871320"/>
          </a:xfrm>
        </p:spPr>
        <p:txBody>
          <a:bodyPr anchor="ctr">
            <a:normAutofit/>
          </a:bodyPr>
          <a:lstStyle/>
          <a:p>
            <a:pPr algn="ctr"/>
            <a:r>
              <a:rPr lang="en-US" dirty="0"/>
              <a:t>Report and Table 3</a:t>
            </a:r>
            <a:br>
              <a:rPr lang="en-US" dirty="0"/>
            </a:br>
            <a:r>
              <a:rPr lang="en-US" sz="1400" dirty="0"/>
              <a:t>Buyers with the most and least inventory amounts.</a:t>
            </a:r>
            <a:br>
              <a:rPr lang="en-US" sz="1400" dirty="0"/>
            </a:br>
            <a:r>
              <a:rPr lang="en-US" sz="1400" dirty="0"/>
              <a:t>Shows which buyers are bringing in most and least inventory-–thus what may be selling.</a:t>
            </a:r>
            <a:endParaRPr lang="en-US" dirty="0"/>
          </a:p>
        </p:txBody>
      </p:sp>
      <p:pic>
        <p:nvPicPr>
          <p:cNvPr id="5" name="Content Placeholder 4" descr="Text&#10;&#10;Description automatically generated">
            <a:extLst>
              <a:ext uri="{FF2B5EF4-FFF2-40B4-BE49-F238E27FC236}">
                <a16:creationId xmlns:a16="http://schemas.microsoft.com/office/drawing/2014/main" id="{DA9FF4EA-C587-6401-BFAB-F94B51F7FD7F}"/>
              </a:ext>
            </a:extLst>
          </p:cNvPr>
          <p:cNvPicPr>
            <a:picLocks noGrp="1" noChangeAspect="1"/>
          </p:cNvPicPr>
          <p:nvPr>
            <p:ph idx="1"/>
          </p:nvPr>
        </p:nvPicPr>
        <p:blipFill>
          <a:blip r:embed="rId2"/>
          <a:stretch>
            <a:fillRect/>
          </a:stretch>
        </p:blipFill>
        <p:spPr>
          <a:xfrm>
            <a:off x="6096000" y="3716215"/>
            <a:ext cx="4735512" cy="1783307"/>
          </a:xfrm>
        </p:spPr>
      </p:pic>
      <p:pic>
        <p:nvPicPr>
          <p:cNvPr id="11" name="Picture 10" descr="Graphical user interface, text, application&#10;&#10;Description automatically generated">
            <a:extLst>
              <a:ext uri="{FF2B5EF4-FFF2-40B4-BE49-F238E27FC236}">
                <a16:creationId xmlns:a16="http://schemas.microsoft.com/office/drawing/2014/main" id="{9B7762A3-3E79-6E4B-E2F6-8972F807E084}"/>
              </a:ext>
            </a:extLst>
          </p:cNvPr>
          <p:cNvPicPr>
            <a:picLocks noChangeAspect="1"/>
          </p:cNvPicPr>
          <p:nvPr/>
        </p:nvPicPr>
        <p:blipFill>
          <a:blip r:embed="rId3"/>
          <a:stretch>
            <a:fillRect/>
          </a:stretch>
        </p:blipFill>
        <p:spPr>
          <a:xfrm>
            <a:off x="6096000" y="1028700"/>
            <a:ext cx="5067300" cy="2070590"/>
          </a:xfrm>
          <a:prstGeom prst="rect">
            <a:avLst/>
          </a:prstGeom>
        </p:spPr>
      </p:pic>
    </p:spTree>
    <p:extLst>
      <p:ext uri="{BB962C8B-B14F-4D97-AF65-F5344CB8AC3E}">
        <p14:creationId xmlns:p14="http://schemas.microsoft.com/office/powerpoint/2010/main" val="1136272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C9D0D-B15D-767E-C46D-B57C76E07358}"/>
              </a:ext>
            </a:extLst>
          </p:cNvPr>
          <p:cNvSpPr>
            <a:spLocks noGrp="1"/>
          </p:cNvSpPr>
          <p:nvPr>
            <p:ph type="title"/>
          </p:nvPr>
        </p:nvSpPr>
        <p:spPr/>
        <p:txBody>
          <a:bodyPr/>
          <a:lstStyle/>
          <a:p>
            <a:pPr algn="ctr"/>
            <a:r>
              <a:rPr lang="en-US" dirty="0"/>
              <a:t>Thank you!</a:t>
            </a:r>
          </a:p>
        </p:txBody>
      </p:sp>
      <p:sp>
        <p:nvSpPr>
          <p:cNvPr id="3" name="Content Placeholder 2">
            <a:extLst>
              <a:ext uri="{FF2B5EF4-FFF2-40B4-BE49-F238E27FC236}">
                <a16:creationId xmlns:a16="http://schemas.microsoft.com/office/drawing/2014/main" id="{8D8DA1C0-9FB8-7265-BFE2-3410DE252B96}"/>
              </a:ext>
            </a:extLst>
          </p:cNvPr>
          <p:cNvSpPr>
            <a:spLocks noGrp="1"/>
          </p:cNvSpPr>
          <p:nvPr>
            <p:ph idx="1"/>
          </p:nvPr>
        </p:nvSpPr>
        <p:spPr/>
        <p:txBody>
          <a:bodyPr/>
          <a:lstStyle/>
          <a:p>
            <a:pPr algn="ctr"/>
            <a:r>
              <a:rPr lang="en-US"/>
              <a:t>The END</a:t>
            </a:r>
            <a:endParaRPr lang="en-US" dirty="0"/>
          </a:p>
        </p:txBody>
      </p:sp>
    </p:spTree>
    <p:extLst>
      <p:ext uri="{BB962C8B-B14F-4D97-AF65-F5344CB8AC3E}">
        <p14:creationId xmlns:p14="http://schemas.microsoft.com/office/powerpoint/2010/main" val="234818575"/>
      </p:ext>
    </p:extLst>
  </p:cSld>
  <p:clrMapOvr>
    <a:masterClrMapping/>
  </p:clrMapOvr>
</p:sld>
</file>

<file path=ppt/theme/theme1.xml><?xml version="1.0" encoding="utf-8"?>
<a:theme xmlns:a="http://schemas.openxmlformats.org/drawingml/2006/main" name="AdornVTI">
  <a:themeElements>
    <a:clrScheme name="AnalogousFromDarkSeedLeftStep">
      <a:dk1>
        <a:srgbClr val="000000"/>
      </a:dk1>
      <a:lt1>
        <a:srgbClr val="FFFFFF"/>
      </a:lt1>
      <a:dk2>
        <a:srgbClr val="312B1C"/>
      </a:dk2>
      <a:lt2>
        <a:srgbClr val="F0F1F3"/>
      </a:lt2>
      <a:accent1>
        <a:srgbClr val="BF9C4B"/>
      </a:accent1>
      <a:accent2>
        <a:srgbClr val="B15C3B"/>
      </a:accent2>
      <a:accent3>
        <a:srgbClr val="C34D5D"/>
      </a:accent3>
      <a:accent4>
        <a:srgbClr val="B13B7C"/>
      </a:accent4>
      <a:accent5>
        <a:srgbClr val="C34DBF"/>
      </a:accent5>
      <a:accent6>
        <a:srgbClr val="843BB1"/>
      </a:accent6>
      <a:hlink>
        <a:srgbClr val="C044A8"/>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1566</TotalTime>
  <Words>375</Words>
  <Application>Microsoft Macintosh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Bembo</vt:lpstr>
      <vt:lpstr>Calibri</vt:lpstr>
      <vt:lpstr>TimesNewRomanPSMT</vt:lpstr>
      <vt:lpstr>AdornVTI</vt:lpstr>
      <vt:lpstr>Parchment Press </vt:lpstr>
      <vt:lpstr>Case Study—Parchment Press</vt:lpstr>
      <vt:lpstr>Assumptions &amp; Business Rules Made During the Project</vt:lpstr>
      <vt:lpstr>ERD</vt:lpstr>
      <vt:lpstr>Report and Table 1</vt:lpstr>
      <vt:lpstr>Report and Table 2</vt:lpstr>
      <vt:lpstr>Report and Table 3 Buyers with the most and least inventory amounts. Shows which buyers are bringing in most and least inventory-–thus what may be selling.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Parchment Press </dc:title>
  <dc:creator>Meg K</dc:creator>
  <cp:lastModifiedBy>Meg K</cp:lastModifiedBy>
  <cp:revision>6</cp:revision>
  <dcterms:created xsi:type="dcterms:W3CDTF">2022-12-31T02:16:17Z</dcterms:created>
  <dcterms:modified xsi:type="dcterms:W3CDTF">2023-01-01T04:25:39Z</dcterms:modified>
</cp:coreProperties>
</file>