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8" r:id="rId8"/>
    <p:sldId id="270" r:id="rId9"/>
    <p:sldId id="271" r:id="rId10"/>
    <p:sldId id="272" r:id="rId11"/>
    <p:sldId id="282" r:id="rId12"/>
    <p:sldId id="273" r:id="rId13"/>
    <p:sldId id="274" r:id="rId14"/>
    <p:sldId id="275" r:id="rId15"/>
    <p:sldId id="280" r:id="rId16"/>
    <p:sldId id="276" r:id="rId17"/>
    <p:sldId id="281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/>
    <p:restoredTop sz="94658"/>
  </p:normalViewPr>
  <p:slideViewPr>
    <p:cSldViewPr snapToGrid="0" snapToObjects="1">
      <p:cViewPr varScale="1">
        <p:scale>
          <a:sx n="101" d="100"/>
          <a:sy n="101" d="100"/>
        </p:scale>
        <p:origin x="8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617A0C-5F8F-4CE7-A8B4-37F9554080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494C009-DC04-40BC-BC7F-BDB856CC9369}">
      <dgm:prSet/>
      <dgm:spPr/>
      <dgm:t>
        <a:bodyPr/>
        <a:lstStyle/>
        <a:p>
          <a:r>
            <a:rPr lang="en-US"/>
            <a:t>Global e-commerce sales exceeds $5 trillion in 2022 and continue to grow rapidly.</a:t>
          </a:r>
        </a:p>
      </dgm:t>
    </dgm:pt>
    <dgm:pt modelId="{CC3B4B72-F695-41C4-88E7-52BF9C07C76D}" type="parTrans" cxnId="{0CAD6878-5E5B-4739-B43D-99872E9097E3}">
      <dgm:prSet/>
      <dgm:spPr/>
      <dgm:t>
        <a:bodyPr/>
        <a:lstStyle/>
        <a:p>
          <a:endParaRPr lang="en-US"/>
        </a:p>
      </dgm:t>
    </dgm:pt>
    <dgm:pt modelId="{3D2701F9-99BC-4708-80A7-100ABA58A7A2}" type="sibTrans" cxnId="{0CAD6878-5E5B-4739-B43D-99872E9097E3}">
      <dgm:prSet/>
      <dgm:spPr/>
      <dgm:t>
        <a:bodyPr/>
        <a:lstStyle/>
        <a:p>
          <a:endParaRPr lang="en-US"/>
        </a:p>
      </dgm:t>
    </dgm:pt>
    <dgm:pt modelId="{EB82C2EE-4518-4862-949E-A9289E93573F}">
      <dgm:prSet/>
      <dgm:spPr/>
      <dgm:t>
        <a:bodyPr/>
        <a:lstStyle/>
        <a:p>
          <a:r>
            <a:rPr lang="en-US" b="0" i="0"/>
            <a:t>Amazon is an American Tech Multi-National Company whose business interests include E-commerce, where they buy and store the inventory, and take care of everything from shipping and pricing to customer service and returns.</a:t>
          </a:r>
          <a:endParaRPr lang="en-US"/>
        </a:p>
      </dgm:t>
    </dgm:pt>
    <dgm:pt modelId="{FBE8C0A3-6397-4B28-A0F4-64AA458D0AAC}" type="parTrans" cxnId="{CFC8BCCC-BA52-42F3-9469-DBA9C578522C}">
      <dgm:prSet/>
      <dgm:spPr/>
      <dgm:t>
        <a:bodyPr/>
        <a:lstStyle/>
        <a:p>
          <a:endParaRPr lang="en-US"/>
        </a:p>
      </dgm:t>
    </dgm:pt>
    <dgm:pt modelId="{188AD29A-611D-4EA4-8E40-4686EB0CA809}" type="sibTrans" cxnId="{CFC8BCCC-BA52-42F3-9469-DBA9C578522C}">
      <dgm:prSet/>
      <dgm:spPr/>
      <dgm:t>
        <a:bodyPr/>
        <a:lstStyle/>
        <a:p>
          <a:endParaRPr lang="en-US"/>
        </a:p>
      </dgm:t>
    </dgm:pt>
    <dgm:pt modelId="{86284E88-D846-4755-BB92-8D078BA9423E}">
      <dgm:prSet/>
      <dgm:spPr/>
      <dgm:t>
        <a:bodyPr/>
        <a:lstStyle/>
        <a:p>
          <a:r>
            <a:rPr lang="en-US" b="0" i="0"/>
            <a:t>The analysis of Amazon database through E-commerce methods includes the retrieval and transformation of data followed by its analytical evaluation. .</a:t>
          </a:r>
          <a:endParaRPr lang="en-US"/>
        </a:p>
      </dgm:t>
    </dgm:pt>
    <dgm:pt modelId="{4B57AA63-02D4-4A22-93A1-59E36B414FFF}" type="parTrans" cxnId="{7BCC9DB2-6D3E-44E1-BDFD-AA738727F689}">
      <dgm:prSet/>
      <dgm:spPr/>
      <dgm:t>
        <a:bodyPr/>
        <a:lstStyle/>
        <a:p>
          <a:endParaRPr lang="en-US"/>
        </a:p>
      </dgm:t>
    </dgm:pt>
    <dgm:pt modelId="{06056305-97FE-4703-957D-8A79BA7934A4}" type="sibTrans" cxnId="{7BCC9DB2-6D3E-44E1-BDFD-AA738727F689}">
      <dgm:prSet/>
      <dgm:spPr/>
      <dgm:t>
        <a:bodyPr/>
        <a:lstStyle/>
        <a:p>
          <a:endParaRPr lang="en-US"/>
        </a:p>
      </dgm:t>
    </dgm:pt>
    <dgm:pt modelId="{21C7A1BE-A75B-4163-BA45-E153AA4DAC61}">
      <dgm:prSet/>
      <dgm:spPr/>
      <dgm:t>
        <a:bodyPr/>
        <a:lstStyle/>
        <a:p>
          <a:r>
            <a:rPr lang="en-US" b="0" i="0"/>
            <a:t>Based on data we need to make decisions regarding inventory management along with pricing strategy and we also need data to optimize marketing.</a:t>
          </a:r>
          <a:endParaRPr lang="en-US"/>
        </a:p>
      </dgm:t>
    </dgm:pt>
    <dgm:pt modelId="{AD014DA9-9973-4BBA-AB7B-F32C6C99D31F}" type="parTrans" cxnId="{C3D2D630-82F4-4FF4-8DCA-E49563E87B40}">
      <dgm:prSet/>
      <dgm:spPr/>
      <dgm:t>
        <a:bodyPr/>
        <a:lstStyle/>
        <a:p>
          <a:endParaRPr lang="en-US"/>
        </a:p>
      </dgm:t>
    </dgm:pt>
    <dgm:pt modelId="{652FD32C-AA34-4423-AD28-F5CC9BE554AE}" type="sibTrans" cxnId="{C3D2D630-82F4-4FF4-8DCA-E49563E87B40}">
      <dgm:prSet/>
      <dgm:spPr/>
      <dgm:t>
        <a:bodyPr/>
        <a:lstStyle/>
        <a:p>
          <a:endParaRPr lang="en-US"/>
        </a:p>
      </dgm:t>
    </dgm:pt>
    <dgm:pt modelId="{39E4FD18-B7D2-44BD-B58C-A30D5F7525DE}">
      <dgm:prSet/>
      <dgm:spPr/>
      <dgm:t>
        <a:bodyPr/>
        <a:lstStyle/>
        <a:p>
          <a:r>
            <a:rPr lang="en-US"/>
            <a:t>Amazon, as the largest online retailer globally, generates vast amounts of data that can provide valuable insights for sales forecasting and business optimization.</a:t>
          </a:r>
        </a:p>
      </dgm:t>
    </dgm:pt>
    <dgm:pt modelId="{A4B5A421-86C4-4A16-8D67-F169F11CFB11}" type="parTrans" cxnId="{E3C6D871-077D-4C2A-A391-918DDC1828A0}">
      <dgm:prSet/>
      <dgm:spPr/>
      <dgm:t>
        <a:bodyPr/>
        <a:lstStyle/>
        <a:p>
          <a:endParaRPr lang="en-US"/>
        </a:p>
      </dgm:t>
    </dgm:pt>
    <dgm:pt modelId="{4D9DC6D9-D095-4D6D-A6CE-2E4EE6F828ED}" type="sibTrans" cxnId="{E3C6D871-077D-4C2A-A391-918DDC1828A0}">
      <dgm:prSet/>
      <dgm:spPr/>
      <dgm:t>
        <a:bodyPr/>
        <a:lstStyle/>
        <a:p>
          <a:endParaRPr lang="en-US"/>
        </a:p>
      </dgm:t>
    </dgm:pt>
    <dgm:pt modelId="{5EF1026E-CEA1-4C90-9B88-485866AD3863}" type="pres">
      <dgm:prSet presAssocID="{B6617A0C-5F8F-4CE7-A8B4-37F95540805C}" presName="root" presStyleCnt="0">
        <dgm:presLayoutVars>
          <dgm:dir/>
          <dgm:resizeHandles val="exact"/>
        </dgm:presLayoutVars>
      </dgm:prSet>
      <dgm:spPr/>
    </dgm:pt>
    <dgm:pt modelId="{B9BAC656-5E9C-4175-8FD7-5921E0AA93AE}" type="pres">
      <dgm:prSet presAssocID="{2494C009-DC04-40BC-BC7F-BDB856CC9369}" presName="compNode" presStyleCnt="0"/>
      <dgm:spPr/>
    </dgm:pt>
    <dgm:pt modelId="{950EF8EE-DA33-4332-AD03-1005CEDC1D72}" type="pres">
      <dgm:prSet presAssocID="{2494C009-DC04-40BC-BC7F-BDB856CC9369}" presName="bgRect" presStyleLbl="bgShp" presStyleIdx="0" presStyleCnt="5"/>
      <dgm:spPr/>
    </dgm:pt>
    <dgm:pt modelId="{A9443070-5F2B-4BA9-8EB6-F75808EFCA76}" type="pres">
      <dgm:prSet presAssocID="{2494C009-DC04-40BC-BC7F-BDB856CC93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3FFF529-5EA9-4DFE-9644-0DEA69B67061}" type="pres">
      <dgm:prSet presAssocID="{2494C009-DC04-40BC-BC7F-BDB856CC9369}" presName="spaceRect" presStyleCnt="0"/>
      <dgm:spPr/>
    </dgm:pt>
    <dgm:pt modelId="{E53FADB1-4E6A-4644-AA33-1F3B84D8BA71}" type="pres">
      <dgm:prSet presAssocID="{2494C009-DC04-40BC-BC7F-BDB856CC9369}" presName="parTx" presStyleLbl="revTx" presStyleIdx="0" presStyleCnt="5">
        <dgm:presLayoutVars>
          <dgm:chMax val="0"/>
          <dgm:chPref val="0"/>
        </dgm:presLayoutVars>
      </dgm:prSet>
      <dgm:spPr/>
    </dgm:pt>
    <dgm:pt modelId="{7D5F8DFE-5BEB-44FA-9ADF-7C1CC80883B5}" type="pres">
      <dgm:prSet presAssocID="{3D2701F9-99BC-4708-80A7-100ABA58A7A2}" presName="sibTrans" presStyleCnt="0"/>
      <dgm:spPr/>
    </dgm:pt>
    <dgm:pt modelId="{4262A38E-BC76-415D-A8FF-917E77A35AFA}" type="pres">
      <dgm:prSet presAssocID="{EB82C2EE-4518-4862-949E-A9289E93573F}" presName="compNode" presStyleCnt="0"/>
      <dgm:spPr/>
    </dgm:pt>
    <dgm:pt modelId="{F024F9C8-A127-4241-A6AB-23D2634D8A49}" type="pres">
      <dgm:prSet presAssocID="{EB82C2EE-4518-4862-949E-A9289E93573F}" presName="bgRect" presStyleLbl="bgShp" presStyleIdx="1" presStyleCnt="5"/>
      <dgm:spPr/>
    </dgm:pt>
    <dgm:pt modelId="{155DF881-14D3-465D-8EF4-3EE2AB0E95D9}" type="pres">
      <dgm:prSet presAssocID="{EB82C2EE-4518-4862-949E-A9289E93573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7438FAE7-3AAB-4D54-B108-11C8F69A45DE}" type="pres">
      <dgm:prSet presAssocID="{EB82C2EE-4518-4862-949E-A9289E93573F}" presName="spaceRect" presStyleCnt="0"/>
      <dgm:spPr/>
    </dgm:pt>
    <dgm:pt modelId="{B9304C5C-D7B4-414B-BE71-DB51A3A3AF21}" type="pres">
      <dgm:prSet presAssocID="{EB82C2EE-4518-4862-949E-A9289E93573F}" presName="parTx" presStyleLbl="revTx" presStyleIdx="1" presStyleCnt="5">
        <dgm:presLayoutVars>
          <dgm:chMax val="0"/>
          <dgm:chPref val="0"/>
        </dgm:presLayoutVars>
      </dgm:prSet>
      <dgm:spPr/>
    </dgm:pt>
    <dgm:pt modelId="{E2EE4494-2726-410A-860A-50164FA54CBE}" type="pres">
      <dgm:prSet presAssocID="{188AD29A-611D-4EA4-8E40-4686EB0CA809}" presName="sibTrans" presStyleCnt="0"/>
      <dgm:spPr/>
    </dgm:pt>
    <dgm:pt modelId="{03E97EB9-05A6-4F5D-8C6D-D93177EAAC36}" type="pres">
      <dgm:prSet presAssocID="{86284E88-D846-4755-BB92-8D078BA9423E}" presName="compNode" presStyleCnt="0"/>
      <dgm:spPr/>
    </dgm:pt>
    <dgm:pt modelId="{E6F37CE8-88CE-482C-9154-2A9DDF7ECF59}" type="pres">
      <dgm:prSet presAssocID="{86284E88-D846-4755-BB92-8D078BA9423E}" presName="bgRect" presStyleLbl="bgShp" presStyleIdx="2" presStyleCnt="5"/>
      <dgm:spPr/>
    </dgm:pt>
    <dgm:pt modelId="{518BB77C-64A9-45C2-87B4-4EA7710BD068}" type="pres">
      <dgm:prSet presAssocID="{86284E88-D846-4755-BB92-8D078BA942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3D8C8B-37B9-482A-9F9A-BEE81E8598D9}" type="pres">
      <dgm:prSet presAssocID="{86284E88-D846-4755-BB92-8D078BA9423E}" presName="spaceRect" presStyleCnt="0"/>
      <dgm:spPr/>
    </dgm:pt>
    <dgm:pt modelId="{2FE8A856-0723-4A57-9276-CB2FF634A572}" type="pres">
      <dgm:prSet presAssocID="{86284E88-D846-4755-BB92-8D078BA9423E}" presName="parTx" presStyleLbl="revTx" presStyleIdx="2" presStyleCnt="5">
        <dgm:presLayoutVars>
          <dgm:chMax val="0"/>
          <dgm:chPref val="0"/>
        </dgm:presLayoutVars>
      </dgm:prSet>
      <dgm:spPr/>
    </dgm:pt>
    <dgm:pt modelId="{6C3430CD-0746-49C4-AD1B-6A690A53684C}" type="pres">
      <dgm:prSet presAssocID="{06056305-97FE-4703-957D-8A79BA7934A4}" presName="sibTrans" presStyleCnt="0"/>
      <dgm:spPr/>
    </dgm:pt>
    <dgm:pt modelId="{4CAB8378-1D3B-4518-9396-B5CE7864A21C}" type="pres">
      <dgm:prSet presAssocID="{21C7A1BE-A75B-4163-BA45-E153AA4DAC61}" presName="compNode" presStyleCnt="0"/>
      <dgm:spPr/>
    </dgm:pt>
    <dgm:pt modelId="{0A22F5AA-5C3C-4752-B35D-CB8E3C0BBF23}" type="pres">
      <dgm:prSet presAssocID="{21C7A1BE-A75B-4163-BA45-E153AA4DAC61}" presName="bgRect" presStyleLbl="bgShp" presStyleIdx="3" presStyleCnt="5"/>
      <dgm:spPr/>
    </dgm:pt>
    <dgm:pt modelId="{2E5F4737-954F-4A8A-8DD7-460CFD8EF748}" type="pres">
      <dgm:prSet presAssocID="{21C7A1BE-A75B-4163-BA45-E153AA4DAC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9BFC964F-61ED-465D-BB58-453C0F7C7C5D}" type="pres">
      <dgm:prSet presAssocID="{21C7A1BE-A75B-4163-BA45-E153AA4DAC61}" presName="spaceRect" presStyleCnt="0"/>
      <dgm:spPr/>
    </dgm:pt>
    <dgm:pt modelId="{03E2FA3B-6FFB-40E5-810A-9345766D35B2}" type="pres">
      <dgm:prSet presAssocID="{21C7A1BE-A75B-4163-BA45-E153AA4DAC61}" presName="parTx" presStyleLbl="revTx" presStyleIdx="3" presStyleCnt="5">
        <dgm:presLayoutVars>
          <dgm:chMax val="0"/>
          <dgm:chPref val="0"/>
        </dgm:presLayoutVars>
      </dgm:prSet>
      <dgm:spPr/>
    </dgm:pt>
    <dgm:pt modelId="{0BABFE1F-DAC4-43A1-9026-1FD6DA23BC9A}" type="pres">
      <dgm:prSet presAssocID="{652FD32C-AA34-4423-AD28-F5CC9BE554AE}" presName="sibTrans" presStyleCnt="0"/>
      <dgm:spPr/>
    </dgm:pt>
    <dgm:pt modelId="{070E99CF-6BA6-4CE6-8145-971B7E15E8FD}" type="pres">
      <dgm:prSet presAssocID="{39E4FD18-B7D2-44BD-B58C-A30D5F7525DE}" presName="compNode" presStyleCnt="0"/>
      <dgm:spPr/>
    </dgm:pt>
    <dgm:pt modelId="{C1C70025-A781-438A-851A-78EEFD4A8083}" type="pres">
      <dgm:prSet presAssocID="{39E4FD18-B7D2-44BD-B58C-A30D5F7525DE}" presName="bgRect" presStyleLbl="bgShp" presStyleIdx="4" presStyleCnt="5"/>
      <dgm:spPr/>
    </dgm:pt>
    <dgm:pt modelId="{C9112481-0680-4796-A8C2-D68FD89D7E80}" type="pres">
      <dgm:prSet presAssocID="{39E4FD18-B7D2-44BD-B58C-A30D5F7525D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310FA44-B285-4272-91FD-B483BE4B9DB8}" type="pres">
      <dgm:prSet presAssocID="{39E4FD18-B7D2-44BD-B58C-A30D5F7525DE}" presName="spaceRect" presStyleCnt="0"/>
      <dgm:spPr/>
    </dgm:pt>
    <dgm:pt modelId="{EE1E4CC4-18C5-48AE-8109-8FFA25D1C3A1}" type="pres">
      <dgm:prSet presAssocID="{39E4FD18-B7D2-44BD-B58C-A30D5F7525D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9081B12-BBF0-4F45-9262-CF94160223C8}" type="presOf" srcId="{EB82C2EE-4518-4862-949E-A9289E93573F}" destId="{B9304C5C-D7B4-414B-BE71-DB51A3A3AF21}" srcOrd="0" destOrd="0" presId="urn:microsoft.com/office/officeart/2018/2/layout/IconVerticalSolidList"/>
    <dgm:cxn modelId="{441EA51E-775A-4848-B7B5-3F9A6E7DF7DB}" type="presOf" srcId="{2494C009-DC04-40BC-BC7F-BDB856CC9369}" destId="{E53FADB1-4E6A-4644-AA33-1F3B84D8BA71}" srcOrd="0" destOrd="0" presId="urn:microsoft.com/office/officeart/2018/2/layout/IconVerticalSolidList"/>
    <dgm:cxn modelId="{C3D2D630-82F4-4FF4-8DCA-E49563E87B40}" srcId="{B6617A0C-5F8F-4CE7-A8B4-37F95540805C}" destId="{21C7A1BE-A75B-4163-BA45-E153AA4DAC61}" srcOrd="3" destOrd="0" parTransId="{AD014DA9-9973-4BBA-AB7B-F32C6C99D31F}" sibTransId="{652FD32C-AA34-4423-AD28-F5CC9BE554AE}"/>
    <dgm:cxn modelId="{E3C6D871-077D-4C2A-A391-918DDC1828A0}" srcId="{B6617A0C-5F8F-4CE7-A8B4-37F95540805C}" destId="{39E4FD18-B7D2-44BD-B58C-A30D5F7525DE}" srcOrd="4" destOrd="0" parTransId="{A4B5A421-86C4-4A16-8D67-F169F11CFB11}" sibTransId="{4D9DC6D9-D095-4D6D-A6CE-2E4EE6F828ED}"/>
    <dgm:cxn modelId="{0CAD6878-5E5B-4739-B43D-99872E9097E3}" srcId="{B6617A0C-5F8F-4CE7-A8B4-37F95540805C}" destId="{2494C009-DC04-40BC-BC7F-BDB856CC9369}" srcOrd="0" destOrd="0" parTransId="{CC3B4B72-F695-41C4-88E7-52BF9C07C76D}" sibTransId="{3D2701F9-99BC-4708-80A7-100ABA58A7A2}"/>
    <dgm:cxn modelId="{44BF0394-2E92-4788-BF4E-742BF3F18F10}" type="presOf" srcId="{B6617A0C-5F8F-4CE7-A8B4-37F95540805C}" destId="{5EF1026E-CEA1-4C90-9B88-485866AD3863}" srcOrd="0" destOrd="0" presId="urn:microsoft.com/office/officeart/2018/2/layout/IconVerticalSolidList"/>
    <dgm:cxn modelId="{7BCC9DB2-6D3E-44E1-BDFD-AA738727F689}" srcId="{B6617A0C-5F8F-4CE7-A8B4-37F95540805C}" destId="{86284E88-D846-4755-BB92-8D078BA9423E}" srcOrd="2" destOrd="0" parTransId="{4B57AA63-02D4-4A22-93A1-59E36B414FFF}" sibTransId="{06056305-97FE-4703-957D-8A79BA7934A4}"/>
    <dgm:cxn modelId="{CFC8BCCC-BA52-42F3-9469-DBA9C578522C}" srcId="{B6617A0C-5F8F-4CE7-A8B4-37F95540805C}" destId="{EB82C2EE-4518-4862-949E-A9289E93573F}" srcOrd="1" destOrd="0" parTransId="{FBE8C0A3-6397-4B28-A0F4-64AA458D0AAC}" sibTransId="{188AD29A-611D-4EA4-8E40-4686EB0CA809}"/>
    <dgm:cxn modelId="{B03BA0CF-FD3A-4EE8-BE11-EE075704BD40}" type="presOf" srcId="{21C7A1BE-A75B-4163-BA45-E153AA4DAC61}" destId="{03E2FA3B-6FFB-40E5-810A-9345766D35B2}" srcOrd="0" destOrd="0" presId="urn:microsoft.com/office/officeart/2018/2/layout/IconVerticalSolidList"/>
    <dgm:cxn modelId="{5F7FACE6-F84B-4AF9-9DD8-D9BEA1904CD0}" type="presOf" srcId="{39E4FD18-B7D2-44BD-B58C-A30D5F7525DE}" destId="{EE1E4CC4-18C5-48AE-8109-8FFA25D1C3A1}" srcOrd="0" destOrd="0" presId="urn:microsoft.com/office/officeart/2018/2/layout/IconVerticalSolidList"/>
    <dgm:cxn modelId="{218046FC-E1D6-4EB6-A16B-291D72F9C2FC}" type="presOf" srcId="{86284E88-D846-4755-BB92-8D078BA9423E}" destId="{2FE8A856-0723-4A57-9276-CB2FF634A572}" srcOrd="0" destOrd="0" presId="urn:microsoft.com/office/officeart/2018/2/layout/IconVerticalSolidList"/>
    <dgm:cxn modelId="{9BF1AF47-FFDC-4520-9836-C89D025A6B57}" type="presParOf" srcId="{5EF1026E-CEA1-4C90-9B88-485866AD3863}" destId="{B9BAC656-5E9C-4175-8FD7-5921E0AA93AE}" srcOrd="0" destOrd="0" presId="urn:microsoft.com/office/officeart/2018/2/layout/IconVerticalSolidList"/>
    <dgm:cxn modelId="{6E342E7B-9ACF-43E8-820E-7FA83B8054B8}" type="presParOf" srcId="{B9BAC656-5E9C-4175-8FD7-5921E0AA93AE}" destId="{950EF8EE-DA33-4332-AD03-1005CEDC1D72}" srcOrd="0" destOrd="0" presId="urn:microsoft.com/office/officeart/2018/2/layout/IconVerticalSolidList"/>
    <dgm:cxn modelId="{C502B718-32D9-4B67-A304-7543654698E3}" type="presParOf" srcId="{B9BAC656-5E9C-4175-8FD7-5921E0AA93AE}" destId="{A9443070-5F2B-4BA9-8EB6-F75808EFCA76}" srcOrd="1" destOrd="0" presId="urn:microsoft.com/office/officeart/2018/2/layout/IconVerticalSolidList"/>
    <dgm:cxn modelId="{337A011C-2B03-409A-9F84-7830827405C2}" type="presParOf" srcId="{B9BAC656-5E9C-4175-8FD7-5921E0AA93AE}" destId="{B3FFF529-5EA9-4DFE-9644-0DEA69B67061}" srcOrd="2" destOrd="0" presId="urn:microsoft.com/office/officeart/2018/2/layout/IconVerticalSolidList"/>
    <dgm:cxn modelId="{9BF2F093-B44B-4E1D-9B92-35EDE7F59E72}" type="presParOf" srcId="{B9BAC656-5E9C-4175-8FD7-5921E0AA93AE}" destId="{E53FADB1-4E6A-4644-AA33-1F3B84D8BA71}" srcOrd="3" destOrd="0" presId="urn:microsoft.com/office/officeart/2018/2/layout/IconVerticalSolidList"/>
    <dgm:cxn modelId="{0B559D3E-A1E4-418F-B864-4D3D559BC1CF}" type="presParOf" srcId="{5EF1026E-CEA1-4C90-9B88-485866AD3863}" destId="{7D5F8DFE-5BEB-44FA-9ADF-7C1CC80883B5}" srcOrd="1" destOrd="0" presId="urn:microsoft.com/office/officeart/2018/2/layout/IconVerticalSolidList"/>
    <dgm:cxn modelId="{50FBBEEC-4C38-440B-856B-3F5048E13B98}" type="presParOf" srcId="{5EF1026E-CEA1-4C90-9B88-485866AD3863}" destId="{4262A38E-BC76-415D-A8FF-917E77A35AFA}" srcOrd="2" destOrd="0" presId="urn:microsoft.com/office/officeart/2018/2/layout/IconVerticalSolidList"/>
    <dgm:cxn modelId="{7BCD63B1-1F2D-4801-B360-973028CEE070}" type="presParOf" srcId="{4262A38E-BC76-415D-A8FF-917E77A35AFA}" destId="{F024F9C8-A127-4241-A6AB-23D2634D8A49}" srcOrd="0" destOrd="0" presId="urn:microsoft.com/office/officeart/2018/2/layout/IconVerticalSolidList"/>
    <dgm:cxn modelId="{AD31CF3A-7B4B-409D-A845-4855ACDBCF66}" type="presParOf" srcId="{4262A38E-BC76-415D-A8FF-917E77A35AFA}" destId="{155DF881-14D3-465D-8EF4-3EE2AB0E95D9}" srcOrd="1" destOrd="0" presId="urn:microsoft.com/office/officeart/2018/2/layout/IconVerticalSolidList"/>
    <dgm:cxn modelId="{8BF424A4-01AF-4A63-A55C-68A25D64F0D8}" type="presParOf" srcId="{4262A38E-BC76-415D-A8FF-917E77A35AFA}" destId="{7438FAE7-3AAB-4D54-B108-11C8F69A45DE}" srcOrd="2" destOrd="0" presId="urn:microsoft.com/office/officeart/2018/2/layout/IconVerticalSolidList"/>
    <dgm:cxn modelId="{6AD8A74C-F9D1-418F-94B2-B05C3F98DA8B}" type="presParOf" srcId="{4262A38E-BC76-415D-A8FF-917E77A35AFA}" destId="{B9304C5C-D7B4-414B-BE71-DB51A3A3AF21}" srcOrd="3" destOrd="0" presId="urn:microsoft.com/office/officeart/2018/2/layout/IconVerticalSolidList"/>
    <dgm:cxn modelId="{AA128198-74FE-4401-833C-1E4BE8B7F87C}" type="presParOf" srcId="{5EF1026E-CEA1-4C90-9B88-485866AD3863}" destId="{E2EE4494-2726-410A-860A-50164FA54CBE}" srcOrd="3" destOrd="0" presId="urn:microsoft.com/office/officeart/2018/2/layout/IconVerticalSolidList"/>
    <dgm:cxn modelId="{4967D6A3-1956-4AFB-BC50-1D509DD0E0B1}" type="presParOf" srcId="{5EF1026E-CEA1-4C90-9B88-485866AD3863}" destId="{03E97EB9-05A6-4F5D-8C6D-D93177EAAC36}" srcOrd="4" destOrd="0" presId="urn:microsoft.com/office/officeart/2018/2/layout/IconVerticalSolidList"/>
    <dgm:cxn modelId="{EBB1A32F-11B1-4938-858A-8A6FFA1823D1}" type="presParOf" srcId="{03E97EB9-05A6-4F5D-8C6D-D93177EAAC36}" destId="{E6F37CE8-88CE-482C-9154-2A9DDF7ECF59}" srcOrd="0" destOrd="0" presId="urn:microsoft.com/office/officeart/2018/2/layout/IconVerticalSolidList"/>
    <dgm:cxn modelId="{AB770C2B-A1F9-44A0-A566-F896E2A37DEE}" type="presParOf" srcId="{03E97EB9-05A6-4F5D-8C6D-D93177EAAC36}" destId="{518BB77C-64A9-45C2-87B4-4EA7710BD068}" srcOrd="1" destOrd="0" presId="urn:microsoft.com/office/officeart/2018/2/layout/IconVerticalSolidList"/>
    <dgm:cxn modelId="{AF9817A0-20E7-4F64-950B-5C9AD992132A}" type="presParOf" srcId="{03E97EB9-05A6-4F5D-8C6D-D93177EAAC36}" destId="{EB3D8C8B-37B9-482A-9F9A-BEE81E8598D9}" srcOrd="2" destOrd="0" presId="urn:microsoft.com/office/officeart/2018/2/layout/IconVerticalSolidList"/>
    <dgm:cxn modelId="{9B7CA036-0758-4CE2-9EAB-57EEC2654077}" type="presParOf" srcId="{03E97EB9-05A6-4F5D-8C6D-D93177EAAC36}" destId="{2FE8A856-0723-4A57-9276-CB2FF634A572}" srcOrd="3" destOrd="0" presId="urn:microsoft.com/office/officeart/2018/2/layout/IconVerticalSolidList"/>
    <dgm:cxn modelId="{18B3F389-0495-43A0-95F4-CCC6DCF835F3}" type="presParOf" srcId="{5EF1026E-CEA1-4C90-9B88-485866AD3863}" destId="{6C3430CD-0746-49C4-AD1B-6A690A53684C}" srcOrd="5" destOrd="0" presId="urn:microsoft.com/office/officeart/2018/2/layout/IconVerticalSolidList"/>
    <dgm:cxn modelId="{DB495015-E863-4219-AC78-9EADFEAE4A27}" type="presParOf" srcId="{5EF1026E-CEA1-4C90-9B88-485866AD3863}" destId="{4CAB8378-1D3B-4518-9396-B5CE7864A21C}" srcOrd="6" destOrd="0" presId="urn:microsoft.com/office/officeart/2018/2/layout/IconVerticalSolidList"/>
    <dgm:cxn modelId="{662FDCD8-887B-4E70-BA6B-8B978EA72854}" type="presParOf" srcId="{4CAB8378-1D3B-4518-9396-B5CE7864A21C}" destId="{0A22F5AA-5C3C-4752-B35D-CB8E3C0BBF23}" srcOrd="0" destOrd="0" presId="urn:microsoft.com/office/officeart/2018/2/layout/IconVerticalSolidList"/>
    <dgm:cxn modelId="{C66F075A-39F8-4DDA-9BEF-3FE2DE9AC95C}" type="presParOf" srcId="{4CAB8378-1D3B-4518-9396-B5CE7864A21C}" destId="{2E5F4737-954F-4A8A-8DD7-460CFD8EF748}" srcOrd="1" destOrd="0" presId="urn:microsoft.com/office/officeart/2018/2/layout/IconVerticalSolidList"/>
    <dgm:cxn modelId="{2D1F1FCF-C719-4882-A5BC-7CB2A5C8DA1F}" type="presParOf" srcId="{4CAB8378-1D3B-4518-9396-B5CE7864A21C}" destId="{9BFC964F-61ED-465D-BB58-453C0F7C7C5D}" srcOrd="2" destOrd="0" presId="urn:microsoft.com/office/officeart/2018/2/layout/IconVerticalSolidList"/>
    <dgm:cxn modelId="{9EBD4846-C922-471E-A126-DE7EE3CE5755}" type="presParOf" srcId="{4CAB8378-1D3B-4518-9396-B5CE7864A21C}" destId="{03E2FA3B-6FFB-40E5-810A-9345766D35B2}" srcOrd="3" destOrd="0" presId="urn:microsoft.com/office/officeart/2018/2/layout/IconVerticalSolidList"/>
    <dgm:cxn modelId="{074901C0-E512-4655-A225-642185B2FAA5}" type="presParOf" srcId="{5EF1026E-CEA1-4C90-9B88-485866AD3863}" destId="{0BABFE1F-DAC4-43A1-9026-1FD6DA23BC9A}" srcOrd="7" destOrd="0" presId="urn:microsoft.com/office/officeart/2018/2/layout/IconVerticalSolidList"/>
    <dgm:cxn modelId="{2F66BBD2-0087-42EA-BC7E-82534571CF0E}" type="presParOf" srcId="{5EF1026E-CEA1-4C90-9B88-485866AD3863}" destId="{070E99CF-6BA6-4CE6-8145-971B7E15E8FD}" srcOrd="8" destOrd="0" presId="urn:microsoft.com/office/officeart/2018/2/layout/IconVerticalSolidList"/>
    <dgm:cxn modelId="{D8E752A0-D641-4D9D-B0C9-FBA70F01B818}" type="presParOf" srcId="{070E99CF-6BA6-4CE6-8145-971B7E15E8FD}" destId="{C1C70025-A781-438A-851A-78EEFD4A8083}" srcOrd="0" destOrd="0" presId="urn:microsoft.com/office/officeart/2018/2/layout/IconVerticalSolidList"/>
    <dgm:cxn modelId="{C2FC3924-978A-4BB8-9817-4A302274E898}" type="presParOf" srcId="{070E99CF-6BA6-4CE6-8145-971B7E15E8FD}" destId="{C9112481-0680-4796-A8C2-D68FD89D7E80}" srcOrd="1" destOrd="0" presId="urn:microsoft.com/office/officeart/2018/2/layout/IconVerticalSolidList"/>
    <dgm:cxn modelId="{C7678212-6C9D-4732-BF25-30663862C793}" type="presParOf" srcId="{070E99CF-6BA6-4CE6-8145-971B7E15E8FD}" destId="{0310FA44-B285-4272-91FD-B483BE4B9DB8}" srcOrd="2" destOrd="0" presId="urn:microsoft.com/office/officeart/2018/2/layout/IconVerticalSolidList"/>
    <dgm:cxn modelId="{73DECB9D-FE1F-44F3-B95D-3E8ECD619C1E}" type="presParOf" srcId="{070E99CF-6BA6-4CE6-8145-971B7E15E8FD}" destId="{EE1E4CC4-18C5-48AE-8109-8FFA25D1C3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19837-8C41-468B-A2C3-3F4F852F8C2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5D05D3-0FDE-442B-B425-C721296EA74B}">
      <dgm:prSet/>
      <dgm:spPr/>
      <dgm:t>
        <a:bodyPr/>
        <a:lstStyle/>
        <a:p>
          <a:r>
            <a:rPr lang="en-US" b="0" i="0"/>
            <a:t>Accurate demand forecasting is crucial for e-commerce success.</a:t>
          </a:r>
          <a:endParaRPr lang="en-US"/>
        </a:p>
      </dgm:t>
    </dgm:pt>
    <dgm:pt modelId="{C4454D5C-9327-46A7-9543-6EF547F5C1BF}" type="parTrans" cxnId="{B226EC72-4D39-4A6E-B545-6278504DB923}">
      <dgm:prSet/>
      <dgm:spPr/>
      <dgm:t>
        <a:bodyPr/>
        <a:lstStyle/>
        <a:p>
          <a:endParaRPr lang="en-US"/>
        </a:p>
      </dgm:t>
    </dgm:pt>
    <dgm:pt modelId="{0B01A5AA-ED17-4D1C-BFD5-9B6F1CF7D56B}" type="sibTrans" cxnId="{B226EC72-4D39-4A6E-B545-6278504DB923}">
      <dgm:prSet/>
      <dgm:spPr/>
      <dgm:t>
        <a:bodyPr/>
        <a:lstStyle/>
        <a:p>
          <a:endParaRPr lang="en-US"/>
        </a:p>
      </dgm:t>
    </dgm:pt>
    <dgm:pt modelId="{A6E08A67-871C-46D5-BABE-897809DDD951}">
      <dgm:prSet/>
      <dgm:spPr/>
      <dgm:t>
        <a:bodyPr/>
        <a:lstStyle/>
        <a:p>
          <a:r>
            <a:rPr lang="en-US" b="0" i="0"/>
            <a:t>Challenges include: The optimization of inventory (preventing both stockouts and overstock) is necessary.</a:t>
          </a:r>
          <a:endParaRPr lang="en-US"/>
        </a:p>
      </dgm:t>
    </dgm:pt>
    <dgm:pt modelId="{AC54D7CD-4829-43BE-A766-F8416A37656B}" type="parTrans" cxnId="{8B5CDF42-7923-43F3-89F4-F7CC647276DB}">
      <dgm:prSet/>
      <dgm:spPr/>
      <dgm:t>
        <a:bodyPr/>
        <a:lstStyle/>
        <a:p>
          <a:endParaRPr lang="en-US"/>
        </a:p>
      </dgm:t>
    </dgm:pt>
    <dgm:pt modelId="{0A3B5125-EC8D-45A8-89AF-094329B441F2}" type="sibTrans" cxnId="{8B5CDF42-7923-43F3-89F4-F7CC647276DB}">
      <dgm:prSet/>
      <dgm:spPr/>
      <dgm:t>
        <a:bodyPr/>
        <a:lstStyle/>
        <a:p>
          <a:endParaRPr lang="en-US"/>
        </a:p>
      </dgm:t>
    </dgm:pt>
    <dgm:pt modelId="{231D244A-A42E-4863-ABF4-E566F2E6EA4F}">
      <dgm:prSet/>
      <dgm:spPr/>
      <dgm:t>
        <a:bodyPr/>
        <a:lstStyle/>
        <a:p>
          <a:r>
            <a:rPr lang="en-US" b="0" i="0"/>
            <a:t>Revenue prediction for financial planning </a:t>
          </a:r>
          <a:endParaRPr lang="en-US"/>
        </a:p>
      </dgm:t>
    </dgm:pt>
    <dgm:pt modelId="{8AA5490B-01F0-4DF9-8520-40249E559FFB}" type="parTrans" cxnId="{CF4F640B-6A09-44D2-9D98-75F9DEDC1728}">
      <dgm:prSet/>
      <dgm:spPr/>
      <dgm:t>
        <a:bodyPr/>
        <a:lstStyle/>
        <a:p>
          <a:endParaRPr lang="en-US"/>
        </a:p>
      </dgm:t>
    </dgm:pt>
    <dgm:pt modelId="{FBB48C00-37E3-44C3-8B5D-3FCD56C3AE34}" type="sibTrans" cxnId="{CF4F640B-6A09-44D2-9D98-75F9DEDC1728}">
      <dgm:prSet/>
      <dgm:spPr/>
      <dgm:t>
        <a:bodyPr/>
        <a:lstStyle/>
        <a:p>
          <a:endParaRPr lang="en-US"/>
        </a:p>
      </dgm:t>
    </dgm:pt>
    <dgm:pt modelId="{949A1B3D-2BD6-4D2E-9019-E0EDA11C4A78}">
      <dgm:prSet/>
      <dgm:spPr/>
      <dgm:t>
        <a:bodyPr/>
        <a:lstStyle/>
        <a:p>
          <a:r>
            <a:rPr lang="en-US" b="0" i="0"/>
            <a:t>Researchers need to comprehend all elements which influence sales performance metrics.</a:t>
          </a:r>
          <a:endParaRPr lang="en-US"/>
        </a:p>
      </dgm:t>
    </dgm:pt>
    <dgm:pt modelId="{72796710-D921-4222-9D57-4AE067C34FDD}" type="parTrans" cxnId="{A48B4473-3B8A-41D4-8617-405BF01E52D1}">
      <dgm:prSet/>
      <dgm:spPr/>
      <dgm:t>
        <a:bodyPr/>
        <a:lstStyle/>
        <a:p>
          <a:endParaRPr lang="en-US"/>
        </a:p>
      </dgm:t>
    </dgm:pt>
    <dgm:pt modelId="{EFD3A634-2A34-4F50-B31A-F04E45F2B4B0}" type="sibTrans" cxnId="{A48B4473-3B8A-41D4-8617-405BF01E52D1}">
      <dgm:prSet/>
      <dgm:spPr/>
      <dgm:t>
        <a:bodyPr/>
        <a:lstStyle/>
        <a:p>
          <a:endParaRPr lang="en-US"/>
        </a:p>
      </dgm:t>
    </dgm:pt>
    <dgm:pt modelId="{EFB3F72F-B0B6-4DD5-9BE6-8F4FD2E6ACFB}">
      <dgm:prSet/>
      <dgm:spPr/>
      <dgm:t>
        <a:bodyPr/>
        <a:lstStyle/>
        <a:p>
          <a:r>
            <a:rPr lang="en-US" b="0" i="0"/>
            <a:t>The evaluation of product traits leads to performance predictions.</a:t>
          </a:r>
          <a:endParaRPr lang="en-US"/>
        </a:p>
      </dgm:t>
    </dgm:pt>
    <dgm:pt modelId="{06AE450E-3DC7-45C3-8956-C720CAE17A0E}" type="parTrans" cxnId="{64DF8016-99EE-415C-93C3-BDDD0A7E8664}">
      <dgm:prSet/>
      <dgm:spPr/>
      <dgm:t>
        <a:bodyPr/>
        <a:lstStyle/>
        <a:p>
          <a:endParaRPr lang="en-US"/>
        </a:p>
      </dgm:t>
    </dgm:pt>
    <dgm:pt modelId="{F995581C-18FA-4FFF-A330-BE9E9260C808}" type="sibTrans" cxnId="{64DF8016-99EE-415C-93C3-BDDD0A7E8664}">
      <dgm:prSet/>
      <dgm:spPr/>
      <dgm:t>
        <a:bodyPr/>
        <a:lstStyle/>
        <a:p>
          <a:endParaRPr lang="en-US"/>
        </a:p>
      </dgm:t>
    </dgm:pt>
    <dgm:pt modelId="{AABA283C-0151-4840-BBC6-46E3CAECEF93}">
      <dgm:prSet/>
      <dgm:spPr/>
      <dgm:t>
        <a:bodyPr/>
        <a:lstStyle/>
        <a:p>
          <a:r>
            <a:rPr lang="en-US" b="0" i="0"/>
            <a:t>The purpose of our project is to create predictive models which deal with quantity/revenue data as well as success/failure data.</a:t>
          </a:r>
          <a:endParaRPr lang="en-US"/>
        </a:p>
      </dgm:t>
    </dgm:pt>
    <dgm:pt modelId="{4F88C91B-FDF4-42CD-8A17-A269CCD0356B}" type="parTrans" cxnId="{DCC74EA5-4925-40D0-B985-B170A9BD0785}">
      <dgm:prSet/>
      <dgm:spPr/>
      <dgm:t>
        <a:bodyPr/>
        <a:lstStyle/>
        <a:p>
          <a:endParaRPr lang="en-US"/>
        </a:p>
      </dgm:t>
    </dgm:pt>
    <dgm:pt modelId="{929DEAA8-F8DE-4930-821A-5BFE5EA67377}" type="sibTrans" cxnId="{DCC74EA5-4925-40D0-B985-B170A9BD0785}">
      <dgm:prSet/>
      <dgm:spPr/>
      <dgm:t>
        <a:bodyPr/>
        <a:lstStyle/>
        <a:p>
          <a:endParaRPr lang="en-US"/>
        </a:p>
      </dgm:t>
    </dgm:pt>
    <dgm:pt modelId="{8E6D9494-A1A9-4ED4-BAAA-96FC7414A393}" type="pres">
      <dgm:prSet presAssocID="{42D19837-8C41-468B-A2C3-3F4F852F8C2E}" presName="root" presStyleCnt="0">
        <dgm:presLayoutVars>
          <dgm:dir/>
          <dgm:resizeHandles val="exact"/>
        </dgm:presLayoutVars>
      </dgm:prSet>
      <dgm:spPr/>
    </dgm:pt>
    <dgm:pt modelId="{808DF67C-2835-481A-A394-8EABDA1D0ACC}" type="pres">
      <dgm:prSet presAssocID="{B95D05D3-0FDE-442B-B425-C721296EA74B}" presName="compNode" presStyleCnt="0"/>
      <dgm:spPr/>
    </dgm:pt>
    <dgm:pt modelId="{AA0A9790-B6C9-4197-B855-C16C8BAE54F4}" type="pres">
      <dgm:prSet presAssocID="{B95D05D3-0FDE-442B-B425-C721296EA74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F41264F-5F8B-4591-A612-B758D912AB56}" type="pres">
      <dgm:prSet presAssocID="{B95D05D3-0FDE-442B-B425-C721296EA74B}" presName="spaceRect" presStyleCnt="0"/>
      <dgm:spPr/>
    </dgm:pt>
    <dgm:pt modelId="{B47AAE9F-46E0-4099-8BCB-576BCC929972}" type="pres">
      <dgm:prSet presAssocID="{B95D05D3-0FDE-442B-B425-C721296EA74B}" presName="textRect" presStyleLbl="revTx" presStyleIdx="0" presStyleCnt="6">
        <dgm:presLayoutVars>
          <dgm:chMax val="1"/>
          <dgm:chPref val="1"/>
        </dgm:presLayoutVars>
      </dgm:prSet>
      <dgm:spPr/>
    </dgm:pt>
    <dgm:pt modelId="{2B492E04-3035-457B-802B-78F876387BAF}" type="pres">
      <dgm:prSet presAssocID="{0B01A5AA-ED17-4D1C-BFD5-9B6F1CF7D56B}" presName="sibTrans" presStyleCnt="0"/>
      <dgm:spPr/>
    </dgm:pt>
    <dgm:pt modelId="{ED1F7F51-E222-41A7-B60C-72431DA2992F}" type="pres">
      <dgm:prSet presAssocID="{A6E08A67-871C-46D5-BABE-897809DDD951}" presName="compNode" presStyleCnt="0"/>
      <dgm:spPr/>
    </dgm:pt>
    <dgm:pt modelId="{885AFB9D-9833-4770-ACA4-DD6E089A803D}" type="pres">
      <dgm:prSet presAssocID="{A6E08A67-871C-46D5-BABE-897809DDD95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8CA332B-A7C1-4BE2-9BD1-147937D1AFD4}" type="pres">
      <dgm:prSet presAssocID="{A6E08A67-871C-46D5-BABE-897809DDD951}" presName="spaceRect" presStyleCnt="0"/>
      <dgm:spPr/>
    </dgm:pt>
    <dgm:pt modelId="{28E6A17C-1338-4C08-85DD-588306FEC80E}" type="pres">
      <dgm:prSet presAssocID="{A6E08A67-871C-46D5-BABE-897809DDD951}" presName="textRect" presStyleLbl="revTx" presStyleIdx="1" presStyleCnt="6">
        <dgm:presLayoutVars>
          <dgm:chMax val="1"/>
          <dgm:chPref val="1"/>
        </dgm:presLayoutVars>
      </dgm:prSet>
      <dgm:spPr/>
    </dgm:pt>
    <dgm:pt modelId="{958560BF-3DC9-42F6-845E-E071815A1655}" type="pres">
      <dgm:prSet presAssocID="{0A3B5125-EC8D-45A8-89AF-094329B441F2}" presName="sibTrans" presStyleCnt="0"/>
      <dgm:spPr/>
    </dgm:pt>
    <dgm:pt modelId="{A4FD48C0-3771-44D2-91F0-7DAD3D2F216C}" type="pres">
      <dgm:prSet presAssocID="{231D244A-A42E-4863-ABF4-E566F2E6EA4F}" presName="compNode" presStyleCnt="0"/>
      <dgm:spPr/>
    </dgm:pt>
    <dgm:pt modelId="{29166082-8CD4-420E-BF42-79EC8D331EB7}" type="pres">
      <dgm:prSet presAssocID="{231D244A-A42E-4863-ABF4-E566F2E6EA4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50DC528-0439-4ED9-82FE-E7BDB3C16B71}" type="pres">
      <dgm:prSet presAssocID="{231D244A-A42E-4863-ABF4-E566F2E6EA4F}" presName="spaceRect" presStyleCnt="0"/>
      <dgm:spPr/>
    </dgm:pt>
    <dgm:pt modelId="{F74CC27C-D2EC-4309-8AA5-4D36B74EA797}" type="pres">
      <dgm:prSet presAssocID="{231D244A-A42E-4863-ABF4-E566F2E6EA4F}" presName="textRect" presStyleLbl="revTx" presStyleIdx="2" presStyleCnt="6">
        <dgm:presLayoutVars>
          <dgm:chMax val="1"/>
          <dgm:chPref val="1"/>
        </dgm:presLayoutVars>
      </dgm:prSet>
      <dgm:spPr/>
    </dgm:pt>
    <dgm:pt modelId="{FBEC3D3F-A8AE-49B4-9DAD-11E0B6BC1506}" type="pres">
      <dgm:prSet presAssocID="{FBB48C00-37E3-44C3-8B5D-3FCD56C3AE34}" presName="sibTrans" presStyleCnt="0"/>
      <dgm:spPr/>
    </dgm:pt>
    <dgm:pt modelId="{4927BE6A-1F14-4ABA-BA58-E0DF050CFD33}" type="pres">
      <dgm:prSet presAssocID="{949A1B3D-2BD6-4D2E-9019-E0EDA11C4A78}" presName="compNode" presStyleCnt="0"/>
      <dgm:spPr/>
    </dgm:pt>
    <dgm:pt modelId="{170112E6-41BE-4928-8604-AF0B2A035737}" type="pres">
      <dgm:prSet presAssocID="{949A1B3D-2BD6-4D2E-9019-E0EDA11C4A7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678BF46-00D8-4BF8-B37C-65C282138C1B}" type="pres">
      <dgm:prSet presAssocID="{949A1B3D-2BD6-4D2E-9019-E0EDA11C4A78}" presName="spaceRect" presStyleCnt="0"/>
      <dgm:spPr/>
    </dgm:pt>
    <dgm:pt modelId="{9C092C3E-2648-4C7D-93F5-8743ED5A4E0B}" type="pres">
      <dgm:prSet presAssocID="{949A1B3D-2BD6-4D2E-9019-E0EDA11C4A78}" presName="textRect" presStyleLbl="revTx" presStyleIdx="3" presStyleCnt="6">
        <dgm:presLayoutVars>
          <dgm:chMax val="1"/>
          <dgm:chPref val="1"/>
        </dgm:presLayoutVars>
      </dgm:prSet>
      <dgm:spPr/>
    </dgm:pt>
    <dgm:pt modelId="{20566335-31AF-454B-B4DE-A3C8CA7E5B97}" type="pres">
      <dgm:prSet presAssocID="{EFD3A634-2A34-4F50-B31A-F04E45F2B4B0}" presName="sibTrans" presStyleCnt="0"/>
      <dgm:spPr/>
    </dgm:pt>
    <dgm:pt modelId="{95313039-FB62-47A3-830F-A2221FD2F0A3}" type="pres">
      <dgm:prSet presAssocID="{EFB3F72F-B0B6-4DD5-9BE6-8F4FD2E6ACFB}" presName="compNode" presStyleCnt="0"/>
      <dgm:spPr/>
    </dgm:pt>
    <dgm:pt modelId="{0909A47A-D747-4519-9BEA-9BA246C76522}" type="pres">
      <dgm:prSet presAssocID="{EFB3F72F-B0B6-4DD5-9BE6-8F4FD2E6ACF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3B6058B-C07E-4D59-974C-402B7ABBE0CB}" type="pres">
      <dgm:prSet presAssocID="{EFB3F72F-B0B6-4DD5-9BE6-8F4FD2E6ACFB}" presName="spaceRect" presStyleCnt="0"/>
      <dgm:spPr/>
    </dgm:pt>
    <dgm:pt modelId="{0F84BAC6-FC7F-4534-AA8A-2986B0A86040}" type="pres">
      <dgm:prSet presAssocID="{EFB3F72F-B0B6-4DD5-9BE6-8F4FD2E6ACFB}" presName="textRect" presStyleLbl="revTx" presStyleIdx="4" presStyleCnt="6">
        <dgm:presLayoutVars>
          <dgm:chMax val="1"/>
          <dgm:chPref val="1"/>
        </dgm:presLayoutVars>
      </dgm:prSet>
      <dgm:spPr/>
    </dgm:pt>
    <dgm:pt modelId="{0C47703A-2A2E-454D-95FB-ECBE31384B74}" type="pres">
      <dgm:prSet presAssocID="{F995581C-18FA-4FFF-A330-BE9E9260C808}" presName="sibTrans" presStyleCnt="0"/>
      <dgm:spPr/>
    </dgm:pt>
    <dgm:pt modelId="{B4148FBA-9F15-463C-A5E8-C6AE4D11A4D8}" type="pres">
      <dgm:prSet presAssocID="{AABA283C-0151-4840-BBC6-46E3CAECEF93}" presName="compNode" presStyleCnt="0"/>
      <dgm:spPr/>
    </dgm:pt>
    <dgm:pt modelId="{EBB957B0-9320-4260-BDC3-EC189636C069}" type="pres">
      <dgm:prSet presAssocID="{AABA283C-0151-4840-BBC6-46E3CAECEF9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EFF8469-7788-448E-A14B-B3A2E546B5E7}" type="pres">
      <dgm:prSet presAssocID="{AABA283C-0151-4840-BBC6-46E3CAECEF93}" presName="spaceRect" presStyleCnt="0"/>
      <dgm:spPr/>
    </dgm:pt>
    <dgm:pt modelId="{71458C2F-8BF0-484E-83B9-DD2F6C813758}" type="pres">
      <dgm:prSet presAssocID="{AABA283C-0151-4840-BBC6-46E3CAECEF9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06D8901-6486-48D5-AD80-D91381175A78}" type="presOf" srcId="{B95D05D3-0FDE-442B-B425-C721296EA74B}" destId="{B47AAE9F-46E0-4099-8BCB-576BCC929972}" srcOrd="0" destOrd="0" presId="urn:microsoft.com/office/officeart/2018/2/layout/IconLabelList"/>
    <dgm:cxn modelId="{9F904505-DC1C-4166-80FE-F6F2D3470386}" type="presOf" srcId="{EFB3F72F-B0B6-4DD5-9BE6-8F4FD2E6ACFB}" destId="{0F84BAC6-FC7F-4534-AA8A-2986B0A86040}" srcOrd="0" destOrd="0" presId="urn:microsoft.com/office/officeart/2018/2/layout/IconLabelList"/>
    <dgm:cxn modelId="{CF4F640B-6A09-44D2-9D98-75F9DEDC1728}" srcId="{42D19837-8C41-468B-A2C3-3F4F852F8C2E}" destId="{231D244A-A42E-4863-ABF4-E566F2E6EA4F}" srcOrd="2" destOrd="0" parTransId="{8AA5490B-01F0-4DF9-8520-40249E559FFB}" sibTransId="{FBB48C00-37E3-44C3-8B5D-3FCD56C3AE34}"/>
    <dgm:cxn modelId="{E0033110-8205-4FC1-85B2-66B74636FA73}" type="presOf" srcId="{231D244A-A42E-4863-ABF4-E566F2E6EA4F}" destId="{F74CC27C-D2EC-4309-8AA5-4D36B74EA797}" srcOrd="0" destOrd="0" presId="urn:microsoft.com/office/officeart/2018/2/layout/IconLabelList"/>
    <dgm:cxn modelId="{64DF8016-99EE-415C-93C3-BDDD0A7E8664}" srcId="{42D19837-8C41-468B-A2C3-3F4F852F8C2E}" destId="{EFB3F72F-B0B6-4DD5-9BE6-8F4FD2E6ACFB}" srcOrd="4" destOrd="0" parTransId="{06AE450E-3DC7-45C3-8956-C720CAE17A0E}" sibTransId="{F995581C-18FA-4FFF-A330-BE9E9260C808}"/>
    <dgm:cxn modelId="{8B5CDF42-7923-43F3-89F4-F7CC647276DB}" srcId="{42D19837-8C41-468B-A2C3-3F4F852F8C2E}" destId="{A6E08A67-871C-46D5-BABE-897809DDD951}" srcOrd="1" destOrd="0" parTransId="{AC54D7CD-4829-43BE-A766-F8416A37656B}" sibTransId="{0A3B5125-EC8D-45A8-89AF-094329B441F2}"/>
    <dgm:cxn modelId="{7833A144-CC6A-49F1-98FD-A312BF102B56}" type="presOf" srcId="{42D19837-8C41-468B-A2C3-3F4F852F8C2E}" destId="{8E6D9494-A1A9-4ED4-BAAA-96FC7414A393}" srcOrd="0" destOrd="0" presId="urn:microsoft.com/office/officeart/2018/2/layout/IconLabelList"/>
    <dgm:cxn modelId="{B226EC72-4D39-4A6E-B545-6278504DB923}" srcId="{42D19837-8C41-468B-A2C3-3F4F852F8C2E}" destId="{B95D05D3-0FDE-442B-B425-C721296EA74B}" srcOrd="0" destOrd="0" parTransId="{C4454D5C-9327-46A7-9543-6EF547F5C1BF}" sibTransId="{0B01A5AA-ED17-4D1C-BFD5-9B6F1CF7D56B}"/>
    <dgm:cxn modelId="{A48B4473-3B8A-41D4-8617-405BF01E52D1}" srcId="{42D19837-8C41-468B-A2C3-3F4F852F8C2E}" destId="{949A1B3D-2BD6-4D2E-9019-E0EDA11C4A78}" srcOrd="3" destOrd="0" parTransId="{72796710-D921-4222-9D57-4AE067C34FDD}" sibTransId="{EFD3A634-2A34-4F50-B31A-F04E45F2B4B0}"/>
    <dgm:cxn modelId="{10F00CA5-772A-41E4-8053-0C364B94C7AC}" type="presOf" srcId="{A6E08A67-871C-46D5-BABE-897809DDD951}" destId="{28E6A17C-1338-4C08-85DD-588306FEC80E}" srcOrd="0" destOrd="0" presId="urn:microsoft.com/office/officeart/2018/2/layout/IconLabelList"/>
    <dgm:cxn modelId="{DCC74EA5-4925-40D0-B985-B170A9BD0785}" srcId="{42D19837-8C41-468B-A2C3-3F4F852F8C2E}" destId="{AABA283C-0151-4840-BBC6-46E3CAECEF93}" srcOrd="5" destOrd="0" parTransId="{4F88C91B-FDF4-42CD-8A17-A269CCD0356B}" sibTransId="{929DEAA8-F8DE-4930-821A-5BFE5EA67377}"/>
    <dgm:cxn modelId="{F647FBA6-2E51-43DE-927D-5C5AB8F23DF7}" type="presOf" srcId="{949A1B3D-2BD6-4D2E-9019-E0EDA11C4A78}" destId="{9C092C3E-2648-4C7D-93F5-8743ED5A4E0B}" srcOrd="0" destOrd="0" presId="urn:microsoft.com/office/officeart/2018/2/layout/IconLabelList"/>
    <dgm:cxn modelId="{28B092E6-9B7E-4777-9266-B64B2D1E1D25}" type="presOf" srcId="{AABA283C-0151-4840-BBC6-46E3CAECEF93}" destId="{71458C2F-8BF0-484E-83B9-DD2F6C813758}" srcOrd="0" destOrd="0" presId="urn:microsoft.com/office/officeart/2018/2/layout/IconLabelList"/>
    <dgm:cxn modelId="{A320E573-C2C4-419F-9294-3830648D5D6E}" type="presParOf" srcId="{8E6D9494-A1A9-4ED4-BAAA-96FC7414A393}" destId="{808DF67C-2835-481A-A394-8EABDA1D0ACC}" srcOrd="0" destOrd="0" presId="urn:microsoft.com/office/officeart/2018/2/layout/IconLabelList"/>
    <dgm:cxn modelId="{E7663243-50B9-40E2-B411-19E8E4E73E7E}" type="presParOf" srcId="{808DF67C-2835-481A-A394-8EABDA1D0ACC}" destId="{AA0A9790-B6C9-4197-B855-C16C8BAE54F4}" srcOrd="0" destOrd="0" presId="urn:microsoft.com/office/officeart/2018/2/layout/IconLabelList"/>
    <dgm:cxn modelId="{9CA868D0-984F-4E94-BBA1-41AA65BA8DE8}" type="presParOf" srcId="{808DF67C-2835-481A-A394-8EABDA1D0ACC}" destId="{6F41264F-5F8B-4591-A612-B758D912AB56}" srcOrd="1" destOrd="0" presId="urn:microsoft.com/office/officeart/2018/2/layout/IconLabelList"/>
    <dgm:cxn modelId="{F0554410-0838-46B3-B660-5360B07F7364}" type="presParOf" srcId="{808DF67C-2835-481A-A394-8EABDA1D0ACC}" destId="{B47AAE9F-46E0-4099-8BCB-576BCC929972}" srcOrd="2" destOrd="0" presId="urn:microsoft.com/office/officeart/2018/2/layout/IconLabelList"/>
    <dgm:cxn modelId="{6378E7DF-B4C1-4FA1-88CE-22D6EA6CCFBD}" type="presParOf" srcId="{8E6D9494-A1A9-4ED4-BAAA-96FC7414A393}" destId="{2B492E04-3035-457B-802B-78F876387BAF}" srcOrd="1" destOrd="0" presId="urn:microsoft.com/office/officeart/2018/2/layout/IconLabelList"/>
    <dgm:cxn modelId="{FFD25477-547D-483F-8838-072C9BA615D4}" type="presParOf" srcId="{8E6D9494-A1A9-4ED4-BAAA-96FC7414A393}" destId="{ED1F7F51-E222-41A7-B60C-72431DA2992F}" srcOrd="2" destOrd="0" presId="urn:microsoft.com/office/officeart/2018/2/layout/IconLabelList"/>
    <dgm:cxn modelId="{21E439F7-8249-467F-985E-233B7E6A08B0}" type="presParOf" srcId="{ED1F7F51-E222-41A7-B60C-72431DA2992F}" destId="{885AFB9D-9833-4770-ACA4-DD6E089A803D}" srcOrd="0" destOrd="0" presId="urn:microsoft.com/office/officeart/2018/2/layout/IconLabelList"/>
    <dgm:cxn modelId="{606EE28F-1BD8-4C65-943F-6219DC8705FF}" type="presParOf" srcId="{ED1F7F51-E222-41A7-B60C-72431DA2992F}" destId="{B8CA332B-A7C1-4BE2-9BD1-147937D1AFD4}" srcOrd="1" destOrd="0" presId="urn:microsoft.com/office/officeart/2018/2/layout/IconLabelList"/>
    <dgm:cxn modelId="{DDEE1AEB-477D-4562-8DA0-8EC74CB42425}" type="presParOf" srcId="{ED1F7F51-E222-41A7-B60C-72431DA2992F}" destId="{28E6A17C-1338-4C08-85DD-588306FEC80E}" srcOrd="2" destOrd="0" presId="urn:microsoft.com/office/officeart/2018/2/layout/IconLabelList"/>
    <dgm:cxn modelId="{6FD6F8A1-BC69-4377-BD1C-A8823D8E088A}" type="presParOf" srcId="{8E6D9494-A1A9-4ED4-BAAA-96FC7414A393}" destId="{958560BF-3DC9-42F6-845E-E071815A1655}" srcOrd="3" destOrd="0" presId="urn:microsoft.com/office/officeart/2018/2/layout/IconLabelList"/>
    <dgm:cxn modelId="{06804622-F799-48A4-B36B-E064553D0C4C}" type="presParOf" srcId="{8E6D9494-A1A9-4ED4-BAAA-96FC7414A393}" destId="{A4FD48C0-3771-44D2-91F0-7DAD3D2F216C}" srcOrd="4" destOrd="0" presId="urn:microsoft.com/office/officeart/2018/2/layout/IconLabelList"/>
    <dgm:cxn modelId="{73C72AAA-1ED5-46C6-9AD4-821B0D0B17BA}" type="presParOf" srcId="{A4FD48C0-3771-44D2-91F0-7DAD3D2F216C}" destId="{29166082-8CD4-420E-BF42-79EC8D331EB7}" srcOrd="0" destOrd="0" presId="urn:microsoft.com/office/officeart/2018/2/layout/IconLabelList"/>
    <dgm:cxn modelId="{1EF8B381-1D26-43B3-B619-791588A1B16C}" type="presParOf" srcId="{A4FD48C0-3771-44D2-91F0-7DAD3D2F216C}" destId="{750DC528-0439-4ED9-82FE-E7BDB3C16B71}" srcOrd="1" destOrd="0" presId="urn:microsoft.com/office/officeart/2018/2/layout/IconLabelList"/>
    <dgm:cxn modelId="{E92E004F-7199-4E78-962E-D1930BFCA5A0}" type="presParOf" srcId="{A4FD48C0-3771-44D2-91F0-7DAD3D2F216C}" destId="{F74CC27C-D2EC-4309-8AA5-4D36B74EA797}" srcOrd="2" destOrd="0" presId="urn:microsoft.com/office/officeart/2018/2/layout/IconLabelList"/>
    <dgm:cxn modelId="{DA43998B-C320-499D-A6B3-3417F32BDF72}" type="presParOf" srcId="{8E6D9494-A1A9-4ED4-BAAA-96FC7414A393}" destId="{FBEC3D3F-A8AE-49B4-9DAD-11E0B6BC1506}" srcOrd="5" destOrd="0" presId="urn:microsoft.com/office/officeart/2018/2/layout/IconLabelList"/>
    <dgm:cxn modelId="{D3FF168B-25ED-4B12-A649-A4D29D359983}" type="presParOf" srcId="{8E6D9494-A1A9-4ED4-BAAA-96FC7414A393}" destId="{4927BE6A-1F14-4ABA-BA58-E0DF050CFD33}" srcOrd="6" destOrd="0" presId="urn:microsoft.com/office/officeart/2018/2/layout/IconLabelList"/>
    <dgm:cxn modelId="{D088E1F7-FBD2-4F69-B4DB-6FA4ABE0FD33}" type="presParOf" srcId="{4927BE6A-1F14-4ABA-BA58-E0DF050CFD33}" destId="{170112E6-41BE-4928-8604-AF0B2A035737}" srcOrd="0" destOrd="0" presId="urn:microsoft.com/office/officeart/2018/2/layout/IconLabelList"/>
    <dgm:cxn modelId="{6EE84182-A26E-41A8-9D90-CBC5BF2E21A1}" type="presParOf" srcId="{4927BE6A-1F14-4ABA-BA58-E0DF050CFD33}" destId="{C678BF46-00D8-4BF8-B37C-65C282138C1B}" srcOrd="1" destOrd="0" presId="urn:microsoft.com/office/officeart/2018/2/layout/IconLabelList"/>
    <dgm:cxn modelId="{F035686C-6B88-4EBB-9836-27064E0D7F33}" type="presParOf" srcId="{4927BE6A-1F14-4ABA-BA58-E0DF050CFD33}" destId="{9C092C3E-2648-4C7D-93F5-8743ED5A4E0B}" srcOrd="2" destOrd="0" presId="urn:microsoft.com/office/officeart/2018/2/layout/IconLabelList"/>
    <dgm:cxn modelId="{CC7E9224-923C-4A03-9F12-EEA8CBEA3947}" type="presParOf" srcId="{8E6D9494-A1A9-4ED4-BAAA-96FC7414A393}" destId="{20566335-31AF-454B-B4DE-A3C8CA7E5B97}" srcOrd="7" destOrd="0" presId="urn:microsoft.com/office/officeart/2018/2/layout/IconLabelList"/>
    <dgm:cxn modelId="{774E275C-837C-48C9-836B-1A4F8BBA4B14}" type="presParOf" srcId="{8E6D9494-A1A9-4ED4-BAAA-96FC7414A393}" destId="{95313039-FB62-47A3-830F-A2221FD2F0A3}" srcOrd="8" destOrd="0" presId="urn:microsoft.com/office/officeart/2018/2/layout/IconLabelList"/>
    <dgm:cxn modelId="{8E0B42BF-E999-4A96-8167-A0686EC914ED}" type="presParOf" srcId="{95313039-FB62-47A3-830F-A2221FD2F0A3}" destId="{0909A47A-D747-4519-9BEA-9BA246C76522}" srcOrd="0" destOrd="0" presId="urn:microsoft.com/office/officeart/2018/2/layout/IconLabelList"/>
    <dgm:cxn modelId="{87B18DB3-F50B-4511-852A-11EADDD8253E}" type="presParOf" srcId="{95313039-FB62-47A3-830F-A2221FD2F0A3}" destId="{43B6058B-C07E-4D59-974C-402B7ABBE0CB}" srcOrd="1" destOrd="0" presId="urn:microsoft.com/office/officeart/2018/2/layout/IconLabelList"/>
    <dgm:cxn modelId="{CEEC0486-6157-4554-B42B-46A42FE8A745}" type="presParOf" srcId="{95313039-FB62-47A3-830F-A2221FD2F0A3}" destId="{0F84BAC6-FC7F-4534-AA8A-2986B0A86040}" srcOrd="2" destOrd="0" presId="urn:microsoft.com/office/officeart/2018/2/layout/IconLabelList"/>
    <dgm:cxn modelId="{EEEC63B9-6DE8-4738-96D1-06E805B719DA}" type="presParOf" srcId="{8E6D9494-A1A9-4ED4-BAAA-96FC7414A393}" destId="{0C47703A-2A2E-454D-95FB-ECBE31384B74}" srcOrd="9" destOrd="0" presId="urn:microsoft.com/office/officeart/2018/2/layout/IconLabelList"/>
    <dgm:cxn modelId="{E993AF31-8269-4187-B3BF-10D04A80C35A}" type="presParOf" srcId="{8E6D9494-A1A9-4ED4-BAAA-96FC7414A393}" destId="{B4148FBA-9F15-463C-A5E8-C6AE4D11A4D8}" srcOrd="10" destOrd="0" presId="urn:microsoft.com/office/officeart/2018/2/layout/IconLabelList"/>
    <dgm:cxn modelId="{E8AC0B26-6FAA-45C7-9488-7200565316C7}" type="presParOf" srcId="{B4148FBA-9F15-463C-A5E8-C6AE4D11A4D8}" destId="{EBB957B0-9320-4260-BDC3-EC189636C069}" srcOrd="0" destOrd="0" presId="urn:microsoft.com/office/officeart/2018/2/layout/IconLabelList"/>
    <dgm:cxn modelId="{D9FC4FA9-E8F2-434C-86C1-956D48855EC7}" type="presParOf" srcId="{B4148FBA-9F15-463C-A5E8-C6AE4D11A4D8}" destId="{2EFF8469-7788-448E-A14B-B3A2E546B5E7}" srcOrd="1" destOrd="0" presId="urn:microsoft.com/office/officeart/2018/2/layout/IconLabelList"/>
    <dgm:cxn modelId="{C3B0BCDC-B4FC-4602-80FB-CE4006280451}" type="presParOf" srcId="{B4148FBA-9F15-463C-A5E8-C6AE4D11A4D8}" destId="{71458C2F-8BF0-484E-83B9-DD2F6C8137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6B7C5C-3531-483B-96D7-C634795C9C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38CC522-5BDF-43AB-9645-7BA09DBDE5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Traditional Models: ARIMA, SARIMA.</a:t>
          </a:r>
        </a:p>
      </dgm:t>
    </dgm:pt>
    <dgm:pt modelId="{B084C254-94A3-418A-9D63-53409787261D}" type="parTrans" cxnId="{170F4DF8-0CBF-464A-90B4-C3C640DD8C5A}">
      <dgm:prSet/>
      <dgm:spPr/>
      <dgm:t>
        <a:bodyPr/>
        <a:lstStyle/>
        <a:p>
          <a:endParaRPr lang="en-US"/>
        </a:p>
      </dgm:t>
    </dgm:pt>
    <dgm:pt modelId="{84EF4D56-39CF-461E-8F19-2CD839C9D206}" type="sibTrans" cxnId="{170F4DF8-0CBF-464A-90B4-C3C640DD8C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C4C515-83EA-45C5-9B5B-397FCDE428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 Models: Random Forest, Logistic Regression, Linear Regression.</a:t>
          </a:r>
        </a:p>
      </dgm:t>
    </dgm:pt>
    <dgm:pt modelId="{BAFC45C0-1D7F-439B-9E71-16E14A4E1AD3}" type="parTrans" cxnId="{D06DBA6C-E168-44D0-9768-E22B1D214B3F}">
      <dgm:prSet/>
      <dgm:spPr/>
      <dgm:t>
        <a:bodyPr/>
        <a:lstStyle/>
        <a:p>
          <a:endParaRPr lang="en-US"/>
        </a:p>
      </dgm:t>
    </dgm:pt>
    <dgm:pt modelId="{A3A49CA3-642F-474B-AFFF-BBFE84F1C93D}" type="sibTrans" cxnId="{D06DBA6C-E168-44D0-9768-E22B1D214B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8808EE-AE60-4511-A5CC-9D17EDD932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has advantages and limitations.</a:t>
          </a:r>
        </a:p>
      </dgm:t>
    </dgm:pt>
    <dgm:pt modelId="{94812C5A-3296-45C0-ABA8-88671B805822}" type="parTrans" cxnId="{B1752900-7B90-4771-98F3-69A24D95E5F9}">
      <dgm:prSet/>
      <dgm:spPr/>
      <dgm:t>
        <a:bodyPr/>
        <a:lstStyle/>
        <a:p>
          <a:endParaRPr lang="en-US"/>
        </a:p>
      </dgm:t>
    </dgm:pt>
    <dgm:pt modelId="{C4D5554B-EAD5-480C-9834-F9458B813726}" type="sibTrans" cxnId="{B1752900-7B90-4771-98F3-69A24D95E5F9}">
      <dgm:prSet/>
      <dgm:spPr/>
      <dgm:t>
        <a:bodyPr/>
        <a:lstStyle/>
        <a:p>
          <a:endParaRPr lang="en-US"/>
        </a:p>
      </dgm:t>
    </dgm:pt>
    <dgm:pt modelId="{D56A7104-2555-4A95-BEDF-6A2CD4457B8B}" type="pres">
      <dgm:prSet presAssocID="{576B7C5C-3531-483B-96D7-C634795C9CF4}" presName="root" presStyleCnt="0">
        <dgm:presLayoutVars>
          <dgm:dir/>
          <dgm:resizeHandles val="exact"/>
        </dgm:presLayoutVars>
      </dgm:prSet>
      <dgm:spPr/>
    </dgm:pt>
    <dgm:pt modelId="{D6F9AC99-E8AC-4170-8041-724BF3CC5426}" type="pres">
      <dgm:prSet presAssocID="{C38CC522-5BDF-43AB-9645-7BA09DBDE513}" presName="compNode" presStyleCnt="0"/>
      <dgm:spPr/>
    </dgm:pt>
    <dgm:pt modelId="{F17B854F-AE7C-4D0F-8876-11E38880B8F2}" type="pres">
      <dgm:prSet presAssocID="{C38CC522-5BDF-43AB-9645-7BA09DBDE513}" presName="bgRect" presStyleLbl="bgShp" presStyleIdx="0" presStyleCnt="3"/>
      <dgm:spPr/>
    </dgm:pt>
    <dgm:pt modelId="{4B57DBB3-3A16-49DE-BDE4-122F0043A29B}" type="pres">
      <dgm:prSet presAssocID="{C38CC522-5BDF-43AB-9645-7BA09DBDE5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3D115285-9324-403D-AAE0-2AF8391E066E}" type="pres">
      <dgm:prSet presAssocID="{C38CC522-5BDF-43AB-9645-7BA09DBDE513}" presName="spaceRect" presStyleCnt="0"/>
      <dgm:spPr/>
    </dgm:pt>
    <dgm:pt modelId="{FE8C5613-0699-483F-BA58-5D1B7A8FC962}" type="pres">
      <dgm:prSet presAssocID="{C38CC522-5BDF-43AB-9645-7BA09DBDE513}" presName="parTx" presStyleLbl="revTx" presStyleIdx="0" presStyleCnt="3">
        <dgm:presLayoutVars>
          <dgm:chMax val="0"/>
          <dgm:chPref val="0"/>
        </dgm:presLayoutVars>
      </dgm:prSet>
      <dgm:spPr/>
    </dgm:pt>
    <dgm:pt modelId="{C94FED2B-8FED-44D4-83C4-B738DB92227B}" type="pres">
      <dgm:prSet presAssocID="{84EF4D56-39CF-461E-8F19-2CD839C9D206}" presName="sibTrans" presStyleCnt="0"/>
      <dgm:spPr/>
    </dgm:pt>
    <dgm:pt modelId="{0550D787-F3F7-426E-87D1-EEB5EBD9E447}" type="pres">
      <dgm:prSet presAssocID="{E4C4C515-83EA-45C5-9B5B-397FCDE428F7}" presName="compNode" presStyleCnt="0"/>
      <dgm:spPr/>
    </dgm:pt>
    <dgm:pt modelId="{DBF94A30-A1F2-4740-A92D-F9308CE1E05E}" type="pres">
      <dgm:prSet presAssocID="{E4C4C515-83EA-45C5-9B5B-397FCDE428F7}" presName="bgRect" presStyleLbl="bgShp" presStyleIdx="1" presStyleCnt="3"/>
      <dgm:spPr/>
    </dgm:pt>
    <dgm:pt modelId="{160EBE3B-B8F6-47A8-A189-958C71E170C9}" type="pres">
      <dgm:prSet presAssocID="{E4C4C515-83EA-45C5-9B5B-397FCDE428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EDE644FB-F558-4192-8C58-F36122ED2EC4}" type="pres">
      <dgm:prSet presAssocID="{E4C4C515-83EA-45C5-9B5B-397FCDE428F7}" presName="spaceRect" presStyleCnt="0"/>
      <dgm:spPr/>
    </dgm:pt>
    <dgm:pt modelId="{6B610604-CA0D-4B52-84F2-7DC52C15D378}" type="pres">
      <dgm:prSet presAssocID="{E4C4C515-83EA-45C5-9B5B-397FCDE428F7}" presName="parTx" presStyleLbl="revTx" presStyleIdx="1" presStyleCnt="3">
        <dgm:presLayoutVars>
          <dgm:chMax val="0"/>
          <dgm:chPref val="0"/>
        </dgm:presLayoutVars>
      </dgm:prSet>
      <dgm:spPr/>
    </dgm:pt>
    <dgm:pt modelId="{FAA1D301-49BA-465B-917F-E0B9B8DDD16B}" type="pres">
      <dgm:prSet presAssocID="{A3A49CA3-642F-474B-AFFF-BBFE84F1C93D}" presName="sibTrans" presStyleCnt="0"/>
      <dgm:spPr/>
    </dgm:pt>
    <dgm:pt modelId="{B05199A6-C8B3-4B3D-AD85-706D1AB1445D}" type="pres">
      <dgm:prSet presAssocID="{828808EE-AE60-4511-A5CC-9D17EDD932A6}" presName="compNode" presStyleCnt="0"/>
      <dgm:spPr/>
    </dgm:pt>
    <dgm:pt modelId="{4B51F659-E1F6-46F5-BCC2-BE267CF07CF6}" type="pres">
      <dgm:prSet presAssocID="{828808EE-AE60-4511-A5CC-9D17EDD932A6}" presName="bgRect" presStyleLbl="bgShp" presStyleIdx="2" presStyleCnt="3"/>
      <dgm:spPr/>
    </dgm:pt>
    <dgm:pt modelId="{0179347C-E8AC-47F0-9ADC-6D7322CB057C}" type="pres">
      <dgm:prSet presAssocID="{828808EE-AE60-4511-A5CC-9D17EDD932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B7F1668-B768-474B-907B-D57D41F7F9FF}" type="pres">
      <dgm:prSet presAssocID="{828808EE-AE60-4511-A5CC-9D17EDD932A6}" presName="spaceRect" presStyleCnt="0"/>
      <dgm:spPr/>
    </dgm:pt>
    <dgm:pt modelId="{F1A0FC19-E97B-49FD-B04F-51594199F2EE}" type="pres">
      <dgm:prSet presAssocID="{828808EE-AE60-4511-A5CC-9D17EDD932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1752900-7B90-4771-98F3-69A24D95E5F9}" srcId="{576B7C5C-3531-483B-96D7-C634795C9CF4}" destId="{828808EE-AE60-4511-A5CC-9D17EDD932A6}" srcOrd="2" destOrd="0" parTransId="{94812C5A-3296-45C0-ABA8-88671B805822}" sibTransId="{C4D5554B-EAD5-480C-9834-F9458B813726}"/>
    <dgm:cxn modelId="{E314B71A-5024-A044-9E90-3D9F3BA28326}" type="presOf" srcId="{576B7C5C-3531-483B-96D7-C634795C9CF4}" destId="{D56A7104-2555-4A95-BEDF-6A2CD4457B8B}" srcOrd="0" destOrd="0" presId="urn:microsoft.com/office/officeart/2018/2/layout/IconVerticalSolidList"/>
    <dgm:cxn modelId="{D06DBA6C-E168-44D0-9768-E22B1D214B3F}" srcId="{576B7C5C-3531-483B-96D7-C634795C9CF4}" destId="{E4C4C515-83EA-45C5-9B5B-397FCDE428F7}" srcOrd="1" destOrd="0" parTransId="{BAFC45C0-1D7F-439B-9E71-16E14A4E1AD3}" sibTransId="{A3A49CA3-642F-474B-AFFF-BBFE84F1C93D}"/>
    <dgm:cxn modelId="{B996A377-7C11-944C-91F5-C6D7D010B62E}" type="presOf" srcId="{C38CC522-5BDF-43AB-9645-7BA09DBDE513}" destId="{FE8C5613-0699-483F-BA58-5D1B7A8FC962}" srcOrd="0" destOrd="0" presId="urn:microsoft.com/office/officeart/2018/2/layout/IconVerticalSolidList"/>
    <dgm:cxn modelId="{1AA66C80-3E52-154D-BB18-CD3DAF2CCBBC}" type="presOf" srcId="{E4C4C515-83EA-45C5-9B5B-397FCDE428F7}" destId="{6B610604-CA0D-4B52-84F2-7DC52C15D378}" srcOrd="0" destOrd="0" presId="urn:microsoft.com/office/officeart/2018/2/layout/IconVerticalSolidList"/>
    <dgm:cxn modelId="{215CA9F5-BC6A-3748-8584-B0FB641E6E9C}" type="presOf" srcId="{828808EE-AE60-4511-A5CC-9D17EDD932A6}" destId="{F1A0FC19-E97B-49FD-B04F-51594199F2EE}" srcOrd="0" destOrd="0" presId="urn:microsoft.com/office/officeart/2018/2/layout/IconVerticalSolidList"/>
    <dgm:cxn modelId="{170F4DF8-0CBF-464A-90B4-C3C640DD8C5A}" srcId="{576B7C5C-3531-483B-96D7-C634795C9CF4}" destId="{C38CC522-5BDF-43AB-9645-7BA09DBDE513}" srcOrd="0" destOrd="0" parTransId="{B084C254-94A3-418A-9D63-53409787261D}" sibTransId="{84EF4D56-39CF-461E-8F19-2CD839C9D206}"/>
    <dgm:cxn modelId="{282971A5-57FE-D649-8774-A4018F330475}" type="presParOf" srcId="{D56A7104-2555-4A95-BEDF-6A2CD4457B8B}" destId="{D6F9AC99-E8AC-4170-8041-724BF3CC5426}" srcOrd="0" destOrd="0" presId="urn:microsoft.com/office/officeart/2018/2/layout/IconVerticalSolidList"/>
    <dgm:cxn modelId="{9795042A-05ED-1148-A7F8-0A17FD43D301}" type="presParOf" srcId="{D6F9AC99-E8AC-4170-8041-724BF3CC5426}" destId="{F17B854F-AE7C-4D0F-8876-11E38880B8F2}" srcOrd="0" destOrd="0" presId="urn:microsoft.com/office/officeart/2018/2/layout/IconVerticalSolidList"/>
    <dgm:cxn modelId="{D05BE85D-27EB-4347-A11B-75CDF09A9E47}" type="presParOf" srcId="{D6F9AC99-E8AC-4170-8041-724BF3CC5426}" destId="{4B57DBB3-3A16-49DE-BDE4-122F0043A29B}" srcOrd="1" destOrd="0" presId="urn:microsoft.com/office/officeart/2018/2/layout/IconVerticalSolidList"/>
    <dgm:cxn modelId="{5EE6180B-E777-744C-A01C-35881A4B9599}" type="presParOf" srcId="{D6F9AC99-E8AC-4170-8041-724BF3CC5426}" destId="{3D115285-9324-403D-AAE0-2AF8391E066E}" srcOrd="2" destOrd="0" presId="urn:microsoft.com/office/officeart/2018/2/layout/IconVerticalSolidList"/>
    <dgm:cxn modelId="{F4191B65-0EC6-574C-9462-2F2C20656FA5}" type="presParOf" srcId="{D6F9AC99-E8AC-4170-8041-724BF3CC5426}" destId="{FE8C5613-0699-483F-BA58-5D1B7A8FC962}" srcOrd="3" destOrd="0" presId="urn:microsoft.com/office/officeart/2018/2/layout/IconVerticalSolidList"/>
    <dgm:cxn modelId="{19E96546-AE3C-614A-A1C5-79FDF9F80E57}" type="presParOf" srcId="{D56A7104-2555-4A95-BEDF-6A2CD4457B8B}" destId="{C94FED2B-8FED-44D4-83C4-B738DB92227B}" srcOrd="1" destOrd="0" presId="urn:microsoft.com/office/officeart/2018/2/layout/IconVerticalSolidList"/>
    <dgm:cxn modelId="{1C2CA5A7-D93B-024A-A324-EF0482C85158}" type="presParOf" srcId="{D56A7104-2555-4A95-BEDF-6A2CD4457B8B}" destId="{0550D787-F3F7-426E-87D1-EEB5EBD9E447}" srcOrd="2" destOrd="0" presId="urn:microsoft.com/office/officeart/2018/2/layout/IconVerticalSolidList"/>
    <dgm:cxn modelId="{41724445-937E-4A49-B19C-1A19ED505FE4}" type="presParOf" srcId="{0550D787-F3F7-426E-87D1-EEB5EBD9E447}" destId="{DBF94A30-A1F2-4740-A92D-F9308CE1E05E}" srcOrd="0" destOrd="0" presId="urn:microsoft.com/office/officeart/2018/2/layout/IconVerticalSolidList"/>
    <dgm:cxn modelId="{902C0CF0-BA37-FC4A-B9D8-3E547DB68638}" type="presParOf" srcId="{0550D787-F3F7-426E-87D1-EEB5EBD9E447}" destId="{160EBE3B-B8F6-47A8-A189-958C71E170C9}" srcOrd="1" destOrd="0" presId="urn:microsoft.com/office/officeart/2018/2/layout/IconVerticalSolidList"/>
    <dgm:cxn modelId="{00894236-A467-F14E-ADEB-35EA6D03356D}" type="presParOf" srcId="{0550D787-F3F7-426E-87D1-EEB5EBD9E447}" destId="{EDE644FB-F558-4192-8C58-F36122ED2EC4}" srcOrd="2" destOrd="0" presId="urn:microsoft.com/office/officeart/2018/2/layout/IconVerticalSolidList"/>
    <dgm:cxn modelId="{6F1DF113-B25A-2D46-94EC-0DF61A18F778}" type="presParOf" srcId="{0550D787-F3F7-426E-87D1-EEB5EBD9E447}" destId="{6B610604-CA0D-4B52-84F2-7DC52C15D378}" srcOrd="3" destOrd="0" presId="urn:microsoft.com/office/officeart/2018/2/layout/IconVerticalSolidList"/>
    <dgm:cxn modelId="{C9C3869C-0602-354C-B88A-B59F4F85C820}" type="presParOf" srcId="{D56A7104-2555-4A95-BEDF-6A2CD4457B8B}" destId="{FAA1D301-49BA-465B-917F-E0B9B8DDD16B}" srcOrd="3" destOrd="0" presId="urn:microsoft.com/office/officeart/2018/2/layout/IconVerticalSolidList"/>
    <dgm:cxn modelId="{2520517A-B605-5D41-A5B8-0D9611EA8622}" type="presParOf" srcId="{D56A7104-2555-4A95-BEDF-6A2CD4457B8B}" destId="{B05199A6-C8B3-4B3D-AD85-706D1AB1445D}" srcOrd="4" destOrd="0" presId="urn:microsoft.com/office/officeart/2018/2/layout/IconVerticalSolidList"/>
    <dgm:cxn modelId="{85911BDC-B7F3-394B-91B0-A62EA77ADE42}" type="presParOf" srcId="{B05199A6-C8B3-4B3D-AD85-706D1AB1445D}" destId="{4B51F659-E1F6-46F5-BCC2-BE267CF07CF6}" srcOrd="0" destOrd="0" presId="urn:microsoft.com/office/officeart/2018/2/layout/IconVerticalSolidList"/>
    <dgm:cxn modelId="{633CEF01-3DA3-244E-B5B4-6C6F73F304B4}" type="presParOf" srcId="{B05199A6-C8B3-4B3D-AD85-706D1AB1445D}" destId="{0179347C-E8AC-47F0-9ADC-6D7322CB057C}" srcOrd="1" destOrd="0" presId="urn:microsoft.com/office/officeart/2018/2/layout/IconVerticalSolidList"/>
    <dgm:cxn modelId="{C476AE28-EC40-3248-9F11-B4FF5366610A}" type="presParOf" srcId="{B05199A6-C8B3-4B3D-AD85-706D1AB1445D}" destId="{AB7F1668-B768-474B-907B-D57D41F7F9FF}" srcOrd="2" destOrd="0" presId="urn:microsoft.com/office/officeart/2018/2/layout/IconVerticalSolidList"/>
    <dgm:cxn modelId="{8F9C8B09-8176-4E4C-BD1C-6E2215B9811D}" type="presParOf" srcId="{B05199A6-C8B3-4B3D-AD85-706D1AB1445D}" destId="{F1A0FC19-E97B-49FD-B04F-51594199F2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56A43B-16BA-4991-A36E-A921496926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2E707E-245D-428B-87EF-94CAE9A30A33}">
      <dgm:prSet/>
      <dgm:spPr/>
      <dgm:t>
        <a:bodyPr/>
        <a:lstStyle/>
        <a:p>
          <a:r>
            <a:rPr lang="en-US" b="0" i="0"/>
            <a:t>The approach uses dual modeling techniques which combine linear regression with logistic regression. </a:t>
          </a:r>
          <a:endParaRPr lang="en-US"/>
        </a:p>
      </dgm:t>
    </dgm:pt>
    <dgm:pt modelId="{BFA777C2-72BE-4789-8739-6698BAB8C58C}" type="parTrans" cxnId="{C092A8F8-305A-440A-B0AA-9799EE315405}">
      <dgm:prSet/>
      <dgm:spPr/>
      <dgm:t>
        <a:bodyPr/>
        <a:lstStyle/>
        <a:p>
          <a:endParaRPr lang="en-US"/>
        </a:p>
      </dgm:t>
    </dgm:pt>
    <dgm:pt modelId="{15EE1F9E-5A3C-4AC8-8BB8-18A7F92B80C5}" type="sibTrans" cxnId="{C092A8F8-305A-440A-B0AA-9799EE315405}">
      <dgm:prSet/>
      <dgm:spPr/>
      <dgm:t>
        <a:bodyPr/>
        <a:lstStyle/>
        <a:p>
          <a:endParaRPr lang="en-US"/>
        </a:p>
      </dgm:t>
    </dgm:pt>
    <dgm:pt modelId="{2361753F-D154-4F94-8886-2632ECAEB445}">
      <dgm:prSet/>
      <dgm:spPr/>
      <dgm:t>
        <a:bodyPr/>
        <a:lstStyle/>
        <a:p>
          <a:r>
            <a:rPr lang="en-US" b="0" i="0"/>
            <a:t>Linear regression for continuous predictions: Sales volume forecasting, Revenue prediction, Price elasticity estimation </a:t>
          </a:r>
          <a:endParaRPr lang="en-US"/>
        </a:p>
      </dgm:t>
    </dgm:pt>
    <dgm:pt modelId="{9B0C4399-44A8-4570-B023-DC6F6F468490}" type="parTrans" cxnId="{AED2E6D5-951D-422E-8FA8-9C7D4924E42A}">
      <dgm:prSet/>
      <dgm:spPr/>
      <dgm:t>
        <a:bodyPr/>
        <a:lstStyle/>
        <a:p>
          <a:endParaRPr lang="en-US"/>
        </a:p>
      </dgm:t>
    </dgm:pt>
    <dgm:pt modelId="{D26176EB-3886-472A-9752-F121CDBFDD15}" type="sibTrans" cxnId="{AED2E6D5-951D-422E-8FA8-9C7D4924E42A}">
      <dgm:prSet/>
      <dgm:spPr/>
      <dgm:t>
        <a:bodyPr/>
        <a:lstStyle/>
        <a:p>
          <a:endParaRPr lang="en-US"/>
        </a:p>
      </dgm:t>
    </dgm:pt>
    <dgm:pt modelId="{7B1E7BA5-FD2C-43E6-94AC-17BD52FC49B0}">
      <dgm:prSet/>
      <dgm:spPr/>
      <dgm:t>
        <a:bodyPr/>
        <a:lstStyle/>
        <a:p>
          <a:r>
            <a:rPr lang="en-US" b="0" i="0"/>
            <a:t>Logistic regression for probabilistic outcomes: Product success probability ,Stock-out risk assessment, Price point optimization.</a:t>
          </a:r>
          <a:endParaRPr lang="en-US"/>
        </a:p>
      </dgm:t>
    </dgm:pt>
    <dgm:pt modelId="{C63E616D-3ACE-435D-B5FB-647B84DAAF9A}" type="parTrans" cxnId="{CAF64440-93E4-43BF-83AD-35C1F007E2B0}">
      <dgm:prSet/>
      <dgm:spPr/>
      <dgm:t>
        <a:bodyPr/>
        <a:lstStyle/>
        <a:p>
          <a:endParaRPr lang="en-US"/>
        </a:p>
      </dgm:t>
    </dgm:pt>
    <dgm:pt modelId="{7468E109-634F-44CF-BF35-C929632E183A}" type="sibTrans" cxnId="{CAF64440-93E4-43BF-83AD-35C1F007E2B0}">
      <dgm:prSet/>
      <dgm:spPr/>
      <dgm:t>
        <a:bodyPr/>
        <a:lstStyle/>
        <a:p>
          <a:endParaRPr lang="en-US"/>
        </a:p>
      </dgm:t>
    </dgm:pt>
    <dgm:pt modelId="{940BFF10-6886-48B8-8A7D-90F52D0F7C0A}">
      <dgm:prSet/>
      <dgm:spPr/>
      <dgm:t>
        <a:bodyPr/>
        <a:lstStyle/>
        <a:p>
          <a:r>
            <a:rPr lang="en-US"/>
            <a:t>Predict sales volume, revenue, and success probability.</a:t>
          </a:r>
        </a:p>
      </dgm:t>
    </dgm:pt>
    <dgm:pt modelId="{62E40C44-AB77-4609-BC83-2B354C94E24B}" type="parTrans" cxnId="{9DFF8009-7F4B-4BED-85C9-ABF1AB869055}">
      <dgm:prSet/>
      <dgm:spPr/>
      <dgm:t>
        <a:bodyPr/>
        <a:lstStyle/>
        <a:p>
          <a:endParaRPr lang="en-US"/>
        </a:p>
      </dgm:t>
    </dgm:pt>
    <dgm:pt modelId="{A20FD274-F3FE-45B6-A18D-4C1BD7BB124E}" type="sibTrans" cxnId="{9DFF8009-7F4B-4BED-85C9-ABF1AB869055}">
      <dgm:prSet/>
      <dgm:spPr/>
      <dgm:t>
        <a:bodyPr/>
        <a:lstStyle/>
        <a:p>
          <a:endParaRPr lang="en-US"/>
        </a:p>
      </dgm:t>
    </dgm:pt>
    <dgm:pt modelId="{6D55DAB7-4C16-472E-80D6-7FFFAAE70F85}">
      <dgm:prSet/>
      <dgm:spPr/>
      <dgm:t>
        <a:bodyPr/>
        <a:lstStyle/>
        <a:p>
          <a:r>
            <a:rPr lang="en-US" dirty="0"/>
            <a:t>Feature Engineering with business-relevant metrics.</a:t>
          </a:r>
        </a:p>
      </dgm:t>
    </dgm:pt>
    <dgm:pt modelId="{800ECD1E-2477-4438-A51F-536F1B08EAA7}" type="parTrans" cxnId="{91F0DAE8-6CF8-4FDD-AAA5-372C35074EC6}">
      <dgm:prSet/>
      <dgm:spPr/>
      <dgm:t>
        <a:bodyPr/>
        <a:lstStyle/>
        <a:p>
          <a:endParaRPr lang="en-US"/>
        </a:p>
      </dgm:t>
    </dgm:pt>
    <dgm:pt modelId="{85A18845-8356-4BBE-A4A2-5D0AE6553C08}" type="sibTrans" cxnId="{91F0DAE8-6CF8-4FDD-AAA5-372C35074EC6}">
      <dgm:prSet/>
      <dgm:spPr/>
      <dgm:t>
        <a:bodyPr/>
        <a:lstStyle/>
        <a:p>
          <a:endParaRPr lang="en-US"/>
        </a:p>
      </dgm:t>
    </dgm:pt>
    <dgm:pt modelId="{EA3F4D42-0044-C54A-9ECF-8255D47399A1}" type="pres">
      <dgm:prSet presAssocID="{F956A43B-16BA-4991-A36E-A921496926F0}" presName="linear" presStyleCnt="0">
        <dgm:presLayoutVars>
          <dgm:animLvl val="lvl"/>
          <dgm:resizeHandles val="exact"/>
        </dgm:presLayoutVars>
      </dgm:prSet>
      <dgm:spPr/>
    </dgm:pt>
    <dgm:pt modelId="{D0C11846-212B-C54E-B8C5-00ACCD450BA8}" type="pres">
      <dgm:prSet presAssocID="{692E707E-245D-428B-87EF-94CAE9A30A3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14D8A45-8C6D-8242-A300-9008800F9345}" type="pres">
      <dgm:prSet presAssocID="{15EE1F9E-5A3C-4AC8-8BB8-18A7F92B80C5}" presName="spacer" presStyleCnt="0"/>
      <dgm:spPr/>
    </dgm:pt>
    <dgm:pt modelId="{5F56D8F3-6AF4-9543-8033-2599C80E2306}" type="pres">
      <dgm:prSet presAssocID="{2361753F-D154-4F94-8886-2632ECAEB44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E064CE3-65B5-854A-ADBE-86651B609FF4}" type="pres">
      <dgm:prSet presAssocID="{D26176EB-3886-472A-9752-F121CDBFDD15}" presName="spacer" presStyleCnt="0"/>
      <dgm:spPr/>
    </dgm:pt>
    <dgm:pt modelId="{FF98017F-3952-2344-B4EC-D80B67220F32}" type="pres">
      <dgm:prSet presAssocID="{7B1E7BA5-FD2C-43E6-94AC-17BD52FC49B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2168496-28E3-7D49-B103-9FDF7FB07AB9}" type="pres">
      <dgm:prSet presAssocID="{7468E109-634F-44CF-BF35-C929632E183A}" presName="spacer" presStyleCnt="0"/>
      <dgm:spPr/>
    </dgm:pt>
    <dgm:pt modelId="{DCED7738-7D41-5843-A3F8-BA218990986A}" type="pres">
      <dgm:prSet presAssocID="{940BFF10-6886-48B8-8A7D-90F52D0F7C0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25337B4-0C97-6B40-8696-A3E4375F3031}" type="pres">
      <dgm:prSet presAssocID="{A20FD274-F3FE-45B6-A18D-4C1BD7BB124E}" presName="spacer" presStyleCnt="0"/>
      <dgm:spPr/>
    </dgm:pt>
    <dgm:pt modelId="{F81BE948-4D3B-714C-B9FA-8240DA746377}" type="pres">
      <dgm:prSet presAssocID="{6D55DAB7-4C16-472E-80D6-7FFFAAE70F8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159D808-538B-DC40-973D-F220E8508C85}" type="presOf" srcId="{2361753F-D154-4F94-8886-2632ECAEB445}" destId="{5F56D8F3-6AF4-9543-8033-2599C80E2306}" srcOrd="0" destOrd="0" presId="urn:microsoft.com/office/officeart/2005/8/layout/vList2"/>
    <dgm:cxn modelId="{9DFF8009-7F4B-4BED-85C9-ABF1AB869055}" srcId="{F956A43B-16BA-4991-A36E-A921496926F0}" destId="{940BFF10-6886-48B8-8A7D-90F52D0F7C0A}" srcOrd="3" destOrd="0" parTransId="{62E40C44-AB77-4609-BC83-2B354C94E24B}" sibTransId="{A20FD274-F3FE-45B6-A18D-4C1BD7BB124E}"/>
    <dgm:cxn modelId="{CAF64440-93E4-43BF-83AD-35C1F007E2B0}" srcId="{F956A43B-16BA-4991-A36E-A921496926F0}" destId="{7B1E7BA5-FD2C-43E6-94AC-17BD52FC49B0}" srcOrd="2" destOrd="0" parTransId="{C63E616D-3ACE-435D-B5FB-647B84DAAF9A}" sibTransId="{7468E109-634F-44CF-BF35-C929632E183A}"/>
    <dgm:cxn modelId="{B17E5F52-FD58-C444-B0ED-986F4E544661}" type="presOf" srcId="{6D55DAB7-4C16-472E-80D6-7FFFAAE70F85}" destId="{F81BE948-4D3B-714C-B9FA-8240DA746377}" srcOrd="0" destOrd="0" presId="urn:microsoft.com/office/officeart/2005/8/layout/vList2"/>
    <dgm:cxn modelId="{94211C59-8E6C-4A4F-BCAF-67C5B440CC72}" type="presOf" srcId="{7B1E7BA5-FD2C-43E6-94AC-17BD52FC49B0}" destId="{FF98017F-3952-2344-B4EC-D80B67220F32}" srcOrd="0" destOrd="0" presId="urn:microsoft.com/office/officeart/2005/8/layout/vList2"/>
    <dgm:cxn modelId="{18BE24A4-D8CC-9540-9FC6-37CE24890F4A}" type="presOf" srcId="{692E707E-245D-428B-87EF-94CAE9A30A33}" destId="{D0C11846-212B-C54E-B8C5-00ACCD450BA8}" srcOrd="0" destOrd="0" presId="urn:microsoft.com/office/officeart/2005/8/layout/vList2"/>
    <dgm:cxn modelId="{AED2E6D5-951D-422E-8FA8-9C7D4924E42A}" srcId="{F956A43B-16BA-4991-A36E-A921496926F0}" destId="{2361753F-D154-4F94-8886-2632ECAEB445}" srcOrd="1" destOrd="0" parTransId="{9B0C4399-44A8-4570-B023-DC6F6F468490}" sibTransId="{D26176EB-3886-472A-9752-F121CDBFDD15}"/>
    <dgm:cxn modelId="{AF7138E6-BE3E-FA40-915E-90235E59D4CC}" type="presOf" srcId="{940BFF10-6886-48B8-8A7D-90F52D0F7C0A}" destId="{DCED7738-7D41-5843-A3F8-BA218990986A}" srcOrd="0" destOrd="0" presId="urn:microsoft.com/office/officeart/2005/8/layout/vList2"/>
    <dgm:cxn modelId="{91F0DAE8-6CF8-4FDD-AAA5-372C35074EC6}" srcId="{F956A43B-16BA-4991-A36E-A921496926F0}" destId="{6D55DAB7-4C16-472E-80D6-7FFFAAE70F85}" srcOrd="4" destOrd="0" parTransId="{800ECD1E-2477-4438-A51F-536F1B08EAA7}" sibTransId="{85A18845-8356-4BBE-A4A2-5D0AE6553C08}"/>
    <dgm:cxn modelId="{BA057DEB-ADCB-D64A-9A65-96D968459B0F}" type="presOf" srcId="{F956A43B-16BA-4991-A36E-A921496926F0}" destId="{EA3F4D42-0044-C54A-9ECF-8255D47399A1}" srcOrd="0" destOrd="0" presId="urn:microsoft.com/office/officeart/2005/8/layout/vList2"/>
    <dgm:cxn modelId="{C092A8F8-305A-440A-B0AA-9799EE315405}" srcId="{F956A43B-16BA-4991-A36E-A921496926F0}" destId="{692E707E-245D-428B-87EF-94CAE9A30A33}" srcOrd="0" destOrd="0" parTransId="{BFA777C2-72BE-4789-8739-6698BAB8C58C}" sibTransId="{15EE1F9E-5A3C-4AC8-8BB8-18A7F92B80C5}"/>
    <dgm:cxn modelId="{EC5C906D-33C6-124C-8073-FB093A91809D}" type="presParOf" srcId="{EA3F4D42-0044-C54A-9ECF-8255D47399A1}" destId="{D0C11846-212B-C54E-B8C5-00ACCD450BA8}" srcOrd="0" destOrd="0" presId="urn:microsoft.com/office/officeart/2005/8/layout/vList2"/>
    <dgm:cxn modelId="{9863F1A0-D579-304A-9CF6-4CAB68FFC5D5}" type="presParOf" srcId="{EA3F4D42-0044-C54A-9ECF-8255D47399A1}" destId="{614D8A45-8C6D-8242-A300-9008800F9345}" srcOrd="1" destOrd="0" presId="urn:microsoft.com/office/officeart/2005/8/layout/vList2"/>
    <dgm:cxn modelId="{91BFAB54-04B5-9B4C-96D7-5D1DFA7AD2DD}" type="presParOf" srcId="{EA3F4D42-0044-C54A-9ECF-8255D47399A1}" destId="{5F56D8F3-6AF4-9543-8033-2599C80E2306}" srcOrd="2" destOrd="0" presId="urn:microsoft.com/office/officeart/2005/8/layout/vList2"/>
    <dgm:cxn modelId="{EEED3C99-7E8C-2543-B5A8-39350C86BD03}" type="presParOf" srcId="{EA3F4D42-0044-C54A-9ECF-8255D47399A1}" destId="{BE064CE3-65B5-854A-ADBE-86651B609FF4}" srcOrd="3" destOrd="0" presId="urn:microsoft.com/office/officeart/2005/8/layout/vList2"/>
    <dgm:cxn modelId="{830385FD-4D86-6845-AD26-5E5666A2825E}" type="presParOf" srcId="{EA3F4D42-0044-C54A-9ECF-8255D47399A1}" destId="{FF98017F-3952-2344-B4EC-D80B67220F32}" srcOrd="4" destOrd="0" presId="urn:microsoft.com/office/officeart/2005/8/layout/vList2"/>
    <dgm:cxn modelId="{3C9C56B7-4153-094A-BC2C-3F60DB006A35}" type="presParOf" srcId="{EA3F4D42-0044-C54A-9ECF-8255D47399A1}" destId="{F2168496-28E3-7D49-B103-9FDF7FB07AB9}" srcOrd="5" destOrd="0" presId="urn:microsoft.com/office/officeart/2005/8/layout/vList2"/>
    <dgm:cxn modelId="{C765789F-1A09-0142-B453-13E49BB94D5A}" type="presParOf" srcId="{EA3F4D42-0044-C54A-9ECF-8255D47399A1}" destId="{DCED7738-7D41-5843-A3F8-BA218990986A}" srcOrd="6" destOrd="0" presId="urn:microsoft.com/office/officeart/2005/8/layout/vList2"/>
    <dgm:cxn modelId="{3FC7957B-8F08-3D43-A59D-0472AB9880B8}" type="presParOf" srcId="{EA3F4D42-0044-C54A-9ECF-8255D47399A1}" destId="{A25337B4-0C97-6B40-8696-A3E4375F3031}" srcOrd="7" destOrd="0" presId="urn:microsoft.com/office/officeart/2005/8/layout/vList2"/>
    <dgm:cxn modelId="{B2DDC6C3-FA4F-8141-B042-F54A4D8B86AB}" type="presParOf" srcId="{EA3F4D42-0044-C54A-9ECF-8255D47399A1}" destId="{F81BE948-4D3B-714C-B9FA-8240DA74637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8EE-DA33-4332-AD03-1005CEDC1D72}">
      <dsp:nvSpPr>
        <dsp:cNvPr id="0" name=""/>
        <dsp:cNvSpPr/>
      </dsp:nvSpPr>
      <dsp:spPr>
        <a:xfrm>
          <a:off x="0" y="5528"/>
          <a:ext cx="7886700" cy="7024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43070-5F2B-4BA9-8EB6-F75808EFCA76}">
      <dsp:nvSpPr>
        <dsp:cNvPr id="0" name=""/>
        <dsp:cNvSpPr/>
      </dsp:nvSpPr>
      <dsp:spPr>
        <a:xfrm>
          <a:off x="212493" y="163582"/>
          <a:ext cx="386730" cy="386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FADB1-4E6A-4644-AA33-1F3B84D8BA71}">
      <dsp:nvSpPr>
        <dsp:cNvPr id="0" name=""/>
        <dsp:cNvSpPr/>
      </dsp:nvSpPr>
      <dsp:spPr>
        <a:xfrm>
          <a:off x="811718" y="5528"/>
          <a:ext cx="7062481" cy="72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67" tIns="76667" rIns="76667" bIns="7666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Global e-commerce sales exceeds $5 trillion in 2022 and continue to grow rapidly.</a:t>
          </a:r>
        </a:p>
      </dsp:txBody>
      <dsp:txXfrm>
        <a:off x="811718" y="5528"/>
        <a:ext cx="7062481" cy="724411"/>
      </dsp:txXfrm>
    </dsp:sp>
    <dsp:sp modelId="{F024F9C8-A127-4241-A6AB-23D2634D8A49}">
      <dsp:nvSpPr>
        <dsp:cNvPr id="0" name=""/>
        <dsp:cNvSpPr/>
      </dsp:nvSpPr>
      <dsp:spPr>
        <a:xfrm>
          <a:off x="0" y="911042"/>
          <a:ext cx="7886700" cy="7024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DF881-14D3-465D-8EF4-3EE2AB0E95D9}">
      <dsp:nvSpPr>
        <dsp:cNvPr id="0" name=""/>
        <dsp:cNvSpPr/>
      </dsp:nvSpPr>
      <dsp:spPr>
        <a:xfrm>
          <a:off x="212493" y="1069095"/>
          <a:ext cx="386730" cy="386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4C5C-D7B4-414B-BE71-DB51A3A3AF21}">
      <dsp:nvSpPr>
        <dsp:cNvPr id="0" name=""/>
        <dsp:cNvSpPr/>
      </dsp:nvSpPr>
      <dsp:spPr>
        <a:xfrm>
          <a:off x="811718" y="911042"/>
          <a:ext cx="7062481" cy="72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67" tIns="76667" rIns="76667" bIns="7666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Amazon is an American Tech Multi-National Company whose business interests include E-commerce, where they buy and store the inventory, and take care of everything from shipping and pricing to customer service and returns.</a:t>
          </a:r>
          <a:endParaRPr lang="en-US" sz="1400" kern="1200"/>
        </a:p>
      </dsp:txBody>
      <dsp:txXfrm>
        <a:off x="811718" y="911042"/>
        <a:ext cx="7062481" cy="724411"/>
      </dsp:txXfrm>
    </dsp:sp>
    <dsp:sp modelId="{E6F37CE8-88CE-482C-9154-2A9DDF7ECF59}">
      <dsp:nvSpPr>
        <dsp:cNvPr id="0" name=""/>
        <dsp:cNvSpPr/>
      </dsp:nvSpPr>
      <dsp:spPr>
        <a:xfrm>
          <a:off x="0" y="1816556"/>
          <a:ext cx="7886700" cy="7024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BB77C-64A9-45C2-87B4-4EA7710BD068}">
      <dsp:nvSpPr>
        <dsp:cNvPr id="0" name=""/>
        <dsp:cNvSpPr/>
      </dsp:nvSpPr>
      <dsp:spPr>
        <a:xfrm>
          <a:off x="212493" y="1974609"/>
          <a:ext cx="386730" cy="386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8A856-0723-4A57-9276-CB2FF634A572}">
      <dsp:nvSpPr>
        <dsp:cNvPr id="0" name=""/>
        <dsp:cNvSpPr/>
      </dsp:nvSpPr>
      <dsp:spPr>
        <a:xfrm>
          <a:off x="811718" y="1816556"/>
          <a:ext cx="7062481" cy="72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67" tIns="76667" rIns="76667" bIns="7666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The analysis of Amazon database through E-commerce methods includes the retrieval and transformation of data followed by its analytical evaluation. .</a:t>
          </a:r>
          <a:endParaRPr lang="en-US" sz="1400" kern="1200"/>
        </a:p>
      </dsp:txBody>
      <dsp:txXfrm>
        <a:off x="811718" y="1816556"/>
        <a:ext cx="7062481" cy="724411"/>
      </dsp:txXfrm>
    </dsp:sp>
    <dsp:sp modelId="{0A22F5AA-5C3C-4752-B35D-CB8E3C0BBF23}">
      <dsp:nvSpPr>
        <dsp:cNvPr id="0" name=""/>
        <dsp:cNvSpPr/>
      </dsp:nvSpPr>
      <dsp:spPr>
        <a:xfrm>
          <a:off x="0" y="2722070"/>
          <a:ext cx="7886700" cy="7024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F4737-954F-4A8A-8DD7-460CFD8EF748}">
      <dsp:nvSpPr>
        <dsp:cNvPr id="0" name=""/>
        <dsp:cNvSpPr/>
      </dsp:nvSpPr>
      <dsp:spPr>
        <a:xfrm>
          <a:off x="212493" y="2880123"/>
          <a:ext cx="386730" cy="3863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2FA3B-6FFB-40E5-810A-9345766D35B2}">
      <dsp:nvSpPr>
        <dsp:cNvPr id="0" name=""/>
        <dsp:cNvSpPr/>
      </dsp:nvSpPr>
      <dsp:spPr>
        <a:xfrm>
          <a:off x="811718" y="2722070"/>
          <a:ext cx="7062481" cy="72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67" tIns="76667" rIns="76667" bIns="7666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Based on data we need to make decisions regarding inventory management along with pricing strategy and we also need data to optimize marketing.</a:t>
          </a:r>
          <a:endParaRPr lang="en-US" sz="1400" kern="1200"/>
        </a:p>
      </dsp:txBody>
      <dsp:txXfrm>
        <a:off x="811718" y="2722070"/>
        <a:ext cx="7062481" cy="724411"/>
      </dsp:txXfrm>
    </dsp:sp>
    <dsp:sp modelId="{C1C70025-A781-438A-851A-78EEFD4A8083}">
      <dsp:nvSpPr>
        <dsp:cNvPr id="0" name=""/>
        <dsp:cNvSpPr/>
      </dsp:nvSpPr>
      <dsp:spPr>
        <a:xfrm>
          <a:off x="0" y="3627584"/>
          <a:ext cx="7886700" cy="7024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12481-0680-4796-A8C2-D68FD89D7E80}">
      <dsp:nvSpPr>
        <dsp:cNvPr id="0" name=""/>
        <dsp:cNvSpPr/>
      </dsp:nvSpPr>
      <dsp:spPr>
        <a:xfrm>
          <a:off x="212493" y="3785637"/>
          <a:ext cx="386730" cy="3863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E4CC4-18C5-48AE-8109-8FFA25D1C3A1}">
      <dsp:nvSpPr>
        <dsp:cNvPr id="0" name=""/>
        <dsp:cNvSpPr/>
      </dsp:nvSpPr>
      <dsp:spPr>
        <a:xfrm>
          <a:off x="811718" y="3627584"/>
          <a:ext cx="7062481" cy="72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67" tIns="76667" rIns="76667" bIns="7666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Amazon, as the largest online retailer globally, generates vast amounts of data that can provide valuable insights for sales forecasting and business optimization.</a:t>
          </a:r>
        </a:p>
      </dsp:txBody>
      <dsp:txXfrm>
        <a:off x="811718" y="3627584"/>
        <a:ext cx="7062481" cy="724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A9790-B6C9-4197-B855-C16C8BAE54F4}">
      <dsp:nvSpPr>
        <dsp:cNvPr id="0" name=""/>
        <dsp:cNvSpPr/>
      </dsp:nvSpPr>
      <dsp:spPr>
        <a:xfrm>
          <a:off x="924834" y="376854"/>
          <a:ext cx="683437" cy="68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AAE9F-46E0-4099-8BCB-576BCC929972}">
      <dsp:nvSpPr>
        <dsp:cNvPr id="0" name=""/>
        <dsp:cNvSpPr/>
      </dsp:nvSpPr>
      <dsp:spPr>
        <a:xfrm>
          <a:off x="507178" y="1321372"/>
          <a:ext cx="1518750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Accurate demand forecasting is crucial for e-commerce success.</a:t>
          </a:r>
          <a:endParaRPr lang="en-US" sz="1100" kern="1200"/>
        </a:p>
      </dsp:txBody>
      <dsp:txXfrm>
        <a:off x="507178" y="1321372"/>
        <a:ext cx="1518750" cy="664453"/>
      </dsp:txXfrm>
    </dsp:sp>
    <dsp:sp modelId="{885AFB9D-9833-4770-ACA4-DD6E089A803D}">
      <dsp:nvSpPr>
        <dsp:cNvPr id="0" name=""/>
        <dsp:cNvSpPr/>
      </dsp:nvSpPr>
      <dsp:spPr>
        <a:xfrm>
          <a:off x="2709365" y="376854"/>
          <a:ext cx="683437" cy="68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6A17C-1338-4C08-85DD-588306FEC80E}">
      <dsp:nvSpPr>
        <dsp:cNvPr id="0" name=""/>
        <dsp:cNvSpPr/>
      </dsp:nvSpPr>
      <dsp:spPr>
        <a:xfrm>
          <a:off x="2291709" y="1321372"/>
          <a:ext cx="1518750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Challenges include: The optimization of inventory (preventing both stockouts and overstock) is necessary.</a:t>
          </a:r>
          <a:endParaRPr lang="en-US" sz="1100" kern="1200"/>
        </a:p>
      </dsp:txBody>
      <dsp:txXfrm>
        <a:off x="2291709" y="1321372"/>
        <a:ext cx="1518750" cy="664453"/>
      </dsp:txXfrm>
    </dsp:sp>
    <dsp:sp modelId="{29166082-8CD4-420E-BF42-79EC8D331EB7}">
      <dsp:nvSpPr>
        <dsp:cNvPr id="0" name=""/>
        <dsp:cNvSpPr/>
      </dsp:nvSpPr>
      <dsp:spPr>
        <a:xfrm>
          <a:off x="4493896" y="376854"/>
          <a:ext cx="683437" cy="68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CC27C-D2EC-4309-8AA5-4D36B74EA797}">
      <dsp:nvSpPr>
        <dsp:cNvPr id="0" name=""/>
        <dsp:cNvSpPr/>
      </dsp:nvSpPr>
      <dsp:spPr>
        <a:xfrm>
          <a:off x="4076240" y="1321372"/>
          <a:ext cx="1518750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Revenue prediction for financial planning </a:t>
          </a:r>
          <a:endParaRPr lang="en-US" sz="1100" kern="1200"/>
        </a:p>
      </dsp:txBody>
      <dsp:txXfrm>
        <a:off x="4076240" y="1321372"/>
        <a:ext cx="1518750" cy="664453"/>
      </dsp:txXfrm>
    </dsp:sp>
    <dsp:sp modelId="{170112E6-41BE-4928-8604-AF0B2A035737}">
      <dsp:nvSpPr>
        <dsp:cNvPr id="0" name=""/>
        <dsp:cNvSpPr/>
      </dsp:nvSpPr>
      <dsp:spPr>
        <a:xfrm>
          <a:off x="6278428" y="376854"/>
          <a:ext cx="683437" cy="6834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92C3E-2648-4C7D-93F5-8743ED5A4E0B}">
      <dsp:nvSpPr>
        <dsp:cNvPr id="0" name=""/>
        <dsp:cNvSpPr/>
      </dsp:nvSpPr>
      <dsp:spPr>
        <a:xfrm>
          <a:off x="5860771" y="1321372"/>
          <a:ext cx="1518750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Researchers need to comprehend all elements which influence sales performance metrics.</a:t>
          </a:r>
          <a:endParaRPr lang="en-US" sz="1100" kern="1200"/>
        </a:p>
      </dsp:txBody>
      <dsp:txXfrm>
        <a:off x="5860771" y="1321372"/>
        <a:ext cx="1518750" cy="664453"/>
      </dsp:txXfrm>
    </dsp:sp>
    <dsp:sp modelId="{0909A47A-D747-4519-9BEA-9BA246C76522}">
      <dsp:nvSpPr>
        <dsp:cNvPr id="0" name=""/>
        <dsp:cNvSpPr/>
      </dsp:nvSpPr>
      <dsp:spPr>
        <a:xfrm>
          <a:off x="2709365" y="2365512"/>
          <a:ext cx="683437" cy="6834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4BAC6-FC7F-4534-AA8A-2986B0A86040}">
      <dsp:nvSpPr>
        <dsp:cNvPr id="0" name=""/>
        <dsp:cNvSpPr/>
      </dsp:nvSpPr>
      <dsp:spPr>
        <a:xfrm>
          <a:off x="2291709" y="3310030"/>
          <a:ext cx="1518750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evaluation of product traits leads to performance predictions.</a:t>
          </a:r>
          <a:endParaRPr lang="en-US" sz="1100" kern="1200"/>
        </a:p>
      </dsp:txBody>
      <dsp:txXfrm>
        <a:off x="2291709" y="3310030"/>
        <a:ext cx="1518750" cy="664453"/>
      </dsp:txXfrm>
    </dsp:sp>
    <dsp:sp modelId="{EBB957B0-9320-4260-BDC3-EC189636C069}">
      <dsp:nvSpPr>
        <dsp:cNvPr id="0" name=""/>
        <dsp:cNvSpPr/>
      </dsp:nvSpPr>
      <dsp:spPr>
        <a:xfrm>
          <a:off x="4493896" y="2365512"/>
          <a:ext cx="683437" cy="6834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58C2F-8BF0-484E-83B9-DD2F6C813758}">
      <dsp:nvSpPr>
        <dsp:cNvPr id="0" name=""/>
        <dsp:cNvSpPr/>
      </dsp:nvSpPr>
      <dsp:spPr>
        <a:xfrm>
          <a:off x="4076240" y="3310030"/>
          <a:ext cx="1518750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purpose of our project is to create predictive models which deal with quantity/revenue data as well as success/failure data.</a:t>
          </a:r>
          <a:endParaRPr lang="en-US" sz="1100" kern="1200"/>
        </a:p>
      </dsp:txBody>
      <dsp:txXfrm>
        <a:off x="4076240" y="3310030"/>
        <a:ext cx="1518750" cy="664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B854F-AE7C-4D0F-8876-11E38880B8F2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7DBB3-3A16-49DE-BDE4-122F0043A29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C5613-0699-483F-BA58-5D1B7A8FC962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Traditional Models: ARIMA, SARIMA.</a:t>
          </a:r>
        </a:p>
      </dsp:txBody>
      <dsp:txXfrm>
        <a:off x="1435590" y="531"/>
        <a:ext cx="6451109" cy="1242935"/>
      </dsp:txXfrm>
    </dsp:sp>
    <dsp:sp modelId="{DBF94A30-A1F2-4740-A92D-F9308CE1E05E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EBE3B-B8F6-47A8-A189-958C71E170C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10604-CA0D-4B52-84F2-7DC52C15D378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 Models: Random Forest, Logistic Regression, Linear Regression.</a:t>
          </a:r>
        </a:p>
      </dsp:txBody>
      <dsp:txXfrm>
        <a:off x="1435590" y="1554201"/>
        <a:ext cx="6451109" cy="1242935"/>
      </dsp:txXfrm>
    </dsp:sp>
    <dsp:sp modelId="{4B51F659-E1F6-46F5-BCC2-BE267CF07CF6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9347C-E8AC-47F0-9ADC-6D7322CB057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0FC19-E97B-49FD-B04F-51594199F2EE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Each has advantages and limitations.</a:t>
          </a:r>
        </a:p>
      </dsp:txBody>
      <dsp:txXfrm>
        <a:off x="1435590" y="3107870"/>
        <a:ext cx="64511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11846-212B-C54E-B8C5-00ACCD450BA8}">
      <dsp:nvSpPr>
        <dsp:cNvPr id="0" name=""/>
        <dsp:cNvSpPr/>
      </dsp:nvSpPr>
      <dsp:spPr>
        <a:xfrm>
          <a:off x="0" y="71469"/>
          <a:ext cx="7886700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approach uses dual modeling techniques which combine linear regression with logistic regression. </a:t>
          </a:r>
          <a:endParaRPr lang="en-US" sz="2000" kern="1200"/>
        </a:p>
      </dsp:txBody>
      <dsp:txXfrm>
        <a:off x="38838" y="110307"/>
        <a:ext cx="7809024" cy="717924"/>
      </dsp:txXfrm>
    </dsp:sp>
    <dsp:sp modelId="{5F56D8F3-6AF4-9543-8033-2599C80E2306}">
      <dsp:nvSpPr>
        <dsp:cNvPr id="0" name=""/>
        <dsp:cNvSpPr/>
      </dsp:nvSpPr>
      <dsp:spPr>
        <a:xfrm>
          <a:off x="0" y="924669"/>
          <a:ext cx="7886700" cy="79560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Linear regression for continuous predictions: Sales volume forecasting, Revenue prediction, Price elasticity estimation </a:t>
          </a:r>
          <a:endParaRPr lang="en-US" sz="2000" kern="1200"/>
        </a:p>
      </dsp:txBody>
      <dsp:txXfrm>
        <a:off x="38838" y="963507"/>
        <a:ext cx="7809024" cy="717924"/>
      </dsp:txXfrm>
    </dsp:sp>
    <dsp:sp modelId="{FF98017F-3952-2344-B4EC-D80B67220F32}">
      <dsp:nvSpPr>
        <dsp:cNvPr id="0" name=""/>
        <dsp:cNvSpPr/>
      </dsp:nvSpPr>
      <dsp:spPr>
        <a:xfrm>
          <a:off x="0" y="1777869"/>
          <a:ext cx="7886700" cy="7956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Logistic regression for probabilistic outcomes: Product success probability ,Stock-out risk assessment, Price point optimization.</a:t>
          </a:r>
          <a:endParaRPr lang="en-US" sz="2000" kern="1200"/>
        </a:p>
      </dsp:txBody>
      <dsp:txXfrm>
        <a:off x="38838" y="1816707"/>
        <a:ext cx="7809024" cy="717924"/>
      </dsp:txXfrm>
    </dsp:sp>
    <dsp:sp modelId="{DCED7738-7D41-5843-A3F8-BA218990986A}">
      <dsp:nvSpPr>
        <dsp:cNvPr id="0" name=""/>
        <dsp:cNvSpPr/>
      </dsp:nvSpPr>
      <dsp:spPr>
        <a:xfrm>
          <a:off x="0" y="2631069"/>
          <a:ext cx="7886700" cy="79560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Predict sales volume, revenue, and success probability.</a:t>
          </a:r>
        </a:p>
      </dsp:txBody>
      <dsp:txXfrm>
        <a:off x="38838" y="2669907"/>
        <a:ext cx="7809024" cy="717924"/>
      </dsp:txXfrm>
    </dsp:sp>
    <dsp:sp modelId="{F81BE948-4D3B-714C-B9FA-8240DA746377}">
      <dsp:nvSpPr>
        <dsp:cNvPr id="0" name=""/>
        <dsp:cNvSpPr/>
      </dsp:nvSpPr>
      <dsp:spPr>
        <a:xfrm>
          <a:off x="0" y="3484269"/>
          <a:ext cx="7886700" cy="7956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Engineering with business-relevant metrics.</a:t>
          </a:r>
        </a:p>
      </dsp:txBody>
      <dsp:txXfrm>
        <a:off x="38838" y="3523107"/>
        <a:ext cx="7809024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rkavelrajaj/amazon-sales-datas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1A6F78-C919-46F0-9B0A-2ED38886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9882614-11C4-4368-9534-6EBAC3488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10268" y="-2598963"/>
            <a:ext cx="7223503" cy="12071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" y="3789400"/>
            <a:ext cx="4355681" cy="22643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dirty="0"/>
              <a:t>E-commerce Demand Forecasting with Amazon Sales Data</a:t>
            </a:r>
          </a:p>
        </p:txBody>
      </p:sp>
      <p:pic>
        <p:nvPicPr>
          <p:cNvPr id="4" name="Picture 4" descr="Amazon PowerPoint Template and Google Slides - Free">
            <a:extLst>
              <a:ext uri="{FF2B5EF4-FFF2-40B4-BE49-F238E27FC236}">
                <a16:creationId xmlns:a16="http://schemas.microsoft.com/office/drawing/2014/main" id="{8E11A0DD-63E7-1030-5C41-B672B9079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0" b="14709"/>
          <a:stretch/>
        </p:blipFill>
        <p:spPr bwMode="auto">
          <a:xfrm>
            <a:off x="20" y="-2"/>
            <a:ext cx="914398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3C59B8F-AEFF-4D3A-BA0E-3C4311198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797"/>
            <a:ext cx="89154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2318" y="3789399"/>
            <a:ext cx="4063656" cy="23828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Team Members: 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Hemanth Kumar Chamakura	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Megna Kunden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Akashdeep </a:t>
            </a:r>
            <a:r>
              <a:rPr lang="en-US" sz="1600" dirty="0" err="1">
                <a:solidFill>
                  <a:schemeClr val="tx1"/>
                </a:solidFill>
              </a:rPr>
              <a:t>Boxi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Sai Charan </a:t>
            </a:r>
            <a:r>
              <a:rPr lang="en-US" sz="1600" dirty="0" err="1">
                <a:solidFill>
                  <a:schemeClr val="tx1"/>
                </a:solidFill>
              </a:rPr>
              <a:t>Kaisetti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42CD37-C859-44CD-853E-5A3427DDB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4846" y="6172201"/>
            <a:ext cx="89154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D9EAB-6D26-E990-3E8F-46E332E35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40CCA-2050-2823-BC1B-A4E5FB0C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57200"/>
            <a:ext cx="818223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dirty="0"/>
              <a:t>Logistic Vs Random Forest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850683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302" y="4771"/>
                  <a:pt x="2469633" y="12323"/>
                  <a:pt x="2468880" y="18288"/>
                </a:cubicBezTo>
                <a:cubicBezTo>
                  <a:pt x="2229297" y="-14659"/>
                  <a:pt x="2066775" y="30253"/>
                  <a:pt x="1802282" y="18288"/>
                </a:cubicBezTo>
                <a:cubicBezTo>
                  <a:pt x="1537789" y="6323"/>
                  <a:pt x="1379930" y="22266"/>
                  <a:pt x="1209751" y="18288"/>
                </a:cubicBezTo>
                <a:cubicBezTo>
                  <a:pt x="1039572" y="14310"/>
                  <a:pt x="837025" y="12850"/>
                  <a:pt x="641909" y="18288"/>
                </a:cubicBezTo>
                <a:cubicBezTo>
                  <a:pt x="446793" y="23726"/>
                  <a:pt x="170561" y="18472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468880" h="18288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8266" y="8857"/>
                  <a:pt x="2469384" y="13619"/>
                  <a:pt x="2468880" y="18288"/>
                </a:cubicBezTo>
                <a:cubicBezTo>
                  <a:pt x="2271330" y="36599"/>
                  <a:pt x="2001027" y="31554"/>
                  <a:pt x="1876349" y="18288"/>
                </a:cubicBezTo>
                <a:cubicBezTo>
                  <a:pt x="1751671" y="5022"/>
                  <a:pt x="1364652" y="15063"/>
                  <a:pt x="1209751" y="18288"/>
                </a:cubicBezTo>
                <a:cubicBezTo>
                  <a:pt x="1054850" y="21513"/>
                  <a:pt x="748438" y="20074"/>
                  <a:pt x="617220" y="18288"/>
                </a:cubicBezTo>
                <a:cubicBezTo>
                  <a:pt x="486002" y="16502"/>
                  <a:pt x="237432" y="27200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22DBA-38F8-241C-8171-EC40E891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01" y="1751888"/>
            <a:ext cx="8400385" cy="4612335"/>
          </a:xfrm>
          <a:prstGeom prst="rect">
            <a:avLst/>
          </a:prstGeom>
        </p:spPr>
      </p:pic>
      <p:pic>
        <p:nvPicPr>
          <p:cNvPr id="4" name="Content Placeholder 3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4AC7CF49-810F-7C8E-0B0F-47284BE9D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598488" y="8377010"/>
            <a:ext cx="790576" cy="565605"/>
          </a:xfrm>
        </p:spPr>
      </p:pic>
    </p:spTree>
    <p:extLst>
      <p:ext uri="{BB962C8B-B14F-4D97-AF65-F5344CB8AC3E}">
        <p14:creationId xmlns:p14="http://schemas.microsoft.com/office/powerpoint/2010/main" val="350422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AEE1-7E46-46CC-664D-30BCA767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91" y="301054"/>
            <a:ext cx="6858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dirty="0"/>
              <a:t>Model Comparison</a:t>
            </a:r>
          </a:p>
        </p:txBody>
      </p:sp>
      <p:pic>
        <p:nvPicPr>
          <p:cNvPr id="6" name="Content Placeholder 5" descr="A graph of a graph with different colored bars&#10;&#10;AI-generated content may be incorrect.">
            <a:extLst>
              <a:ext uri="{FF2B5EF4-FFF2-40B4-BE49-F238E27FC236}">
                <a16:creationId xmlns:a16="http://schemas.microsoft.com/office/drawing/2014/main" id="{CA79A802-6836-D3F8-F026-FA8CD2F85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615" y="1272114"/>
            <a:ext cx="3835876" cy="2924855"/>
          </a:xfrm>
          <a:prstGeom prst="rect">
            <a:avLst/>
          </a:prstGeom>
        </p:spPr>
      </p:pic>
      <p:pic>
        <p:nvPicPr>
          <p:cNvPr id="4" name="Content Placeholder 3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F21B0BD1-A7C4-26A7-6012-CF0CABF6E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083" y="1363217"/>
            <a:ext cx="3835875" cy="27426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737460"/>
            <a:ext cx="9144000" cy="123364"/>
            <a:chOff x="1" y="6737460"/>
            <a:chExt cx="12192000" cy="1233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037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254CD4-60D5-36D4-A33B-5987C6C5E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CCD43-B1A8-8221-9CCF-7B5F7597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Arima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6E57D-2AA3-43E2-87C6-139BCEFA5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990" y="625684"/>
            <a:ext cx="47461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1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84B76-98D3-167C-8A2D-385059F53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3E0E-FD3C-64B0-A0FA-E376056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Arima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EAEB8-EAD8-7C5E-3DF7-FF72057C3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21310"/>
            <a:ext cx="8229600" cy="27029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39E4E-A3F0-9EA0-1D43-25D504FDF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066586"/>
            <a:ext cx="8229599" cy="25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8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E2FC-B130-CE9F-645B-992A88D3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F8B48-823B-2024-088A-323EC4169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570" y="2799341"/>
            <a:ext cx="8229600" cy="11216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A6E1D6-E7B9-D7D9-2740-9519BB91738D}"/>
              </a:ext>
            </a:extLst>
          </p:cNvPr>
          <p:cNvSpPr txBox="1"/>
          <p:nvPr/>
        </p:nvSpPr>
        <p:spPr>
          <a:xfrm>
            <a:off x="619570" y="1976930"/>
            <a:ext cx="641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Menlo" panose="020B0609030804020204" pitchFamily="49" charset="0"/>
              </a:rPr>
              <a:t>Continuous Prediction Model Comparison: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676DA-BE20-08F5-774A-952CFEEE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70" y="5196528"/>
            <a:ext cx="5245100" cy="57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76D47F-2E96-94A1-DB9A-8EFB79727F6B}"/>
              </a:ext>
            </a:extLst>
          </p:cNvPr>
          <p:cNvSpPr txBox="1"/>
          <p:nvPr/>
        </p:nvSpPr>
        <p:spPr>
          <a:xfrm>
            <a:off x="619570" y="4248454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Menlo" panose="020B0609030804020204" pitchFamily="49" charset="0"/>
              </a:rPr>
              <a:t>Classification Model Comparison: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0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F7855-E2EF-62FF-5737-4C214088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9669-7D1C-2C2E-BBF2-3E89D570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Sales volume forecasting: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 Created sales_volume (based on rating_count * 0.2)</a:t>
            </a:r>
          </a:p>
          <a:p>
            <a:pPr>
              <a:lnSpc>
                <a:spcPct val="90000"/>
              </a:lnSpc>
            </a:pPr>
            <a:r>
              <a:rPr lang="en-US" sz="1500"/>
              <a:t>Revenue prediction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 Linear Regression predicts log(revenue)</a:t>
            </a:r>
          </a:p>
          <a:p>
            <a:pPr>
              <a:lnSpc>
                <a:spcPct val="90000"/>
              </a:lnSpc>
            </a:pPr>
            <a:r>
              <a:rPr lang="en-US" sz="1500"/>
              <a:t>Price elasticity estimation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Created price_elasticity feature 	(sales_volume/discounted_price)</a:t>
            </a:r>
          </a:p>
          <a:p>
            <a:pPr>
              <a:lnSpc>
                <a:spcPct val="90000"/>
              </a:lnSpc>
            </a:pPr>
            <a:r>
              <a:rPr lang="en-US" sz="1500"/>
              <a:t>Product success probability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 Logistic Regression predicts success (binary 0/1)</a:t>
            </a:r>
          </a:p>
          <a:p>
            <a:pPr>
              <a:lnSpc>
                <a:spcPct val="90000"/>
              </a:lnSpc>
            </a:pPr>
            <a:r>
              <a:rPr lang="en-US" sz="1500"/>
              <a:t>Stock-out risk assessment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 Products predicted as success = 1 imply high demand → 	 stock-out risk</a:t>
            </a:r>
          </a:p>
          <a:p>
            <a:pPr>
              <a:lnSpc>
                <a:spcPct val="90000"/>
              </a:lnSpc>
            </a:pPr>
            <a:r>
              <a:rPr lang="en-US" sz="1500"/>
              <a:t>Price point optimization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Price features (discounted_price, discount_percentage) 	used in model</a:t>
            </a:r>
          </a:p>
          <a:p>
            <a:pPr>
              <a:lnSpc>
                <a:spcPct val="90000"/>
              </a:lnSpc>
            </a:pPr>
            <a:r>
              <a:rPr lang="en-US" sz="1500"/>
              <a:t>Enhance prediction accuracy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Random Forest models outperform Linear/Logistic models 	in your results</a:t>
            </a:r>
          </a:p>
          <a:p>
            <a:pPr>
              <a:lnSpc>
                <a:spcPct val="90000"/>
              </a:lnSpc>
            </a:pPr>
            <a:r>
              <a:rPr lang="en-US" sz="1500"/>
              <a:t>Continuous prediction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Random Forest Regressor predicts revenue</a:t>
            </a:r>
          </a:p>
          <a:p>
            <a:pPr>
              <a:lnSpc>
                <a:spcPct val="90000"/>
              </a:lnSpc>
            </a:pPr>
            <a:r>
              <a:rPr lang="en-US" sz="1500"/>
              <a:t>Probabilistic prediction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Random Forest Classifier predicts product success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78033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A93F67-667B-59B5-1BA5-A5B09F815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5A680-7B91-CC19-4A4C-A2D48241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E2C9-58AF-FF98-8124-A3F4652E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latin typeface="Aptos Light" panose="020B0004020202020204" pitchFamily="34" charset="0"/>
              </a:rPr>
              <a:t>Key Findings: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effectLst/>
                <a:latin typeface="Aptos Light" panose="020B0004020202020204" pitchFamily="34" charset="0"/>
              </a:rPr>
              <a:t>Random Forest consistently outperforms Linear Regression for product metrics prediction, with 9.76% higher R² on average.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effectLst/>
                <a:latin typeface="Aptos Light" panose="020B0004020202020204" pitchFamily="34" charset="0"/>
              </a:rPr>
              <a:t>For time series forecasting, ARIMA models show -2313.50% lower error than ML models for near-term predictions,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effectLst/>
                <a:latin typeface="Aptos Light" panose="020B0004020202020204" pitchFamily="34" charset="0"/>
              </a:rPr>
              <a:t>The most influential features for product success are: </a:t>
            </a:r>
            <a:r>
              <a:rPr lang="en-US" sz="1500" dirty="0" err="1">
                <a:effectLst/>
                <a:latin typeface="Aptos Light" panose="020B0004020202020204" pitchFamily="34" charset="0"/>
              </a:rPr>
              <a:t>rating_count</a:t>
            </a:r>
            <a:r>
              <a:rPr lang="en-US" sz="1500" dirty="0">
                <a:effectLst/>
                <a:latin typeface="Aptos Light" panose="020B0004020202020204" pitchFamily="34" charset="0"/>
              </a:rPr>
              <a:t>, </a:t>
            </a:r>
            <a:r>
              <a:rPr lang="en-US" sz="1500" dirty="0" err="1">
                <a:effectLst/>
                <a:latin typeface="Aptos Light" panose="020B0004020202020204" pitchFamily="34" charset="0"/>
              </a:rPr>
              <a:t>category_encoded</a:t>
            </a:r>
            <a:r>
              <a:rPr lang="en-US" sz="1500" dirty="0">
                <a:effectLst/>
                <a:latin typeface="Aptos Light" panose="020B0004020202020204" pitchFamily="34" charset="0"/>
              </a:rPr>
              <a:t>, rating.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latin typeface="Aptos Light" panose="020B00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effectLst/>
                <a:latin typeface="Aptos Light" panose="020B0004020202020204" pitchFamily="34" charset="0"/>
              </a:rPr>
              <a:t>Business Recommendations: 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sz="1500" dirty="0">
                <a:effectLst/>
                <a:latin typeface="Aptos Light" panose="020B0004020202020204" pitchFamily="34" charset="0"/>
              </a:rPr>
              <a:t>Pricing Strategy: Optimize discount percentages based on predicted revenue impact. 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sz="1500" dirty="0">
                <a:effectLst/>
                <a:latin typeface="Aptos Light" panose="020B0004020202020204" pitchFamily="34" charset="0"/>
              </a:rPr>
              <a:t>Inventory Management: Use ARIMA forecasts for short-term inventory planning. 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sz="1500" dirty="0">
                <a:effectLst/>
                <a:latin typeface="Aptos Light" panose="020B0004020202020204" pitchFamily="34" charset="0"/>
              </a:rPr>
              <a:t>Product Categorization: Focus on high-margin categories with strong predictive signals. </a:t>
            </a:r>
            <a:endParaRPr lang="en-US" sz="1500" dirty="0">
              <a:latin typeface="Aptos Light" panose="020B0004020202020204" pitchFamily="34" charset="0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sz="1500" dirty="0">
                <a:effectLst/>
                <a:latin typeface="Aptos Light" panose="020B0004020202020204" pitchFamily="34" charset="0"/>
              </a:rPr>
              <a:t>Risk Assessment: Deploy Random Forest models to identify potential stock-out risks</a:t>
            </a:r>
            <a:r>
              <a:rPr lang="en-US" sz="1500">
                <a:effectLst/>
                <a:latin typeface="Aptos Light" panose="020B0004020202020204" pitchFamily="34" charset="0"/>
              </a:rPr>
              <a:t>. </a:t>
            </a:r>
            <a:endParaRPr lang="en-US" sz="1500" dirty="0">
              <a:effectLst/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7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8BB41-F4B7-6A41-0C2F-DB509308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2A77-18C7-1DCD-3159-0C4CF6D3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500" b="1" i="0" u="none" strike="noStrike">
              <a:effectLst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Anderson, C. (2006). The Long Tail: Why the Future of Business is Selling Less of More.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err="1">
                <a:effectLst/>
              </a:rPr>
              <a:t>Bajari</a:t>
            </a:r>
            <a:r>
              <a:rPr lang="en-US" sz="1500" b="0" i="0" u="none" strike="noStrike">
                <a:effectLst/>
              </a:rPr>
              <a:t>, P., </a:t>
            </a:r>
            <a:r>
              <a:rPr lang="en-US" sz="1500" b="0" i="0" u="none" strike="noStrike" err="1">
                <a:effectLst/>
              </a:rPr>
              <a:t>Nekipelov</a:t>
            </a:r>
            <a:r>
              <a:rPr lang="en-US" sz="1500" b="0" i="0" u="none" strike="noStrike">
                <a:effectLst/>
              </a:rPr>
              <a:t>, D., Ryan, S. P., &amp; Yang, M. (2015). Machine learning methods for demand estimation. American Economic Review, 105(5), 481-485.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Boone, T., Ganeshan, R., Jain, A., &amp; Sanders, N. R. (2019). Forecasting sales in the supply chain: Consumer analytics in the big data era. International Journal of Forecasting, 35(1), 170-180.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Choi, T. M., Yu, Y., &amp; Au, K. F. (2011). A hybrid SARIMA wavelet transform method for sales forecasting. Decision Support Systems, 51(1), 130-140.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Ferreira, K. J., Lee, B. H. A., &amp; </a:t>
            </a:r>
            <a:r>
              <a:rPr lang="en-US" sz="1500" b="0" i="0" u="none" strike="noStrike" err="1">
                <a:effectLst/>
              </a:rPr>
              <a:t>Simchi</a:t>
            </a:r>
            <a:r>
              <a:rPr lang="en-US" sz="1500" b="0" i="0" u="none" strike="noStrike">
                <a:effectLst/>
              </a:rPr>
              <a:t>-Levi, D. (2016). Analytics for an online retailer: Demand forecasting and price optimization. Manufacturing &amp; Service Operations Management, 18(1), 69-88.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Sun, Z. L., Choi, T. M., Au, K. F., &amp; Yu, Y. (2020). Sales forecasting using extreme learning machine with applications in fashion retailing. Decision Support Systems, 114, 38-45.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>
                <a:effectLst/>
              </a:rPr>
              <a:t>Kaggle. (2023). Amazon Sales Dataset. Retrieved from </a:t>
            </a:r>
            <a:r>
              <a:rPr lang="en-US" sz="1500" b="0" i="0" u="none" strike="noStrike">
                <a:effectLst/>
                <a:hlinkClick r:id="rId2"/>
              </a:rPr>
              <a:t>https://www.kaggle.com/datasets/karkavelrajaj/amazon-sales-dataset</a:t>
            </a:r>
            <a:endParaRPr lang="en-US" sz="1500" b="0" i="0" u="none" strike="noStrike">
              <a:effectLst/>
            </a:endParaRP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653717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PowerPoint Template and Google Slides - Free">
            <a:extLst>
              <a:ext uri="{FF2B5EF4-FFF2-40B4-BE49-F238E27FC236}">
                <a16:creationId xmlns:a16="http://schemas.microsoft.com/office/drawing/2014/main" id="{54018620-F0C0-CE39-200F-E3CE2F96B2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67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Introduction to Amazon Ecommerce 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F21821-9872-709B-F6CA-702F380CE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880972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C7B99-0B56-8A13-4438-689A4B20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D7A5E1-6E04-4051-4F49-026EB266B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976044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37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Review of Existing Methodologies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3BA4B1-30BA-30F1-FA36-9499564AB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786866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Proposed Methodology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64C9F9-0153-55DE-521A-5CD22EEB0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895505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Freeform: Shape 2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170432"/>
          </a:xfrm>
        </p:spPr>
        <p:txBody>
          <a:bodyPr anchor="b">
            <a:normAutofit/>
          </a:bodyPr>
          <a:lstStyle/>
          <a:p>
            <a:r>
              <a:rPr lang="en-US" sz="3000"/>
              <a:t>Data Preparation &amp; Feature Engineering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endParaRPr lang="en-US" sz="1600"/>
          </a:p>
          <a:p>
            <a:r>
              <a:rPr lang="en-US" sz="1600"/>
              <a:t>Cleaned currency and percentage symbols.</a:t>
            </a:r>
          </a:p>
          <a:p>
            <a:r>
              <a:rPr lang="en-US" sz="1600"/>
              <a:t>Created profit_margin, stock_out_risk, price_elasticity features.</a:t>
            </a:r>
          </a:p>
          <a:p>
            <a:r>
              <a:rPr lang="en-US" sz="1600"/>
              <a:t>Time-based features: month, day_of_week, holiday season.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4F92C-BB3A-C952-420A-F745F6222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92" y="1094272"/>
            <a:ext cx="3854196" cy="1589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40FB8-C37C-EEF2-BF8F-27EDE4B6F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4405545"/>
            <a:ext cx="3854196" cy="790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5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604285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6A883-21D9-9319-EEE8-259212A3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18" y="643467"/>
            <a:ext cx="3579731" cy="1800526"/>
          </a:xfrm>
        </p:spPr>
        <p:txBody>
          <a:bodyPr>
            <a:normAutofit/>
          </a:bodyPr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FD63-BAA2-22BE-9197-4E2184D1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18" y="2623381"/>
            <a:ext cx="3579730" cy="3553581"/>
          </a:xfrm>
        </p:spPr>
        <p:txBody>
          <a:bodyPr>
            <a:normAutofit/>
          </a:bodyPr>
          <a:lstStyle/>
          <a:p>
            <a:r>
              <a:rPr lang="en-US" sz="1700" b="0" i="0"/>
              <a:t>Linear regression for continuous predictions: Sales volume forecasting, Revenue prediction.</a:t>
            </a:r>
          </a:p>
          <a:p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25ECC-D9FC-C2BE-9D6F-B3F433EEF4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201"/>
          <a:stretch/>
        </p:blipFill>
        <p:spPr>
          <a:xfrm>
            <a:off x="4705883" y="643467"/>
            <a:ext cx="2886241" cy="1923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20477F-6B07-D3B4-B69A-132D85ABA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12" y="3596905"/>
            <a:ext cx="8011662" cy="2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4FD59A-4D74-CC77-CBA2-8799FEAC7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FF3BB-5175-EC0D-01D6-73D9CEC1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57200"/>
            <a:ext cx="325755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kern="1200">
                <a:latin typeface="+mj-lt"/>
                <a:ea typeface="+mj-ea"/>
                <a:cs typeface="+mj-cs"/>
              </a:rPr>
              <a:t>Linear Regression Vs Random Foresrt</a:t>
            </a:r>
          </a:p>
        </p:txBody>
      </p:sp>
      <p:sp>
        <p:nvSpPr>
          <p:cNvPr id="4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59251" y="1415034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8B2D76-FDEC-8C8B-08F5-D675DA0CC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" y="2873648"/>
            <a:ext cx="4101084" cy="33397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4CDCEA-53D7-3976-226A-8D04BFD6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583" y="899615"/>
            <a:ext cx="4675066" cy="38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1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A6E464-023F-99E3-3A3B-85F398606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91F09-17A3-7A3B-286D-F9FAD320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rPr lang="en-US" sz="4200"/>
              <a:t>Logistic Regression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61F3-EC36-B53A-743C-89F47097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r>
              <a:rPr lang="en-US" sz="1900" b="0" i="0"/>
              <a:t>Logistic regression for probabilistic outcomes: Product success probability ,Stock-out risk assessment, Price point optimization.</a:t>
            </a:r>
            <a:endParaRPr lang="en-US" sz="1900"/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73547-E4CA-95C1-CB51-FC81FB08B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0" y="2958530"/>
            <a:ext cx="8188452" cy="1453449"/>
          </a:xfrm>
          <a:prstGeom prst="rect">
            <a:avLst/>
          </a:prstGeom>
        </p:spPr>
      </p:pic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CE3B6BB-6EED-2E5F-6A63-6D47D4EF7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1" y="4970210"/>
            <a:ext cx="8188451" cy="128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4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932</Words>
  <Application>Microsoft Office PowerPoint</Application>
  <PresentationFormat>On-screen Show (4:3)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 Light</vt:lpstr>
      <vt:lpstr>Arial</vt:lpstr>
      <vt:lpstr>Calibri</vt:lpstr>
      <vt:lpstr>Menlo</vt:lpstr>
      <vt:lpstr>Office Theme</vt:lpstr>
      <vt:lpstr>E-commerce Demand Forecasting with Amazon Sales Data</vt:lpstr>
      <vt:lpstr>Introduction to Amazon Ecommerce Analytics</vt:lpstr>
      <vt:lpstr>Problem Statement</vt:lpstr>
      <vt:lpstr>Review of Existing Methodologies</vt:lpstr>
      <vt:lpstr>Proposed Methodology</vt:lpstr>
      <vt:lpstr>Data Preparation &amp; Feature Engineering</vt:lpstr>
      <vt:lpstr>Linear Regression</vt:lpstr>
      <vt:lpstr>Linear Regression Vs Random Foresrt</vt:lpstr>
      <vt:lpstr>Logistic Regression</vt:lpstr>
      <vt:lpstr>Logistic Vs Random Forest</vt:lpstr>
      <vt:lpstr>Model Comparison</vt:lpstr>
      <vt:lpstr>Arima Model</vt:lpstr>
      <vt:lpstr>Arima Model</vt:lpstr>
      <vt:lpstr>Model Comparison</vt:lpstr>
      <vt:lpstr>Implementation</vt:lpstr>
      <vt:lpstr>Insights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Kunden, Megna</cp:lastModifiedBy>
  <cp:revision>6</cp:revision>
  <dcterms:created xsi:type="dcterms:W3CDTF">2013-01-27T09:14:16Z</dcterms:created>
  <dcterms:modified xsi:type="dcterms:W3CDTF">2025-10-03T23:45:14Z</dcterms:modified>
  <cp:category/>
</cp:coreProperties>
</file>