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800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142A-9F73-46AE-958E-39AFE0EDD6F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CB5-CFFB-4FC9-A3DE-49ED976A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142A-9F73-46AE-958E-39AFE0EDD6F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CB5-CFFB-4FC9-A3DE-49ED976A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6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142A-9F73-46AE-958E-39AFE0EDD6F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CB5-CFFB-4FC9-A3DE-49ED976A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6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142A-9F73-46AE-958E-39AFE0EDD6F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CB5-CFFB-4FC9-A3DE-49ED976A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9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142A-9F73-46AE-958E-39AFE0EDD6F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CB5-CFFB-4FC9-A3DE-49ED976A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142A-9F73-46AE-958E-39AFE0EDD6F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CB5-CFFB-4FC9-A3DE-49ED976A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142A-9F73-46AE-958E-39AFE0EDD6F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CB5-CFFB-4FC9-A3DE-49ED976A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4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142A-9F73-46AE-958E-39AFE0EDD6F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CB5-CFFB-4FC9-A3DE-49ED976A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142A-9F73-46AE-958E-39AFE0EDD6F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CB5-CFFB-4FC9-A3DE-49ED976A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142A-9F73-46AE-958E-39AFE0EDD6F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CB5-CFFB-4FC9-A3DE-49ED976A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0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142A-9F73-46AE-958E-39AFE0EDD6F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CB5-CFFB-4FC9-A3DE-49ED976A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0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6142A-9F73-46AE-958E-39AFE0EDD6F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BCB5-CFFB-4FC9-A3DE-49ED976A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0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linkedin.com/in/norhan-shehab-331384105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"/>
            <a:ext cx="2483484" cy="12192000"/>
          </a:xfrm>
          <a:prstGeom prst="rect">
            <a:avLst/>
          </a:prstGeom>
          <a:solidFill>
            <a:srgbClr val="F7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6858000" cy="793037"/>
          </a:xfrm>
          <a:prstGeom prst="rect">
            <a:avLst/>
          </a:prstGeom>
          <a:solidFill>
            <a:srgbClr val="3A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 Box 34"/>
          <p:cNvSpPr txBox="1"/>
          <p:nvPr/>
        </p:nvSpPr>
        <p:spPr>
          <a:xfrm>
            <a:off x="1186815" y="45497"/>
            <a:ext cx="4484370" cy="71706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pc="200" dirty="0">
                <a:solidFill>
                  <a:srgbClr val="FFFFFF"/>
                </a:solidFill>
                <a:effectLst/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NORHAN </a:t>
            </a:r>
            <a:r>
              <a:rPr lang="en-US" sz="2400" b="1" spc="200" dirty="0" smtClean="0">
                <a:solidFill>
                  <a:srgbClr val="FFFFFF"/>
                </a:solidFill>
                <a:effectLst/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SHEHAB</a:t>
            </a:r>
            <a:endParaRPr lang="en-US" sz="9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spc="200" dirty="0" smtClean="0">
                <a:solidFill>
                  <a:srgbClr val="FFFFFF"/>
                </a:solidFill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[ BI </a:t>
            </a:r>
            <a:r>
              <a:rPr lang="en-US" sz="1200" b="1" spc="200" dirty="0" smtClean="0">
                <a:solidFill>
                  <a:srgbClr val="FFFFFF"/>
                </a:solidFill>
                <a:effectLst/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DEVELOPER ]</a:t>
            </a:r>
            <a:endParaRPr lang="en-US" sz="4000" b="1" spc="200" dirty="0" smtClean="0">
              <a:solidFill>
                <a:srgbClr val="FFFFFF"/>
              </a:solidFill>
              <a:effectLst/>
              <a:latin typeface="Open Sans Semibold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7"/>
          <p:cNvSpPr txBox="1"/>
          <p:nvPr/>
        </p:nvSpPr>
        <p:spPr>
          <a:xfrm>
            <a:off x="15240" y="965122"/>
            <a:ext cx="1460500" cy="3238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spc="150" dirty="0" smtClean="0">
                <a:solidFill>
                  <a:srgbClr val="F58354"/>
                </a:solidFill>
                <a:effectLst/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8"/>
          <p:cNvSpPr txBox="1"/>
          <p:nvPr/>
        </p:nvSpPr>
        <p:spPr>
          <a:xfrm>
            <a:off x="203200" y="1400097"/>
            <a:ext cx="2051050" cy="201899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+20 109 459 6153</a:t>
            </a:r>
            <a:endParaRPr lang="en-US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norhansshehab@gmail.com</a:t>
            </a:r>
            <a:endParaRPr lang="en-US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000" dirty="0" smtClean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  <a:hlinkClick r:id="rId2" action="ppaction://hlinkfile"/>
              </a:rPr>
              <a:t>linkedin.com/</a:t>
            </a:r>
            <a:r>
              <a:rPr lang="en-US" sz="1000" dirty="0" err="1" smtClean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  <a:hlinkClick r:id="rId2" action="ppaction://hlinkfile"/>
              </a:rPr>
              <a:t>norhansshehab</a:t>
            </a:r>
            <a:endParaRPr lang="en-US" sz="1000" dirty="0" smtClean="0">
              <a:effectLst/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200"/>
              </a:spcAft>
            </a:pPr>
            <a:r>
              <a:rPr lang="en-US" sz="1000" dirty="0" smtClean="0"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Address 1:</a:t>
            </a:r>
          </a:p>
          <a:p>
            <a:pPr>
              <a:spcAft>
                <a:spcPts val="800"/>
              </a:spcAft>
            </a:pPr>
            <a:r>
              <a:rPr lang="en-US" sz="1000" dirty="0" smtClean="0">
                <a:ea typeface="Calibri" panose="020F0502020204030204" pitchFamily="34" charset="0"/>
                <a:cs typeface="Arial" panose="020B0604020202020204" pitchFamily="34" charset="0"/>
              </a:rPr>
              <a:t>El-Mahalla El-Kubra, Gharbia</a:t>
            </a:r>
            <a:r>
              <a:rPr lang="en-US" sz="10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dirty="0" smtClean="0">
                <a:ea typeface="Calibri" panose="020F0502020204030204" pitchFamily="34" charset="0"/>
                <a:cs typeface="Arial" panose="020B0604020202020204" pitchFamily="34" charset="0"/>
              </a:rPr>
              <a:t>Egypt</a:t>
            </a:r>
          </a:p>
          <a:p>
            <a:pPr>
              <a:spcAft>
                <a:spcPts val="200"/>
              </a:spcAft>
            </a:pPr>
            <a:r>
              <a:rPr lang="en-US" sz="1000" dirty="0" smtClean="0"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Address 2:</a:t>
            </a:r>
            <a:endParaRPr lang="en-US" sz="1000" dirty="0"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000" dirty="0" smtClean="0"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Villa </a:t>
            </a:r>
            <a:r>
              <a:rPr lang="en-US" sz="1000" dirty="0"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254, </a:t>
            </a:r>
            <a:r>
              <a:rPr lang="en-US" sz="1000" dirty="0" smtClean="0"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Paradise Gardens</a:t>
            </a:r>
            <a:r>
              <a:rPr lang="ar-EG" sz="1000" dirty="0" smtClean="0"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Villas</a:t>
            </a:r>
            <a:r>
              <a:rPr lang="en-US" sz="1000" dirty="0" smtClean="0"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in front of Dream Land, 6th of October, Giza, </a:t>
            </a:r>
            <a:r>
              <a:rPr lang="en-US" sz="1000" dirty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Egypt</a:t>
            </a:r>
            <a:endParaRPr lang="en-US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380" y="1458517"/>
            <a:ext cx="64770" cy="1047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220" y="1734742"/>
            <a:ext cx="96520" cy="7874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8270" y="2247187"/>
            <a:ext cx="71120" cy="118745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5570" y="1266747"/>
            <a:ext cx="2132330" cy="0"/>
          </a:xfrm>
          <a:prstGeom prst="line">
            <a:avLst/>
          </a:prstGeom>
          <a:ln>
            <a:solidFill>
              <a:srgbClr val="F9A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3665" y="1981757"/>
            <a:ext cx="93980" cy="9080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 Box 4"/>
          <p:cNvSpPr txBox="1"/>
          <p:nvPr/>
        </p:nvSpPr>
        <p:spPr>
          <a:xfrm>
            <a:off x="6985" y="3565601"/>
            <a:ext cx="1460500" cy="3238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spc="150" dirty="0">
                <a:solidFill>
                  <a:srgbClr val="F58354"/>
                </a:solidFill>
                <a:effectLst/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OBJECTIVE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5"/>
          <p:cNvSpPr txBox="1"/>
          <p:nvPr/>
        </p:nvSpPr>
        <p:spPr>
          <a:xfrm>
            <a:off x="15240" y="3941522"/>
            <a:ext cx="2247900" cy="10120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Seeking a challenging career with a progressive organization that provides an opportunity to capitalize my technical skills &amp; abilities in the field of information technology (IT).</a:t>
            </a:r>
          </a:p>
          <a:p>
            <a:r>
              <a:rPr lang="en-US" sz="1000" dirty="0"/>
              <a:t> 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10490" y="3882466"/>
            <a:ext cx="2132330" cy="0"/>
          </a:xfrm>
          <a:prstGeom prst="line">
            <a:avLst/>
          </a:prstGeom>
          <a:ln>
            <a:solidFill>
              <a:srgbClr val="F9A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5"/>
          <p:cNvSpPr txBox="1"/>
          <p:nvPr/>
        </p:nvSpPr>
        <p:spPr>
          <a:xfrm>
            <a:off x="2483485" y="964487"/>
            <a:ext cx="1588849" cy="3238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spc="250" dirty="0">
                <a:solidFill>
                  <a:srgbClr val="F58354"/>
                </a:solidFill>
                <a:effectLst/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EDUCATION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26"/>
          <p:cNvSpPr txBox="1"/>
          <p:nvPr/>
        </p:nvSpPr>
        <p:spPr>
          <a:xfrm>
            <a:off x="2486660" y="1403907"/>
            <a:ext cx="4291330" cy="7759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Oct. </a:t>
            </a:r>
            <a:r>
              <a:rPr lang="en-US" sz="1000" dirty="0" smtClean="0"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2018 – Present…</a:t>
            </a:r>
            <a:endParaRPr lang="en-US" sz="1000" dirty="0" smtClean="0">
              <a:effectLst/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9 Month Professional Diploma Of Web Development and BI</a:t>
            </a:r>
            <a:endParaRPr lang="en-US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System Development Track                                  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Information Technology Institute (ITI), Mansoura Branch</a:t>
            </a:r>
            <a:endParaRPr lang="en-US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595880" y="1287067"/>
            <a:ext cx="3921912" cy="0"/>
          </a:xfrm>
          <a:prstGeom prst="line">
            <a:avLst/>
          </a:prstGeom>
          <a:ln>
            <a:solidFill>
              <a:srgbClr val="F9A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6"/>
          <p:cNvSpPr txBox="1"/>
          <p:nvPr/>
        </p:nvSpPr>
        <p:spPr>
          <a:xfrm>
            <a:off x="2487374" y="2228879"/>
            <a:ext cx="4180840" cy="103681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Sept. </a:t>
            </a:r>
            <a:r>
              <a:rPr lang="en-US" sz="1000" dirty="0"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2014 –</a:t>
            </a:r>
            <a:r>
              <a:rPr lang="en-US" sz="1000" dirty="0" smtClean="0"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Aug. 2018</a:t>
            </a:r>
            <a:endParaRPr lang="en-US" sz="1000" dirty="0" smtClean="0">
              <a:effectLst/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Bachelor’s Degree </a:t>
            </a:r>
            <a:r>
              <a:rPr lang="en-US" sz="1000" dirty="0" smtClean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in Computer Science</a:t>
            </a:r>
          </a:p>
          <a:p>
            <a:r>
              <a:rPr lang="en-US" sz="1000" dirty="0" smtClean="0"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Information System Dept.</a:t>
            </a:r>
          </a:p>
          <a:p>
            <a:r>
              <a:rPr lang="en-US" sz="1000" dirty="0"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Faculty of Computers and Information </a:t>
            </a:r>
            <a:endParaRPr lang="en-US" sz="1000" dirty="0" smtClean="0"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Mansoura University</a:t>
            </a:r>
            <a:endParaRPr lang="en-US" sz="1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Cumulative Grade : Good</a:t>
            </a:r>
            <a:endParaRPr lang="en-US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14"/>
          <p:cNvSpPr txBox="1"/>
          <p:nvPr/>
        </p:nvSpPr>
        <p:spPr>
          <a:xfrm>
            <a:off x="15240" y="5029271"/>
            <a:ext cx="1543685" cy="32379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spc="150" dirty="0" smtClean="0">
                <a:solidFill>
                  <a:srgbClr val="F58354"/>
                </a:solidFill>
                <a:effectLst/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LANGUAGES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 Box 16"/>
          <p:cNvSpPr txBox="1"/>
          <p:nvPr/>
        </p:nvSpPr>
        <p:spPr>
          <a:xfrm>
            <a:off x="33654" y="5448192"/>
            <a:ext cx="2138045" cy="45550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000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Arabic : 		Native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000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English : 		Good</a:t>
            </a:r>
            <a:endParaRPr lang="en-US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30175" y="5351507"/>
            <a:ext cx="2132330" cy="0"/>
          </a:xfrm>
          <a:prstGeom prst="line">
            <a:avLst/>
          </a:prstGeom>
          <a:ln>
            <a:solidFill>
              <a:srgbClr val="F9A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14"/>
          <p:cNvSpPr txBox="1"/>
          <p:nvPr/>
        </p:nvSpPr>
        <p:spPr>
          <a:xfrm>
            <a:off x="32385" y="6091434"/>
            <a:ext cx="2451100" cy="5304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spc="150" dirty="0" smtClean="0">
                <a:solidFill>
                  <a:srgbClr val="F58354"/>
                </a:solidFill>
                <a:effectLst/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EXTRACARRICULAR ACTIVITIES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7320" y="6685367"/>
            <a:ext cx="2132330" cy="0"/>
          </a:xfrm>
          <a:prstGeom prst="line">
            <a:avLst/>
          </a:prstGeom>
          <a:ln>
            <a:solidFill>
              <a:srgbClr val="F9A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0"/>
          <p:cNvSpPr txBox="1"/>
          <p:nvPr/>
        </p:nvSpPr>
        <p:spPr>
          <a:xfrm>
            <a:off x="126069" y="7739274"/>
            <a:ext cx="1902990" cy="34466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IEEE</a:t>
            </a:r>
            <a:endParaRPr lang="en-US" sz="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Organizer &amp; Content </a:t>
            </a:r>
            <a:r>
              <a:rPr lang="en-US" sz="800" b="1" dirty="0" smtClean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Creator</a:t>
            </a:r>
            <a:endParaRPr lang="en-US" sz="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73"/>
          <p:cNvSpPr txBox="1"/>
          <p:nvPr/>
        </p:nvSpPr>
        <p:spPr>
          <a:xfrm>
            <a:off x="128269" y="7076698"/>
            <a:ext cx="1913891" cy="33087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Open Source Team</a:t>
            </a:r>
            <a:endParaRPr lang="en-US" sz="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PR &amp; Social </a:t>
            </a:r>
            <a:r>
              <a:rPr lang="en-US" sz="800" b="1" dirty="0" smtClean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Marketer</a:t>
            </a:r>
            <a:endParaRPr lang="en-US" sz="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 Box 74"/>
          <p:cNvSpPr txBox="1"/>
          <p:nvPr/>
        </p:nvSpPr>
        <p:spPr>
          <a:xfrm>
            <a:off x="128268" y="7420030"/>
            <a:ext cx="1913891" cy="3515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Mocca</a:t>
            </a:r>
            <a:r>
              <a:rPr lang="en-US" sz="800" dirty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Team</a:t>
            </a:r>
            <a:endParaRPr lang="en-US" sz="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Proactive Member in C</a:t>
            </a:r>
            <a:r>
              <a:rPr lang="en-US" sz="800" b="1" dirty="0" smtClean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++</a:t>
            </a:r>
            <a:endParaRPr lang="en-US" sz="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 Box 32"/>
          <p:cNvSpPr txBox="1"/>
          <p:nvPr/>
        </p:nvSpPr>
        <p:spPr>
          <a:xfrm>
            <a:off x="144316" y="6732980"/>
            <a:ext cx="1897843" cy="37751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Resala</a:t>
            </a:r>
            <a:endParaRPr lang="en-US" sz="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Organizer </a:t>
            </a:r>
            <a:r>
              <a:rPr lang="en-US" sz="800" b="1" dirty="0" smtClean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&amp; Seller</a:t>
            </a:r>
            <a:endParaRPr lang="en-US" sz="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 Box 75"/>
          <p:cNvSpPr txBox="1"/>
          <p:nvPr/>
        </p:nvSpPr>
        <p:spPr>
          <a:xfrm>
            <a:off x="124929" y="8055664"/>
            <a:ext cx="1863530" cy="3262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Aisec</a:t>
            </a:r>
            <a:endParaRPr lang="en-US" sz="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OTG Member &amp; Team </a:t>
            </a:r>
            <a:r>
              <a:rPr lang="en-US" sz="800" b="1" dirty="0" smtClean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Leader</a:t>
            </a:r>
            <a:endParaRPr lang="en-US" sz="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 Box 12"/>
          <p:cNvSpPr txBox="1"/>
          <p:nvPr/>
        </p:nvSpPr>
        <p:spPr>
          <a:xfrm>
            <a:off x="148613" y="8383001"/>
            <a:ext cx="1804153" cy="34666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ITI</a:t>
            </a:r>
            <a:endParaRPr lang="en-US" sz="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Team </a:t>
            </a:r>
            <a:r>
              <a:rPr lang="en-US" sz="800" b="1" dirty="0" smtClean="0"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Leader</a:t>
            </a:r>
            <a:endParaRPr lang="en-US" sz="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 Box 4"/>
          <p:cNvSpPr txBox="1"/>
          <p:nvPr/>
        </p:nvSpPr>
        <p:spPr>
          <a:xfrm>
            <a:off x="2486660" y="3575526"/>
            <a:ext cx="2894330" cy="35623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spc="150" dirty="0">
                <a:solidFill>
                  <a:srgbClr val="F58354"/>
                </a:solidFill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TECHNICAL </a:t>
            </a:r>
            <a:r>
              <a:rPr lang="en-US" sz="1500" spc="150" dirty="0" smtClean="0">
                <a:solidFill>
                  <a:srgbClr val="F58354"/>
                </a:solidFill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SKILLS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 Box 4"/>
          <p:cNvSpPr txBox="1"/>
          <p:nvPr/>
        </p:nvSpPr>
        <p:spPr>
          <a:xfrm>
            <a:off x="2494280" y="6873614"/>
            <a:ext cx="2894330" cy="3238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spc="150" dirty="0" smtClean="0">
                <a:solidFill>
                  <a:srgbClr val="F58354"/>
                </a:solidFill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PROJECTS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2592448" y="7216295"/>
            <a:ext cx="3921912" cy="0"/>
          </a:xfrm>
          <a:prstGeom prst="line">
            <a:avLst/>
          </a:prstGeom>
          <a:ln>
            <a:solidFill>
              <a:srgbClr val="F9A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14"/>
          <p:cNvSpPr txBox="1"/>
          <p:nvPr/>
        </p:nvSpPr>
        <p:spPr>
          <a:xfrm>
            <a:off x="32385" y="10533104"/>
            <a:ext cx="2247265" cy="50028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spc="150" dirty="0" smtClean="0">
                <a:solidFill>
                  <a:srgbClr val="F58354"/>
                </a:solidFill>
                <a:effectLst/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PERSONAL INFORMATION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 Box 16"/>
          <p:cNvSpPr txBox="1"/>
          <p:nvPr/>
        </p:nvSpPr>
        <p:spPr>
          <a:xfrm>
            <a:off x="50799" y="11132545"/>
            <a:ext cx="2138045" cy="78283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000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Date Of Birth : 	</a:t>
            </a:r>
            <a:r>
              <a:rPr lang="en-US" sz="1000" dirty="0" smtClean="0">
                <a:ea typeface="Calibri" panose="020F0502020204030204" pitchFamily="34" charset="0"/>
                <a:cs typeface="Arial" panose="020B0604020202020204" pitchFamily="34" charset="0"/>
              </a:rPr>
              <a:t>18/11/1995</a:t>
            </a:r>
            <a:endParaRPr lang="en-US" sz="1000" dirty="0" smtClean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000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Nationality : 	</a:t>
            </a:r>
            <a:r>
              <a:rPr lang="en-US" sz="1000" dirty="0" smtClean="0">
                <a:ea typeface="Calibri" panose="020F0502020204030204" pitchFamily="34" charset="0"/>
                <a:cs typeface="Arial" panose="020B0604020202020204" pitchFamily="34" charset="0"/>
              </a:rPr>
              <a:t>Egyptian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000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Marital status : 	Single</a:t>
            </a:r>
            <a:endParaRPr lang="en-US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56514" y="11055999"/>
            <a:ext cx="2132330" cy="0"/>
          </a:xfrm>
          <a:prstGeom prst="line">
            <a:avLst/>
          </a:prstGeom>
          <a:ln>
            <a:solidFill>
              <a:srgbClr val="F9A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"/>
          <p:cNvSpPr txBox="1"/>
          <p:nvPr/>
        </p:nvSpPr>
        <p:spPr>
          <a:xfrm>
            <a:off x="2486660" y="9447578"/>
            <a:ext cx="2894330" cy="3238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spc="150" dirty="0" smtClean="0">
                <a:solidFill>
                  <a:srgbClr val="F58354"/>
                </a:solidFill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REFRENCES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584828" y="9815659"/>
            <a:ext cx="3921912" cy="0"/>
          </a:xfrm>
          <a:prstGeom prst="line">
            <a:avLst/>
          </a:prstGeom>
          <a:ln>
            <a:solidFill>
              <a:srgbClr val="F9A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95880" y="9865053"/>
            <a:ext cx="3974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Will be provided upon request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0" name="Text Box 14"/>
          <p:cNvSpPr txBox="1"/>
          <p:nvPr/>
        </p:nvSpPr>
        <p:spPr>
          <a:xfrm>
            <a:off x="109220" y="8876495"/>
            <a:ext cx="2247265" cy="50028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spc="150" dirty="0">
                <a:solidFill>
                  <a:srgbClr val="F58354"/>
                </a:solidFill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INTERPERSONAL</a:t>
            </a:r>
            <a:r>
              <a:rPr lang="en-US" sz="1500" spc="150" dirty="0" smtClean="0">
                <a:solidFill>
                  <a:srgbClr val="F58354"/>
                </a:solidFill>
                <a:effectLst/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spc="150" dirty="0">
                <a:solidFill>
                  <a:srgbClr val="F58354"/>
                </a:solidFill>
                <a:latin typeface="Open Sans Semibold"/>
                <a:ea typeface="Calibri" panose="020F0502020204030204" pitchFamily="34" charset="0"/>
                <a:cs typeface="Arial" panose="020B0604020202020204" pitchFamily="34" charset="0"/>
              </a:rPr>
              <a:t>SKILLS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 Box 16"/>
          <p:cNvSpPr txBox="1"/>
          <p:nvPr/>
        </p:nvSpPr>
        <p:spPr>
          <a:xfrm>
            <a:off x="127634" y="9475936"/>
            <a:ext cx="2138045" cy="96424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ea typeface="Calibri" panose="020F0502020204030204" pitchFamily="34" charset="0"/>
                <a:cs typeface="Arial" panose="020B0604020202020204" pitchFamily="34" charset="0"/>
              </a:rPr>
              <a:t>Creative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ea typeface="Calibri" panose="020F0502020204030204" pitchFamily="34" charset="0"/>
                <a:cs typeface="Arial" panose="020B0604020202020204" pitchFamily="34" charset="0"/>
              </a:rPr>
              <a:t>Teamwork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ea typeface="Calibri" panose="020F0502020204030204" pitchFamily="34" charset="0"/>
                <a:cs typeface="Arial" panose="020B0604020202020204" pitchFamily="34" charset="0"/>
              </a:rPr>
              <a:t>Innovative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ea typeface="Calibri" panose="020F0502020204030204" pitchFamily="34" charset="0"/>
                <a:cs typeface="Arial" panose="020B0604020202020204" pitchFamily="34" charset="0"/>
              </a:rPr>
              <a:t>Enthusiasm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ea typeface="Calibri" panose="020F0502020204030204" pitchFamily="34" charset="0"/>
                <a:cs typeface="Arial" panose="020B0604020202020204" pitchFamily="34" charset="0"/>
              </a:rPr>
              <a:t>Communication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133349" y="9399390"/>
            <a:ext cx="2132330" cy="0"/>
          </a:xfrm>
          <a:prstGeom prst="line">
            <a:avLst/>
          </a:prstGeom>
          <a:ln>
            <a:solidFill>
              <a:srgbClr val="F9A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84828" y="3914478"/>
            <a:ext cx="3921912" cy="0"/>
          </a:xfrm>
          <a:prstGeom prst="line">
            <a:avLst/>
          </a:prstGeom>
          <a:ln>
            <a:solidFill>
              <a:srgbClr val="F9A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28270" y="2656510"/>
            <a:ext cx="71120" cy="118745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3" name="Text Box 31"/>
          <p:cNvSpPr txBox="1"/>
          <p:nvPr/>
        </p:nvSpPr>
        <p:spPr>
          <a:xfrm>
            <a:off x="2530829" y="3987810"/>
            <a:ext cx="4052014" cy="165292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defTabSz="6858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T-SQL</a:t>
            </a:r>
            <a:r>
              <a:rPr lang="en-US" sz="1100" dirty="0">
                <a:solidFill>
                  <a:schemeClr val="tx1"/>
                </a:solidFill>
              </a:rPr>
              <a:t>, SSAS, SSRS, </a:t>
            </a:r>
            <a:r>
              <a:rPr lang="en-US" sz="1100" dirty="0" smtClean="0">
                <a:solidFill>
                  <a:schemeClr val="tx1"/>
                </a:solidFill>
              </a:rPr>
              <a:t>SSIS</a:t>
            </a:r>
          </a:p>
          <a:p>
            <a:pPr marL="171450" indent="-171450" defTabSz="6858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Created </a:t>
            </a:r>
            <a:r>
              <a:rPr lang="en-US" sz="1100" dirty="0">
                <a:solidFill>
                  <a:schemeClr val="tx1"/>
                </a:solidFill>
              </a:rPr>
              <a:t>and </a:t>
            </a:r>
            <a:r>
              <a:rPr lang="en-US" sz="1100" dirty="0" smtClean="0">
                <a:solidFill>
                  <a:schemeClr val="tx1"/>
                </a:solidFill>
              </a:rPr>
              <a:t>modified Stored </a:t>
            </a:r>
            <a:r>
              <a:rPr lang="en-US" sz="1100" dirty="0">
                <a:solidFill>
                  <a:schemeClr val="tx1"/>
                </a:solidFill>
              </a:rPr>
              <a:t>Procedures, user-defined functions, </a:t>
            </a:r>
            <a:r>
              <a:rPr lang="en-US" sz="1100" dirty="0" smtClean="0">
                <a:solidFill>
                  <a:schemeClr val="tx1"/>
                </a:solidFill>
              </a:rPr>
              <a:t>views</a:t>
            </a:r>
            <a:r>
              <a:rPr lang="en-US" sz="1100" dirty="0">
                <a:solidFill>
                  <a:schemeClr val="tx1"/>
                </a:solidFill>
              </a:rPr>
              <a:t>, cursors, </a:t>
            </a:r>
            <a:r>
              <a:rPr lang="en-US" sz="1100" dirty="0" smtClean="0">
                <a:solidFill>
                  <a:schemeClr val="tx1"/>
                </a:solidFill>
              </a:rPr>
              <a:t>triggers.</a:t>
            </a:r>
          </a:p>
          <a:p>
            <a:pPr marL="171450" indent="-171450" defTabSz="6858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Performed </a:t>
            </a:r>
            <a:r>
              <a:rPr lang="en-US" sz="1100" dirty="0">
                <a:solidFill>
                  <a:schemeClr val="tx1"/>
                </a:solidFill>
              </a:rPr>
              <a:t>business analysis and wrote </a:t>
            </a:r>
            <a:r>
              <a:rPr lang="en-US" sz="1100" dirty="0" smtClean="0">
                <a:solidFill>
                  <a:schemeClr val="tx1"/>
                </a:solidFill>
              </a:rPr>
              <a:t>SQL </a:t>
            </a:r>
            <a:r>
              <a:rPr lang="en-US" sz="1100" dirty="0">
                <a:solidFill>
                  <a:schemeClr val="tx1"/>
                </a:solidFill>
              </a:rPr>
              <a:t>scripts to analyze data and parse to </a:t>
            </a:r>
            <a:r>
              <a:rPr lang="en-US" sz="1100" dirty="0" smtClean="0">
                <a:solidFill>
                  <a:schemeClr val="tx1"/>
                </a:solidFill>
              </a:rPr>
              <a:t>Excel.</a:t>
            </a:r>
          </a:p>
          <a:p>
            <a:pPr marL="171450" indent="-171450" defTabSz="6858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Create </a:t>
            </a:r>
            <a:r>
              <a:rPr lang="en-US" sz="1100" dirty="0">
                <a:solidFill>
                  <a:schemeClr val="tx1"/>
                </a:solidFill>
              </a:rPr>
              <a:t>Stored </a:t>
            </a:r>
            <a:r>
              <a:rPr lang="en-US" sz="1100" dirty="0" smtClean="0">
                <a:solidFill>
                  <a:schemeClr val="tx1"/>
                </a:solidFill>
              </a:rPr>
              <a:t>Procedures </a:t>
            </a:r>
            <a:r>
              <a:rPr lang="en-US" sz="1100" dirty="0">
                <a:solidFill>
                  <a:schemeClr val="tx1"/>
                </a:solidFill>
              </a:rPr>
              <a:t>to </a:t>
            </a:r>
            <a:r>
              <a:rPr lang="en-US" sz="1100" dirty="0" smtClean="0">
                <a:solidFill>
                  <a:schemeClr val="tx1"/>
                </a:solidFill>
              </a:rPr>
              <a:t>display data in Crystal </a:t>
            </a:r>
            <a:r>
              <a:rPr lang="en-US" sz="1100" dirty="0">
                <a:solidFill>
                  <a:schemeClr val="tx1"/>
                </a:solidFill>
              </a:rPr>
              <a:t>reports</a:t>
            </a:r>
          </a:p>
          <a:p>
            <a:pPr marL="171450" indent="-171450" defTabSz="6858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Basic </a:t>
            </a:r>
            <a:r>
              <a:rPr lang="en-US" sz="1100" dirty="0">
                <a:solidFill>
                  <a:schemeClr val="tx1"/>
                </a:solidFill>
              </a:rPr>
              <a:t>Knowledge for Creation and modification of dimension for cubes (multi-use dimensions</a:t>
            </a:r>
            <a:r>
              <a:rPr lang="en-US" sz="1100" dirty="0" smtClean="0">
                <a:solidFill>
                  <a:schemeClr val="tx1"/>
                </a:solidFill>
              </a:rPr>
              <a:t>).</a:t>
            </a:r>
          </a:p>
          <a:p>
            <a:pPr marL="171450" indent="-171450" defTabSz="6858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Testing </a:t>
            </a:r>
            <a:r>
              <a:rPr lang="en-US" sz="1100" dirty="0">
                <a:solidFill>
                  <a:schemeClr val="tx1"/>
                </a:solidFill>
              </a:rPr>
              <a:t>and reviewing cubes in Excel using the pivot </a:t>
            </a:r>
            <a:r>
              <a:rPr lang="en-US" sz="1100" dirty="0" smtClean="0">
                <a:solidFill>
                  <a:schemeClr val="tx1"/>
                </a:solidFill>
              </a:rPr>
              <a:t>table </a:t>
            </a:r>
            <a:r>
              <a:rPr lang="en-US" sz="1100" dirty="0">
                <a:solidFill>
                  <a:schemeClr val="tx1"/>
                </a:solidFill>
              </a:rPr>
              <a:t>option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2592448" y="5662598"/>
            <a:ext cx="2522477" cy="0"/>
          </a:xfrm>
          <a:prstGeom prst="line">
            <a:avLst/>
          </a:prstGeom>
          <a:ln>
            <a:solidFill>
              <a:srgbClr val="F9A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31"/>
          <p:cNvSpPr txBox="1"/>
          <p:nvPr/>
        </p:nvSpPr>
        <p:spPr>
          <a:xfrm>
            <a:off x="2530829" y="5787431"/>
            <a:ext cx="4052014" cy="65593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C#, ASP, MVC, .NET Core, API, AJAX, XML</a:t>
            </a: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HTML5, CSS3, Bootstrap 4, JavaScript, </a:t>
            </a:r>
            <a:r>
              <a:rPr lang="en-US" sz="1100" dirty="0" err="1" smtClean="0">
                <a:solidFill>
                  <a:schemeClr val="tx1"/>
                </a:solidFill>
              </a:rPr>
              <a:t>TypeScript</a:t>
            </a:r>
            <a:r>
              <a:rPr lang="en-US" sz="1100" dirty="0" smtClean="0">
                <a:solidFill>
                  <a:schemeClr val="tx1"/>
                </a:solidFill>
              </a:rPr>
              <a:t>, JQuery</a:t>
            </a: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NodeJS</a:t>
            </a:r>
            <a:r>
              <a:rPr lang="en-US" sz="1100" dirty="0" smtClean="0">
                <a:solidFill>
                  <a:schemeClr val="tx1"/>
                </a:solidFill>
              </a:rPr>
              <a:t>, MongoDB, Angular</a:t>
            </a:r>
            <a:endParaRPr lang="ar-EG" sz="1100" dirty="0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69214"/>
              </p:ext>
            </p:extLst>
          </p:nvPr>
        </p:nvGraphicFramePr>
        <p:xfrm>
          <a:off x="2547161" y="7361158"/>
          <a:ext cx="4247163" cy="1673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7163">
                  <a:extLst>
                    <a:ext uri="{9D8B030D-6E8A-4147-A177-3AD203B41FA5}">
                      <a16:colId xmlns:a16="http://schemas.microsoft.com/office/drawing/2014/main" val="3114009126"/>
                    </a:ext>
                  </a:extLst>
                </a:gridCol>
              </a:tblGrid>
              <a:tr h="1673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50"/>
                        </a:spcAft>
                      </a:pPr>
                      <a:r>
                        <a:rPr lang="en-US" sz="1100" b="1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ITI PROJECTS : </a:t>
                      </a:r>
                      <a:endParaRPr lang="en-US" sz="1100" b="1" u="sng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Examination System </a:t>
                      </a:r>
                      <a:r>
                        <a:rPr kumimoji="0" lang="en-US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58354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 </a:t>
                      </a:r>
                      <a:r>
                        <a:rPr kumimoji="0" lang="en-US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SQL </a:t>
                      </a:r>
                      <a:r>
                        <a:rPr kumimoji="0" lang="en-US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58354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Online 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Shopping 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58354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 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ASP </a:t>
                      </a:r>
                      <a:r>
                        <a:rPr kumimoji="0" lang="en-US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.Net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ADO, SQL 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58354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58354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50"/>
                        </a:spcAft>
                      </a:pPr>
                      <a:r>
                        <a:rPr lang="en-US" sz="1100" b="1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PROJECTS :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KIDZANIO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58354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[ 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GRADUATION PROJECT 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58354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] </a:t>
                      </a:r>
                    </a:p>
                    <a:p>
                      <a:pPr marL="34290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58354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 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Html, </a:t>
                      </a:r>
                      <a:r>
                        <a:rPr kumimoji="0" lang="en-US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css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Bootstrap, wow.js, jQuery, PHP, SQL 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58354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58354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49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79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334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NorhanShehab</dc:creator>
  <cp:lastModifiedBy>NorhanShehab</cp:lastModifiedBy>
  <cp:revision>66</cp:revision>
  <dcterms:created xsi:type="dcterms:W3CDTF">2019-03-03T11:08:58Z</dcterms:created>
  <dcterms:modified xsi:type="dcterms:W3CDTF">2019-04-21T19:40:49Z</dcterms:modified>
</cp:coreProperties>
</file>