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Slab"/>
      <p:regular r:id="rId45"/>
      <p:bold r:id="rId46"/>
    </p:embeddedFont>
    <p:embeddedFont>
      <p:font typeface="Corsiva"/>
      <p:regular r:id="rId47"/>
      <p:bold r:id="rId48"/>
      <p:italic r:id="rId49"/>
      <p:boldItalic r:id="rId50"/>
    </p:embeddedFon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59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8426CA61-1115-4999-897E-CC9718D864C1}">
  <a:tblStyle styleId="{8426CA61-1115-4999-897E-CC9718D864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59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orsiva-bold.fntdata"/><Relationship Id="rId47" Type="http://schemas.openxmlformats.org/officeDocument/2006/relationships/font" Target="fonts/Corsiva-regular.fntdata"/><Relationship Id="rId49" Type="http://schemas.openxmlformats.org/officeDocument/2006/relationships/font" Target="fonts/Corsi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regular.fntdata"/><Relationship Id="rId50" Type="http://schemas.openxmlformats.org/officeDocument/2006/relationships/font" Target="fonts/Corsiva-boldItalic.fntdata"/><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ncbi.nlm.nih.gov/pmc/articles/PMC2663406/"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iles.jorge-castillo5.webnode.es/200000106-c6809c7795/paper%20neurodegenerative%20disease.pdf" TargetMode="External"/><Relationship Id="rId3" Type="http://schemas.openxmlformats.org/officeDocument/2006/relationships/hyperlink" Target="https://bmcsystbiol.biomedcentral.com/articles/10.1186/s12918-016-0348-2"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plos.org/plosone/article?id=10.1371/journal.pone.0015176" TargetMode="External"/><Relationship Id="rId3" Type="http://schemas.openxmlformats.org/officeDocument/2006/relationships/hyperlink" Target="https://bmcsystbiol.biomedcentral.com/articles/10.1186/s12918-016-0348-2"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files.jorge-castillo5.webnode.es/200000106-c6809c7795/paper%20neurodegenerative%20disease.pdf"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54781c8b1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4781c8b1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564e4101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64e4101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564e41012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564e41012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54781c8b1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4781c8b1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1Roher/Esh/.... </a:t>
            </a:r>
            <a:r>
              <a:rPr lang="en" u="sng">
                <a:solidFill>
                  <a:schemeClr val="hlink"/>
                </a:solidFill>
                <a:hlinkClick r:id="rId2"/>
              </a:rPr>
              <a:t>https://www.ncbi.nlm.nih.gov/pmc/articles/PMC2663406/</a:t>
            </a:r>
            <a:endParaRPr/>
          </a:p>
          <a:p>
            <a:pPr indent="0" lvl="0" marL="0" rtl="0" algn="l">
              <a:spcBef>
                <a:spcPts val="0"/>
              </a:spcBef>
              <a:spcAft>
                <a:spcPts val="0"/>
              </a:spcAft>
              <a:buNone/>
            </a:pPr>
            <a:r>
              <a:rPr lang="en"/>
              <a:t>Maybe drop second bullet and discuss the disease mechanism that ties this result to R</a:t>
            </a:r>
            <a:endParaRPr/>
          </a:p>
          <a:p>
            <a:pPr indent="0" lvl="0" marL="0" rtl="0" algn="l">
              <a:spcBef>
                <a:spcPts val="0"/>
              </a:spcBef>
              <a:spcAft>
                <a:spcPts val="0"/>
              </a:spcAft>
              <a:buNone/>
            </a:pPr>
            <a:r>
              <a:rPr lang="en"/>
              <a:t>Note possible equilibria that we will return to</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54781c8b1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54781c8b1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Hao/Friedman</a:t>
            </a:r>
            <a:endParaRPr/>
          </a:p>
          <a:p>
            <a:pPr indent="0" lvl="0" marL="0" rtl="0" algn="l">
              <a:spcBef>
                <a:spcPts val="0"/>
              </a:spcBef>
              <a:spcAft>
                <a:spcPts val="0"/>
              </a:spcAft>
              <a:buNone/>
            </a:pPr>
            <a:r>
              <a:rPr lang="en">
                <a:solidFill>
                  <a:schemeClr val="dk1"/>
                </a:solidFill>
              </a:rPr>
              <a:t>Add 2nd bullet that e</a:t>
            </a:r>
            <a:r>
              <a:rPr lang="en">
                <a:solidFill>
                  <a:schemeClr val="dk1"/>
                </a:solidFill>
              </a:rPr>
              <a:t>xplains disease mechanism that explains this result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54781c8b1f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54781c8b1f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Maybe add first bullet to discuss the disease mechanism that ties this result to Tau</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54781c8b1f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54781c8b1f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4781c8b1f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4781c8b1f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*Maybe add first bullet to discuss types of microglia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54781c8b1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54781c8b1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Hao/Friedman</a:t>
            </a:r>
            <a:endParaRPr/>
          </a:p>
          <a:p>
            <a:pPr indent="0" lvl="0" marL="0" rtl="0" algn="l">
              <a:spcBef>
                <a:spcPts val="0"/>
              </a:spcBef>
              <a:spcAft>
                <a:spcPts val="0"/>
              </a:spcAft>
              <a:buNone/>
            </a:pPr>
            <a:r>
              <a:rPr lang="en"/>
              <a:t>*Add </a:t>
            </a:r>
            <a:r>
              <a:rPr lang="en"/>
              <a:t>discussion</a:t>
            </a:r>
            <a:r>
              <a:rPr lang="en"/>
              <a:t> of supporting disease process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54781c8b1f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54781c8b1f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54781c8b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4781c8b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54a1f2db8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54a1f2db8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54781c8b1f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4781c8b1f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54781c8b1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54781c8b1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54781c8b1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54781c8b1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54a1f2db8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54a1f2db8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the ability of the microglia to destroy plaque buildups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54a1f2db8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54a1f2db8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Check the state of the trials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54a1f2db8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54a1f2db8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 the ability of the microglia to destroy plaque buildups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54781c8b1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54781c8b1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564e41012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564e41012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64e41012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64e41012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54781c8b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54781c8b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Prevalence Data: Hanger/Anderton/Noble </a:t>
            </a:r>
            <a:r>
              <a:rPr lang="en" u="sng">
                <a:solidFill>
                  <a:schemeClr val="hlink"/>
                </a:solidFill>
                <a:hlinkClick r:id="rId2"/>
              </a:rPr>
              <a:t>http://files.jorge-castillo5.webnode.es/200000106-c6809c7795/paper%20neurodegenerative%20disease.pdf</a:t>
            </a:r>
            <a:endParaRPr/>
          </a:p>
          <a:p>
            <a:pPr indent="0" lvl="0" marL="0" rtl="0" algn="l">
              <a:spcBef>
                <a:spcPts val="0"/>
              </a:spcBef>
              <a:spcAft>
                <a:spcPts val="0"/>
              </a:spcAft>
              <a:buNone/>
            </a:pPr>
            <a:r>
              <a:rPr lang="en"/>
              <a:t>5% number </a:t>
            </a:r>
            <a:r>
              <a:rPr lang="en">
                <a:solidFill>
                  <a:schemeClr val="dk1"/>
                </a:solidFill>
              </a:rPr>
              <a:t>Hao/Friedman </a:t>
            </a:r>
            <a:r>
              <a:rPr lang="en" u="sng">
                <a:solidFill>
                  <a:schemeClr val="accent5"/>
                </a:solidFill>
                <a:hlinkClick r:id="rId3"/>
              </a:rPr>
              <a:t>https://bmcsystbiol.biomedcentral.com/articles/10.1186/s12918-016-0348-2</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50d865b9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50d865b9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54781c8b1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54781c8b1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Puri/Li: </a:t>
            </a:r>
            <a:r>
              <a:rPr lang="en" u="sng">
                <a:solidFill>
                  <a:schemeClr val="hlink"/>
                </a:solidFill>
                <a:hlinkClick r:id="rId2"/>
              </a:rPr>
              <a:t>https://journals.plos.org/plosone/article?id=10.1371/journal.pone.0015176</a:t>
            </a:r>
            <a:endParaRPr/>
          </a:p>
          <a:p>
            <a:pPr indent="0" lvl="0" marL="0" rtl="0" algn="l">
              <a:spcBef>
                <a:spcPts val="0"/>
              </a:spcBef>
              <a:spcAft>
                <a:spcPts val="0"/>
              </a:spcAft>
              <a:buNone/>
            </a:pPr>
            <a:r>
              <a:rPr lang="en"/>
              <a:t>Hao/Friedman </a:t>
            </a:r>
            <a:r>
              <a:rPr lang="en" u="sng">
                <a:solidFill>
                  <a:schemeClr val="hlink"/>
                </a:solidFill>
                <a:hlinkClick r:id="rId3"/>
              </a:rPr>
              <a:t>https://bmcsystbiol.biomedcentral.com/articles/10.1186/s12918-016-0348-2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Equations are wrong, authors provided corrections but even with those corrections the result did not match the results the article presented. Our guess is that the parameters were significantly off and as the paper offered no justification for their parameters it was difficult to trust them. So we abandoned those equations but we still wanted a model that focused on those primary elements.</a:t>
            </a:r>
            <a:endParaRPr/>
          </a:p>
          <a:p>
            <a:pPr indent="0" lvl="0" marL="0" rtl="0" algn="l">
              <a:spcBef>
                <a:spcPts val="0"/>
              </a:spcBef>
              <a:spcAft>
                <a:spcPts val="0"/>
              </a:spcAft>
              <a:buNone/>
            </a:pPr>
            <a:r>
              <a:rPr lang="en"/>
              <a:t>At this point as we were trying to fix the first model we came upon model B. It considered many more elements than we wanted to include but it’s results matched research data and the parameters were well justified. It took some wrangling but we were able to tease apart the key elements that we were most </a:t>
            </a:r>
            <a:r>
              <a:rPr lang="en"/>
              <a:t>interested</a:t>
            </a:r>
            <a:r>
              <a:rPr lang="en"/>
              <a:t> with relatively minor adjustments to the equations and </a:t>
            </a:r>
            <a:r>
              <a:rPr lang="en"/>
              <a:t>parameters</a:t>
            </a:r>
            <a:r>
              <a:rPr lang="en"/>
              <a:t>. By doing this we were able to reproduce the models results for the elements we were considering either exactly or with modest variations that were well explained by the removal of aspects of the model we did not include. So here is what we used.</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54781c8b1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54781c8b1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Hao/Friedman</a:t>
            </a:r>
            <a:endParaRPr>
              <a:solidFill>
                <a:schemeClr val="dk1"/>
              </a:solidFill>
            </a:endParaRPr>
          </a:p>
          <a:p>
            <a:pPr indent="0" lvl="0" marL="0" rtl="0" algn="l">
              <a:spcBef>
                <a:spcPts val="0"/>
              </a:spcBef>
              <a:spcAft>
                <a:spcPts val="0"/>
              </a:spcAft>
              <a:buNone/>
            </a:pPr>
            <a:r>
              <a:rPr lang="en">
                <a:solidFill>
                  <a:schemeClr val="dk1"/>
                </a:solidFill>
              </a:rPr>
              <a:t>Except for GSK-3 which is in Hao/Friedman but clearer in Hangar/Anderton/Noble</a:t>
            </a:r>
            <a:endParaRPr>
              <a:solidFill>
                <a:schemeClr val="dk1"/>
              </a:solidFill>
            </a:endParaRPr>
          </a:p>
          <a:p>
            <a:pPr indent="0" lvl="0" marL="0" rtl="0" algn="l">
              <a:spcBef>
                <a:spcPts val="0"/>
              </a:spcBef>
              <a:spcAft>
                <a:spcPts val="0"/>
              </a:spcAft>
              <a:buNone/>
            </a:pPr>
            <a:r>
              <a:rPr lang="en" u="sng">
                <a:solidFill>
                  <a:schemeClr val="hlink"/>
                </a:solidFill>
                <a:hlinkClick r:id="rId2"/>
              </a:rPr>
              <a:t>http://files.jorge-castillo5.webnode.es/200000106-c6809c7795/paper%20neurodegenerative%20disease.pdf</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GSK-3 is not in the equation but we will consider it later as it is a current target of treatment to block this step.</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54781c8b1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54781c8b1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57fad87a2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57fad87a2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g54781c8b1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54781c8b1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Hao/Friedman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54781c8b1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54781c8b1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Google Shape;354;g54781c8b1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54781c8b1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54781c8b1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54781c8b1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rPr lang="en"/>
              <a:t>We estimated lamdaMA since we did not model TNF-alpha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54781c8b1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4781c8b1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track events inside the neurons and outside the neurons after the neurons die and release their NFTs and amyloid Beta that second model followed. We’ve included a couple of elements that </a:t>
            </a:r>
            <a:r>
              <a:rPr lang="en"/>
              <a:t>exacerbate</a:t>
            </a:r>
            <a:r>
              <a:rPr lang="en"/>
              <a:t> the disease process such as GSK-3 so we can consider how a treatment targeting them could potentially help treat the disease. Now we’ll take you through the nine equations that apply to this model.</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54781c8b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4781c8b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Hao/Friedman</a:t>
            </a:r>
            <a:endParaRPr/>
          </a:p>
          <a:p>
            <a:pPr indent="0" lvl="0" marL="0" rtl="0" algn="l">
              <a:lnSpc>
                <a:spcPct val="115000"/>
              </a:lnSpc>
              <a:spcBef>
                <a:spcPts val="1600"/>
              </a:spcBef>
              <a:spcAft>
                <a:spcPts val="1600"/>
              </a:spcAft>
              <a:buNone/>
            </a:pPr>
            <a:r>
              <a:rPr lang="en"/>
              <a:t>ROS=reactive oxygen(or oxidative) species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4781c8b1f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4781c8b1f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54781c8b1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54781c8b1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54781c8b1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54781c8b1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50d865b9d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50d865b9d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Hao/Friedman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r-project.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9.png"/><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6.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6.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6.png"/><Relationship Id="rId4" Type="http://schemas.openxmlformats.org/officeDocument/2006/relationships/image" Target="../media/image40.png"/><Relationship Id="rId5"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6.png"/><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6.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6.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592050"/>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400"/>
              <a:t>Modeling the Progression of Alzheimer's Disease to Explore the Most Influential Components in its Pathway</a:t>
            </a:r>
            <a:endParaRPr sz="2400"/>
          </a:p>
          <a:p>
            <a:pPr indent="0" lvl="0" marL="0" rtl="0" algn="ctr">
              <a:spcBef>
                <a:spcPts val="0"/>
              </a:spcBef>
              <a:spcAft>
                <a:spcPts val="0"/>
              </a:spcAft>
              <a:buNone/>
            </a:pPr>
            <a:r>
              <a:t/>
            </a:r>
            <a:endParaRPr/>
          </a:p>
        </p:txBody>
      </p:sp>
      <p:sp>
        <p:nvSpPr>
          <p:cNvPr id="64" name="Google Shape;64;p13"/>
          <p:cNvSpPr txBox="1"/>
          <p:nvPr>
            <p:ph idx="1" type="subTitle"/>
          </p:nvPr>
        </p:nvSpPr>
        <p:spPr>
          <a:xfrm>
            <a:off x="1680302" y="3250675"/>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Meaghan Parks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19875"/>
            <a:ext cx="2241300" cy="1389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Values</a:t>
            </a:r>
            <a:endParaRPr/>
          </a:p>
        </p:txBody>
      </p:sp>
      <p:sp>
        <p:nvSpPr>
          <p:cNvPr id="137" name="Google Shape;137;p22"/>
          <p:cNvSpPr txBox="1"/>
          <p:nvPr/>
        </p:nvSpPr>
        <p:spPr>
          <a:xfrm>
            <a:off x="150900" y="4758900"/>
            <a:ext cx="2402100" cy="38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11-12)</a:t>
            </a:r>
            <a:endParaRPr>
              <a:latin typeface="Roboto"/>
              <a:ea typeface="Roboto"/>
              <a:cs typeface="Roboto"/>
              <a:sym typeface="Roboto"/>
            </a:endParaRPr>
          </a:p>
        </p:txBody>
      </p:sp>
      <p:pic>
        <p:nvPicPr>
          <p:cNvPr id="138" name="Google Shape;138;p22"/>
          <p:cNvPicPr preferRelativeResize="0"/>
          <p:nvPr/>
        </p:nvPicPr>
        <p:blipFill>
          <a:blip r:embed="rId3">
            <a:alphaModFix/>
          </a:blip>
          <a:stretch>
            <a:fillRect/>
          </a:stretch>
        </p:blipFill>
        <p:spPr>
          <a:xfrm>
            <a:off x="2705400" y="152400"/>
            <a:ext cx="4824876"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Estimation-From Paper</a:t>
            </a:r>
            <a:endParaRPr/>
          </a:p>
        </p:txBody>
      </p:sp>
      <p:sp>
        <p:nvSpPr>
          <p:cNvPr id="144" name="Google Shape;144;p23"/>
          <p:cNvSpPr txBox="1"/>
          <p:nvPr>
            <p:ph idx="1" type="body"/>
          </p:nvPr>
        </p:nvSpPr>
        <p:spPr>
          <a:xfrm>
            <a:off x="387900" y="1628149"/>
            <a:ext cx="8368200" cy="3078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Assumed A</a:t>
            </a:r>
            <a:r>
              <a:rPr baseline="30000" lang="en" sz="2400"/>
              <a:t>i</a:t>
            </a:r>
            <a:r>
              <a:rPr b="1" baseline="-25000" lang="en" sz="2400"/>
              <a:t>β</a:t>
            </a:r>
            <a:r>
              <a:rPr b="1" lang="en" sz="2400"/>
              <a:t> = </a:t>
            </a:r>
            <a:r>
              <a:rPr lang="en" sz="2400"/>
              <a:t>A</a:t>
            </a:r>
            <a:r>
              <a:rPr baseline="30000" lang="en" sz="2400"/>
              <a:t>o</a:t>
            </a:r>
            <a:r>
              <a:rPr b="1" baseline="-25000" lang="en" sz="2400"/>
              <a:t>β</a:t>
            </a:r>
            <a:endParaRPr sz="2400"/>
          </a:p>
          <a:p>
            <a:pPr indent="-381000" lvl="0" marL="457200" rtl="0" algn="l">
              <a:spcBef>
                <a:spcPts val="0"/>
              </a:spcBef>
              <a:spcAft>
                <a:spcPts val="0"/>
              </a:spcAft>
              <a:buSzPts val="2400"/>
              <a:buChar char="●"/>
            </a:pPr>
            <a:r>
              <a:rPr lang="en" sz="2400"/>
              <a:t>Normal brain A</a:t>
            </a:r>
            <a:r>
              <a:rPr baseline="30000" lang="en" sz="2400"/>
              <a:t>i</a:t>
            </a:r>
            <a:r>
              <a:rPr b="1" baseline="-25000" lang="en" sz="2400"/>
              <a:t>β </a:t>
            </a:r>
            <a:r>
              <a:rPr b="1" lang="en" sz="2400"/>
              <a:t>=</a:t>
            </a:r>
            <a:r>
              <a:rPr lang="en" sz="2400"/>
              <a:t> 10</a:t>
            </a:r>
            <a:r>
              <a:rPr baseline="30000" lang="en" sz="2400"/>
              <a:t>-6 </a:t>
            </a:r>
            <a:r>
              <a:rPr lang="en" sz="2400"/>
              <a:t>g/ml/day </a:t>
            </a:r>
            <a:endParaRPr sz="2400"/>
          </a:p>
          <a:p>
            <a:pPr indent="-381000" lvl="0" marL="457200" rtl="0" algn="l">
              <a:spcBef>
                <a:spcPts val="0"/>
              </a:spcBef>
              <a:spcAft>
                <a:spcPts val="0"/>
              </a:spcAft>
              <a:buSzPts val="2400"/>
              <a:buChar char="●"/>
            </a:pPr>
            <a:r>
              <a:rPr lang="en" sz="2400"/>
              <a:t>d</a:t>
            </a:r>
            <a:r>
              <a:rPr baseline="-25000" lang="en" sz="2400"/>
              <a:t>A</a:t>
            </a:r>
            <a:r>
              <a:rPr b="1" baseline="-25000" lang="en" sz="2400"/>
              <a:t>β</a:t>
            </a:r>
            <a:r>
              <a:rPr b="1" baseline="30000" lang="en" sz="2400"/>
              <a:t>i </a:t>
            </a:r>
            <a:r>
              <a:rPr b="1" lang="en" sz="2400"/>
              <a:t> =</a:t>
            </a:r>
            <a:r>
              <a:rPr lang="en" sz="2400"/>
              <a:t>9.51/day, half-life in mice, normal degradation rate of amyloidβ</a:t>
            </a:r>
            <a:endParaRPr sz="2400"/>
          </a:p>
          <a:p>
            <a:pPr indent="-381000" lvl="0" marL="457200" rtl="0" algn="l">
              <a:spcBef>
                <a:spcPts val="0"/>
              </a:spcBef>
              <a:spcAft>
                <a:spcPts val="0"/>
              </a:spcAft>
              <a:buSzPts val="2400"/>
              <a:buChar char="●"/>
            </a:pPr>
            <a:r>
              <a:rPr lang="en" sz="2400"/>
              <a:t>In a steady state in equation above, R=0 and N/N</a:t>
            </a:r>
            <a:r>
              <a:rPr baseline="-25000" lang="en" sz="2400"/>
              <a:t>0</a:t>
            </a:r>
            <a:r>
              <a:rPr lang="en" sz="2400"/>
              <a:t>=1 and the rate of change is 0</a:t>
            </a:r>
            <a:endParaRPr sz="2400"/>
          </a:p>
          <a:p>
            <a:pPr indent="-381000" lvl="0" marL="457200" rtl="0" algn="l">
              <a:spcBef>
                <a:spcPts val="0"/>
              </a:spcBef>
              <a:spcAft>
                <a:spcPts val="0"/>
              </a:spcAft>
              <a:buSzPts val="2400"/>
              <a:buChar char="●"/>
            </a:pPr>
            <a:r>
              <a:rPr lang="en" sz="2400"/>
              <a:t>Therefore, λ</a:t>
            </a:r>
            <a:r>
              <a:rPr b="1" baseline="-25000" lang="en" sz="2400"/>
              <a:t>β</a:t>
            </a:r>
            <a:r>
              <a:rPr b="1" baseline="30000" lang="en" sz="2400"/>
              <a:t>i </a:t>
            </a:r>
            <a:r>
              <a:rPr b="1" lang="en" sz="2400"/>
              <a:t> </a:t>
            </a:r>
            <a:r>
              <a:rPr lang="en" sz="2400"/>
              <a:t>= d</a:t>
            </a:r>
            <a:r>
              <a:rPr baseline="-25000" lang="en" sz="2400"/>
              <a:t>A</a:t>
            </a:r>
            <a:r>
              <a:rPr b="1" baseline="-25000" lang="en" sz="2400"/>
              <a:t>β</a:t>
            </a:r>
            <a:r>
              <a:rPr b="1" baseline="30000" lang="en" sz="2400"/>
              <a:t>i </a:t>
            </a:r>
            <a:r>
              <a:rPr b="1" lang="en" sz="2400"/>
              <a:t> </a:t>
            </a:r>
            <a:r>
              <a:rPr lang="en" sz="2400"/>
              <a:t>X  A</a:t>
            </a:r>
            <a:r>
              <a:rPr baseline="30000" lang="en" sz="2400"/>
              <a:t>i</a:t>
            </a:r>
            <a:r>
              <a:rPr b="1" baseline="-25000" lang="en" sz="2400"/>
              <a:t>β</a:t>
            </a:r>
            <a:r>
              <a:rPr lang="en" sz="2400"/>
              <a:t> = 9.51 X 10</a:t>
            </a:r>
            <a:r>
              <a:rPr baseline="30000" lang="en" sz="2400"/>
              <a:t>-6 </a:t>
            </a:r>
            <a:r>
              <a:rPr lang="en" sz="2400"/>
              <a:t>g/ml/day</a:t>
            </a:r>
            <a:endParaRPr sz="2400"/>
          </a:p>
          <a:p>
            <a:pPr indent="0" lvl="0" marL="0" rtl="0" algn="l">
              <a:spcBef>
                <a:spcPts val="1600"/>
              </a:spcBef>
              <a:spcAft>
                <a:spcPts val="1600"/>
              </a:spcAft>
              <a:buNone/>
            </a:pPr>
            <a:r>
              <a:t/>
            </a:r>
            <a:endParaRPr sz="2400"/>
          </a:p>
        </p:txBody>
      </p:sp>
      <p:pic>
        <p:nvPicPr>
          <p:cNvPr id="145" name="Google Shape;145;p23"/>
          <p:cNvPicPr preferRelativeResize="0"/>
          <p:nvPr/>
        </p:nvPicPr>
        <p:blipFill rotWithShape="1">
          <a:blip r:embed="rId3">
            <a:alphaModFix/>
          </a:blip>
          <a:srcRect b="63323" l="0" r="0" t="15161"/>
          <a:stretch/>
        </p:blipFill>
        <p:spPr>
          <a:xfrm>
            <a:off x="5801150" y="1546850"/>
            <a:ext cx="3194975" cy="892875"/>
          </a:xfrm>
          <a:prstGeom prst="rect">
            <a:avLst/>
          </a:prstGeom>
          <a:noFill/>
          <a:ln>
            <a:noFill/>
          </a:ln>
        </p:spPr>
      </p:pic>
      <p:pic>
        <p:nvPicPr>
          <p:cNvPr id="146" name="Google Shape;146;p23"/>
          <p:cNvPicPr preferRelativeResize="0"/>
          <p:nvPr/>
        </p:nvPicPr>
        <p:blipFill rotWithShape="1">
          <a:blip r:embed="rId4">
            <a:alphaModFix/>
          </a:blip>
          <a:srcRect b="86739" l="0" r="0" t="9526"/>
          <a:stretch/>
        </p:blipFill>
        <p:spPr>
          <a:xfrm>
            <a:off x="0" y="1128930"/>
            <a:ext cx="9144001" cy="342445"/>
          </a:xfrm>
          <a:prstGeom prst="rect">
            <a:avLst/>
          </a:prstGeom>
          <a:noFill/>
          <a:ln>
            <a:noFill/>
          </a:ln>
        </p:spPr>
      </p:pic>
      <p:sp>
        <p:nvSpPr>
          <p:cNvPr id="147" name="Google Shape;147;p23"/>
          <p:cNvSpPr txBox="1"/>
          <p:nvPr/>
        </p:nvSpPr>
        <p:spPr>
          <a:xfrm>
            <a:off x="729400" y="4741075"/>
            <a:ext cx="4527300" cy="3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14</a:t>
            </a:r>
            <a:r>
              <a:rPr lang="en" sz="1200">
                <a:solidFill>
                  <a:schemeClr val="dk1"/>
                </a:solidFill>
                <a:latin typeface="Times New Roman"/>
                <a:ea typeface="Times New Roman"/>
                <a:cs typeface="Times New Roman"/>
                <a:sym typeface="Times New Roman"/>
              </a:rPr>
              <a:t>)</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Parameter Estimation-New Parameters</a:t>
            </a:r>
            <a:endParaRPr/>
          </a:p>
        </p:txBody>
      </p:sp>
      <p:sp>
        <p:nvSpPr>
          <p:cNvPr id="153" name="Google Shape;153;p24"/>
          <p:cNvSpPr txBox="1"/>
          <p:nvPr>
            <p:ph idx="1" type="body"/>
          </p:nvPr>
        </p:nvSpPr>
        <p:spPr>
          <a:xfrm>
            <a:off x="162500" y="1495150"/>
            <a:ext cx="5656500" cy="329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equation=  our equation for astrocytes</a:t>
            </a:r>
            <a:endParaRPr/>
          </a:p>
          <a:p>
            <a:pPr indent="-342900" lvl="0" marL="457200" rtl="0" algn="l">
              <a:spcBef>
                <a:spcPts val="0"/>
              </a:spcBef>
              <a:spcAft>
                <a:spcPts val="0"/>
              </a:spcAft>
              <a:buSzPts val="1800"/>
              <a:buChar char="●"/>
            </a:pPr>
            <a:r>
              <a:rPr lang="en"/>
              <a:t>Bottom equation = what we modified since we did not model </a:t>
            </a:r>
            <a:r>
              <a:rPr lang="en">
                <a:solidFill>
                  <a:srgbClr val="FFFFFF"/>
                </a:solidFill>
                <a:latin typeface="Arial"/>
                <a:ea typeface="Arial"/>
                <a:cs typeface="Arial"/>
                <a:sym typeface="Arial"/>
              </a:rPr>
              <a:t>τ</a:t>
            </a:r>
            <a:r>
              <a:rPr baseline="-25000" lang="en">
                <a:solidFill>
                  <a:srgbClr val="FFFFFF"/>
                </a:solidFill>
                <a:latin typeface="Arial"/>
                <a:ea typeface="Arial"/>
                <a:cs typeface="Arial"/>
                <a:sym typeface="Arial"/>
              </a:rPr>
              <a:t>α</a:t>
            </a:r>
            <a:r>
              <a:rPr lang="en"/>
              <a:t> =   amount of </a:t>
            </a:r>
            <a:r>
              <a:rPr lang="en" sz="1700"/>
              <a:t>TNF-</a:t>
            </a:r>
            <a:r>
              <a:rPr lang="en"/>
              <a:t>α</a:t>
            </a:r>
            <a:endParaRPr/>
          </a:p>
          <a:p>
            <a:pPr indent="-342900" lvl="0" marL="457200" rtl="0" algn="l">
              <a:spcBef>
                <a:spcPts val="0"/>
              </a:spcBef>
              <a:spcAft>
                <a:spcPts val="0"/>
              </a:spcAft>
              <a:buSzPts val="1800"/>
              <a:buChar char="●"/>
            </a:pPr>
            <a:r>
              <a:rPr lang="en"/>
              <a:t>Generated </a:t>
            </a:r>
            <a:r>
              <a:rPr b="1" lang="en"/>
              <a:t>λ</a:t>
            </a:r>
            <a:r>
              <a:rPr b="1" baseline="-25000" lang="en"/>
              <a:t>MA </a:t>
            </a:r>
            <a:r>
              <a:rPr lang="en"/>
              <a:t>to represent the rate at which M1 creates </a:t>
            </a:r>
            <a:r>
              <a:rPr lang="en">
                <a:solidFill>
                  <a:srgbClr val="FFFFFF"/>
                </a:solidFill>
                <a:latin typeface="Arial"/>
                <a:ea typeface="Arial"/>
                <a:cs typeface="Arial"/>
                <a:sym typeface="Arial"/>
              </a:rPr>
              <a:t>τ</a:t>
            </a:r>
            <a:r>
              <a:rPr baseline="-25000" lang="en">
                <a:solidFill>
                  <a:srgbClr val="FFFFFF"/>
                </a:solidFill>
                <a:latin typeface="Arial"/>
                <a:ea typeface="Arial"/>
                <a:cs typeface="Arial"/>
                <a:sym typeface="Arial"/>
              </a:rPr>
              <a:t>α</a:t>
            </a:r>
            <a:r>
              <a:rPr lang="en">
                <a:solidFill>
                  <a:srgbClr val="FFFFFF"/>
                </a:solidFill>
                <a:latin typeface="Arial"/>
                <a:ea typeface="Arial"/>
                <a:cs typeface="Arial"/>
                <a:sym typeface="Arial"/>
              </a:rPr>
              <a:t> combined with  the rate at which  τ</a:t>
            </a:r>
            <a:r>
              <a:rPr baseline="-25000" lang="en">
                <a:solidFill>
                  <a:srgbClr val="FFFFFF"/>
                </a:solidFill>
                <a:latin typeface="Arial"/>
                <a:ea typeface="Arial"/>
                <a:cs typeface="Arial"/>
                <a:sym typeface="Arial"/>
              </a:rPr>
              <a:t>α </a:t>
            </a:r>
            <a:r>
              <a:rPr lang="en">
                <a:solidFill>
                  <a:srgbClr val="FFFFFF"/>
                </a:solidFill>
                <a:latin typeface="Arial"/>
                <a:ea typeface="Arial"/>
                <a:cs typeface="Arial"/>
                <a:sym typeface="Arial"/>
              </a:rPr>
              <a:t>creates astrocytes</a:t>
            </a:r>
            <a:endParaRPr>
              <a:solidFill>
                <a:srgbClr val="FFFFFF"/>
              </a:solidFill>
            </a:endParaRPr>
          </a:p>
          <a:p>
            <a:pPr indent="-336550" lvl="0" marL="457200" rtl="0" algn="l">
              <a:spcBef>
                <a:spcPts val="0"/>
              </a:spcBef>
              <a:spcAft>
                <a:spcPts val="0"/>
              </a:spcAft>
              <a:buSzPts val="1700"/>
              <a:buChar char="●"/>
            </a:pPr>
            <a:r>
              <a:rPr lang="en" sz="1700">
                <a:solidFill>
                  <a:srgbClr val="FFFFFF"/>
                </a:solidFill>
                <a:latin typeface="Arial"/>
                <a:ea typeface="Arial"/>
                <a:cs typeface="Arial"/>
                <a:sym typeface="Arial"/>
              </a:rPr>
              <a:t>Τ</a:t>
            </a:r>
            <a:r>
              <a:rPr baseline="-25000" lang="en" sz="1700">
                <a:solidFill>
                  <a:srgbClr val="FFFFFF"/>
                </a:solidFill>
                <a:latin typeface="Arial"/>
                <a:ea typeface="Arial"/>
                <a:cs typeface="Arial"/>
                <a:sym typeface="Arial"/>
              </a:rPr>
              <a:t>α  </a:t>
            </a:r>
            <a:r>
              <a:rPr lang="en"/>
              <a:t>produces astrocytes at a rate of .03 g/ml *</a:t>
            </a:r>
            <a:endParaRPr/>
          </a:p>
          <a:p>
            <a:pPr indent="-342900" lvl="0" marL="457200" rtl="0" algn="l">
              <a:spcBef>
                <a:spcPts val="0"/>
              </a:spcBef>
              <a:spcAft>
                <a:spcPts val="0"/>
              </a:spcAft>
              <a:buSzPts val="1800"/>
              <a:buChar char="●"/>
            </a:pPr>
            <a:r>
              <a:rPr lang="en"/>
              <a:t>M1 produces </a:t>
            </a:r>
            <a:r>
              <a:rPr lang="en" sz="1700"/>
              <a:t> </a:t>
            </a:r>
            <a:r>
              <a:rPr lang="en" sz="1700">
                <a:solidFill>
                  <a:srgbClr val="FFFFFF"/>
                </a:solidFill>
                <a:latin typeface="Arial"/>
                <a:ea typeface="Arial"/>
                <a:cs typeface="Arial"/>
                <a:sym typeface="Arial"/>
              </a:rPr>
              <a:t>Τ</a:t>
            </a:r>
            <a:r>
              <a:rPr baseline="-25000" lang="en" sz="1700">
                <a:solidFill>
                  <a:srgbClr val="FFFFFF"/>
                </a:solidFill>
                <a:latin typeface="Arial"/>
                <a:ea typeface="Arial"/>
                <a:cs typeface="Arial"/>
                <a:sym typeface="Arial"/>
              </a:rPr>
              <a:t>α </a:t>
            </a:r>
            <a:r>
              <a:rPr lang="en"/>
              <a:t> at a rate of 1.5/day *</a:t>
            </a:r>
            <a:endParaRPr/>
          </a:p>
          <a:p>
            <a:pPr indent="-342900" lvl="0" marL="457200" rtl="0" algn="l">
              <a:spcBef>
                <a:spcPts val="0"/>
              </a:spcBef>
              <a:spcAft>
                <a:spcPts val="0"/>
              </a:spcAft>
              <a:buSzPts val="1800"/>
              <a:buChar char="●"/>
            </a:pPr>
            <a:r>
              <a:rPr lang="en"/>
              <a:t>Combing these rates we get </a:t>
            </a:r>
            <a:r>
              <a:rPr b="1" lang="en"/>
              <a:t>λ</a:t>
            </a:r>
            <a:r>
              <a:rPr b="1" baseline="-25000" lang="en"/>
              <a:t>MA </a:t>
            </a:r>
            <a:r>
              <a:rPr lang="en"/>
              <a:t>= .03 * 1.5 = .045 g/ml/day</a:t>
            </a:r>
            <a:endParaRPr/>
          </a:p>
        </p:txBody>
      </p:sp>
      <p:grpSp>
        <p:nvGrpSpPr>
          <p:cNvPr id="154" name="Google Shape;154;p24"/>
          <p:cNvGrpSpPr/>
          <p:nvPr/>
        </p:nvGrpSpPr>
        <p:grpSpPr>
          <a:xfrm>
            <a:off x="6178750" y="3737500"/>
            <a:ext cx="2441100" cy="686100"/>
            <a:chOff x="6064725" y="3691450"/>
            <a:chExt cx="2441100" cy="686100"/>
          </a:xfrm>
        </p:grpSpPr>
        <p:sp>
          <p:nvSpPr>
            <p:cNvPr id="155" name="Google Shape;155;p24"/>
            <p:cNvSpPr txBox="1"/>
            <p:nvPr/>
          </p:nvSpPr>
          <p:spPr>
            <a:xfrm>
              <a:off x="6064725" y="3691450"/>
              <a:ext cx="2441100" cy="6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700">
                  <a:solidFill>
                    <a:srgbClr val="FFFFFF"/>
                  </a:solidFill>
                </a:rPr>
                <a:t>M</a:t>
              </a:r>
              <a:r>
                <a:rPr baseline="-25000" lang="en" sz="1700">
                  <a:solidFill>
                    <a:srgbClr val="FFFFFF"/>
                  </a:solidFill>
                </a:rPr>
                <a:t>1</a:t>
              </a:r>
              <a:r>
                <a:rPr lang="en" sz="1700">
                  <a:solidFill>
                    <a:srgbClr val="FFFFFF"/>
                  </a:solidFill>
                </a:rPr>
                <a:t>            </a:t>
              </a:r>
              <a:r>
                <a:rPr lang="en" sz="1700">
                  <a:solidFill>
                    <a:srgbClr val="FFFFFF"/>
                  </a:solidFill>
                </a:rPr>
                <a:t>Τ</a:t>
              </a:r>
              <a:r>
                <a:rPr baseline="-25000" lang="en" sz="1700">
                  <a:solidFill>
                    <a:srgbClr val="FFFFFF"/>
                  </a:solidFill>
                </a:rPr>
                <a:t>α  </a:t>
              </a:r>
              <a:r>
                <a:rPr lang="en" sz="1800">
                  <a:solidFill>
                    <a:schemeClr val="dk1"/>
                  </a:solidFill>
                  <a:latin typeface="Roboto"/>
                  <a:ea typeface="Roboto"/>
                  <a:cs typeface="Roboto"/>
                  <a:sym typeface="Roboto"/>
                </a:rPr>
                <a:t>            A</a:t>
              </a:r>
              <a:endParaRPr>
                <a:latin typeface="Roboto"/>
                <a:ea typeface="Roboto"/>
                <a:cs typeface="Roboto"/>
                <a:sym typeface="Roboto"/>
              </a:endParaRPr>
            </a:p>
          </p:txBody>
        </p:sp>
        <p:sp>
          <p:nvSpPr>
            <p:cNvPr id="156" name="Google Shape;156;p24"/>
            <p:cNvSpPr/>
            <p:nvPr/>
          </p:nvSpPr>
          <p:spPr>
            <a:xfrm>
              <a:off x="6509975" y="3875700"/>
              <a:ext cx="522000" cy="138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4"/>
            <p:cNvSpPr/>
            <p:nvPr/>
          </p:nvSpPr>
          <p:spPr>
            <a:xfrm>
              <a:off x="7445400" y="3875700"/>
              <a:ext cx="522000" cy="1383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8" name="Google Shape;158;p24"/>
          <p:cNvPicPr preferRelativeResize="0"/>
          <p:nvPr/>
        </p:nvPicPr>
        <p:blipFill rotWithShape="1">
          <a:blip r:embed="rId3">
            <a:alphaModFix/>
          </a:blip>
          <a:srcRect b="80477" l="0" r="2419" t="16040"/>
          <a:stretch/>
        </p:blipFill>
        <p:spPr>
          <a:xfrm>
            <a:off x="0" y="1194412"/>
            <a:ext cx="9144001" cy="327238"/>
          </a:xfrm>
          <a:prstGeom prst="rect">
            <a:avLst/>
          </a:prstGeom>
          <a:noFill/>
          <a:ln>
            <a:noFill/>
          </a:ln>
        </p:spPr>
      </p:pic>
      <p:pic>
        <p:nvPicPr>
          <p:cNvPr id="159" name="Google Shape;159;p24"/>
          <p:cNvPicPr preferRelativeResize="0"/>
          <p:nvPr/>
        </p:nvPicPr>
        <p:blipFill>
          <a:blip r:embed="rId4">
            <a:alphaModFix/>
          </a:blip>
          <a:stretch>
            <a:fillRect/>
          </a:stretch>
        </p:blipFill>
        <p:spPr>
          <a:xfrm>
            <a:off x="5971400" y="1674050"/>
            <a:ext cx="2860283" cy="1576287"/>
          </a:xfrm>
          <a:prstGeom prst="rect">
            <a:avLst/>
          </a:prstGeom>
          <a:noFill/>
          <a:ln>
            <a:noFill/>
          </a:ln>
        </p:spPr>
      </p:pic>
      <p:sp>
        <p:nvSpPr>
          <p:cNvPr id="160" name="Google Shape;160;p24"/>
          <p:cNvSpPr txBox="1"/>
          <p:nvPr/>
        </p:nvSpPr>
        <p:spPr>
          <a:xfrm>
            <a:off x="721625" y="4704800"/>
            <a:ext cx="2564100" cy="4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11)</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Amyloid</a:t>
            </a:r>
            <a:r>
              <a:rPr lang="en">
                <a:latin typeface="Arial"/>
                <a:ea typeface="Arial"/>
                <a:cs typeface="Arial"/>
                <a:sym typeface="Arial"/>
              </a:rPr>
              <a:t>β</a:t>
            </a:r>
            <a:endParaRPr/>
          </a:p>
        </p:txBody>
      </p:sp>
      <p:sp>
        <p:nvSpPr>
          <p:cNvPr id="166" name="Google Shape;166;p25"/>
          <p:cNvSpPr txBox="1"/>
          <p:nvPr/>
        </p:nvSpPr>
        <p:spPr>
          <a:xfrm>
            <a:off x="6294500" y="493250"/>
            <a:ext cx="2537700" cy="4389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Result are consistent with average concentrations found in brains of Alzheimer’s </a:t>
            </a:r>
            <a:r>
              <a:rPr lang="en" sz="1800">
                <a:solidFill>
                  <a:srgbClr val="FFFFFF"/>
                </a:solidFill>
              </a:rPr>
              <a:t>Disease patients </a:t>
            </a:r>
            <a:r>
              <a:rPr lang="en">
                <a:solidFill>
                  <a:srgbClr val="FFFFFF"/>
                </a:solidFill>
              </a:rPr>
              <a:t>(Roher et al.)</a:t>
            </a:r>
            <a:endParaRPr>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Amyloid</a:t>
            </a:r>
            <a:r>
              <a:rPr lang="en" sz="1700">
                <a:solidFill>
                  <a:srgbClr val="FFFFFF"/>
                </a:solidFill>
              </a:rPr>
              <a:t>β</a:t>
            </a:r>
            <a:r>
              <a:rPr lang="en" sz="1800">
                <a:solidFill>
                  <a:srgbClr val="FFFFFF"/>
                </a:solidFill>
              </a:rPr>
              <a:t> outside the neuron is slightly higher than anticipated since we do not take into account the macrophages </a:t>
            </a:r>
            <a:endParaRPr baseline="-25000" sz="1800">
              <a:solidFill>
                <a:srgbClr val="FFFFFF"/>
              </a:solidFill>
            </a:endParaRPr>
          </a:p>
          <a:p>
            <a:pPr indent="0" lvl="0" marL="0" rtl="0" algn="l">
              <a:spcBef>
                <a:spcPts val="0"/>
              </a:spcBef>
              <a:spcAft>
                <a:spcPts val="0"/>
              </a:spcAft>
              <a:buNone/>
            </a:pPr>
            <a:r>
              <a:t/>
            </a:r>
            <a:endParaRPr baseline="-25000"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167" name="Google Shape;167;p25"/>
          <p:cNvPicPr preferRelativeResize="0"/>
          <p:nvPr/>
        </p:nvPicPr>
        <p:blipFill>
          <a:blip r:embed="rId3">
            <a:alphaModFix/>
          </a:blip>
          <a:stretch>
            <a:fillRect/>
          </a:stretch>
        </p:blipFill>
        <p:spPr>
          <a:xfrm>
            <a:off x="152400" y="900375"/>
            <a:ext cx="6142100" cy="3642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Tau</a:t>
            </a:r>
            <a:endParaRPr/>
          </a:p>
        </p:txBody>
      </p:sp>
      <p:sp>
        <p:nvSpPr>
          <p:cNvPr id="173" name="Google Shape;173;p26"/>
          <p:cNvSpPr txBox="1"/>
          <p:nvPr/>
        </p:nvSpPr>
        <p:spPr>
          <a:xfrm>
            <a:off x="6294600" y="747975"/>
            <a:ext cx="2537700" cy="415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The concentration of tau increases rapidly then levels off</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0" rtl="0" algn="l">
              <a:spcBef>
                <a:spcPts val="0"/>
              </a:spcBef>
              <a:spcAft>
                <a:spcPts val="0"/>
              </a:spcAft>
              <a:buNone/>
            </a:pPr>
            <a:r>
              <a:t/>
            </a:r>
            <a:endParaRPr>
              <a:solidFill>
                <a:srgbClr val="FFFFFF"/>
              </a:solidFill>
            </a:endParaRPr>
          </a:p>
        </p:txBody>
      </p:sp>
      <p:pic>
        <p:nvPicPr>
          <p:cNvPr id="174" name="Google Shape;174;p26"/>
          <p:cNvPicPr preferRelativeResize="0"/>
          <p:nvPr/>
        </p:nvPicPr>
        <p:blipFill>
          <a:blip r:embed="rId3">
            <a:alphaModFix/>
          </a:blip>
          <a:stretch>
            <a:fillRect/>
          </a:stretch>
        </p:blipFill>
        <p:spPr>
          <a:xfrm>
            <a:off x="152400" y="900375"/>
            <a:ext cx="5989700" cy="3552512"/>
          </a:xfrm>
          <a:prstGeom prst="rect">
            <a:avLst/>
          </a:prstGeom>
          <a:noFill/>
          <a:ln>
            <a:noFill/>
          </a:ln>
        </p:spPr>
      </p:pic>
      <p:pic>
        <p:nvPicPr>
          <p:cNvPr id="175" name="Google Shape;175;p26"/>
          <p:cNvPicPr preferRelativeResize="0"/>
          <p:nvPr/>
        </p:nvPicPr>
        <p:blipFill>
          <a:blip r:embed="rId4">
            <a:alphaModFix/>
          </a:blip>
          <a:stretch>
            <a:fillRect/>
          </a:stretch>
        </p:blipFill>
        <p:spPr>
          <a:xfrm>
            <a:off x="152400" y="900375"/>
            <a:ext cx="5989699" cy="3614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NFTs</a:t>
            </a:r>
            <a:endParaRPr/>
          </a:p>
        </p:txBody>
      </p:sp>
      <p:sp>
        <p:nvSpPr>
          <p:cNvPr id="181" name="Google Shape;181;p27"/>
          <p:cNvSpPr txBox="1"/>
          <p:nvPr/>
        </p:nvSpPr>
        <p:spPr>
          <a:xfrm>
            <a:off x="6294500" y="493250"/>
            <a:ext cx="2537700" cy="438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NFTs inside neurons approach equlibrium</a:t>
            </a:r>
            <a:endParaRPr sz="1800">
              <a:solidFill>
                <a:srgbClr val="FFFFFF"/>
              </a:solidFill>
            </a:endParaRPr>
          </a:p>
          <a:p>
            <a:pPr indent="-342900" lvl="0" marL="457200" rtl="0" algn="l">
              <a:spcBef>
                <a:spcPts val="0"/>
              </a:spcBef>
              <a:spcAft>
                <a:spcPts val="0"/>
              </a:spcAft>
              <a:buClr>
                <a:srgbClr val="FFFFFF"/>
              </a:buClr>
              <a:buSzPts val="1800"/>
              <a:buChar char="●"/>
            </a:pPr>
            <a:r>
              <a:rPr lang="en" sz="1800">
                <a:solidFill>
                  <a:srgbClr val="FFFFFF"/>
                </a:solidFill>
              </a:rPr>
              <a:t>NFTs outside neurons increase at a steady rate as neurons die</a:t>
            </a:r>
            <a:endParaRPr sz="1800">
              <a:solidFill>
                <a:srgbClr val="FFFFFF"/>
              </a:solidFill>
            </a:endParaRPr>
          </a:p>
          <a:p>
            <a:pPr indent="0" lvl="0" marL="0" rtl="0" algn="l">
              <a:spcBef>
                <a:spcPts val="0"/>
              </a:spcBef>
              <a:spcAft>
                <a:spcPts val="0"/>
              </a:spcAft>
              <a:buNone/>
            </a:pPr>
            <a:r>
              <a:t/>
            </a:r>
            <a:endParaRPr baseline="-25000"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182" name="Google Shape;182;p27"/>
          <p:cNvPicPr preferRelativeResize="0"/>
          <p:nvPr/>
        </p:nvPicPr>
        <p:blipFill>
          <a:blip r:embed="rId3">
            <a:alphaModFix/>
          </a:blip>
          <a:stretch>
            <a:fillRect/>
          </a:stretch>
        </p:blipFill>
        <p:spPr>
          <a:xfrm>
            <a:off x="410525" y="747975"/>
            <a:ext cx="5940250" cy="4083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Neurons</a:t>
            </a:r>
            <a:endParaRPr/>
          </a:p>
        </p:txBody>
      </p:sp>
      <p:pic>
        <p:nvPicPr>
          <p:cNvPr id="188" name="Google Shape;188;p28"/>
          <p:cNvPicPr preferRelativeResize="0"/>
          <p:nvPr/>
        </p:nvPicPr>
        <p:blipFill>
          <a:blip r:embed="rId3">
            <a:alphaModFix/>
          </a:blip>
          <a:stretch>
            <a:fillRect/>
          </a:stretch>
        </p:blipFill>
        <p:spPr>
          <a:xfrm>
            <a:off x="311699" y="833450"/>
            <a:ext cx="6262374" cy="3714225"/>
          </a:xfrm>
          <a:prstGeom prst="rect">
            <a:avLst/>
          </a:prstGeom>
          <a:noFill/>
          <a:ln>
            <a:noFill/>
          </a:ln>
        </p:spPr>
      </p:pic>
      <p:sp>
        <p:nvSpPr>
          <p:cNvPr id="189" name="Google Shape;189;p28"/>
          <p:cNvSpPr txBox="1"/>
          <p:nvPr/>
        </p:nvSpPr>
        <p:spPr>
          <a:xfrm>
            <a:off x="6574075" y="747975"/>
            <a:ext cx="2537700" cy="415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Results match expected death rate of neurons of ~ 5%/year.</a:t>
            </a:r>
            <a:endParaRPr sz="1800">
              <a:solidFill>
                <a:srgbClr val="FFFFFF"/>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190" name="Google Shape;190;p28"/>
          <p:cNvPicPr preferRelativeResize="0"/>
          <p:nvPr/>
        </p:nvPicPr>
        <p:blipFill>
          <a:blip r:embed="rId4">
            <a:alphaModFix/>
          </a:blip>
          <a:stretch>
            <a:fillRect/>
          </a:stretch>
        </p:blipFill>
        <p:spPr>
          <a:xfrm>
            <a:off x="311700" y="833450"/>
            <a:ext cx="6262376" cy="3714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Microglia</a:t>
            </a:r>
            <a:endParaRPr/>
          </a:p>
        </p:txBody>
      </p:sp>
      <p:sp>
        <p:nvSpPr>
          <p:cNvPr id="196" name="Google Shape;196;p29"/>
          <p:cNvSpPr txBox="1"/>
          <p:nvPr/>
        </p:nvSpPr>
        <p:spPr>
          <a:xfrm>
            <a:off x="6294500" y="493250"/>
            <a:ext cx="2630100" cy="4389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FFFF"/>
              </a:solidFill>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Type 1 microglia increases while type 2 decreases</a:t>
            </a:r>
            <a:endParaRPr sz="1800">
              <a:solidFill>
                <a:srgbClr val="FFFFFF"/>
              </a:solidFill>
              <a:latin typeface="Roboto"/>
              <a:ea typeface="Roboto"/>
              <a:cs typeface="Roboto"/>
              <a:sym typeface="Roboto"/>
            </a:endParaRPr>
          </a:p>
          <a:p>
            <a:pPr indent="-342900" lvl="0" marL="457200" rtl="0" algn="l">
              <a:spcBef>
                <a:spcPts val="0"/>
              </a:spcBef>
              <a:spcAft>
                <a:spcPts val="0"/>
              </a:spcAft>
              <a:buClr>
                <a:srgbClr val="FFFFFF"/>
              </a:buClr>
              <a:buSzPts val="1800"/>
              <a:buFont typeface="Roboto"/>
              <a:buChar char="●"/>
            </a:pPr>
            <a:r>
              <a:rPr lang="en" sz="1800">
                <a:solidFill>
                  <a:srgbClr val="FFFFFF"/>
                </a:solidFill>
                <a:latin typeface="Roboto"/>
                <a:ea typeface="Roboto"/>
                <a:cs typeface="Roboto"/>
                <a:sym typeface="Roboto"/>
              </a:rPr>
              <a:t>Type 1 is more efficient</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97" name="Google Shape;197;p29"/>
          <p:cNvPicPr preferRelativeResize="0"/>
          <p:nvPr/>
        </p:nvPicPr>
        <p:blipFill>
          <a:blip r:embed="rId3">
            <a:alphaModFix/>
          </a:blip>
          <a:stretch>
            <a:fillRect/>
          </a:stretch>
        </p:blipFill>
        <p:spPr>
          <a:xfrm>
            <a:off x="152400" y="900375"/>
            <a:ext cx="6318051" cy="3747250"/>
          </a:xfrm>
          <a:prstGeom prst="rect">
            <a:avLst/>
          </a:prstGeom>
          <a:noFill/>
          <a:ln>
            <a:noFill/>
          </a:ln>
        </p:spPr>
      </p:pic>
      <p:pic>
        <p:nvPicPr>
          <p:cNvPr id="198" name="Google Shape;198;p29"/>
          <p:cNvPicPr preferRelativeResize="0"/>
          <p:nvPr/>
        </p:nvPicPr>
        <p:blipFill>
          <a:blip r:embed="rId4">
            <a:alphaModFix/>
          </a:blip>
          <a:stretch>
            <a:fillRect/>
          </a:stretch>
        </p:blipFill>
        <p:spPr>
          <a:xfrm>
            <a:off x="152400" y="869825"/>
            <a:ext cx="6318049" cy="3747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175275"/>
            <a:ext cx="85206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 Astrocytes</a:t>
            </a:r>
            <a:endParaRPr/>
          </a:p>
        </p:txBody>
      </p:sp>
      <p:sp>
        <p:nvSpPr>
          <p:cNvPr id="204" name="Google Shape;204;p30"/>
          <p:cNvSpPr txBox="1"/>
          <p:nvPr/>
        </p:nvSpPr>
        <p:spPr>
          <a:xfrm>
            <a:off x="6301400" y="990250"/>
            <a:ext cx="2537700" cy="3552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en" sz="1800">
                <a:solidFill>
                  <a:srgbClr val="FFFFFF"/>
                </a:solidFill>
              </a:rPr>
              <a:t>Results closely correlated with mouse models      </a:t>
            </a:r>
            <a:r>
              <a:rPr lang="en" sz="1200">
                <a:solidFill>
                  <a:schemeClr val="dk1"/>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Hao and Friedman 7)</a:t>
            </a:r>
            <a:endParaRPr>
              <a:latin typeface="Roboto"/>
              <a:ea typeface="Roboto"/>
              <a:cs typeface="Roboto"/>
              <a:sym typeface="Roboto"/>
            </a:endParaRPr>
          </a:p>
          <a:p>
            <a:pPr indent="0" lvl="0" marL="45720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sz="1800">
              <a:solidFill>
                <a:srgbClr val="FFFFFF"/>
              </a:solidFill>
            </a:endParaRPr>
          </a:p>
          <a:p>
            <a:pPr indent="0" lvl="0" marL="457200" rtl="0" algn="l">
              <a:spcBef>
                <a:spcPts val="0"/>
              </a:spcBef>
              <a:spcAft>
                <a:spcPts val="0"/>
              </a:spcAft>
              <a:buNone/>
            </a:pPr>
            <a:r>
              <a:t/>
            </a:r>
            <a:endParaRPr sz="1800"/>
          </a:p>
          <a:p>
            <a:pPr indent="0" lvl="0" marL="0" rtl="0" algn="l">
              <a:spcBef>
                <a:spcPts val="0"/>
              </a:spcBef>
              <a:spcAft>
                <a:spcPts val="0"/>
              </a:spcAft>
              <a:buNone/>
            </a:pPr>
            <a:r>
              <a:t/>
            </a:r>
            <a:endParaRPr/>
          </a:p>
        </p:txBody>
      </p:sp>
      <p:pic>
        <p:nvPicPr>
          <p:cNvPr id="205" name="Google Shape;205;p30"/>
          <p:cNvPicPr preferRelativeResize="0"/>
          <p:nvPr/>
        </p:nvPicPr>
        <p:blipFill>
          <a:blip r:embed="rId3">
            <a:alphaModFix/>
          </a:blip>
          <a:stretch>
            <a:fillRect/>
          </a:stretch>
        </p:blipFill>
        <p:spPr>
          <a:xfrm>
            <a:off x="311700" y="990300"/>
            <a:ext cx="5989700" cy="3552512"/>
          </a:xfrm>
          <a:prstGeom prst="rect">
            <a:avLst/>
          </a:prstGeom>
          <a:noFill/>
          <a:ln>
            <a:noFill/>
          </a:ln>
        </p:spPr>
      </p:pic>
      <p:pic>
        <p:nvPicPr>
          <p:cNvPr id="206" name="Google Shape;206;p30"/>
          <p:cNvPicPr preferRelativeResize="0"/>
          <p:nvPr/>
        </p:nvPicPr>
        <p:blipFill>
          <a:blip r:embed="rId4">
            <a:alphaModFix/>
          </a:blip>
          <a:stretch>
            <a:fillRect/>
          </a:stretch>
        </p:blipFill>
        <p:spPr>
          <a:xfrm>
            <a:off x="311700" y="990300"/>
            <a:ext cx="5989699" cy="365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pic>
        <p:nvPicPr>
          <p:cNvPr id="211" name="Google Shape;211;p31"/>
          <p:cNvPicPr preferRelativeResize="0"/>
          <p:nvPr/>
        </p:nvPicPr>
        <p:blipFill>
          <a:blip r:embed="rId3">
            <a:alphaModFix/>
          </a:blip>
          <a:stretch>
            <a:fillRect/>
          </a:stretch>
        </p:blipFill>
        <p:spPr>
          <a:xfrm>
            <a:off x="152400" y="1119600"/>
            <a:ext cx="6527534" cy="3871500"/>
          </a:xfrm>
          <a:prstGeom prst="rect">
            <a:avLst/>
          </a:prstGeom>
          <a:noFill/>
          <a:ln>
            <a:noFill/>
          </a:ln>
        </p:spPr>
      </p:pic>
      <p:sp>
        <p:nvSpPr>
          <p:cNvPr id="212" name="Google Shape;212;p31"/>
          <p:cNvSpPr txBox="1"/>
          <p:nvPr>
            <p:ph type="title"/>
          </p:nvPr>
        </p:nvSpPr>
        <p:spPr>
          <a:xfrm>
            <a:off x="233800" y="445025"/>
            <a:ext cx="8776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Sensitivity of</a:t>
            </a:r>
            <a:r>
              <a:rPr lang="en" sz="2400"/>
              <a:t> </a:t>
            </a:r>
            <a:r>
              <a:rPr lang="en"/>
              <a:t>λ</a:t>
            </a:r>
            <a:r>
              <a:rPr baseline="-25000" lang="en"/>
              <a:t>N</a:t>
            </a:r>
            <a:r>
              <a:rPr lang="en"/>
              <a:t> on Amyloid</a:t>
            </a:r>
            <a:r>
              <a:rPr lang="en" sz="2400"/>
              <a:t>β</a:t>
            </a:r>
            <a:r>
              <a:rPr lang="en" sz="2400"/>
              <a:t> </a:t>
            </a:r>
            <a:r>
              <a:rPr lang="en"/>
              <a:t>&amp; Neuron Concentrations</a:t>
            </a:r>
            <a:endParaRPr/>
          </a:p>
        </p:txBody>
      </p:sp>
      <p:sp>
        <p:nvSpPr>
          <p:cNvPr id="213" name="Google Shape;213;p31"/>
          <p:cNvSpPr txBox="1"/>
          <p:nvPr>
            <p:ph idx="1" type="body"/>
          </p:nvPr>
        </p:nvSpPr>
        <p:spPr>
          <a:xfrm>
            <a:off x="6612050" y="1359425"/>
            <a:ext cx="2304000" cy="3871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N </a:t>
            </a:r>
            <a:r>
              <a:rPr lang="en">
                <a:solidFill>
                  <a:schemeClr val="dk1"/>
                </a:solidFill>
              </a:rPr>
              <a:t>= production rate of </a:t>
            </a:r>
            <a:r>
              <a:rPr b="1" lang="en">
                <a:solidFill>
                  <a:schemeClr val="dk1"/>
                </a:solidFill>
              </a:rPr>
              <a:t>Aβ</a:t>
            </a:r>
            <a:r>
              <a:rPr b="1" baseline="-25000" lang="en">
                <a:solidFill>
                  <a:schemeClr val="dk1"/>
                </a:solidFill>
              </a:rPr>
              <a:t>o </a:t>
            </a:r>
            <a:r>
              <a:rPr lang="en">
                <a:solidFill>
                  <a:schemeClr val="dk1"/>
                </a:solidFill>
              </a:rPr>
              <a:t>by neurons</a:t>
            </a:r>
            <a:endParaRPr>
              <a:solidFill>
                <a:schemeClr val="dk1"/>
              </a:solidFill>
            </a:endParaRPr>
          </a:p>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N</a:t>
            </a:r>
            <a:r>
              <a:rPr lang="en">
                <a:solidFill>
                  <a:schemeClr val="dk1"/>
                </a:solidFill>
              </a:rPr>
              <a:t> increases =&gt; Amyloidβ </a:t>
            </a:r>
            <a:r>
              <a:rPr lang="en">
                <a:solidFill>
                  <a:schemeClr val="dk1"/>
                </a:solidFill>
              </a:rPr>
              <a:t>increases</a:t>
            </a:r>
            <a:endParaRPr b="1">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Does NOT affect the rate of neuron death</a:t>
            </a:r>
            <a:endParaRPr>
              <a:solidFill>
                <a:schemeClr val="dk1"/>
              </a:solidFill>
            </a:endParaRPr>
          </a:p>
          <a:p>
            <a:pPr indent="0" lvl="0" marL="0" rtl="0" algn="l">
              <a:spcBef>
                <a:spcPts val="1600"/>
              </a:spcBef>
              <a:spcAft>
                <a:spcPts val="1600"/>
              </a:spcAft>
              <a:buNone/>
            </a:pPr>
            <a:r>
              <a:t/>
            </a:r>
            <a:endParaRPr sz="1450">
              <a:solidFill>
                <a:schemeClr val="dk1"/>
              </a:solidFill>
            </a:endParaRPr>
          </a:p>
        </p:txBody>
      </p:sp>
      <p:sp>
        <p:nvSpPr>
          <p:cNvPr id="214" name="Google Shape;214;p31"/>
          <p:cNvSpPr txBox="1"/>
          <p:nvPr/>
        </p:nvSpPr>
        <p:spPr>
          <a:xfrm>
            <a:off x="4749350" y="1075300"/>
            <a:ext cx="16656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50"/>
              <a:t>λ</a:t>
            </a:r>
            <a:r>
              <a:rPr b="1" baseline="-25000" lang="en" sz="1450"/>
              <a:t>N</a:t>
            </a:r>
            <a:r>
              <a:rPr b="1" baseline="-25000" lang="en"/>
              <a:t> </a:t>
            </a:r>
            <a:r>
              <a:rPr lang="en"/>
              <a:t>Doubled</a:t>
            </a:r>
            <a:endParaRPr/>
          </a:p>
        </p:txBody>
      </p:sp>
      <p:sp>
        <p:nvSpPr>
          <p:cNvPr id="215" name="Google Shape;215;p31"/>
          <p:cNvSpPr txBox="1"/>
          <p:nvPr/>
        </p:nvSpPr>
        <p:spPr>
          <a:xfrm>
            <a:off x="2858550" y="1075300"/>
            <a:ext cx="14157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50"/>
              <a:t>λ</a:t>
            </a:r>
            <a:r>
              <a:rPr b="1" baseline="-25000" lang="en" sz="1450"/>
              <a:t>N</a:t>
            </a:r>
            <a:r>
              <a:rPr b="1" baseline="-25000" lang="en"/>
              <a:t> </a:t>
            </a:r>
            <a:endParaRPr b="1" baseline="-25000"/>
          </a:p>
        </p:txBody>
      </p:sp>
      <p:sp>
        <p:nvSpPr>
          <p:cNvPr id="216" name="Google Shape;216;p31"/>
          <p:cNvSpPr txBox="1"/>
          <p:nvPr/>
        </p:nvSpPr>
        <p:spPr>
          <a:xfrm>
            <a:off x="770625" y="1075300"/>
            <a:ext cx="14157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t>λ</a:t>
            </a:r>
            <a:r>
              <a:rPr b="1" baseline="-25000" lang="en" sz="1600"/>
              <a:t>N</a:t>
            </a:r>
            <a:r>
              <a:rPr b="1" lang="en" sz="1600"/>
              <a:t> </a:t>
            </a:r>
            <a:r>
              <a:rPr lang="en" sz="1600"/>
              <a:t>Halved</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70" name="Google Shape;70;p14"/>
          <p:cNvSpPr txBox="1"/>
          <p:nvPr>
            <p:ph idx="1" type="body"/>
          </p:nvPr>
        </p:nvSpPr>
        <p:spPr>
          <a:xfrm>
            <a:off x="311700" y="1341100"/>
            <a:ext cx="8520600" cy="3704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Alzheimer’s Disease Background</a:t>
            </a:r>
            <a:endParaRPr b="1"/>
          </a:p>
          <a:p>
            <a:pPr indent="-342900" lvl="0" marL="457200" rtl="0" algn="l">
              <a:spcBef>
                <a:spcPts val="0"/>
              </a:spcBef>
              <a:spcAft>
                <a:spcPts val="0"/>
              </a:spcAft>
              <a:buSzPts val="1800"/>
              <a:buChar char="●"/>
            </a:pPr>
            <a:r>
              <a:rPr b="1" lang="en"/>
              <a:t>Model of Pathological Process</a:t>
            </a:r>
            <a:endParaRPr b="1"/>
          </a:p>
          <a:p>
            <a:pPr indent="-317500" lvl="1" marL="914400" rtl="0" algn="l">
              <a:spcBef>
                <a:spcPts val="0"/>
              </a:spcBef>
              <a:spcAft>
                <a:spcPts val="0"/>
              </a:spcAft>
              <a:buSzPts val="1400"/>
              <a:buChar char="○"/>
            </a:pPr>
            <a:r>
              <a:rPr lang="en"/>
              <a:t>Model Creation</a:t>
            </a:r>
            <a:endParaRPr/>
          </a:p>
          <a:p>
            <a:pPr indent="-317500" lvl="1" marL="914400" rtl="0" algn="l">
              <a:spcBef>
                <a:spcPts val="0"/>
              </a:spcBef>
              <a:spcAft>
                <a:spcPts val="0"/>
              </a:spcAft>
              <a:buSzPts val="1400"/>
              <a:buChar char="○"/>
            </a:pPr>
            <a:r>
              <a:rPr lang="en"/>
              <a:t>Equations</a:t>
            </a:r>
            <a:endParaRPr/>
          </a:p>
          <a:p>
            <a:pPr indent="-317500" lvl="1" marL="914400" rtl="0" algn="l">
              <a:spcBef>
                <a:spcPts val="0"/>
              </a:spcBef>
              <a:spcAft>
                <a:spcPts val="0"/>
              </a:spcAft>
              <a:buSzPts val="1400"/>
              <a:buChar char="○"/>
            </a:pPr>
            <a:r>
              <a:rPr lang="en"/>
              <a:t>Parameters</a:t>
            </a:r>
            <a:endParaRPr/>
          </a:p>
          <a:p>
            <a:pPr indent="-317500" lvl="1" marL="914400" rtl="0" algn="l">
              <a:spcBef>
                <a:spcPts val="0"/>
              </a:spcBef>
              <a:spcAft>
                <a:spcPts val="0"/>
              </a:spcAft>
              <a:buSzPts val="1400"/>
              <a:buChar char="○"/>
            </a:pPr>
            <a:r>
              <a:rPr lang="en"/>
              <a:t>Baseline Results</a:t>
            </a:r>
            <a:endParaRPr/>
          </a:p>
          <a:p>
            <a:pPr indent="-342900" lvl="0" marL="457200" rtl="0" algn="l">
              <a:spcBef>
                <a:spcPts val="0"/>
              </a:spcBef>
              <a:spcAft>
                <a:spcPts val="0"/>
              </a:spcAft>
              <a:buSzPts val="1800"/>
              <a:buChar char="●"/>
            </a:pPr>
            <a:r>
              <a:rPr b="1" lang="en"/>
              <a:t>Analysis of the Model</a:t>
            </a:r>
            <a:endParaRPr/>
          </a:p>
          <a:p>
            <a:pPr indent="-317500" lvl="1" marL="914400" rtl="0" algn="l">
              <a:spcBef>
                <a:spcPts val="0"/>
              </a:spcBef>
              <a:spcAft>
                <a:spcPts val="0"/>
              </a:spcAft>
              <a:buSzPts val="1400"/>
              <a:buChar char="○"/>
            </a:pPr>
            <a:r>
              <a:rPr lang="en"/>
              <a:t>Sensitivity Analysis</a:t>
            </a:r>
            <a:endParaRPr/>
          </a:p>
          <a:p>
            <a:pPr indent="-317500" lvl="1" marL="914400" rtl="0" algn="l">
              <a:spcBef>
                <a:spcPts val="0"/>
              </a:spcBef>
              <a:spcAft>
                <a:spcPts val="0"/>
              </a:spcAft>
              <a:buSzPts val="1400"/>
              <a:buChar char="○"/>
            </a:pPr>
            <a:r>
              <a:rPr lang="en"/>
              <a:t>Equilibria Analysis</a:t>
            </a:r>
            <a:endParaRPr/>
          </a:p>
          <a:p>
            <a:pPr indent="-317500" lvl="0" marL="457200" marR="0" rtl="0" algn="l">
              <a:lnSpc>
                <a:spcPct val="115000"/>
              </a:lnSpc>
              <a:spcBef>
                <a:spcPts val="0"/>
              </a:spcBef>
              <a:spcAft>
                <a:spcPts val="0"/>
              </a:spcAft>
              <a:buClr>
                <a:schemeClr val="dk2"/>
              </a:buClr>
              <a:buSzPts val="1400"/>
              <a:buFont typeface="Arial"/>
              <a:buChar char="●"/>
            </a:pPr>
            <a:r>
              <a:rPr b="1" lang="en"/>
              <a:t>In-silico Treatment Trials</a:t>
            </a:r>
            <a:endParaRPr b="1"/>
          </a:p>
          <a:p>
            <a:pPr indent="-317500" lvl="1" marL="914400" rtl="0" algn="l">
              <a:spcBef>
                <a:spcPts val="0"/>
              </a:spcBef>
              <a:spcAft>
                <a:spcPts val="0"/>
              </a:spcAft>
              <a:buSzPts val="1400"/>
              <a:buChar char="○"/>
            </a:pPr>
            <a:r>
              <a:rPr lang="en"/>
              <a:t>Amyloid</a:t>
            </a:r>
            <a:r>
              <a:rPr lang="en" sz="1450">
                <a:solidFill>
                  <a:schemeClr val="dk1"/>
                </a:solidFill>
              </a:rPr>
              <a:t>β</a:t>
            </a:r>
            <a:r>
              <a:rPr lang="en"/>
              <a:t> Aggregation</a:t>
            </a:r>
            <a:endParaRPr/>
          </a:p>
          <a:p>
            <a:pPr indent="-317500" lvl="1" marL="914400" rtl="0" algn="l">
              <a:spcBef>
                <a:spcPts val="0"/>
              </a:spcBef>
              <a:spcAft>
                <a:spcPts val="0"/>
              </a:spcAft>
              <a:buSzPts val="1400"/>
              <a:buChar char="○"/>
            </a:pPr>
            <a:r>
              <a:rPr lang="en"/>
              <a:t>Tau phosphorylation</a:t>
            </a:r>
            <a:endParaRPr/>
          </a:p>
          <a:p>
            <a:pPr indent="-342900" lvl="0" marL="457200" rtl="0" algn="l">
              <a:spcBef>
                <a:spcPts val="0"/>
              </a:spcBef>
              <a:spcAft>
                <a:spcPts val="0"/>
              </a:spcAft>
              <a:buSzPts val="1800"/>
              <a:buChar char="●"/>
            </a:pPr>
            <a:r>
              <a:rPr b="1" lang="en"/>
              <a:t>Conclusion</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pic>
        <p:nvPicPr>
          <p:cNvPr id="221" name="Google Shape;221;p32"/>
          <p:cNvPicPr preferRelativeResize="0"/>
          <p:nvPr/>
        </p:nvPicPr>
        <p:blipFill>
          <a:blip r:embed="rId3">
            <a:alphaModFix/>
          </a:blip>
          <a:stretch>
            <a:fillRect/>
          </a:stretch>
        </p:blipFill>
        <p:spPr>
          <a:xfrm>
            <a:off x="311701" y="1075300"/>
            <a:ext cx="6177401" cy="3663850"/>
          </a:xfrm>
          <a:prstGeom prst="rect">
            <a:avLst/>
          </a:prstGeom>
          <a:noFill/>
          <a:ln>
            <a:noFill/>
          </a:ln>
        </p:spPr>
      </p:pic>
      <p:sp>
        <p:nvSpPr>
          <p:cNvPr id="222" name="Google Shape;222;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Sensitivity of</a:t>
            </a:r>
            <a:r>
              <a:rPr lang="en" sz="2400"/>
              <a:t> </a:t>
            </a:r>
            <a:r>
              <a:rPr lang="en"/>
              <a:t>λ</a:t>
            </a:r>
            <a:r>
              <a:rPr baseline="-25000" lang="en"/>
              <a:t>F</a:t>
            </a:r>
            <a:r>
              <a:rPr lang="en"/>
              <a:t> on NFT</a:t>
            </a:r>
            <a:r>
              <a:rPr lang="en" sz="2400"/>
              <a:t> </a:t>
            </a:r>
            <a:r>
              <a:rPr lang="en"/>
              <a:t>&amp; Neuron Concentrations</a:t>
            </a:r>
            <a:endParaRPr/>
          </a:p>
        </p:txBody>
      </p:sp>
      <p:sp>
        <p:nvSpPr>
          <p:cNvPr id="223" name="Google Shape;223;p32"/>
          <p:cNvSpPr txBox="1"/>
          <p:nvPr>
            <p:ph idx="1" type="body"/>
          </p:nvPr>
        </p:nvSpPr>
        <p:spPr>
          <a:xfrm>
            <a:off x="6308375" y="1075300"/>
            <a:ext cx="2680200" cy="395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F</a:t>
            </a:r>
            <a:r>
              <a:rPr baseline="-25000" lang="en">
                <a:solidFill>
                  <a:schemeClr val="dk1"/>
                </a:solidFill>
              </a:rPr>
              <a:t> </a:t>
            </a:r>
            <a:r>
              <a:rPr lang="en">
                <a:solidFill>
                  <a:schemeClr val="dk1"/>
                </a:solidFill>
              </a:rPr>
              <a:t>= production rate of NFT by Tau</a:t>
            </a:r>
            <a:endParaRPr>
              <a:solidFill>
                <a:schemeClr val="dk1"/>
              </a:solidFill>
            </a:endParaRPr>
          </a:p>
          <a:p>
            <a:pPr indent="-342900" lvl="0" marL="457200" rtl="0" algn="l">
              <a:spcBef>
                <a:spcPts val="0"/>
              </a:spcBef>
              <a:spcAft>
                <a:spcPts val="0"/>
              </a:spcAft>
              <a:buSzPts val="1800"/>
              <a:buChar char="●"/>
            </a:pPr>
            <a:r>
              <a:rPr lang="en">
                <a:solidFill>
                  <a:schemeClr val="dk1"/>
                </a:solidFill>
              </a:rPr>
              <a:t> </a:t>
            </a:r>
            <a:r>
              <a:rPr b="1" lang="en">
                <a:solidFill>
                  <a:schemeClr val="dk1"/>
                </a:solidFill>
              </a:rPr>
              <a:t>λ</a:t>
            </a:r>
            <a:r>
              <a:rPr b="1" baseline="-25000" lang="en">
                <a:solidFill>
                  <a:schemeClr val="dk1"/>
                </a:solidFill>
              </a:rPr>
              <a:t>F</a:t>
            </a:r>
            <a:r>
              <a:rPr lang="en">
                <a:solidFill>
                  <a:schemeClr val="dk1"/>
                </a:solidFill>
              </a:rPr>
              <a:t>  increasing =&gt; </a:t>
            </a:r>
            <a:r>
              <a:rPr lang="en">
                <a:solidFill>
                  <a:schemeClr val="dk1"/>
                </a:solidFill>
              </a:rPr>
              <a:t>concentration of NFTs inside neurons goes from decreasing to rapidly increasing</a:t>
            </a:r>
            <a:endParaRPr>
              <a:solidFill>
                <a:schemeClr val="dk1"/>
              </a:solidFill>
            </a:endParaRPr>
          </a:p>
          <a:p>
            <a:pPr indent="-342900" lvl="0" marL="457200" rtl="0" algn="l">
              <a:spcBef>
                <a:spcPts val="0"/>
              </a:spcBef>
              <a:spcAft>
                <a:spcPts val="0"/>
              </a:spcAft>
              <a:buSzPts val="1800"/>
              <a:buChar char="●"/>
            </a:pPr>
            <a:r>
              <a:rPr lang="en">
                <a:solidFill>
                  <a:schemeClr val="dk1"/>
                </a:solidFill>
              </a:rPr>
              <a:t>&amp; the concentration of neurons decreases more rapidly</a:t>
            </a:r>
            <a:endParaRPr b="1">
              <a:solidFill>
                <a:schemeClr val="dk1"/>
              </a:solidFill>
            </a:endParaRPr>
          </a:p>
          <a:p>
            <a:pPr indent="0" lvl="0" marL="457200" rtl="0" algn="l">
              <a:spcBef>
                <a:spcPts val="1600"/>
              </a:spcBef>
              <a:spcAft>
                <a:spcPts val="0"/>
              </a:spcAft>
              <a:buNone/>
            </a:pPr>
            <a:r>
              <a:t/>
            </a:r>
            <a:endParaRPr>
              <a:solidFill>
                <a:schemeClr val="dk1"/>
              </a:solidFill>
            </a:endParaRPr>
          </a:p>
          <a:p>
            <a:pPr indent="0" lvl="0" marL="0" rtl="0" algn="l">
              <a:spcBef>
                <a:spcPts val="1600"/>
              </a:spcBef>
              <a:spcAft>
                <a:spcPts val="1600"/>
              </a:spcAft>
              <a:buNone/>
            </a:pPr>
            <a:r>
              <a:t/>
            </a:r>
            <a:endParaRPr sz="1450">
              <a:solidFill>
                <a:schemeClr val="dk1"/>
              </a:solidFill>
            </a:endParaRPr>
          </a:p>
        </p:txBody>
      </p:sp>
      <p:pic>
        <p:nvPicPr>
          <p:cNvPr id="224" name="Google Shape;224;p32"/>
          <p:cNvPicPr preferRelativeResize="0"/>
          <p:nvPr/>
        </p:nvPicPr>
        <p:blipFill>
          <a:blip r:embed="rId4">
            <a:alphaModFix/>
          </a:blip>
          <a:stretch>
            <a:fillRect/>
          </a:stretch>
        </p:blipFill>
        <p:spPr>
          <a:xfrm>
            <a:off x="311700" y="1086450"/>
            <a:ext cx="6177401" cy="3663850"/>
          </a:xfrm>
          <a:prstGeom prst="rect">
            <a:avLst/>
          </a:prstGeom>
          <a:noFill/>
          <a:ln>
            <a:noFill/>
          </a:ln>
        </p:spPr>
      </p:pic>
      <p:sp>
        <p:nvSpPr>
          <p:cNvPr id="225" name="Google Shape;225;p32"/>
          <p:cNvSpPr txBox="1"/>
          <p:nvPr/>
        </p:nvSpPr>
        <p:spPr>
          <a:xfrm>
            <a:off x="806475" y="1075300"/>
            <a:ext cx="14157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λ</a:t>
            </a:r>
            <a:r>
              <a:rPr b="1" lang="en" sz="1800">
                <a:latin typeface="Roboto"/>
                <a:ea typeface="Roboto"/>
                <a:cs typeface="Roboto"/>
                <a:sym typeface="Roboto"/>
              </a:rPr>
              <a:t>λ</a:t>
            </a:r>
            <a:r>
              <a:rPr b="1" baseline="-25000" lang="en" sz="1600"/>
              <a:t>F</a:t>
            </a:r>
            <a:r>
              <a:rPr b="1" lang="en" sz="1600"/>
              <a:t> </a:t>
            </a:r>
            <a:r>
              <a:rPr lang="en" sz="1600"/>
              <a:t>Halved</a:t>
            </a:r>
            <a:endParaRPr sz="1600"/>
          </a:p>
        </p:txBody>
      </p:sp>
      <p:sp>
        <p:nvSpPr>
          <p:cNvPr id="226" name="Google Shape;226;p32"/>
          <p:cNvSpPr txBox="1"/>
          <p:nvPr/>
        </p:nvSpPr>
        <p:spPr>
          <a:xfrm>
            <a:off x="4749350" y="1075300"/>
            <a:ext cx="16656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50"/>
              <a:t>λ</a:t>
            </a:r>
            <a:r>
              <a:rPr b="1" baseline="-25000" lang="en" sz="1450"/>
              <a:t>F</a:t>
            </a:r>
            <a:r>
              <a:rPr b="1" baseline="-25000" lang="en"/>
              <a:t> </a:t>
            </a:r>
            <a:r>
              <a:rPr lang="en"/>
              <a:t>Doubled</a:t>
            </a:r>
            <a:endParaRPr/>
          </a:p>
        </p:txBody>
      </p:sp>
      <p:sp>
        <p:nvSpPr>
          <p:cNvPr id="227" name="Google Shape;227;p32"/>
          <p:cNvSpPr txBox="1"/>
          <p:nvPr/>
        </p:nvSpPr>
        <p:spPr>
          <a:xfrm>
            <a:off x="2858550" y="1075300"/>
            <a:ext cx="1415700" cy="3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450"/>
              <a:t>λ</a:t>
            </a:r>
            <a:r>
              <a:rPr b="1" baseline="-25000" lang="en" sz="1450">
                <a:solidFill>
                  <a:schemeClr val="dk1"/>
                </a:solidFill>
              </a:rPr>
              <a:t>N</a:t>
            </a:r>
            <a:r>
              <a:rPr b="1" baseline="-25000" lang="en"/>
              <a:t>F</a:t>
            </a:r>
            <a:endParaRPr b="1" baseline="-25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pic>
        <p:nvPicPr>
          <p:cNvPr id="232" name="Google Shape;232;p33"/>
          <p:cNvPicPr preferRelativeResize="0"/>
          <p:nvPr/>
        </p:nvPicPr>
        <p:blipFill>
          <a:blip r:embed="rId3">
            <a:alphaModFix/>
          </a:blip>
          <a:stretch>
            <a:fillRect/>
          </a:stretch>
        </p:blipFill>
        <p:spPr>
          <a:xfrm>
            <a:off x="1238575" y="1359200"/>
            <a:ext cx="6279000" cy="3587175"/>
          </a:xfrm>
          <a:prstGeom prst="rect">
            <a:avLst/>
          </a:prstGeom>
          <a:noFill/>
          <a:ln>
            <a:noFill/>
          </a:ln>
        </p:spPr>
      </p:pic>
      <p:sp>
        <p:nvSpPr>
          <p:cNvPr id="233" name="Google Shape;233;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Sensitivity of d</a:t>
            </a:r>
            <a:r>
              <a:rPr baseline="-25000" lang="en"/>
              <a:t>NF</a:t>
            </a:r>
            <a:r>
              <a:rPr lang="en"/>
              <a:t> on Neuron Concentration</a:t>
            </a:r>
            <a:endParaRPr/>
          </a:p>
        </p:txBody>
      </p:sp>
      <p:sp>
        <p:nvSpPr>
          <p:cNvPr id="234" name="Google Shape;234;p33"/>
          <p:cNvSpPr txBox="1"/>
          <p:nvPr>
            <p:ph idx="1" type="body"/>
          </p:nvPr>
        </p:nvSpPr>
        <p:spPr>
          <a:xfrm>
            <a:off x="1625088" y="3267075"/>
            <a:ext cx="4979400" cy="110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 </a:t>
            </a:r>
            <a:r>
              <a:rPr lang="en">
                <a:solidFill>
                  <a:srgbClr val="000000"/>
                </a:solidFill>
              </a:rPr>
              <a:t>d</a:t>
            </a:r>
            <a:r>
              <a:rPr baseline="-25000" lang="en">
                <a:solidFill>
                  <a:srgbClr val="000000"/>
                </a:solidFill>
              </a:rPr>
              <a:t>NF</a:t>
            </a:r>
            <a:r>
              <a:rPr baseline="-25000" lang="en" sz="2800">
                <a:solidFill>
                  <a:srgbClr val="000000"/>
                </a:solidFill>
              </a:rPr>
              <a:t> </a:t>
            </a:r>
            <a:r>
              <a:rPr lang="en">
                <a:solidFill>
                  <a:srgbClr val="000000"/>
                </a:solidFill>
              </a:rPr>
              <a:t>increases =&gt; neuron death rate increases</a:t>
            </a:r>
            <a:endParaRPr>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4"/>
          <p:cNvSpPr txBox="1"/>
          <p:nvPr>
            <p:ph type="title"/>
          </p:nvPr>
        </p:nvSpPr>
        <p:spPr>
          <a:xfrm>
            <a:off x="528175" y="231750"/>
            <a:ext cx="8227800" cy="47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Equilibria analysis</a:t>
            </a:r>
            <a:endParaRPr/>
          </a:p>
        </p:txBody>
      </p:sp>
      <p:graphicFrame>
        <p:nvGraphicFramePr>
          <p:cNvPr id="240" name="Google Shape;240;p34"/>
          <p:cNvGraphicFramePr/>
          <p:nvPr/>
        </p:nvGraphicFramePr>
        <p:xfrm>
          <a:off x="1087638" y="617125"/>
          <a:ext cx="3000000" cy="3000000"/>
        </p:xfrm>
        <a:graphic>
          <a:graphicData uri="http://schemas.openxmlformats.org/drawingml/2006/table">
            <a:tbl>
              <a:tblPr>
                <a:noFill/>
                <a:tableStyleId>{8426CA61-1115-4999-897E-CC9718D864C1}</a:tableStyleId>
              </a:tblPr>
              <a:tblGrid>
                <a:gridCol w="2322900"/>
                <a:gridCol w="2322900"/>
                <a:gridCol w="2322900"/>
              </a:tblGrid>
              <a:tr h="600075">
                <a:tc>
                  <a:txBody>
                    <a:bodyPr>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Variable</a:t>
                      </a:r>
                      <a:endParaRPr sz="18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Equilibrium point</a:t>
                      </a:r>
                      <a:endParaRPr sz="18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Stability</a:t>
                      </a:r>
                      <a:endParaRPr sz="18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N</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0</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ABi</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7 X 10 -6</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Neutral</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ABo</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1.2 X 10-6</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Unstable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A</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2</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Tau</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6 X 10 -10</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Neutral</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Fi</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3.5 X 10 -10</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Unstable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Fo</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1.4 X 10 -10</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M1</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0.05</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Stable</a:t>
                      </a:r>
                      <a:endParaRPr sz="1600">
                        <a:solidFill>
                          <a:srgbClr val="FFFFFF"/>
                        </a:solidFill>
                        <a:latin typeface="Roboto"/>
                        <a:ea typeface="Roboto"/>
                        <a:cs typeface="Roboto"/>
                        <a:sym typeface="Roboto"/>
                      </a:endParaRPr>
                    </a:p>
                  </a:txBody>
                  <a:tcPr marT="91425" marB="91425" marR="91425" marL="91425"/>
                </a:tc>
              </a:tr>
              <a:tr h="407675">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M2</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0.005</a:t>
                      </a:r>
                      <a:endParaRPr sz="1600">
                        <a:solidFill>
                          <a:srgbClr val="FFFFFF"/>
                        </a:solidFill>
                        <a:latin typeface="Roboto"/>
                        <a:ea typeface="Roboto"/>
                        <a:cs typeface="Roboto"/>
                        <a:sym typeface="Roboto"/>
                      </a:endParaRPr>
                    </a:p>
                  </a:txBody>
                  <a:tcPr marT="91425" marB="91425" marR="91425" marL="91425"/>
                </a:tc>
                <a:tc>
                  <a:txBody>
                    <a:bodyPr>
                      <a:noAutofit/>
                    </a:bodyPr>
                    <a:lstStyle/>
                    <a:p>
                      <a:pPr indent="0" lvl="0" marL="0" rtl="0" algn="l">
                        <a:spcBef>
                          <a:spcPts val="0"/>
                        </a:spcBef>
                        <a:spcAft>
                          <a:spcPts val="0"/>
                        </a:spcAft>
                        <a:buNone/>
                      </a:pPr>
                      <a:r>
                        <a:rPr lang="en" sz="1600">
                          <a:solidFill>
                            <a:srgbClr val="FFFFFF"/>
                          </a:solidFill>
                          <a:latin typeface="Roboto"/>
                          <a:ea typeface="Roboto"/>
                          <a:cs typeface="Roboto"/>
                          <a:sym typeface="Roboto"/>
                        </a:rPr>
                        <a:t>Stable</a:t>
                      </a:r>
                      <a:endParaRPr sz="1600">
                        <a:solidFill>
                          <a:srgbClr val="FFFFFF"/>
                        </a:solidFill>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129900" y="359900"/>
            <a:ext cx="8884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Treatment Model: Amyloid</a:t>
            </a:r>
            <a:r>
              <a:rPr lang="en"/>
              <a:t>β </a:t>
            </a:r>
            <a:r>
              <a:rPr lang="en"/>
              <a:t>Aggregation</a:t>
            </a:r>
            <a:r>
              <a:rPr lang="en"/>
              <a:t> Reduction</a:t>
            </a:r>
            <a:endParaRPr/>
          </a:p>
        </p:txBody>
      </p:sp>
      <p:pic>
        <p:nvPicPr>
          <p:cNvPr id="246" name="Google Shape;246;p35"/>
          <p:cNvPicPr preferRelativeResize="0"/>
          <p:nvPr/>
        </p:nvPicPr>
        <p:blipFill>
          <a:blip r:embed="rId3">
            <a:alphaModFix/>
          </a:blip>
          <a:stretch>
            <a:fillRect/>
          </a:stretch>
        </p:blipFill>
        <p:spPr>
          <a:xfrm>
            <a:off x="1105550" y="3015250"/>
            <a:ext cx="4271750" cy="1987749"/>
          </a:xfrm>
          <a:prstGeom prst="rect">
            <a:avLst/>
          </a:prstGeom>
          <a:noFill/>
          <a:ln>
            <a:noFill/>
          </a:ln>
        </p:spPr>
      </p:pic>
      <p:sp>
        <p:nvSpPr>
          <p:cNvPr id="247" name="Google Shape;247;p35"/>
          <p:cNvSpPr txBox="1"/>
          <p:nvPr/>
        </p:nvSpPr>
        <p:spPr>
          <a:xfrm>
            <a:off x="5377300" y="1248575"/>
            <a:ext cx="3183300" cy="3495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lang="en" sz="1800">
                <a:solidFill>
                  <a:srgbClr val="FFFFFF"/>
                </a:solidFill>
              </a:rPr>
              <a:t>Aducanumab = medication in clinical trials </a:t>
            </a:r>
            <a:endParaRPr sz="1800">
              <a:solidFill>
                <a:srgbClr val="FFFFFF"/>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Provides for microglia-mediated phagocytosis of Amyloidβ</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Limited effectiveness alone, may be useful in combination therapy</a:t>
            </a:r>
            <a:endParaRPr sz="1800">
              <a:solidFill>
                <a:schemeClr val="dk1"/>
              </a:solidFill>
            </a:endParaRPr>
          </a:p>
          <a:p>
            <a:pPr indent="0" lvl="0" marL="0" rtl="0" algn="l">
              <a:lnSpc>
                <a:spcPct val="115000"/>
              </a:lnSpc>
              <a:spcBef>
                <a:spcPts val="1600"/>
              </a:spcBef>
              <a:spcAft>
                <a:spcPts val="0"/>
              </a:spcAft>
              <a:buNone/>
            </a:pPr>
            <a:r>
              <a:rPr lang="en" sz="12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7-8)</a:t>
            </a:r>
            <a:endParaRPr>
              <a:latin typeface="Roboto"/>
              <a:ea typeface="Roboto"/>
              <a:cs typeface="Roboto"/>
              <a:sym typeface="Roboto"/>
            </a:endParaRPr>
          </a:p>
          <a:p>
            <a:pPr indent="0" lvl="0" marL="0" rtl="0" algn="l">
              <a:spcBef>
                <a:spcPts val="1600"/>
              </a:spcBef>
              <a:spcAft>
                <a:spcPts val="0"/>
              </a:spcAft>
              <a:buNone/>
            </a:pPr>
            <a:r>
              <a:t/>
            </a:r>
            <a:endParaRPr/>
          </a:p>
        </p:txBody>
      </p:sp>
      <p:pic>
        <p:nvPicPr>
          <p:cNvPr id="248" name="Google Shape;248;p35"/>
          <p:cNvPicPr preferRelativeResize="0"/>
          <p:nvPr/>
        </p:nvPicPr>
        <p:blipFill>
          <a:blip r:embed="rId4">
            <a:alphaModFix/>
          </a:blip>
          <a:stretch>
            <a:fillRect/>
          </a:stretch>
        </p:blipFill>
        <p:spPr>
          <a:xfrm>
            <a:off x="1285400" y="1017713"/>
            <a:ext cx="3504532" cy="1912425"/>
          </a:xfrm>
          <a:prstGeom prst="rect">
            <a:avLst/>
          </a:prstGeom>
          <a:noFill/>
          <a:ln>
            <a:noFill/>
          </a:ln>
        </p:spPr>
      </p:pic>
      <p:sp>
        <p:nvSpPr>
          <p:cNvPr id="249" name="Google Shape;249;p35"/>
          <p:cNvSpPr/>
          <p:nvPr/>
        </p:nvSpPr>
        <p:spPr>
          <a:xfrm>
            <a:off x="215800" y="1752150"/>
            <a:ext cx="1268400" cy="6834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Original</a:t>
            </a:r>
            <a:endParaRPr/>
          </a:p>
        </p:txBody>
      </p:sp>
      <p:sp>
        <p:nvSpPr>
          <p:cNvPr id="250" name="Google Shape;250;p35"/>
          <p:cNvSpPr/>
          <p:nvPr/>
        </p:nvSpPr>
        <p:spPr>
          <a:xfrm>
            <a:off x="166150" y="3748400"/>
            <a:ext cx="1268400" cy="7731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Treatment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pic>
        <p:nvPicPr>
          <p:cNvPr id="255" name="Google Shape;255;p36"/>
          <p:cNvPicPr preferRelativeResize="0"/>
          <p:nvPr/>
        </p:nvPicPr>
        <p:blipFill>
          <a:blip r:embed="rId3">
            <a:alphaModFix/>
          </a:blip>
          <a:stretch>
            <a:fillRect/>
          </a:stretch>
        </p:blipFill>
        <p:spPr>
          <a:xfrm>
            <a:off x="129888" y="933250"/>
            <a:ext cx="6905625" cy="4095750"/>
          </a:xfrm>
          <a:prstGeom prst="rect">
            <a:avLst/>
          </a:prstGeom>
          <a:noFill/>
          <a:ln>
            <a:noFill/>
          </a:ln>
        </p:spPr>
      </p:pic>
      <p:sp>
        <p:nvSpPr>
          <p:cNvPr id="256" name="Google Shape;256;p36"/>
          <p:cNvSpPr txBox="1"/>
          <p:nvPr>
            <p:ph type="title"/>
          </p:nvPr>
        </p:nvSpPr>
        <p:spPr>
          <a:xfrm>
            <a:off x="129900" y="359900"/>
            <a:ext cx="8884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Treatment Results: Amyloidβ Aggregation Reduction</a:t>
            </a:r>
            <a:endParaRPr/>
          </a:p>
        </p:txBody>
      </p:sp>
      <p:sp>
        <p:nvSpPr>
          <p:cNvPr id="257" name="Google Shape;257;p36"/>
          <p:cNvSpPr txBox="1"/>
          <p:nvPr/>
        </p:nvSpPr>
        <p:spPr>
          <a:xfrm>
            <a:off x="6630900" y="954476"/>
            <a:ext cx="2513100" cy="4053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20% Improvement in clearance rate =&gt; slight change</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30% improvement =&gt; ~27% reduction</a:t>
            </a:r>
            <a:endParaRPr sz="1700">
              <a:solidFill>
                <a:srgbClr val="FFFFFF"/>
              </a:solidFill>
            </a:endParaRPr>
          </a:p>
          <a:p>
            <a:pPr indent="0" lvl="0" marL="457200" rtl="0" algn="l">
              <a:spcBef>
                <a:spcPts val="0"/>
              </a:spcBef>
              <a:spcAft>
                <a:spcPts val="0"/>
              </a:spcAft>
              <a:buNone/>
            </a:pPr>
            <a:r>
              <a:t/>
            </a:r>
            <a:endParaRPr sz="1700"/>
          </a:p>
          <a:p>
            <a:pPr indent="-336550" lvl="0" marL="457200" rtl="0" algn="l">
              <a:spcBef>
                <a:spcPts val="0"/>
              </a:spcBef>
              <a:spcAft>
                <a:spcPts val="0"/>
              </a:spcAft>
              <a:buClr>
                <a:schemeClr val="dk1"/>
              </a:buClr>
              <a:buSzPts val="1700"/>
              <a:buChar char="●"/>
            </a:pPr>
            <a:r>
              <a:rPr lang="en" sz="1700">
                <a:solidFill>
                  <a:schemeClr val="dk1"/>
                </a:solidFill>
              </a:rPr>
              <a:t>4</a:t>
            </a:r>
            <a:r>
              <a:rPr lang="en" sz="1700">
                <a:solidFill>
                  <a:schemeClr val="dk1"/>
                </a:solidFill>
              </a:rPr>
              <a:t>0% improvement =&gt; ~36% reduction</a:t>
            </a:r>
            <a:endParaRPr sz="1700">
              <a:solidFill>
                <a:schemeClr val="dk1"/>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The higher levels of improvement are probably  overly optimistic</a:t>
            </a:r>
            <a:endParaRPr sz="1700">
              <a:solidFill>
                <a:schemeClr val="dk1"/>
              </a:solidFill>
            </a:endParaRPr>
          </a:p>
          <a:p>
            <a:pPr indent="0" lvl="0" marL="457200" rtl="0" algn="l">
              <a:spcBef>
                <a:spcPts val="0"/>
              </a:spcBef>
              <a:spcAft>
                <a:spcPts val="0"/>
              </a:spcAft>
              <a:buNone/>
            </a:pPr>
            <a:r>
              <a:t/>
            </a:r>
            <a:endParaRPr/>
          </a:p>
        </p:txBody>
      </p:sp>
      <p:sp>
        <p:nvSpPr>
          <p:cNvPr id="258" name="Google Shape;258;p36"/>
          <p:cNvSpPr txBox="1"/>
          <p:nvPr/>
        </p:nvSpPr>
        <p:spPr>
          <a:xfrm>
            <a:off x="1111150" y="1039400"/>
            <a:ext cx="17562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Original</a:t>
            </a:r>
            <a:endParaRPr/>
          </a:p>
        </p:txBody>
      </p:sp>
      <p:sp>
        <p:nvSpPr>
          <p:cNvPr id="259" name="Google Shape;259;p36"/>
          <p:cNvSpPr txBox="1"/>
          <p:nvPr/>
        </p:nvSpPr>
        <p:spPr>
          <a:xfrm>
            <a:off x="4598850" y="986000"/>
            <a:ext cx="1756200" cy="44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20% Increase in Clearance</a:t>
            </a:r>
            <a:endParaRPr/>
          </a:p>
        </p:txBody>
      </p:sp>
      <p:sp>
        <p:nvSpPr>
          <p:cNvPr id="260" name="Google Shape;260;p36"/>
          <p:cNvSpPr txBox="1"/>
          <p:nvPr/>
        </p:nvSpPr>
        <p:spPr>
          <a:xfrm>
            <a:off x="4506975" y="2969150"/>
            <a:ext cx="1756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40</a:t>
            </a:r>
            <a:r>
              <a:rPr lang="en"/>
              <a:t>% Increase in Clearance</a:t>
            </a:r>
            <a:endParaRPr/>
          </a:p>
        </p:txBody>
      </p:sp>
      <p:sp>
        <p:nvSpPr>
          <p:cNvPr id="261" name="Google Shape;261;p36"/>
          <p:cNvSpPr txBox="1"/>
          <p:nvPr/>
        </p:nvSpPr>
        <p:spPr>
          <a:xfrm>
            <a:off x="1034625" y="2969150"/>
            <a:ext cx="1756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30</a:t>
            </a:r>
            <a:r>
              <a:rPr lang="en"/>
              <a:t>% Increase in Clearance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pic>
        <p:nvPicPr>
          <p:cNvPr id="266" name="Google Shape;266;p37"/>
          <p:cNvPicPr preferRelativeResize="0"/>
          <p:nvPr/>
        </p:nvPicPr>
        <p:blipFill>
          <a:blip r:embed="rId3">
            <a:alphaModFix/>
          </a:blip>
          <a:stretch>
            <a:fillRect/>
          </a:stretch>
        </p:blipFill>
        <p:spPr>
          <a:xfrm>
            <a:off x="1268400" y="3569125"/>
            <a:ext cx="4572675" cy="996875"/>
          </a:xfrm>
          <a:prstGeom prst="rect">
            <a:avLst/>
          </a:prstGeom>
          <a:noFill/>
          <a:ln>
            <a:noFill/>
          </a:ln>
        </p:spPr>
      </p:pic>
      <p:pic>
        <p:nvPicPr>
          <p:cNvPr id="267" name="Google Shape;267;p37"/>
          <p:cNvPicPr preferRelativeResize="0"/>
          <p:nvPr/>
        </p:nvPicPr>
        <p:blipFill>
          <a:blip r:embed="rId4">
            <a:alphaModFix/>
          </a:blip>
          <a:stretch>
            <a:fillRect/>
          </a:stretch>
        </p:blipFill>
        <p:spPr>
          <a:xfrm>
            <a:off x="1434550" y="1398625"/>
            <a:ext cx="4059025" cy="1173125"/>
          </a:xfrm>
          <a:prstGeom prst="rect">
            <a:avLst/>
          </a:prstGeom>
          <a:noFill/>
          <a:ln>
            <a:noFill/>
          </a:ln>
        </p:spPr>
      </p:pic>
      <p:sp>
        <p:nvSpPr>
          <p:cNvPr id="268" name="Google Shape;268;p37"/>
          <p:cNvSpPr txBox="1"/>
          <p:nvPr>
            <p:ph type="title"/>
          </p:nvPr>
        </p:nvSpPr>
        <p:spPr>
          <a:xfrm>
            <a:off x="129900" y="359900"/>
            <a:ext cx="8884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Treatment Model: Reducing Tau via GSK-3 Control</a:t>
            </a:r>
            <a:endParaRPr/>
          </a:p>
        </p:txBody>
      </p:sp>
      <p:sp>
        <p:nvSpPr>
          <p:cNvPr id="269" name="Google Shape;269;p37"/>
          <p:cNvSpPr txBox="1"/>
          <p:nvPr/>
        </p:nvSpPr>
        <p:spPr>
          <a:xfrm>
            <a:off x="5737750" y="810125"/>
            <a:ext cx="3345000" cy="3957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FFFFFF"/>
              </a:buClr>
              <a:buSzPts val="1800"/>
              <a:buChar char="●"/>
            </a:pPr>
            <a:r>
              <a:rPr b="1" lang="en" sz="1800">
                <a:solidFill>
                  <a:srgbClr val="FFFFFF"/>
                </a:solidFill>
              </a:rPr>
              <a:t>λ</a:t>
            </a:r>
            <a:r>
              <a:rPr b="1" baseline="-25000" lang="en" sz="1800">
                <a:solidFill>
                  <a:srgbClr val="FFFFFF"/>
                </a:solidFill>
              </a:rPr>
              <a:t>τ</a:t>
            </a:r>
            <a:r>
              <a:rPr lang="en" sz="1800">
                <a:solidFill>
                  <a:srgbClr val="FFFFFF"/>
                </a:solidFill>
              </a:rPr>
              <a:t> the production rate </a:t>
            </a:r>
            <a:r>
              <a:rPr lang="en" sz="1800">
                <a:solidFill>
                  <a:srgbClr val="FFFFFF"/>
                </a:solidFill>
              </a:rPr>
              <a:t>hyperphosphorylated</a:t>
            </a:r>
            <a:r>
              <a:rPr lang="en" sz="1800">
                <a:solidFill>
                  <a:srgbClr val="FFFFFF"/>
                </a:solidFill>
              </a:rPr>
              <a:t> Tau can be reduced by reducing GSK-3 which we model in the treatment equation</a:t>
            </a:r>
            <a:endParaRPr b="1" baseline="-25000"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There are medications in animal trials that reduce GSK-3 and therefore Tau</a:t>
            </a:r>
            <a:endParaRPr sz="1800">
              <a:solidFill>
                <a:srgbClr val="FFFFFF"/>
              </a:solidFill>
            </a:endParaRPr>
          </a:p>
          <a:p>
            <a:pPr indent="-342900" lvl="0" marL="457200" rtl="0" algn="l">
              <a:lnSpc>
                <a:spcPct val="115000"/>
              </a:lnSpc>
              <a:spcBef>
                <a:spcPts val="0"/>
              </a:spcBef>
              <a:spcAft>
                <a:spcPts val="0"/>
              </a:spcAft>
              <a:buClr>
                <a:srgbClr val="FFFFFF"/>
              </a:buClr>
              <a:buSzPts val="1800"/>
              <a:buChar char="●"/>
            </a:pPr>
            <a:r>
              <a:rPr lang="en" sz="1800">
                <a:solidFill>
                  <a:srgbClr val="FFFFFF"/>
                </a:solidFill>
              </a:rPr>
              <a:t>As Tau is critical to the creation of NFTs and therefore neuron death this holds potential</a:t>
            </a:r>
            <a:endParaRPr sz="1800">
              <a:solidFill>
                <a:srgbClr val="FFFFFF"/>
              </a:solidFill>
            </a:endParaRPr>
          </a:p>
          <a:p>
            <a:pPr indent="0" lvl="0" marL="0" rtl="0" algn="l">
              <a:spcBef>
                <a:spcPts val="1600"/>
              </a:spcBef>
              <a:spcAft>
                <a:spcPts val="0"/>
              </a:spcAft>
              <a:buNone/>
            </a:pPr>
            <a:r>
              <a:t/>
            </a:r>
            <a:endParaRPr/>
          </a:p>
        </p:txBody>
      </p:sp>
      <p:sp>
        <p:nvSpPr>
          <p:cNvPr id="270" name="Google Shape;270;p37"/>
          <p:cNvSpPr/>
          <p:nvPr/>
        </p:nvSpPr>
        <p:spPr>
          <a:xfrm>
            <a:off x="0" y="3681013"/>
            <a:ext cx="1268400" cy="7731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Treatment</a:t>
            </a:r>
            <a:endParaRPr/>
          </a:p>
        </p:txBody>
      </p:sp>
      <p:sp>
        <p:nvSpPr>
          <p:cNvPr id="271" name="Google Shape;271;p37"/>
          <p:cNvSpPr/>
          <p:nvPr/>
        </p:nvSpPr>
        <p:spPr>
          <a:xfrm>
            <a:off x="129900" y="1643488"/>
            <a:ext cx="1268400" cy="683400"/>
          </a:xfrm>
          <a:prstGeom prst="rightArrow">
            <a:avLst>
              <a:gd fmla="val 50000" name="adj1"/>
              <a:gd fmla="val 5000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Original</a:t>
            </a:r>
            <a:endParaRPr/>
          </a:p>
        </p:txBody>
      </p:sp>
      <p:sp>
        <p:nvSpPr>
          <p:cNvPr id="272" name="Google Shape;272;p37"/>
          <p:cNvSpPr txBox="1"/>
          <p:nvPr/>
        </p:nvSpPr>
        <p:spPr>
          <a:xfrm>
            <a:off x="6225025" y="4843625"/>
            <a:ext cx="2691300" cy="3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Hanger et al. 6)</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pic>
        <p:nvPicPr>
          <p:cNvPr id="277" name="Google Shape;277;p38"/>
          <p:cNvPicPr preferRelativeResize="0"/>
          <p:nvPr/>
        </p:nvPicPr>
        <p:blipFill>
          <a:blip r:embed="rId3">
            <a:alphaModFix/>
          </a:blip>
          <a:stretch>
            <a:fillRect/>
          </a:stretch>
        </p:blipFill>
        <p:spPr>
          <a:xfrm>
            <a:off x="237038" y="912025"/>
            <a:ext cx="6905625" cy="4095750"/>
          </a:xfrm>
          <a:prstGeom prst="rect">
            <a:avLst/>
          </a:prstGeom>
          <a:noFill/>
          <a:ln>
            <a:noFill/>
          </a:ln>
        </p:spPr>
      </p:pic>
      <p:sp>
        <p:nvSpPr>
          <p:cNvPr id="278" name="Google Shape;278;p38"/>
          <p:cNvSpPr txBox="1"/>
          <p:nvPr>
            <p:ph type="title"/>
          </p:nvPr>
        </p:nvSpPr>
        <p:spPr>
          <a:xfrm>
            <a:off x="129900" y="359900"/>
            <a:ext cx="88842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Treatment Results: </a:t>
            </a:r>
            <a:r>
              <a:rPr lang="en"/>
              <a:t>Reducing Tau/GSK-3</a:t>
            </a:r>
            <a:endParaRPr/>
          </a:p>
        </p:txBody>
      </p:sp>
      <p:sp>
        <p:nvSpPr>
          <p:cNvPr id="279" name="Google Shape;279;p38"/>
          <p:cNvSpPr txBox="1"/>
          <p:nvPr/>
        </p:nvSpPr>
        <p:spPr>
          <a:xfrm>
            <a:off x="1111150" y="1048700"/>
            <a:ext cx="1756200" cy="3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Original</a:t>
            </a:r>
            <a:endParaRPr/>
          </a:p>
        </p:txBody>
      </p:sp>
      <p:sp>
        <p:nvSpPr>
          <p:cNvPr id="280" name="Google Shape;280;p38"/>
          <p:cNvSpPr txBox="1"/>
          <p:nvPr/>
        </p:nvSpPr>
        <p:spPr>
          <a:xfrm>
            <a:off x="4399825" y="932600"/>
            <a:ext cx="1756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1</a:t>
            </a:r>
            <a:r>
              <a:rPr lang="en"/>
              <a:t>0% Decrease in Production</a:t>
            </a:r>
            <a:endParaRPr/>
          </a:p>
        </p:txBody>
      </p:sp>
      <p:sp>
        <p:nvSpPr>
          <p:cNvPr id="281" name="Google Shape;281;p38"/>
          <p:cNvSpPr txBox="1"/>
          <p:nvPr/>
        </p:nvSpPr>
        <p:spPr>
          <a:xfrm>
            <a:off x="1111150" y="2877300"/>
            <a:ext cx="1756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2</a:t>
            </a:r>
            <a:r>
              <a:rPr lang="en"/>
              <a:t>0% </a:t>
            </a:r>
            <a:r>
              <a:rPr lang="en"/>
              <a:t>Decrease in Production</a:t>
            </a:r>
            <a:endParaRPr/>
          </a:p>
          <a:p>
            <a:pPr indent="0" lvl="0" marL="0" rtl="0" algn="ctr">
              <a:spcBef>
                <a:spcPts val="0"/>
              </a:spcBef>
              <a:spcAft>
                <a:spcPts val="0"/>
              </a:spcAft>
              <a:buNone/>
            </a:pPr>
            <a:r>
              <a:t/>
            </a:r>
            <a:endParaRPr/>
          </a:p>
        </p:txBody>
      </p:sp>
      <p:sp>
        <p:nvSpPr>
          <p:cNvPr id="282" name="Google Shape;282;p38"/>
          <p:cNvSpPr txBox="1"/>
          <p:nvPr/>
        </p:nvSpPr>
        <p:spPr>
          <a:xfrm>
            <a:off x="4399825" y="2877300"/>
            <a:ext cx="1756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3</a:t>
            </a:r>
            <a:r>
              <a:rPr lang="en"/>
              <a:t>0% </a:t>
            </a:r>
            <a:r>
              <a:rPr lang="en"/>
              <a:t>Decrease in Production</a:t>
            </a:r>
            <a:endParaRPr/>
          </a:p>
          <a:p>
            <a:pPr indent="0" lvl="0" marL="0" rtl="0" algn="ctr">
              <a:spcBef>
                <a:spcPts val="0"/>
              </a:spcBef>
              <a:spcAft>
                <a:spcPts val="0"/>
              </a:spcAft>
              <a:buNone/>
            </a:pPr>
            <a:r>
              <a:t/>
            </a:r>
            <a:endParaRPr/>
          </a:p>
        </p:txBody>
      </p:sp>
      <p:sp>
        <p:nvSpPr>
          <p:cNvPr id="283" name="Google Shape;283;p38"/>
          <p:cNvSpPr txBox="1"/>
          <p:nvPr/>
        </p:nvSpPr>
        <p:spPr>
          <a:xfrm>
            <a:off x="6630900" y="933251"/>
            <a:ext cx="2513100" cy="40533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rgbClr val="FFFFFF"/>
              </a:buClr>
              <a:buSzPts val="1700"/>
              <a:buChar char="●"/>
            </a:pPr>
            <a:r>
              <a:rPr lang="en" sz="1700">
                <a:solidFill>
                  <a:srgbClr val="FFFFFF"/>
                </a:solidFill>
              </a:rPr>
              <a:t>1</a:t>
            </a:r>
            <a:r>
              <a:rPr lang="en" sz="1700">
                <a:solidFill>
                  <a:srgbClr val="FFFFFF"/>
                </a:solidFill>
              </a:rPr>
              <a:t>0% reduction in Tau production rate =&gt; slows creation of NFTs</a:t>
            </a:r>
            <a:endParaRPr sz="1700">
              <a:solidFill>
                <a:srgbClr val="FFFFFF"/>
              </a:solidFill>
            </a:endParaRPr>
          </a:p>
          <a:p>
            <a:pPr indent="0" lvl="0" marL="457200" rtl="0" algn="l">
              <a:spcBef>
                <a:spcPts val="0"/>
              </a:spcBef>
              <a:spcAft>
                <a:spcPts val="0"/>
              </a:spcAft>
              <a:buNone/>
            </a:pPr>
            <a:r>
              <a:t/>
            </a:r>
            <a:endParaRPr sz="1700">
              <a:solidFill>
                <a:srgbClr val="FFFFFF"/>
              </a:solidFill>
            </a:endParaRPr>
          </a:p>
          <a:p>
            <a:pPr indent="-336550" lvl="0" marL="457200" rtl="0" algn="l">
              <a:spcBef>
                <a:spcPts val="0"/>
              </a:spcBef>
              <a:spcAft>
                <a:spcPts val="0"/>
              </a:spcAft>
              <a:buClr>
                <a:srgbClr val="FFFFFF"/>
              </a:buClr>
              <a:buSzPts val="1700"/>
              <a:buChar char="●"/>
            </a:pPr>
            <a:r>
              <a:rPr lang="en" sz="1700">
                <a:solidFill>
                  <a:srgbClr val="FFFFFF"/>
                </a:solidFill>
              </a:rPr>
              <a:t>20% and 30% improvement=&gt; significant reduction in NFTs</a:t>
            </a:r>
            <a:endParaRPr sz="1700">
              <a:solidFill>
                <a:srgbClr val="FFFFFF"/>
              </a:solidFill>
            </a:endParaRPr>
          </a:p>
          <a:p>
            <a:pPr indent="0" lvl="0" marL="457200" rtl="0" algn="l">
              <a:spcBef>
                <a:spcPts val="0"/>
              </a:spcBef>
              <a:spcAft>
                <a:spcPts val="0"/>
              </a:spcAft>
              <a:buNone/>
            </a:pPr>
            <a:r>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Reduction in NFTs reduces neuron death</a:t>
            </a:r>
            <a:endParaRPr sz="1700">
              <a:solidFill>
                <a:schemeClr val="dk1"/>
              </a:solidFill>
            </a:endParaRPr>
          </a:p>
          <a:p>
            <a:pPr indent="0" lvl="0" marL="4572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Conclusion/Summary</a:t>
            </a:r>
            <a:endParaRPr/>
          </a:p>
        </p:txBody>
      </p:sp>
      <p:sp>
        <p:nvSpPr>
          <p:cNvPr id="289" name="Google Shape;289;p39"/>
          <p:cNvSpPr txBox="1"/>
          <p:nvPr>
            <p:ph idx="1" type="body"/>
          </p:nvPr>
        </p:nvSpPr>
        <p:spPr>
          <a:xfrm>
            <a:off x="311700" y="1238050"/>
            <a:ext cx="8520600" cy="3590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000"/>
              <a:t>Usefulness</a:t>
            </a:r>
            <a:endParaRPr b="1" sz="2000"/>
          </a:p>
          <a:p>
            <a:pPr indent="-342900" lvl="1" marL="914400" rtl="0" algn="l">
              <a:spcBef>
                <a:spcPts val="0"/>
              </a:spcBef>
              <a:spcAft>
                <a:spcPts val="0"/>
              </a:spcAft>
              <a:buSzPts val="1800"/>
              <a:buChar char="○"/>
            </a:pPr>
            <a:r>
              <a:rPr lang="en" sz="1800"/>
              <a:t>Helps target pathways and predict what mechanisms will be the most beneficial for treatment</a:t>
            </a:r>
            <a:endParaRPr sz="1800"/>
          </a:p>
          <a:p>
            <a:pPr indent="-342900" lvl="1" marL="914400" rtl="0" algn="l">
              <a:spcBef>
                <a:spcPts val="0"/>
              </a:spcBef>
              <a:spcAft>
                <a:spcPts val="0"/>
              </a:spcAft>
              <a:buSzPts val="1800"/>
              <a:buChar char="○"/>
            </a:pPr>
            <a:r>
              <a:rPr lang="en" sz="1800"/>
              <a:t>Increases understanding and describing the complex system occurring in the brains of patients with AD</a:t>
            </a:r>
            <a:endParaRPr sz="1800"/>
          </a:p>
          <a:p>
            <a:pPr indent="-342900" lvl="1" marL="914400" rtl="0" algn="l">
              <a:spcBef>
                <a:spcPts val="0"/>
              </a:spcBef>
              <a:spcAft>
                <a:spcPts val="0"/>
              </a:spcAft>
              <a:buSzPts val="1800"/>
              <a:buChar char="○"/>
            </a:pPr>
            <a:r>
              <a:rPr lang="en" sz="1800"/>
              <a:t>Illustrates how important early intervention is as so many key negative factors escalate early</a:t>
            </a:r>
            <a:endParaRPr sz="1800"/>
          </a:p>
          <a:p>
            <a:pPr indent="-355600" lvl="0" marL="457200" rtl="0" algn="l">
              <a:spcBef>
                <a:spcPts val="0"/>
              </a:spcBef>
              <a:spcAft>
                <a:spcPts val="0"/>
              </a:spcAft>
              <a:buSzPts val="2000"/>
              <a:buChar char="●"/>
            </a:pPr>
            <a:r>
              <a:rPr b="1" lang="en" sz="2000"/>
              <a:t>Limitations</a:t>
            </a:r>
            <a:endParaRPr b="1" sz="2000"/>
          </a:p>
          <a:p>
            <a:pPr indent="-342900" lvl="1" marL="914400" rtl="0" algn="l">
              <a:spcBef>
                <a:spcPts val="0"/>
              </a:spcBef>
              <a:spcAft>
                <a:spcPts val="0"/>
              </a:spcAft>
              <a:buSzPts val="1800"/>
              <a:buChar char="○"/>
            </a:pPr>
            <a:r>
              <a:rPr lang="en" sz="1800"/>
              <a:t>Excluded inflammation components which may be critical</a:t>
            </a:r>
            <a:endParaRPr sz="1800"/>
          </a:p>
          <a:p>
            <a:pPr indent="-342900" lvl="1" marL="914400" rtl="0" algn="l">
              <a:spcBef>
                <a:spcPts val="0"/>
              </a:spcBef>
              <a:spcAft>
                <a:spcPts val="0"/>
              </a:spcAft>
              <a:buSzPts val="1800"/>
              <a:buChar char="○"/>
            </a:pPr>
            <a:r>
              <a:rPr lang="en" sz="1800"/>
              <a:t>Some scientific disagreements about the value of some elements in the system</a:t>
            </a:r>
            <a:endParaRPr sz="1800"/>
          </a:p>
          <a:p>
            <a:pPr indent="0" lvl="0" marL="0" marR="0" rtl="0" algn="l">
              <a:lnSpc>
                <a:spcPct val="115000"/>
              </a:lnSpc>
              <a:spcBef>
                <a:spcPts val="1600"/>
              </a:spcBef>
              <a:spcAft>
                <a:spcPts val="1600"/>
              </a:spcAft>
              <a:buNone/>
            </a:pPr>
            <a:r>
              <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Acknowledgements</a:t>
            </a:r>
            <a:endParaRPr/>
          </a:p>
        </p:txBody>
      </p:sp>
      <p:sp>
        <p:nvSpPr>
          <p:cNvPr id="295" name="Google Shape;295;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Great Day Organizers</a:t>
            </a:r>
            <a:endParaRPr/>
          </a:p>
          <a:p>
            <a:pPr indent="0" lvl="0" marL="0" rtl="0" algn="l">
              <a:spcBef>
                <a:spcPts val="1600"/>
              </a:spcBef>
              <a:spcAft>
                <a:spcPts val="0"/>
              </a:spcAft>
              <a:buNone/>
            </a:pPr>
            <a:r>
              <a:rPr lang="en"/>
              <a:t>Professor Leary &amp; Professor Hartvigsen</a:t>
            </a:r>
            <a:endParaRPr/>
          </a:p>
          <a:p>
            <a:pPr indent="0" lvl="0" marL="0" rtl="0" algn="l">
              <a:spcBef>
                <a:spcPts val="1600"/>
              </a:spcBef>
              <a:spcAft>
                <a:spcPts val="0"/>
              </a:spcAft>
              <a:buNone/>
            </a:pPr>
            <a:r>
              <a:rPr lang="en"/>
              <a:t>Modeling Biological Systems course TAs: Yi Liu Chen and Alexander Webber</a:t>
            </a:r>
            <a:endParaRPr/>
          </a:p>
          <a:p>
            <a:pPr indent="0" lvl="0" marL="0" rtl="0" algn="l">
              <a:spcBef>
                <a:spcPts val="1600"/>
              </a:spcBef>
              <a:spcAft>
                <a:spcPts val="0"/>
              </a:spcAft>
              <a:buNone/>
            </a:pPr>
            <a:r>
              <a:rPr lang="en"/>
              <a:t>R Core Team</a:t>
            </a:r>
            <a:endParaRPr/>
          </a:p>
          <a:p>
            <a:pPr indent="0" lvl="0" marL="0" rtl="0" algn="l">
              <a:spcBef>
                <a:spcPts val="1600"/>
              </a:spcBef>
              <a:spcAft>
                <a:spcPts val="1600"/>
              </a:spcAft>
              <a:buNone/>
            </a:pPr>
            <a:r>
              <a:rPr lang="en"/>
              <a:t>Overleaf</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01" name="Google Shape;301;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FFFFFF"/>
                </a:solidFill>
                <a:latin typeface="Times New Roman"/>
                <a:ea typeface="Times New Roman"/>
                <a:cs typeface="Times New Roman"/>
                <a:sym typeface="Times New Roman"/>
              </a:rPr>
              <a:t>"Alzheimer disease ." </a:t>
            </a:r>
            <a:r>
              <a:rPr i="1" lang="en" sz="1400">
                <a:solidFill>
                  <a:srgbClr val="FFFFFF"/>
                </a:solidFill>
                <a:latin typeface="Times New Roman"/>
                <a:ea typeface="Times New Roman"/>
                <a:cs typeface="Times New Roman"/>
                <a:sym typeface="Times New Roman"/>
              </a:rPr>
              <a:t>U.S. National Library of Medicine</a:t>
            </a:r>
            <a:r>
              <a:rPr lang="en" sz="1400">
                <a:solidFill>
                  <a:srgbClr val="FFFFFF"/>
                </a:solidFill>
                <a:latin typeface="Times New Roman"/>
                <a:ea typeface="Times New Roman"/>
                <a:cs typeface="Times New Roman"/>
                <a:sym typeface="Times New Roman"/>
              </a:rPr>
              <a:t>, ghr.nlm.nih.gov/condition/alzheimer-disease#definition.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FFFFFF"/>
                </a:solidFill>
                <a:latin typeface="Times New Roman"/>
                <a:ea typeface="Times New Roman"/>
                <a:cs typeface="Times New Roman"/>
                <a:sym typeface="Times New Roman"/>
              </a:rPr>
              <a:t>Hanger, Diane P., et al. "Tau phosphorylation: the therapeutic challenge for neurodegenerative disease."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FFFFFF"/>
                </a:solidFill>
                <a:latin typeface="Times New Roman"/>
                <a:ea typeface="Times New Roman"/>
                <a:cs typeface="Times New Roman"/>
                <a:sym typeface="Times New Roman"/>
              </a:rPr>
              <a:t>Hao, Wenrui, and Avner Friedman. , bmcsystbiol.biomedcentral.com/articles/10.1186/s12918-016-0348-2. </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FFFFFF"/>
                </a:solidFill>
                <a:latin typeface="Times New Roman"/>
                <a:ea typeface="Times New Roman"/>
                <a:cs typeface="Times New Roman"/>
                <a:sym typeface="Times New Roman"/>
              </a:rPr>
              <a:t>Puri IK, Li L (2010) Mathematical Modeling for the Pathogenesis of Alzheimer’s Disease. PLoS ONE 5(12): e15176. doi:10.1371/journal.pone.0015176</a:t>
            </a:r>
            <a:endParaRPr sz="1400">
              <a:solidFill>
                <a:srgbClr val="FFFFFF"/>
              </a:solidFill>
              <a:latin typeface="Times New Roman"/>
              <a:ea typeface="Times New Roman"/>
              <a:cs typeface="Times New Roman"/>
              <a:sym typeface="Times New Roman"/>
            </a:endParaRPr>
          </a:p>
          <a:p>
            <a:pPr indent="0" lvl="0" marL="0" rtl="0" algn="l">
              <a:spcBef>
                <a:spcPts val="1600"/>
              </a:spcBef>
              <a:spcAft>
                <a:spcPts val="0"/>
              </a:spcAft>
              <a:buNone/>
            </a:pPr>
            <a:r>
              <a:rPr lang="en" sz="1400">
                <a:solidFill>
                  <a:srgbClr val="FFFFFF"/>
                </a:solidFill>
                <a:latin typeface="Arial"/>
                <a:ea typeface="Arial"/>
                <a:cs typeface="Arial"/>
                <a:sym typeface="Arial"/>
              </a:rPr>
              <a:t>R Core Team (2018). R: A language and environment for statistical computing. R Foundation</a:t>
            </a:r>
            <a:endParaRPr sz="1400">
              <a:solidFill>
                <a:srgbClr val="FFFFFF"/>
              </a:solidFill>
              <a:latin typeface="Arial"/>
              <a:ea typeface="Arial"/>
              <a:cs typeface="Arial"/>
              <a:sym typeface="Arial"/>
            </a:endParaRPr>
          </a:p>
          <a:p>
            <a:pPr indent="0" lvl="0" marL="0" rtl="0" algn="l">
              <a:lnSpc>
                <a:spcPct val="102272"/>
              </a:lnSpc>
              <a:spcBef>
                <a:spcPts val="1600"/>
              </a:spcBef>
              <a:spcAft>
                <a:spcPts val="0"/>
              </a:spcAft>
              <a:buNone/>
            </a:pPr>
            <a:r>
              <a:rPr lang="en" sz="1400">
                <a:solidFill>
                  <a:srgbClr val="FFFFFF"/>
                </a:solidFill>
                <a:latin typeface="Arial"/>
                <a:ea typeface="Arial"/>
                <a:cs typeface="Arial"/>
                <a:sym typeface="Arial"/>
              </a:rPr>
              <a:t>  for Statistical Computing, Vienna, Austria. URL </a:t>
            </a:r>
            <a:r>
              <a:rPr lang="en" sz="1400" u="sng">
                <a:solidFill>
                  <a:schemeClr val="hlink"/>
                </a:solidFill>
                <a:latin typeface="Arial"/>
                <a:ea typeface="Arial"/>
                <a:cs typeface="Arial"/>
                <a:sym typeface="Arial"/>
                <a:hlinkClick r:id="rId3"/>
              </a:rPr>
              <a:t>https://www.R-project.org/</a:t>
            </a:r>
            <a:r>
              <a:rPr lang="en" sz="1400">
                <a:solidFill>
                  <a:srgbClr val="FFFFFF"/>
                </a:solidFill>
                <a:latin typeface="Arial"/>
                <a:ea typeface="Arial"/>
                <a:cs typeface="Arial"/>
                <a:sym typeface="Arial"/>
              </a:rPr>
              <a:t>.</a:t>
            </a:r>
            <a:endParaRPr sz="1400">
              <a:solidFill>
                <a:srgbClr val="FFFFFF"/>
              </a:solidFill>
              <a:latin typeface="Arial"/>
              <a:ea typeface="Arial"/>
              <a:cs typeface="Arial"/>
              <a:sym typeface="Arial"/>
            </a:endParaRPr>
          </a:p>
          <a:p>
            <a:pPr indent="0" lvl="0" marL="0" rtl="0" algn="l">
              <a:lnSpc>
                <a:spcPct val="102272"/>
              </a:lnSpc>
              <a:spcBef>
                <a:spcPts val="0"/>
              </a:spcBef>
              <a:spcAft>
                <a:spcPts val="0"/>
              </a:spcAft>
              <a:buNone/>
            </a:pPr>
            <a:r>
              <a:t/>
            </a:r>
            <a:endParaRPr sz="1400">
              <a:solidFill>
                <a:srgbClr val="FFFFFF"/>
              </a:solidFill>
              <a:latin typeface="Arial"/>
              <a:ea typeface="Arial"/>
              <a:cs typeface="Arial"/>
              <a:sym typeface="Arial"/>
            </a:endParaRPr>
          </a:p>
          <a:p>
            <a:pPr indent="0" lvl="0" marL="0" rtl="0" algn="l">
              <a:spcBef>
                <a:spcPts val="0"/>
              </a:spcBef>
              <a:spcAft>
                <a:spcPts val="1600"/>
              </a:spcAft>
              <a:buNone/>
            </a:pPr>
            <a:r>
              <a:rPr lang="en" sz="1400">
                <a:solidFill>
                  <a:srgbClr val="FFFFFF"/>
                </a:solidFill>
                <a:latin typeface="Times New Roman"/>
                <a:ea typeface="Times New Roman"/>
                <a:cs typeface="Times New Roman"/>
                <a:sym typeface="Times New Roman"/>
              </a:rPr>
              <a:t>Roher, Alex E., et al. "Aβ peptides in human plasma and tissues and their significance for Alzheimer’s disease." . </a:t>
            </a:r>
            <a:endParaRPr sz="1400">
              <a:solidFill>
                <a:srgbClr val="FFFFFF"/>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324300"/>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Alzheimer’s Disease</a:t>
            </a:r>
            <a:endParaRPr/>
          </a:p>
        </p:txBody>
      </p:sp>
      <p:sp>
        <p:nvSpPr>
          <p:cNvPr id="76" name="Google Shape;76;p15"/>
          <p:cNvSpPr txBox="1"/>
          <p:nvPr>
            <p:ph idx="1" type="body"/>
          </p:nvPr>
        </p:nvSpPr>
        <p:spPr>
          <a:xfrm>
            <a:off x="311700" y="1010400"/>
            <a:ext cx="5551200" cy="4133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Prevalence</a:t>
            </a:r>
            <a:endParaRPr b="1"/>
          </a:p>
          <a:p>
            <a:pPr indent="-317500" lvl="1" marL="914400" rtl="0" algn="l">
              <a:spcBef>
                <a:spcPts val="0"/>
              </a:spcBef>
              <a:spcAft>
                <a:spcPts val="0"/>
              </a:spcAft>
              <a:buSzPts val="1400"/>
              <a:buChar char="○"/>
            </a:pPr>
            <a:r>
              <a:rPr lang="en"/>
              <a:t>Most common cause of dementia</a:t>
            </a:r>
            <a:endParaRPr/>
          </a:p>
          <a:p>
            <a:pPr indent="-317500" lvl="1" marL="914400" rtl="0" algn="l">
              <a:spcBef>
                <a:spcPts val="0"/>
              </a:spcBef>
              <a:spcAft>
                <a:spcPts val="0"/>
              </a:spcAft>
              <a:buSzPts val="1400"/>
              <a:buChar char="○"/>
            </a:pPr>
            <a:r>
              <a:rPr lang="en"/>
              <a:t>~5% of the population by age 65</a:t>
            </a:r>
            <a:endParaRPr/>
          </a:p>
          <a:p>
            <a:pPr indent="-317500" lvl="1" marL="914400" rtl="0" algn="l">
              <a:spcBef>
                <a:spcPts val="0"/>
              </a:spcBef>
              <a:spcAft>
                <a:spcPts val="0"/>
              </a:spcAft>
              <a:buSzPts val="1400"/>
              <a:buChar char="○"/>
            </a:pPr>
            <a:r>
              <a:rPr lang="en"/>
              <a:t>&gt;20% by age 80</a:t>
            </a:r>
            <a:endParaRPr/>
          </a:p>
          <a:p>
            <a:pPr indent="-317500" lvl="1" marL="914400" rtl="0" algn="l">
              <a:spcBef>
                <a:spcPts val="0"/>
              </a:spcBef>
              <a:spcAft>
                <a:spcPts val="0"/>
              </a:spcAft>
              <a:buSzPts val="1400"/>
              <a:buChar char="○"/>
            </a:pPr>
            <a:r>
              <a:rPr lang="en"/>
              <a:t>Predicted # of affected individuals by 2050 &gt; 100 million (Hanger et al. 1)</a:t>
            </a:r>
            <a:endParaRPr/>
          </a:p>
          <a:p>
            <a:pPr indent="-342900" lvl="0" marL="457200" rtl="0" algn="l">
              <a:spcBef>
                <a:spcPts val="0"/>
              </a:spcBef>
              <a:spcAft>
                <a:spcPts val="0"/>
              </a:spcAft>
              <a:buSzPts val="1800"/>
              <a:buChar char="●"/>
            </a:pPr>
            <a:r>
              <a:rPr b="1" lang="en"/>
              <a:t>Predominant features</a:t>
            </a:r>
            <a:endParaRPr b="1"/>
          </a:p>
          <a:p>
            <a:pPr indent="-317500" lvl="1" marL="914400" rtl="0" algn="l">
              <a:spcBef>
                <a:spcPts val="0"/>
              </a:spcBef>
              <a:spcAft>
                <a:spcPts val="0"/>
              </a:spcAft>
              <a:buSzPts val="1400"/>
              <a:buChar char="○"/>
            </a:pPr>
            <a:r>
              <a:rPr lang="en"/>
              <a:t>Accumulation of amyloid plaques (A</a:t>
            </a:r>
            <a:r>
              <a:rPr lang="en" sz="1450">
                <a:solidFill>
                  <a:schemeClr val="dk1"/>
                </a:solidFill>
              </a:rPr>
              <a:t>β)</a:t>
            </a:r>
            <a:endParaRPr/>
          </a:p>
          <a:p>
            <a:pPr indent="-317500" lvl="1" marL="914400" rtl="0" algn="l">
              <a:spcBef>
                <a:spcPts val="0"/>
              </a:spcBef>
              <a:spcAft>
                <a:spcPts val="0"/>
              </a:spcAft>
              <a:buSzPts val="1400"/>
              <a:buChar char="○"/>
            </a:pPr>
            <a:r>
              <a:rPr lang="en"/>
              <a:t>Creation of neurofibrillary tangles (NFTs)</a:t>
            </a:r>
            <a:endParaRPr/>
          </a:p>
          <a:p>
            <a:pPr indent="-317500" lvl="1" marL="914400" rtl="0" algn="l">
              <a:spcBef>
                <a:spcPts val="0"/>
              </a:spcBef>
              <a:spcAft>
                <a:spcPts val="0"/>
              </a:spcAft>
              <a:buSzPts val="1400"/>
              <a:buChar char="○"/>
            </a:pPr>
            <a:r>
              <a:rPr lang="en"/>
              <a:t>Both result in neuron death at a rate of ~5%/year</a:t>
            </a:r>
            <a:endParaRPr/>
          </a:p>
          <a:p>
            <a:pPr indent="-342900" lvl="0" marL="457200" rtl="0" algn="l">
              <a:spcBef>
                <a:spcPts val="0"/>
              </a:spcBef>
              <a:spcAft>
                <a:spcPts val="0"/>
              </a:spcAft>
              <a:buSzPts val="1800"/>
              <a:buChar char="●"/>
            </a:pPr>
            <a:r>
              <a:rPr b="1" lang="en"/>
              <a:t>Treatments</a:t>
            </a:r>
            <a:endParaRPr b="1"/>
          </a:p>
          <a:p>
            <a:pPr indent="-317500" lvl="1" marL="914400" rtl="0" algn="l">
              <a:spcBef>
                <a:spcPts val="0"/>
              </a:spcBef>
              <a:spcAft>
                <a:spcPts val="0"/>
              </a:spcAft>
              <a:buSzPts val="1400"/>
              <a:buChar char="○"/>
            </a:pPr>
            <a:r>
              <a:rPr lang="en"/>
              <a:t>Currently no cure</a:t>
            </a:r>
            <a:endParaRPr/>
          </a:p>
          <a:p>
            <a:pPr indent="-317500" lvl="1" marL="914400" rtl="0" algn="l">
              <a:spcBef>
                <a:spcPts val="0"/>
              </a:spcBef>
              <a:spcAft>
                <a:spcPts val="0"/>
              </a:spcAft>
              <a:buSzPts val="1400"/>
              <a:buChar char="○"/>
            </a:pPr>
            <a:r>
              <a:rPr lang="en"/>
              <a:t>Numerous trials with limited success in all</a:t>
            </a:r>
            <a:endParaRPr/>
          </a:p>
          <a:p>
            <a:pPr indent="-317500" lvl="1" marL="914400" rtl="0" algn="l">
              <a:spcBef>
                <a:spcPts val="0"/>
              </a:spcBef>
              <a:spcAft>
                <a:spcPts val="0"/>
              </a:spcAft>
              <a:buSzPts val="1400"/>
              <a:buChar char="○"/>
            </a:pPr>
            <a:r>
              <a:rPr lang="en"/>
              <a:t>Treatments geared at controlling elements in pathway leading to plaque and NFT formation</a:t>
            </a:r>
            <a:endParaRPr/>
          </a:p>
        </p:txBody>
      </p:sp>
      <p:pic>
        <p:nvPicPr>
          <p:cNvPr id="77" name="Google Shape;77;p15"/>
          <p:cNvPicPr preferRelativeResize="0"/>
          <p:nvPr/>
        </p:nvPicPr>
        <p:blipFill>
          <a:blip r:embed="rId3">
            <a:alphaModFix/>
          </a:blip>
          <a:stretch>
            <a:fillRect/>
          </a:stretch>
        </p:blipFill>
        <p:spPr>
          <a:xfrm>
            <a:off x="6101338" y="1010400"/>
            <a:ext cx="2302325" cy="2265500"/>
          </a:xfrm>
          <a:prstGeom prst="rect">
            <a:avLst/>
          </a:prstGeom>
          <a:noFill/>
          <a:ln>
            <a:noFill/>
          </a:ln>
        </p:spPr>
      </p:pic>
      <p:sp>
        <p:nvSpPr>
          <p:cNvPr id="78" name="Google Shape;78;p15"/>
          <p:cNvSpPr txBox="1"/>
          <p:nvPr/>
        </p:nvSpPr>
        <p:spPr>
          <a:xfrm>
            <a:off x="5785150" y="3412775"/>
            <a:ext cx="3282300" cy="54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rgbClr val="FFFFFF"/>
                </a:solidFill>
                <a:latin typeface="Roboto"/>
                <a:ea typeface="Roboto"/>
                <a:cs typeface="Roboto"/>
                <a:sym typeface="Roboto"/>
              </a:rPr>
              <a:t>Fig.1 </a:t>
            </a:r>
            <a:r>
              <a:rPr lang="en" sz="900">
                <a:solidFill>
                  <a:srgbClr val="FFFFFF"/>
                </a:solidFill>
                <a:latin typeface="Times New Roman"/>
                <a:ea typeface="Times New Roman"/>
                <a:cs typeface="Times New Roman"/>
                <a:sym typeface="Times New Roman"/>
              </a:rPr>
              <a:t>"Alzheimer disease ." </a:t>
            </a:r>
            <a:r>
              <a:rPr i="1" lang="en" sz="900">
                <a:solidFill>
                  <a:srgbClr val="FFFFFF"/>
                </a:solidFill>
                <a:latin typeface="Times New Roman"/>
                <a:ea typeface="Times New Roman"/>
                <a:cs typeface="Times New Roman"/>
                <a:sym typeface="Times New Roman"/>
              </a:rPr>
              <a:t>U.S. National Library of Medicine</a:t>
            </a:r>
            <a:r>
              <a:rPr lang="en" sz="900">
                <a:solidFill>
                  <a:srgbClr val="FFFFFF"/>
                </a:solidFill>
                <a:latin typeface="Times New Roman"/>
                <a:ea typeface="Times New Roman"/>
                <a:cs typeface="Times New Roman"/>
                <a:sym typeface="Times New Roman"/>
              </a:rPr>
              <a:t>, ghr.nlm.nih.gov/condition/alzheimer-disease#definition. </a:t>
            </a:r>
            <a:endParaRPr sz="900">
              <a:solidFill>
                <a:srgbClr val="FFFFF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Backup Slides</a:t>
            </a:r>
            <a:endParaRPr/>
          </a:p>
        </p:txBody>
      </p:sp>
      <p:sp>
        <p:nvSpPr>
          <p:cNvPr id="307" name="Google Shape;307;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121300"/>
            <a:ext cx="42603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Model Design</a:t>
            </a:r>
            <a:endParaRPr/>
          </a:p>
        </p:txBody>
      </p:sp>
      <p:sp>
        <p:nvSpPr>
          <p:cNvPr id="313" name="Google Shape;313;p43"/>
          <p:cNvSpPr txBox="1"/>
          <p:nvPr>
            <p:ph idx="1" type="body"/>
          </p:nvPr>
        </p:nvSpPr>
        <p:spPr>
          <a:xfrm>
            <a:off x="-71225" y="687650"/>
            <a:ext cx="4514400" cy="2058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Model A (Puri/Li) does not work </a:t>
            </a:r>
            <a:endParaRPr sz="1700"/>
          </a:p>
          <a:p>
            <a:pPr indent="-336550" lvl="0" marL="457200" rtl="0" algn="l">
              <a:spcBef>
                <a:spcPts val="0"/>
              </a:spcBef>
              <a:spcAft>
                <a:spcPts val="0"/>
              </a:spcAft>
              <a:buSzPts val="1700"/>
              <a:buChar char="●"/>
            </a:pPr>
            <a:r>
              <a:rPr lang="en" sz="1700"/>
              <a:t>Model B (Hao/Friedman) works (mostly) but includes unwanted components </a:t>
            </a:r>
            <a:endParaRPr sz="1700"/>
          </a:p>
          <a:p>
            <a:pPr indent="-336550" lvl="0" marL="457200" rtl="0" algn="l">
              <a:spcBef>
                <a:spcPts val="0"/>
              </a:spcBef>
              <a:spcAft>
                <a:spcPts val="0"/>
              </a:spcAft>
              <a:buSzPts val="1700"/>
              <a:buChar char="●"/>
            </a:pPr>
            <a:r>
              <a:rPr lang="en" sz="1700"/>
              <a:t> Built a new model: </a:t>
            </a:r>
            <a:endParaRPr sz="1700"/>
          </a:p>
          <a:p>
            <a:pPr indent="-336550" lvl="1" marL="914400" rtl="0" algn="l">
              <a:spcBef>
                <a:spcPts val="0"/>
              </a:spcBef>
              <a:spcAft>
                <a:spcPts val="0"/>
              </a:spcAft>
              <a:buSzPts val="1700"/>
              <a:buChar char="○"/>
            </a:pPr>
            <a:r>
              <a:rPr lang="en" sz="1700"/>
              <a:t>Elements from A </a:t>
            </a:r>
            <a:endParaRPr sz="1700"/>
          </a:p>
          <a:p>
            <a:pPr indent="-336550" lvl="1" marL="914400" rtl="0" algn="l">
              <a:spcBef>
                <a:spcPts val="0"/>
              </a:spcBef>
              <a:spcAft>
                <a:spcPts val="0"/>
              </a:spcAft>
              <a:buSzPts val="1700"/>
              <a:buChar char="○"/>
            </a:pPr>
            <a:r>
              <a:rPr lang="en" sz="1700"/>
              <a:t>Modified equations from B </a:t>
            </a:r>
            <a:endParaRPr sz="1700"/>
          </a:p>
        </p:txBody>
      </p:sp>
      <p:pic>
        <p:nvPicPr>
          <p:cNvPr id="314" name="Google Shape;314;p43"/>
          <p:cNvPicPr preferRelativeResize="0"/>
          <p:nvPr/>
        </p:nvPicPr>
        <p:blipFill>
          <a:blip r:embed="rId3">
            <a:alphaModFix/>
          </a:blip>
          <a:stretch>
            <a:fillRect/>
          </a:stretch>
        </p:blipFill>
        <p:spPr>
          <a:xfrm>
            <a:off x="5318575" y="0"/>
            <a:ext cx="3858575" cy="4396250"/>
          </a:xfrm>
          <a:prstGeom prst="rect">
            <a:avLst/>
          </a:prstGeom>
          <a:noFill/>
          <a:ln>
            <a:noFill/>
          </a:ln>
        </p:spPr>
      </p:pic>
      <p:pic>
        <p:nvPicPr>
          <p:cNvPr id="315" name="Google Shape;315;p43"/>
          <p:cNvPicPr preferRelativeResize="0"/>
          <p:nvPr/>
        </p:nvPicPr>
        <p:blipFill>
          <a:blip r:embed="rId4">
            <a:alphaModFix/>
          </a:blip>
          <a:stretch>
            <a:fillRect/>
          </a:stretch>
        </p:blipFill>
        <p:spPr>
          <a:xfrm>
            <a:off x="-12" y="2819400"/>
            <a:ext cx="4371975" cy="2324100"/>
          </a:xfrm>
          <a:prstGeom prst="rect">
            <a:avLst/>
          </a:prstGeom>
          <a:noFill/>
          <a:ln>
            <a:noFill/>
          </a:ln>
        </p:spPr>
      </p:pic>
      <p:sp>
        <p:nvSpPr>
          <p:cNvPr id="316" name="Google Shape;316;p43"/>
          <p:cNvSpPr/>
          <p:nvPr/>
        </p:nvSpPr>
        <p:spPr>
          <a:xfrm>
            <a:off x="5432750" y="1143975"/>
            <a:ext cx="426600" cy="4137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B</a:t>
            </a:r>
            <a:endParaRPr b="1">
              <a:solidFill>
                <a:srgbClr val="FFFFFF"/>
              </a:solidFill>
            </a:endParaRPr>
          </a:p>
        </p:txBody>
      </p:sp>
      <p:sp>
        <p:nvSpPr>
          <p:cNvPr id="317" name="Google Shape;317;p43"/>
          <p:cNvSpPr/>
          <p:nvPr/>
        </p:nvSpPr>
        <p:spPr>
          <a:xfrm>
            <a:off x="147475" y="3183150"/>
            <a:ext cx="551400" cy="4137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a:t>
            </a:r>
            <a:endParaRPr b="1">
              <a:solidFill>
                <a:srgbClr val="FFFFFF"/>
              </a:solidFill>
            </a:endParaRPr>
          </a:p>
        </p:txBody>
      </p:sp>
      <p:sp>
        <p:nvSpPr>
          <p:cNvPr id="318" name="Google Shape;318;p43"/>
          <p:cNvSpPr txBox="1"/>
          <p:nvPr/>
        </p:nvSpPr>
        <p:spPr>
          <a:xfrm>
            <a:off x="4443175" y="4333375"/>
            <a:ext cx="4700700" cy="74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rgbClr val="FFFFFF"/>
                </a:solidFill>
                <a:latin typeface="Times New Roman"/>
                <a:ea typeface="Times New Roman"/>
                <a:cs typeface="Times New Roman"/>
                <a:sym typeface="Times New Roman"/>
              </a:rPr>
              <a:t>Fig. 2 </a:t>
            </a:r>
            <a:r>
              <a:rPr lang="en">
                <a:solidFill>
                  <a:srgbClr val="FFFFFF"/>
                </a:solidFill>
                <a:latin typeface="Times New Roman"/>
                <a:ea typeface="Times New Roman"/>
                <a:cs typeface="Times New Roman"/>
                <a:sym typeface="Times New Roman"/>
              </a:rPr>
              <a:t>Hao, Wenrui, and Avner Friedman. , bmcsystbiol.biomedcentral.com/articles/10.1186/s12918-016-0348-2.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idx="1" type="body"/>
          </p:nvPr>
        </p:nvSpPr>
        <p:spPr>
          <a:xfrm>
            <a:off x="6060725" y="206850"/>
            <a:ext cx="2771700" cy="47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chemeClr val="dk1"/>
                </a:solidFill>
              </a:rPr>
              <a:t>λ</a:t>
            </a:r>
            <a:r>
              <a:rPr b="1" baseline="-25000" lang="en">
                <a:solidFill>
                  <a:schemeClr val="dk1"/>
                </a:solidFill>
                <a:latin typeface="Corsiva"/>
                <a:ea typeface="Corsiva"/>
                <a:cs typeface="Corsiva"/>
                <a:sym typeface="Corsiva"/>
              </a:rPr>
              <a:t>T</a:t>
            </a:r>
            <a:r>
              <a:rPr b="1" baseline="-25000" lang="en">
                <a:solidFill>
                  <a:schemeClr val="dk1"/>
                </a:solidFill>
              </a:rPr>
              <a:t>o</a:t>
            </a:r>
            <a:r>
              <a:rPr b="1" baseline="30000" lang="en">
                <a:solidFill>
                  <a:schemeClr val="dk1"/>
                </a:solidFill>
              </a:rPr>
              <a:t> </a:t>
            </a:r>
            <a:r>
              <a:rPr b="1" baseline="30000" lang="en" sz="1700">
                <a:solidFill>
                  <a:schemeClr val="dk1"/>
                </a:solidFill>
              </a:rPr>
              <a:t> </a:t>
            </a:r>
            <a:r>
              <a:rPr lang="en" sz="1700">
                <a:solidFill>
                  <a:schemeClr val="dk1"/>
                </a:solidFill>
              </a:rPr>
              <a:t>=normal rate of production of </a:t>
            </a:r>
            <a:r>
              <a:rPr b="1" lang="en" sz="1700">
                <a:latin typeface="Corsiva"/>
                <a:ea typeface="Corsiva"/>
                <a:cs typeface="Corsiva"/>
                <a:sym typeface="Corsiva"/>
              </a:rPr>
              <a:t>T</a:t>
            </a:r>
            <a:endParaRPr b="1" sz="1700">
              <a:solidFill>
                <a:schemeClr val="dk1"/>
              </a:solidFill>
              <a:latin typeface="Corsiva"/>
              <a:ea typeface="Corsiva"/>
              <a:cs typeface="Corsiva"/>
              <a:sym typeface="Corsiva"/>
            </a:endParaRPr>
          </a:p>
          <a:p>
            <a:pPr indent="-336550" lvl="0" marL="457200" rtl="0" algn="l">
              <a:spcBef>
                <a:spcPts val="0"/>
              </a:spcBef>
              <a:spcAft>
                <a:spcPts val="0"/>
              </a:spcAft>
              <a:buClr>
                <a:schemeClr val="dk1"/>
              </a:buClr>
              <a:buSzPts val="1700"/>
              <a:buChar char="●"/>
            </a:pPr>
            <a:r>
              <a:rPr lang="en" sz="1700">
                <a:solidFill>
                  <a:schemeClr val="dk1"/>
                </a:solidFill>
              </a:rPr>
              <a:t>R = effect ROS has on increasing production of  </a:t>
            </a:r>
            <a:r>
              <a:rPr b="1" lang="en" sz="1700"/>
              <a:t>Tau</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Normal degradation of </a:t>
            </a:r>
            <a:r>
              <a:rPr b="1" lang="en" sz="1700">
                <a:solidFill>
                  <a:schemeClr val="dk1"/>
                </a:solidFill>
                <a:latin typeface="Corsiva"/>
                <a:ea typeface="Corsiva"/>
                <a:cs typeface="Corsiva"/>
                <a:sym typeface="Corsiva"/>
              </a:rPr>
              <a:t>T</a:t>
            </a:r>
            <a:endParaRPr b="1" sz="1700">
              <a:solidFill>
                <a:schemeClr val="dk1"/>
              </a:solidFill>
              <a:latin typeface="Corsiva"/>
              <a:ea typeface="Corsiva"/>
              <a:cs typeface="Corsiva"/>
              <a:sym typeface="Corsiva"/>
            </a:endParaRPr>
          </a:p>
          <a:p>
            <a:pPr indent="-336550" lvl="0" marL="457200" rtl="0" algn="l">
              <a:spcBef>
                <a:spcPts val="0"/>
              </a:spcBef>
              <a:spcAft>
                <a:spcPts val="0"/>
              </a:spcAft>
              <a:buClr>
                <a:schemeClr val="dk1"/>
              </a:buClr>
              <a:buSzPts val="1700"/>
              <a:buChar char="●"/>
            </a:pPr>
            <a:r>
              <a:rPr lang="en" sz="1700">
                <a:solidFill>
                  <a:schemeClr val="dk1"/>
                </a:solidFill>
              </a:rPr>
              <a:t>When the amount of </a:t>
            </a:r>
            <a:r>
              <a:rPr b="1" lang="en" sz="1700"/>
              <a:t>Amyloid</a:t>
            </a:r>
            <a:r>
              <a:rPr b="1" lang="en" sz="1700">
                <a:solidFill>
                  <a:schemeClr val="dk1"/>
                </a:solidFill>
              </a:rPr>
              <a:t>β</a:t>
            </a:r>
            <a:r>
              <a:rPr lang="en" sz="1700">
                <a:solidFill>
                  <a:schemeClr val="dk1"/>
                </a:solidFill>
              </a:rPr>
              <a:t> hits a threshold GSK-3 promotes hyperphosphorylation of </a:t>
            </a:r>
            <a:r>
              <a:rPr b="1" lang="en" sz="1700">
                <a:solidFill>
                  <a:schemeClr val="dk1"/>
                </a:solidFill>
                <a:latin typeface="Corsiva"/>
                <a:ea typeface="Corsiva"/>
                <a:cs typeface="Corsiva"/>
                <a:sym typeface="Corsiva"/>
              </a:rPr>
              <a:t>T</a:t>
            </a:r>
            <a:endParaRPr b="1" sz="1700">
              <a:solidFill>
                <a:schemeClr val="dk1"/>
              </a:solidFill>
              <a:latin typeface="Corsiva"/>
              <a:ea typeface="Corsiva"/>
              <a:cs typeface="Corsiva"/>
              <a:sym typeface="Corsiva"/>
            </a:endParaRPr>
          </a:p>
        </p:txBody>
      </p:sp>
      <p:pic>
        <p:nvPicPr>
          <p:cNvPr id="324" name="Google Shape;324;p44"/>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25" name="Google Shape;325;p44"/>
          <p:cNvPicPr preferRelativeResize="0"/>
          <p:nvPr/>
        </p:nvPicPr>
        <p:blipFill>
          <a:blip r:embed="rId4">
            <a:alphaModFix/>
          </a:blip>
          <a:stretch>
            <a:fillRect/>
          </a:stretch>
        </p:blipFill>
        <p:spPr>
          <a:xfrm>
            <a:off x="1567413" y="4170588"/>
            <a:ext cx="3419475" cy="866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idx="1" type="body"/>
          </p:nvPr>
        </p:nvSpPr>
        <p:spPr>
          <a:xfrm>
            <a:off x="6060725" y="206850"/>
            <a:ext cx="2771700" cy="47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solidFill>
                  <a:schemeClr val="dk1"/>
                </a:solidFill>
              </a:rPr>
              <a:t>Moved to outside the neuron</a:t>
            </a:r>
            <a:endParaRPr sz="1700">
              <a:solidFill>
                <a:schemeClr val="dk1"/>
              </a:solidFill>
            </a:endParaRPr>
          </a:p>
          <a:p>
            <a:pPr indent="-336550" lvl="0" marL="457200" rtl="0" algn="l">
              <a:spcBef>
                <a:spcPts val="0"/>
              </a:spcBef>
              <a:spcAft>
                <a:spcPts val="0"/>
              </a:spcAft>
              <a:buSzPts val="1700"/>
              <a:buChar char="●"/>
            </a:pPr>
            <a:r>
              <a:rPr b="1" lang="en">
                <a:solidFill>
                  <a:schemeClr val="dk1"/>
                </a:solidFill>
              </a:rPr>
              <a:t>d</a:t>
            </a:r>
            <a:r>
              <a:rPr b="1" baseline="-25000" lang="en">
                <a:solidFill>
                  <a:schemeClr val="dk1"/>
                </a:solidFill>
              </a:rPr>
              <a:t>NF </a:t>
            </a:r>
            <a:r>
              <a:rPr b="1" baseline="-25000" lang="en" sz="1700">
                <a:solidFill>
                  <a:schemeClr val="dk1"/>
                </a:solidFill>
              </a:rPr>
              <a:t> </a:t>
            </a:r>
            <a:r>
              <a:rPr lang="en" sz="1700">
                <a:solidFill>
                  <a:schemeClr val="dk1"/>
                </a:solidFill>
              </a:rPr>
              <a:t>= death rate of neurons by NFT</a:t>
            </a:r>
            <a:endParaRPr sz="1700">
              <a:solidFill>
                <a:schemeClr val="dk1"/>
              </a:solidFill>
            </a:endParaRPr>
          </a:p>
          <a:p>
            <a:pPr indent="-336550" lvl="0" marL="457200" rtl="0" algn="l">
              <a:spcBef>
                <a:spcPts val="0"/>
              </a:spcBef>
              <a:spcAft>
                <a:spcPts val="0"/>
              </a:spcAft>
              <a:buClr>
                <a:schemeClr val="dk1"/>
              </a:buClr>
              <a:buSzPts val="1700"/>
              <a:buFont typeface="Corsiva"/>
              <a:buChar char="●"/>
            </a:pPr>
            <a:r>
              <a:rPr lang="en" sz="1700">
                <a:solidFill>
                  <a:schemeClr val="dk1"/>
                </a:solidFill>
              </a:rPr>
              <a:t>Normal degradation</a:t>
            </a:r>
            <a:endParaRPr sz="1700">
              <a:solidFill>
                <a:schemeClr val="dk1"/>
              </a:solidFill>
            </a:endParaRPr>
          </a:p>
          <a:p>
            <a:pPr indent="0" lvl="0" marL="457200" rtl="0" algn="l">
              <a:spcBef>
                <a:spcPts val="1600"/>
              </a:spcBef>
              <a:spcAft>
                <a:spcPts val="1600"/>
              </a:spcAft>
              <a:buNone/>
            </a:pPr>
            <a:r>
              <a:t/>
            </a:r>
            <a:endParaRPr sz="1700">
              <a:solidFill>
                <a:schemeClr val="dk1"/>
              </a:solidFill>
            </a:endParaRPr>
          </a:p>
        </p:txBody>
      </p:sp>
      <p:pic>
        <p:nvPicPr>
          <p:cNvPr id="331" name="Google Shape;331;p45"/>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32" name="Google Shape;332;p45"/>
          <p:cNvPicPr preferRelativeResize="0"/>
          <p:nvPr/>
        </p:nvPicPr>
        <p:blipFill>
          <a:blip r:embed="rId4">
            <a:alphaModFix/>
          </a:blip>
          <a:stretch>
            <a:fillRect/>
          </a:stretch>
        </p:blipFill>
        <p:spPr>
          <a:xfrm>
            <a:off x="1579438" y="4268525"/>
            <a:ext cx="2257425" cy="8001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Equilibria analysis</a:t>
            </a:r>
            <a:endParaRPr/>
          </a:p>
        </p:txBody>
      </p:sp>
      <p:sp>
        <p:nvSpPr>
          <p:cNvPr id="338" name="Google Shape;338;p4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There are equilibria at </a:t>
            </a:r>
            <a:r>
              <a:rPr lang="en" sz="2200">
                <a:solidFill>
                  <a:srgbClr val="FFFFFF"/>
                </a:solidFill>
              </a:rPr>
              <a:t>0, 0, 0, 2.0, 0, 0, 0, 0.05, 0.005</a:t>
            </a:r>
            <a:endParaRPr sz="2200">
              <a:solidFill>
                <a:srgbClr val="FFFFFF"/>
              </a:solidFill>
            </a:endParaRPr>
          </a:p>
          <a:p>
            <a:pPr indent="-368300" lvl="0" marL="457200" rtl="0" algn="l">
              <a:spcBef>
                <a:spcPts val="0"/>
              </a:spcBef>
              <a:spcAft>
                <a:spcPts val="0"/>
              </a:spcAft>
              <a:buSzPts val="2200"/>
              <a:buChar char="●"/>
            </a:pPr>
            <a:r>
              <a:rPr lang="en" sz="2200"/>
              <a:t>The eigenvalues associated with these equilibria are </a:t>
            </a:r>
            <a:r>
              <a:rPr lang="en" sz="2200">
                <a:solidFill>
                  <a:srgbClr val="FFFFFF"/>
                </a:solidFill>
              </a:rPr>
              <a:t>-0.0155715854, -0.0150000000, -0.0150000000, -0.0011992871, -0.0002770000, -0.0001530612, 0.0000000000  0.0000000000,  0.0000000000</a:t>
            </a:r>
            <a:endParaRPr sz="2200">
              <a:solidFill>
                <a:srgbClr val="FFFFFF"/>
              </a:solidFill>
            </a:endParaRPr>
          </a:p>
          <a:p>
            <a:pPr indent="-368300" lvl="0" marL="457200" rtl="0" algn="l">
              <a:spcBef>
                <a:spcPts val="0"/>
              </a:spcBef>
              <a:spcAft>
                <a:spcPts val="0"/>
              </a:spcAft>
              <a:buSzPts val="2200"/>
              <a:buChar char="●"/>
            </a:pPr>
            <a:r>
              <a:rPr lang="en" sz="2200"/>
              <a:t>All of these values are either negative or equal to zero, which suggests that the equilibria are neutrally stable.</a:t>
            </a:r>
            <a:endParaRPr sz="2200"/>
          </a:p>
          <a:p>
            <a:pPr indent="0" lvl="0" marL="457200" rtl="0" algn="l">
              <a:spcBef>
                <a:spcPts val="1600"/>
              </a:spcBef>
              <a:spcAft>
                <a:spcPts val="0"/>
              </a:spcAft>
              <a:buNone/>
            </a:pPr>
            <a:r>
              <a:t/>
            </a:r>
            <a:endParaRPr sz="2200"/>
          </a:p>
          <a:p>
            <a:pPr indent="0" lvl="0" marL="457200" rtl="0" algn="l">
              <a:spcBef>
                <a:spcPts val="1600"/>
              </a:spcBef>
              <a:spcAft>
                <a:spcPts val="160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47"/>
          <p:cNvSpPr txBox="1"/>
          <p:nvPr>
            <p:ph idx="1" type="body"/>
          </p:nvPr>
        </p:nvSpPr>
        <p:spPr>
          <a:xfrm>
            <a:off x="6078650" y="601125"/>
            <a:ext cx="2771700" cy="4145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chemeClr val="dk1"/>
                </a:solidFill>
              </a:rPr>
              <a:t>d</a:t>
            </a:r>
            <a:r>
              <a:rPr b="1" baseline="-25000" lang="en">
                <a:solidFill>
                  <a:schemeClr val="dk1"/>
                </a:solidFill>
              </a:rPr>
              <a:t>NF</a:t>
            </a:r>
            <a:r>
              <a:rPr b="1" baseline="-25000" lang="en">
                <a:solidFill>
                  <a:schemeClr val="dk1"/>
                </a:solidFill>
              </a:rPr>
              <a:t> </a:t>
            </a:r>
            <a:r>
              <a:rPr b="1" baseline="-25000" lang="en" sz="1700">
                <a:solidFill>
                  <a:schemeClr val="dk1"/>
                </a:solidFill>
              </a:rPr>
              <a:t> </a:t>
            </a:r>
            <a:r>
              <a:rPr lang="en" sz="1700">
                <a:solidFill>
                  <a:schemeClr val="dk1"/>
                </a:solidFill>
              </a:rPr>
              <a:t>= death rate of neurons by NFT</a:t>
            </a:r>
            <a:endParaRPr b="1" sz="1700">
              <a:solidFill>
                <a:schemeClr val="dk1"/>
              </a:solidFill>
              <a:latin typeface="Corsiva"/>
              <a:ea typeface="Corsiva"/>
              <a:cs typeface="Corsiva"/>
              <a:sym typeface="Corsiva"/>
            </a:endParaRPr>
          </a:p>
          <a:p>
            <a:pPr indent="-336550" lvl="0" marL="457200" rtl="0" algn="l">
              <a:spcBef>
                <a:spcPts val="0"/>
              </a:spcBef>
              <a:spcAft>
                <a:spcPts val="0"/>
              </a:spcAft>
              <a:buClr>
                <a:schemeClr val="dk1"/>
              </a:buClr>
              <a:buSzPts val="1700"/>
              <a:buFont typeface="Corsiva"/>
              <a:buChar char="●"/>
            </a:pPr>
            <a:r>
              <a:rPr lang="en" sz="1700">
                <a:solidFill>
                  <a:schemeClr val="dk1"/>
                </a:solidFill>
              </a:rPr>
              <a:t>K</a:t>
            </a:r>
            <a:r>
              <a:rPr baseline="-25000" lang="en" sz="1700">
                <a:solidFill>
                  <a:schemeClr val="dk1"/>
                </a:solidFill>
              </a:rPr>
              <a:t>Fi</a:t>
            </a:r>
            <a:r>
              <a:rPr lang="en" sz="1700">
                <a:solidFill>
                  <a:schemeClr val="dk1"/>
                </a:solidFill>
              </a:rPr>
              <a:t> =Half-saturation of intracellular NFTs</a:t>
            </a:r>
            <a:endParaRPr sz="1700">
              <a:solidFill>
                <a:schemeClr val="dk1"/>
              </a:solidFill>
            </a:endParaRPr>
          </a:p>
          <a:p>
            <a:pPr indent="-336550" lvl="0" marL="457200" rtl="0" algn="l">
              <a:spcBef>
                <a:spcPts val="0"/>
              </a:spcBef>
              <a:spcAft>
                <a:spcPts val="0"/>
              </a:spcAft>
              <a:buClr>
                <a:schemeClr val="dk1"/>
              </a:buClr>
              <a:buSzPts val="1700"/>
              <a:buChar char="●"/>
            </a:pPr>
            <a:r>
              <a:t/>
            </a:r>
            <a:endParaRPr sz="1700">
              <a:solidFill>
                <a:schemeClr val="dk1"/>
              </a:solidFill>
            </a:endParaRPr>
          </a:p>
        </p:txBody>
      </p:sp>
      <p:pic>
        <p:nvPicPr>
          <p:cNvPr id="344" name="Google Shape;344;p47"/>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45" name="Google Shape;345;p47"/>
          <p:cNvPicPr preferRelativeResize="0"/>
          <p:nvPr/>
        </p:nvPicPr>
        <p:blipFill>
          <a:blip r:embed="rId4">
            <a:alphaModFix/>
          </a:blip>
          <a:stretch>
            <a:fillRect/>
          </a:stretch>
        </p:blipFill>
        <p:spPr>
          <a:xfrm>
            <a:off x="2238575" y="4352200"/>
            <a:ext cx="2398675" cy="728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8"/>
          <p:cNvSpPr txBox="1"/>
          <p:nvPr>
            <p:ph idx="1" type="body"/>
          </p:nvPr>
        </p:nvSpPr>
        <p:spPr>
          <a:xfrm>
            <a:off x="6060725" y="206850"/>
            <a:ext cx="2771700" cy="47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solidFill>
                  <a:schemeClr val="dk1"/>
                </a:solidFill>
              </a:rPr>
              <a:t>Moved to outside the neuron</a:t>
            </a:r>
            <a:endParaRPr sz="1700">
              <a:solidFill>
                <a:schemeClr val="dk1"/>
              </a:solidFill>
            </a:endParaRPr>
          </a:p>
          <a:p>
            <a:pPr indent="-336550" lvl="0" marL="457200" rtl="0" algn="l">
              <a:spcBef>
                <a:spcPts val="0"/>
              </a:spcBef>
              <a:spcAft>
                <a:spcPts val="0"/>
              </a:spcAft>
              <a:buSzPts val="1700"/>
              <a:buChar char="●"/>
            </a:pPr>
            <a:r>
              <a:rPr b="1" lang="en">
                <a:solidFill>
                  <a:schemeClr val="dk1"/>
                </a:solidFill>
              </a:rPr>
              <a:t>λ</a:t>
            </a:r>
            <a:r>
              <a:rPr b="1" baseline="-25000" lang="en">
                <a:solidFill>
                  <a:schemeClr val="dk1"/>
                </a:solidFill>
              </a:rPr>
              <a:t>Nd</a:t>
            </a:r>
            <a:r>
              <a:rPr b="1" baseline="30000" lang="en">
                <a:solidFill>
                  <a:schemeClr val="dk1"/>
                </a:solidFill>
              </a:rPr>
              <a:t> </a:t>
            </a:r>
            <a:r>
              <a:rPr b="1" baseline="30000" lang="en" sz="1700">
                <a:solidFill>
                  <a:schemeClr val="dk1"/>
                </a:solidFill>
              </a:rPr>
              <a:t> </a:t>
            </a:r>
            <a:r>
              <a:rPr b="1" baseline="-25000" lang="en">
                <a:solidFill>
                  <a:schemeClr val="dk1"/>
                </a:solidFill>
              </a:rPr>
              <a:t> </a:t>
            </a:r>
            <a:r>
              <a:rPr b="1" baseline="-25000" lang="en" sz="1700">
                <a:solidFill>
                  <a:schemeClr val="dk1"/>
                </a:solidFill>
              </a:rPr>
              <a:t> </a:t>
            </a:r>
            <a:r>
              <a:rPr lang="en" sz="1700">
                <a:solidFill>
                  <a:schemeClr val="dk1"/>
                </a:solidFill>
              </a:rPr>
              <a:t>= rate of decline in number of neurons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Differ here from model B by </a:t>
            </a:r>
            <a:r>
              <a:rPr lang="en" sz="1700">
                <a:solidFill>
                  <a:schemeClr val="dk1"/>
                </a:solidFill>
              </a:rPr>
              <a:t>parameterizing</a:t>
            </a:r>
            <a:r>
              <a:rPr lang="en" sz="1700">
                <a:solidFill>
                  <a:schemeClr val="dk1"/>
                </a:solidFill>
              </a:rPr>
              <a:t> the rate of decline of  number of neurons</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Rate we chose is backed up by clinical data</a:t>
            </a:r>
            <a:endParaRPr sz="1700">
              <a:solidFill>
                <a:schemeClr val="dk1"/>
              </a:solidFill>
            </a:endParaRPr>
          </a:p>
          <a:p>
            <a:pPr indent="-336550" lvl="0" marL="457200" rtl="0" algn="l">
              <a:spcBef>
                <a:spcPts val="0"/>
              </a:spcBef>
              <a:spcAft>
                <a:spcPts val="0"/>
              </a:spcAft>
              <a:buClr>
                <a:schemeClr val="dk1"/>
              </a:buClr>
              <a:buSzPts val="1700"/>
              <a:buFont typeface="Corsiva"/>
              <a:buChar char="●"/>
            </a:pPr>
            <a:r>
              <a:rPr lang="en" sz="1700">
                <a:solidFill>
                  <a:schemeClr val="dk1"/>
                </a:solidFill>
              </a:rPr>
              <a:t>Normal degradation</a:t>
            </a:r>
            <a:endParaRPr sz="1700">
              <a:solidFill>
                <a:schemeClr val="dk1"/>
              </a:solidFill>
            </a:endParaRPr>
          </a:p>
          <a:p>
            <a:pPr indent="0" lvl="0" marL="457200" rtl="0" algn="l">
              <a:spcBef>
                <a:spcPts val="1600"/>
              </a:spcBef>
              <a:spcAft>
                <a:spcPts val="1600"/>
              </a:spcAft>
              <a:buNone/>
            </a:pPr>
            <a:r>
              <a:t/>
            </a:r>
            <a:endParaRPr sz="1700">
              <a:solidFill>
                <a:schemeClr val="dk1"/>
              </a:solidFill>
            </a:endParaRPr>
          </a:p>
        </p:txBody>
      </p:sp>
      <p:pic>
        <p:nvPicPr>
          <p:cNvPr id="351" name="Google Shape;351;p48"/>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52" name="Google Shape;352;p48"/>
          <p:cNvPicPr preferRelativeResize="0"/>
          <p:nvPr/>
        </p:nvPicPr>
        <p:blipFill>
          <a:blip r:embed="rId4">
            <a:alphaModFix/>
          </a:blip>
          <a:stretch>
            <a:fillRect/>
          </a:stretch>
        </p:blipFill>
        <p:spPr>
          <a:xfrm>
            <a:off x="1579438" y="4268525"/>
            <a:ext cx="2257425" cy="8001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Google Shape;357;p49"/>
          <p:cNvSpPr txBox="1"/>
          <p:nvPr>
            <p:ph idx="1" type="body"/>
          </p:nvPr>
        </p:nvSpPr>
        <p:spPr>
          <a:xfrm>
            <a:off x="6096625" y="134425"/>
            <a:ext cx="2771700" cy="38622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chemeClr val="dk1"/>
                </a:solidFill>
              </a:rPr>
              <a:t>M</a:t>
            </a:r>
            <a:r>
              <a:rPr b="1" baseline="-25000" lang="en">
                <a:solidFill>
                  <a:schemeClr val="dk1"/>
                </a:solidFill>
              </a:rPr>
              <a:t>G</a:t>
            </a:r>
            <a:r>
              <a:rPr b="1" baseline="30000" lang="en">
                <a:solidFill>
                  <a:schemeClr val="dk1"/>
                </a:solidFill>
              </a:rPr>
              <a:t>0</a:t>
            </a:r>
            <a:r>
              <a:rPr b="1" baseline="30000" lang="en" sz="1700">
                <a:solidFill>
                  <a:schemeClr val="dk1"/>
                </a:solidFill>
              </a:rPr>
              <a:t> </a:t>
            </a:r>
            <a:r>
              <a:rPr b="1" baseline="-25000" lang="en">
                <a:solidFill>
                  <a:schemeClr val="dk1"/>
                </a:solidFill>
              </a:rPr>
              <a:t> </a:t>
            </a:r>
            <a:r>
              <a:rPr b="1" baseline="-25000" lang="en" sz="1700">
                <a:solidFill>
                  <a:schemeClr val="dk1"/>
                </a:solidFill>
              </a:rPr>
              <a:t> </a:t>
            </a:r>
            <a:r>
              <a:rPr lang="en" sz="1700">
                <a:solidFill>
                  <a:schemeClr val="dk1"/>
                </a:solidFill>
              </a:rPr>
              <a:t>= Source of microglia</a:t>
            </a:r>
            <a:endParaRPr sz="1700">
              <a:solidFill>
                <a:schemeClr val="dk1"/>
              </a:solidFill>
            </a:endParaRPr>
          </a:p>
          <a:p>
            <a:pPr indent="-336550" lvl="0" marL="457200" rtl="0" algn="l">
              <a:spcBef>
                <a:spcPts val="0"/>
              </a:spcBef>
              <a:spcAft>
                <a:spcPts val="0"/>
              </a:spcAft>
              <a:buSzPts val="1700"/>
              <a:buChar char="●"/>
            </a:pPr>
            <a:r>
              <a:rPr b="1" lang="en">
                <a:solidFill>
                  <a:schemeClr val="dk1"/>
                </a:solidFill>
              </a:rPr>
              <a:t>K</a:t>
            </a:r>
            <a:r>
              <a:rPr b="1" baseline="-25000" lang="en">
                <a:solidFill>
                  <a:schemeClr val="dk1"/>
                </a:solidFill>
              </a:rPr>
              <a:t>Fo</a:t>
            </a:r>
            <a:r>
              <a:rPr b="1" baseline="-25000" lang="en">
                <a:solidFill>
                  <a:schemeClr val="dk1"/>
                </a:solidFill>
              </a:rPr>
              <a:t> </a:t>
            </a:r>
            <a:r>
              <a:rPr b="1" baseline="-25000" lang="en" sz="1700">
                <a:solidFill>
                  <a:schemeClr val="dk1"/>
                </a:solidFill>
              </a:rPr>
              <a:t> </a:t>
            </a:r>
            <a:r>
              <a:rPr lang="en" sz="1700">
                <a:solidFill>
                  <a:schemeClr val="dk1"/>
                </a:solidFill>
              </a:rPr>
              <a:t>= average of extracellular NFTs</a:t>
            </a:r>
            <a:endParaRPr sz="1700">
              <a:solidFill>
                <a:schemeClr val="dk1"/>
              </a:solidFill>
            </a:endParaRPr>
          </a:p>
          <a:p>
            <a:pPr indent="-336550" lvl="0" marL="457200" rtl="0" algn="l">
              <a:spcBef>
                <a:spcPts val="0"/>
              </a:spcBef>
              <a:spcAft>
                <a:spcPts val="0"/>
              </a:spcAft>
              <a:buSzPts val="1700"/>
              <a:buChar char="●"/>
            </a:pPr>
            <a:r>
              <a:rPr lang="en" sz="1700">
                <a:solidFill>
                  <a:schemeClr val="dk1"/>
                </a:solidFill>
              </a:rPr>
              <a:t> </a:t>
            </a:r>
            <a:r>
              <a:rPr lang="en" sz="1450">
                <a:solidFill>
                  <a:schemeClr val="dk1"/>
                </a:solidFill>
              </a:rPr>
              <a:t>β</a:t>
            </a:r>
            <a:r>
              <a:rPr b="1" baseline="-25000" lang="en">
                <a:solidFill>
                  <a:schemeClr val="dk1"/>
                </a:solidFill>
              </a:rPr>
              <a:t>M1 </a:t>
            </a:r>
            <a:r>
              <a:rPr b="1" baseline="-25000" lang="en" sz="1700">
                <a:solidFill>
                  <a:schemeClr val="dk1"/>
                </a:solidFill>
              </a:rPr>
              <a:t> </a:t>
            </a:r>
            <a:r>
              <a:rPr lang="en" sz="1700">
                <a:solidFill>
                  <a:schemeClr val="dk1"/>
                </a:solidFill>
              </a:rPr>
              <a:t>&amp; </a:t>
            </a:r>
            <a:r>
              <a:rPr lang="en" sz="1450">
                <a:solidFill>
                  <a:schemeClr val="dk1"/>
                </a:solidFill>
              </a:rPr>
              <a:t>β</a:t>
            </a:r>
            <a:r>
              <a:rPr b="1" baseline="-25000" lang="en">
                <a:solidFill>
                  <a:schemeClr val="dk1"/>
                </a:solidFill>
              </a:rPr>
              <a:t>M2</a:t>
            </a:r>
            <a:r>
              <a:rPr lang="en" sz="1700">
                <a:solidFill>
                  <a:schemeClr val="dk1"/>
                </a:solidFill>
              </a:rPr>
              <a:t> are inflammation factors</a:t>
            </a:r>
            <a:endParaRPr sz="1700">
              <a:solidFill>
                <a:schemeClr val="dk1"/>
              </a:solidFill>
            </a:endParaRPr>
          </a:p>
          <a:p>
            <a:pPr indent="-336550" lvl="0" marL="457200" rtl="0" algn="l">
              <a:spcBef>
                <a:spcPts val="0"/>
              </a:spcBef>
              <a:spcAft>
                <a:spcPts val="0"/>
              </a:spcAft>
              <a:buSzPts val="1700"/>
              <a:buChar char="●"/>
            </a:pPr>
            <a:r>
              <a:rPr lang="en" sz="1700">
                <a:solidFill>
                  <a:schemeClr val="dk1"/>
                </a:solidFill>
              </a:rPr>
              <a:t>We derived the inflammation factors from model B equilibrium points of factors we did not include in our model</a:t>
            </a:r>
            <a:endParaRPr sz="1700">
              <a:solidFill>
                <a:schemeClr val="dk1"/>
              </a:solidFill>
            </a:endParaRPr>
          </a:p>
        </p:txBody>
      </p:sp>
      <p:pic>
        <p:nvPicPr>
          <p:cNvPr id="358" name="Google Shape;358;p49"/>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59" name="Google Shape;359;p49"/>
          <p:cNvPicPr preferRelativeResize="0"/>
          <p:nvPr/>
        </p:nvPicPr>
        <p:blipFill>
          <a:blip r:embed="rId4">
            <a:alphaModFix/>
          </a:blip>
          <a:stretch>
            <a:fillRect/>
          </a:stretch>
        </p:blipFill>
        <p:spPr>
          <a:xfrm>
            <a:off x="415500" y="4261703"/>
            <a:ext cx="3952875" cy="881797"/>
          </a:xfrm>
          <a:prstGeom prst="rect">
            <a:avLst/>
          </a:prstGeom>
          <a:noFill/>
          <a:ln>
            <a:noFill/>
          </a:ln>
        </p:spPr>
      </p:pic>
      <p:pic>
        <p:nvPicPr>
          <p:cNvPr id="360" name="Google Shape;360;p49"/>
          <p:cNvPicPr preferRelativeResize="0"/>
          <p:nvPr/>
        </p:nvPicPr>
        <p:blipFill>
          <a:blip r:embed="rId5">
            <a:alphaModFix/>
          </a:blip>
          <a:stretch>
            <a:fillRect/>
          </a:stretch>
        </p:blipFill>
        <p:spPr>
          <a:xfrm>
            <a:off x="4737263" y="4245388"/>
            <a:ext cx="3952875" cy="914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ph idx="1" type="body"/>
          </p:nvPr>
        </p:nvSpPr>
        <p:spPr>
          <a:xfrm>
            <a:off x="6078650" y="295725"/>
            <a:ext cx="2771700" cy="3636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chemeClr val="dk1"/>
                </a:solidFill>
              </a:rPr>
              <a:t>λ</a:t>
            </a:r>
            <a:r>
              <a:rPr b="1" baseline="-25000" lang="en">
                <a:solidFill>
                  <a:schemeClr val="dk1"/>
                </a:solidFill>
              </a:rPr>
              <a:t> AA</a:t>
            </a:r>
            <a:r>
              <a:rPr baseline="-25000" lang="en" sz="1450">
                <a:solidFill>
                  <a:schemeClr val="dk1"/>
                </a:solidFill>
              </a:rPr>
              <a:t>βo</a:t>
            </a:r>
            <a:r>
              <a:rPr b="1" baseline="-25000" lang="en" sz="1700">
                <a:solidFill>
                  <a:schemeClr val="dk1"/>
                </a:solidFill>
              </a:rPr>
              <a:t> </a:t>
            </a:r>
            <a:r>
              <a:rPr lang="en" sz="1700">
                <a:solidFill>
                  <a:schemeClr val="dk1"/>
                </a:solidFill>
              </a:rPr>
              <a:t>= Production/ Activation rate of astrocytes by amyloid</a:t>
            </a:r>
            <a:r>
              <a:rPr lang="en">
                <a:solidFill>
                  <a:schemeClr val="dk1"/>
                </a:solidFill>
              </a:rPr>
              <a:t>β</a:t>
            </a:r>
            <a:endParaRPr>
              <a:solidFill>
                <a:schemeClr val="dk1"/>
              </a:solidFill>
            </a:endParaRPr>
          </a:p>
          <a:p>
            <a:pPr indent="-336550" lvl="0" marL="457200" rtl="0" algn="l">
              <a:spcBef>
                <a:spcPts val="0"/>
              </a:spcBef>
              <a:spcAft>
                <a:spcPts val="0"/>
              </a:spcAft>
              <a:buSzPts val="1700"/>
              <a:buChar char="●"/>
            </a:pPr>
            <a:r>
              <a:rPr b="1" lang="en">
                <a:solidFill>
                  <a:schemeClr val="dk1"/>
                </a:solidFill>
              </a:rPr>
              <a:t>λ</a:t>
            </a:r>
            <a:r>
              <a:rPr b="1" baseline="-25000" lang="en">
                <a:solidFill>
                  <a:schemeClr val="dk1"/>
                </a:solidFill>
              </a:rPr>
              <a:t>MA</a:t>
            </a:r>
            <a:r>
              <a:rPr b="1" baseline="-25000" lang="en">
                <a:solidFill>
                  <a:schemeClr val="dk1"/>
                </a:solidFill>
              </a:rPr>
              <a:t> </a:t>
            </a:r>
            <a:r>
              <a:rPr b="1" baseline="-25000" lang="en" sz="1700">
                <a:solidFill>
                  <a:schemeClr val="dk1"/>
                </a:solidFill>
              </a:rPr>
              <a:t> </a:t>
            </a:r>
            <a:r>
              <a:rPr lang="en" sz="1700">
                <a:solidFill>
                  <a:schemeClr val="dk1"/>
                </a:solidFill>
              </a:rPr>
              <a:t>= rate M</a:t>
            </a:r>
            <a:r>
              <a:rPr baseline="-25000" lang="en" sz="1700">
                <a:solidFill>
                  <a:schemeClr val="dk1"/>
                </a:solidFill>
              </a:rPr>
              <a:t>1</a:t>
            </a:r>
            <a:r>
              <a:rPr lang="en" sz="1700">
                <a:solidFill>
                  <a:schemeClr val="dk1"/>
                </a:solidFill>
              </a:rPr>
              <a:t> activates astrocytes by increasing presence of TNF-</a:t>
            </a:r>
            <a:r>
              <a:rPr lang="en">
                <a:solidFill>
                  <a:schemeClr val="dk1"/>
                </a:solidFill>
              </a:rPr>
              <a:t>α</a:t>
            </a:r>
            <a:endParaRPr>
              <a:solidFill>
                <a:schemeClr val="dk1"/>
              </a:solidFill>
            </a:endParaRPr>
          </a:p>
          <a:p>
            <a:pPr indent="-336550" lvl="0" marL="457200" rtl="0" algn="l">
              <a:spcBef>
                <a:spcPts val="0"/>
              </a:spcBef>
              <a:spcAft>
                <a:spcPts val="0"/>
              </a:spcAft>
              <a:buSzPts val="1700"/>
              <a:buChar char="●"/>
            </a:pPr>
            <a:r>
              <a:rPr lang="en" sz="1700">
                <a:solidFill>
                  <a:schemeClr val="dk1"/>
                </a:solidFill>
              </a:rPr>
              <a:t>Normal death</a:t>
            </a:r>
            <a:endParaRPr sz="1700">
              <a:solidFill>
                <a:schemeClr val="dk1"/>
              </a:solidFill>
            </a:endParaRPr>
          </a:p>
          <a:p>
            <a:pPr indent="-336550" lvl="0" marL="457200" rtl="0" algn="l">
              <a:spcBef>
                <a:spcPts val="0"/>
              </a:spcBef>
              <a:spcAft>
                <a:spcPts val="0"/>
              </a:spcAft>
              <a:buSzPts val="1700"/>
              <a:buChar char="●"/>
            </a:pPr>
            <a:r>
              <a:rPr lang="en" sz="1700">
                <a:solidFill>
                  <a:schemeClr val="dk1"/>
                </a:solidFill>
              </a:rPr>
              <a:t>We estimated </a:t>
            </a:r>
            <a:r>
              <a:rPr b="1" lang="en">
                <a:solidFill>
                  <a:schemeClr val="dk1"/>
                </a:solidFill>
              </a:rPr>
              <a:t>λ</a:t>
            </a:r>
            <a:r>
              <a:rPr b="1" baseline="-25000" lang="en">
                <a:solidFill>
                  <a:schemeClr val="dk1"/>
                </a:solidFill>
              </a:rPr>
              <a:t>MA</a:t>
            </a:r>
            <a:r>
              <a:rPr lang="en" sz="1700">
                <a:solidFill>
                  <a:schemeClr val="dk1"/>
                </a:solidFill>
              </a:rPr>
              <a:t> </a:t>
            </a:r>
            <a:endParaRPr sz="1700">
              <a:solidFill>
                <a:schemeClr val="dk1"/>
              </a:solidFill>
            </a:endParaRPr>
          </a:p>
        </p:txBody>
      </p:sp>
      <p:pic>
        <p:nvPicPr>
          <p:cNvPr id="366" name="Google Shape;366;p50"/>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367" name="Google Shape;367;p50"/>
          <p:cNvPicPr preferRelativeResize="0"/>
          <p:nvPr/>
        </p:nvPicPr>
        <p:blipFill>
          <a:blip r:embed="rId4">
            <a:alphaModFix/>
          </a:blip>
          <a:stretch>
            <a:fillRect/>
          </a:stretch>
        </p:blipFill>
        <p:spPr>
          <a:xfrm>
            <a:off x="2303000" y="4256550"/>
            <a:ext cx="2771700" cy="734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6"/>
          <p:cNvSpPr txBox="1"/>
          <p:nvPr>
            <p:ph idx="1" type="body"/>
          </p:nvPr>
        </p:nvSpPr>
        <p:spPr>
          <a:xfrm>
            <a:off x="6528300" y="385350"/>
            <a:ext cx="2304000" cy="4370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Amyloid</a:t>
            </a:r>
            <a:r>
              <a:rPr b="1" lang="en">
                <a:solidFill>
                  <a:schemeClr val="dk1"/>
                </a:solidFill>
              </a:rPr>
              <a:t>β </a:t>
            </a:r>
            <a:r>
              <a:rPr lang="en">
                <a:solidFill>
                  <a:schemeClr val="dk1"/>
                </a:solidFill>
              </a:rPr>
              <a:t>and </a:t>
            </a:r>
            <a:r>
              <a:rPr b="1" lang="en">
                <a:solidFill>
                  <a:schemeClr val="dk1"/>
                </a:solidFill>
              </a:rPr>
              <a:t>NFTs</a:t>
            </a:r>
            <a:r>
              <a:rPr lang="en">
                <a:solidFill>
                  <a:schemeClr val="dk1"/>
                </a:solidFill>
              </a:rPr>
              <a:t> are tracked both inside and </a:t>
            </a:r>
            <a:r>
              <a:rPr lang="en">
                <a:solidFill>
                  <a:schemeClr val="dk1"/>
                </a:solidFill>
              </a:rPr>
              <a:t>outside</a:t>
            </a:r>
            <a:r>
              <a:rPr lang="en">
                <a:solidFill>
                  <a:schemeClr val="dk1"/>
                </a:solidFill>
              </a:rPr>
              <a:t> the neuron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Number of agents increase </a:t>
            </a:r>
            <a:r>
              <a:rPr b="1" lang="en"/>
              <a:t>Amyloid</a:t>
            </a:r>
            <a:r>
              <a:rPr b="1" lang="en">
                <a:solidFill>
                  <a:schemeClr val="dk1"/>
                </a:solidFill>
              </a:rPr>
              <a:t>β </a:t>
            </a:r>
            <a:r>
              <a:rPr lang="en">
                <a:solidFill>
                  <a:schemeClr val="dk1"/>
                </a:solidFill>
              </a:rPr>
              <a:t>and </a:t>
            </a:r>
            <a:r>
              <a:rPr b="1" lang="en">
                <a:solidFill>
                  <a:schemeClr val="dk1"/>
                </a:solidFill>
              </a:rPr>
              <a:t>NFTs</a:t>
            </a:r>
            <a:r>
              <a:rPr lang="en">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Microglia are the cleanup team</a:t>
            </a:r>
            <a:endParaRPr>
              <a:solidFill>
                <a:schemeClr val="dk1"/>
              </a:solidFill>
            </a:endParaRPr>
          </a:p>
          <a:p>
            <a:pPr indent="0" lvl="0" marL="457200" rtl="0" algn="l">
              <a:spcBef>
                <a:spcPts val="1600"/>
              </a:spcBef>
              <a:spcAft>
                <a:spcPts val="1600"/>
              </a:spcAft>
              <a:buNone/>
            </a:pPr>
            <a:r>
              <a:t/>
            </a:r>
            <a:endParaRPr/>
          </a:p>
        </p:txBody>
      </p:sp>
      <p:pic>
        <p:nvPicPr>
          <p:cNvPr id="84" name="Google Shape;84;p16"/>
          <p:cNvPicPr preferRelativeResize="0"/>
          <p:nvPr/>
        </p:nvPicPr>
        <p:blipFill>
          <a:blip r:embed="rId3">
            <a:alphaModFix/>
          </a:blip>
          <a:stretch>
            <a:fillRect/>
          </a:stretch>
        </p:blipFill>
        <p:spPr>
          <a:xfrm>
            <a:off x="152400" y="152400"/>
            <a:ext cx="6483801" cy="450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7"/>
          <p:cNvSpPr txBox="1"/>
          <p:nvPr>
            <p:ph idx="1" type="body"/>
          </p:nvPr>
        </p:nvSpPr>
        <p:spPr>
          <a:xfrm>
            <a:off x="6060725" y="206850"/>
            <a:ext cx="2771700" cy="47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solidFill>
                  <a:schemeClr val="dk1"/>
                </a:solidFill>
              </a:rPr>
              <a:t>λ</a:t>
            </a:r>
            <a:r>
              <a:rPr b="1" baseline="-25000" lang="en" sz="1700">
                <a:solidFill>
                  <a:schemeClr val="dk1"/>
                </a:solidFill>
              </a:rPr>
              <a:t>β</a:t>
            </a:r>
            <a:r>
              <a:rPr b="1" baseline="30000" lang="en" sz="1700">
                <a:solidFill>
                  <a:schemeClr val="dk1"/>
                </a:solidFill>
              </a:rPr>
              <a:t>i  </a:t>
            </a:r>
            <a:r>
              <a:rPr lang="en" sz="1700">
                <a:solidFill>
                  <a:schemeClr val="dk1"/>
                </a:solidFill>
              </a:rPr>
              <a:t>=</a:t>
            </a:r>
            <a:r>
              <a:rPr lang="en" sz="1700">
                <a:solidFill>
                  <a:schemeClr val="dk1"/>
                </a:solidFill>
              </a:rPr>
              <a:t>normal rate of production of </a:t>
            </a:r>
            <a:r>
              <a:rPr b="1" lang="en" sz="1700"/>
              <a:t>Amyloid</a:t>
            </a:r>
            <a:r>
              <a:rPr b="1" lang="en" sz="1700">
                <a:solidFill>
                  <a:schemeClr val="dk1"/>
                </a:solidFill>
              </a:rPr>
              <a:t>β </a:t>
            </a:r>
            <a:r>
              <a:rPr lang="en" sz="1700">
                <a:solidFill>
                  <a:schemeClr val="dk1"/>
                </a:solidFill>
              </a:rPr>
              <a:t>by </a:t>
            </a:r>
            <a:r>
              <a:rPr lang="en" sz="1700">
                <a:solidFill>
                  <a:schemeClr val="dk1"/>
                </a:solidFill>
              </a:rPr>
              <a:t>Amyloid Precursor Proteins (APP)</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R = effect ROS has on increasing production of  </a:t>
            </a:r>
            <a:r>
              <a:rPr b="1" lang="en" sz="1700"/>
              <a:t>Amyloid</a:t>
            </a:r>
            <a:r>
              <a:rPr b="1" lang="en" sz="1700">
                <a:solidFill>
                  <a:schemeClr val="dk1"/>
                </a:solidFill>
              </a:rPr>
              <a:t>β</a:t>
            </a:r>
            <a:endParaRPr b="1"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d</a:t>
            </a:r>
            <a:r>
              <a:rPr baseline="-25000" lang="en" sz="1700">
                <a:solidFill>
                  <a:schemeClr val="dk1"/>
                </a:solidFill>
              </a:rPr>
              <a:t>A</a:t>
            </a:r>
            <a:r>
              <a:rPr b="1" baseline="-25000" lang="en" sz="1700">
                <a:solidFill>
                  <a:schemeClr val="dk1"/>
                </a:solidFill>
              </a:rPr>
              <a:t>β</a:t>
            </a:r>
            <a:r>
              <a:rPr b="1" baseline="30000" lang="en" sz="1700">
                <a:solidFill>
                  <a:schemeClr val="dk1"/>
                </a:solidFill>
              </a:rPr>
              <a:t>i </a:t>
            </a:r>
            <a:r>
              <a:rPr lang="en" sz="1700">
                <a:solidFill>
                  <a:schemeClr val="dk1"/>
                </a:solidFill>
              </a:rPr>
              <a:t> =Normal degradation of A</a:t>
            </a:r>
            <a:r>
              <a:rPr b="1" baseline="-25000" lang="en" sz="1700">
                <a:solidFill>
                  <a:schemeClr val="dk1"/>
                </a:solidFill>
              </a:rPr>
              <a:t>β</a:t>
            </a:r>
            <a:r>
              <a:rPr b="1" baseline="30000" lang="en" sz="1700">
                <a:solidFill>
                  <a:schemeClr val="dk1"/>
                </a:solidFill>
              </a:rPr>
              <a:t>i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a:t>
            </a:r>
            <a:r>
              <a:rPr baseline="-25000" lang="en" sz="1700">
                <a:solidFill>
                  <a:schemeClr val="dk1"/>
                </a:solidFill>
              </a:rPr>
              <a:t>0</a:t>
            </a:r>
            <a:r>
              <a:rPr lang="en" sz="1700">
                <a:solidFill>
                  <a:schemeClr val="dk1"/>
                </a:solidFill>
              </a:rPr>
              <a:t> =  initial value</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N/N</a:t>
            </a:r>
            <a:r>
              <a:rPr baseline="-25000" lang="en" sz="1700">
                <a:solidFill>
                  <a:schemeClr val="dk1"/>
                </a:solidFill>
              </a:rPr>
              <a:t>0</a:t>
            </a:r>
            <a:r>
              <a:rPr lang="en" sz="1700">
                <a:solidFill>
                  <a:schemeClr val="dk1"/>
                </a:solidFill>
              </a:rPr>
              <a:t> starts at 1 and gets smaller as neurons die</a:t>
            </a:r>
            <a:endParaRPr sz="1700">
              <a:solidFill>
                <a:schemeClr val="dk1"/>
              </a:solidFill>
            </a:endParaRPr>
          </a:p>
        </p:txBody>
      </p:sp>
      <p:pic>
        <p:nvPicPr>
          <p:cNvPr id="90" name="Google Shape;90;p17"/>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91" name="Google Shape;91;p17"/>
          <p:cNvPicPr preferRelativeResize="0"/>
          <p:nvPr/>
        </p:nvPicPr>
        <p:blipFill>
          <a:blip r:embed="rId4">
            <a:alphaModFix/>
          </a:blip>
          <a:stretch>
            <a:fillRect/>
          </a:stretch>
        </p:blipFill>
        <p:spPr>
          <a:xfrm>
            <a:off x="1444075" y="4171950"/>
            <a:ext cx="3810000" cy="971550"/>
          </a:xfrm>
          <a:prstGeom prst="rect">
            <a:avLst/>
          </a:prstGeom>
          <a:noFill/>
          <a:ln>
            <a:noFill/>
          </a:ln>
        </p:spPr>
      </p:pic>
      <p:sp>
        <p:nvSpPr>
          <p:cNvPr id="92" name="Google Shape;92;p17"/>
          <p:cNvSpPr/>
          <p:nvPr/>
        </p:nvSpPr>
        <p:spPr>
          <a:xfrm>
            <a:off x="305725" y="421325"/>
            <a:ext cx="1582500" cy="2033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txBox="1"/>
          <p:nvPr/>
        </p:nvSpPr>
        <p:spPr>
          <a:xfrm>
            <a:off x="5254075" y="4645800"/>
            <a:ext cx="3521100" cy="49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2</a:t>
            </a:r>
            <a:r>
              <a:rPr lang="en" sz="1200">
                <a:solidFill>
                  <a:schemeClr val="dk1"/>
                </a:solidFill>
                <a:latin typeface="Times New Roman"/>
                <a:ea typeface="Times New Roman"/>
                <a:cs typeface="Times New Roman"/>
                <a:sym typeface="Times New Roman"/>
              </a:rPr>
              <a:t>) </a:t>
            </a:r>
            <a:endParaRPr sz="1200">
              <a:latin typeface="Roboto"/>
              <a:ea typeface="Roboto"/>
              <a:cs typeface="Roboto"/>
              <a:sym typeface="Roboto"/>
            </a:endParaRPr>
          </a:p>
        </p:txBody>
      </p:sp>
      <p:sp>
        <p:nvSpPr>
          <p:cNvPr id="94" name="Google Shape;94;p17"/>
          <p:cNvSpPr/>
          <p:nvPr/>
        </p:nvSpPr>
        <p:spPr>
          <a:xfrm>
            <a:off x="1482050" y="4094425"/>
            <a:ext cx="3686700" cy="10491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8"/>
          <p:cNvSpPr txBox="1"/>
          <p:nvPr>
            <p:ph idx="1" type="body"/>
          </p:nvPr>
        </p:nvSpPr>
        <p:spPr>
          <a:xfrm>
            <a:off x="6060725" y="206850"/>
            <a:ext cx="2771700" cy="4729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b="1" lang="en">
                <a:solidFill>
                  <a:schemeClr val="dk1"/>
                </a:solidFill>
              </a:rPr>
              <a:t>λ</a:t>
            </a:r>
            <a:r>
              <a:rPr b="1" baseline="-25000" lang="en">
                <a:solidFill>
                  <a:schemeClr val="dk1"/>
                </a:solidFill>
                <a:latin typeface="Corsiva"/>
                <a:ea typeface="Corsiva"/>
                <a:cs typeface="Corsiva"/>
                <a:sym typeface="Corsiva"/>
              </a:rPr>
              <a:t>F</a:t>
            </a:r>
            <a:r>
              <a:rPr b="1" baseline="30000" lang="en">
                <a:solidFill>
                  <a:schemeClr val="dk1"/>
                </a:solidFill>
              </a:rPr>
              <a:t> </a:t>
            </a:r>
            <a:r>
              <a:rPr b="1" baseline="30000" lang="en" sz="1700">
                <a:solidFill>
                  <a:schemeClr val="dk1"/>
                </a:solidFill>
              </a:rPr>
              <a:t> </a:t>
            </a:r>
            <a:r>
              <a:rPr lang="en" sz="1700">
                <a:solidFill>
                  <a:schemeClr val="dk1"/>
                </a:solidFill>
              </a:rPr>
              <a:t>=rate of production of NFTs by hyperphosphorylated </a:t>
            </a:r>
            <a:r>
              <a:rPr b="1" lang="en" sz="1700">
                <a:latin typeface="Corsiva"/>
                <a:ea typeface="Corsiva"/>
                <a:cs typeface="Corsiva"/>
                <a:sym typeface="Corsiva"/>
              </a:rPr>
              <a:t>T</a:t>
            </a:r>
            <a:endParaRPr b="1" sz="1700">
              <a:solidFill>
                <a:schemeClr val="dk1"/>
              </a:solidFill>
              <a:latin typeface="Corsiva"/>
              <a:ea typeface="Corsiva"/>
              <a:cs typeface="Corsiva"/>
              <a:sym typeface="Corsiva"/>
            </a:endParaRPr>
          </a:p>
          <a:p>
            <a:pPr indent="-336550" lvl="0" marL="457200" rtl="0" algn="l">
              <a:spcBef>
                <a:spcPts val="0"/>
              </a:spcBef>
              <a:spcAft>
                <a:spcPts val="0"/>
              </a:spcAft>
              <a:buClr>
                <a:schemeClr val="dk1"/>
              </a:buClr>
              <a:buSzPts val="1700"/>
              <a:buFont typeface="Corsiva"/>
              <a:buChar char="●"/>
            </a:pPr>
            <a:r>
              <a:rPr lang="en" sz="1700">
                <a:solidFill>
                  <a:schemeClr val="dk1"/>
                </a:solidFill>
              </a:rPr>
              <a:t>d</a:t>
            </a:r>
            <a:r>
              <a:rPr baseline="-25000" lang="en" sz="1700">
                <a:solidFill>
                  <a:schemeClr val="dk1"/>
                </a:solidFill>
              </a:rPr>
              <a:t>Fi </a:t>
            </a:r>
            <a:r>
              <a:rPr lang="en" sz="1700">
                <a:solidFill>
                  <a:schemeClr val="dk1"/>
                </a:solidFill>
              </a:rPr>
              <a:t>=Normal degradation rate </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As with all internal processes it is proportional to the amount of neurons remaining</a:t>
            </a:r>
            <a:endParaRPr sz="1700">
              <a:solidFill>
                <a:schemeClr val="dk1"/>
              </a:solidFill>
            </a:endParaRPr>
          </a:p>
        </p:txBody>
      </p:sp>
      <p:pic>
        <p:nvPicPr>
          <p:cNvPr id="100" name="Google Shape;100;p18"/>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101" name="Google Shape;101;p18"/>
          <p:cNvPicPr preferRelativeResize="0"/>
          <p:nvPr/>
        </p:nvPicPr>
        <p:blipFill>
          <a:blip r:embed="rId4">
            <a:alphaModFix/>
          </a:blip>
          <a:stretch>
            <a:fillRect/>
          </a:stretch>
        </p:blipFill>
        <p:spPr>
          <a:xfrm>
            <a:off x="1918688" y="4210050"/>
            <a:ext cx="3076575" cy="933450"/>
          </a:xfrm>
          <a:prstGeom prst="rect">
            <a:avLst/>
          </a:prstGeom>
          <a:noFill/>
          <a:ln>
            <a:noFill/>
          </a:ln>
        </p:spPr>
      </p:pic>
      <p:sp>
        <p:nvSpPr>
          <p:cNvPr id="102" name="Google Shape;102;p18"/>
          <p:cNvSpPr/>
          <p:nvPr/>
        </p:nvSpPr>
        <p:spPr>
          <a:xfrm>
            <a:off x="336200" y="2318500"/>
            <a:ext cx="1582500" cy="2033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8"/>
          <p:cNvSpPr txBox="1"/>
          <p:nvPr/>
        </p:nvSpPr>
        <p:spPr>
          <a:xfrm>
            <a:off x="4995275" y="4728600"/>
            <a:ext cx="2087700" cy="41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200">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4</a:t>
            </a:r>
            <a:r>
              <a:rPr lang="en" sz="1200">
                <a:solidFill>
                  <a:schemeClr val="dk1"/>
                </a:solidFill>
                <a:latin typeface="Times New Roman"/>
                <a:ea typeface="Times New Roman"/>
                <a:cs typeface="Times New Roman"/>
                <a:sym typeface="Times New Roman"/>
              </a:rPr>
              <a:t>)</a:t>
            </a:r>
            <a:endParaRPr>
              <a:latin typeface="Roboto"/>
              <a:ea typeface="Roboto"/>
              <a:cs typeface="Roboto"/>
              <a:sym typeface="Roboto"/>
            </a:endParaRPr>
          </a:p>
        </p:txBody>
      </p:sp>
      <p:sp>
        <p:nvSpPr>
          <p:cNvPr id="104" name="Google Shape;104;p18"/>
          <p:cNvSpPr/>
          <p:nvPr/>
        </p:nvSpPr>
        <p:spPr>
          <a:xfrm>
            <a:off x="1918750" y="3973950"/>
            <a:ext cx="3076500" cy="1169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9"/>
          <p:cNvSpPr txBox="1"/>
          <p:nvPr>
            <p:ph idx="1" type="body"/>
          </p:nvPr>
        </p:nvSpPr>
        <p:spPr>
          <a:xfrm>
            <a:off x="6060725" y="385950"/>
            <a:ext cx="3010800" cy="5009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Nd</a:t>
            </a:r>
            <a:r>
              <a:rPr b="1" baseline="30000" lang="en">
                <a:solidFill>
                  <a:schemeClr val="dk1"/>
                </a:solidFill>
              </a:rPr>
              <a:t>  </a:t>
            </a:r>
            <a:r>
              <a:rPr b="1" baseline="-25000" lang="en">
                <a:solidFill>
                  <a:schemeClr val="dk1"/>
                </a:solidFill>
              </a:rPr>
              <a:t>  </a:t>
            </a:r>
            <a:r>
              <a:rPr lang="en">
                <a:solidFill>
                  <a:schemeClr val="dk1"/>
                </a:solidFill>
              </a:rPr>
              <a:t>= rate of change in number of neurons</a:t>
            </a:r>
            <a:endParaRPr>
              <a:solidFill>
                <a:schemeClr val="dk1"/>
              </a:solidFill>
            </a:endParaRPr>
          </a:p>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N</a:t>
            </a:r>
            <a:r>
              <a:rPr b="1" baseline="30000" lang="en">
                <a:solidFill>
                  <a:schemeClr val="dk1"/>
                </a:solidFill>
              </a:rPr>
              <a:t> </a:t>
            </a:r>
            <a:r>
              <a:rPr b="1" baseline="-25000" lang="en">
                <a:solidFill>
                  <a:schemeClr val="dk1"/>
                </a:solidFill>
              </a:rPr>
              <a:t>  </a:t>
            </a:r>
            <a:r>
              <a:rPr lang="en">
                <a:solidFill>
                  <a:schemeClr val="dk1"/>
                </a:solidFill>
              </a:rPr>
              <a:t>= production rate by neurons</a:t>
            </a:r>
            <a:endParaRPr>
              <a:solidFill>
                <a:schemeClr val="dk1"/>
              </a:solidFill>
            </a:endParaRPr>
          </a:p>
          <a:p>
            <a:pPr indent="-342900" lvl="0" marL="457200" rtl="0" algn="l">
              <a:spcBef>
                <a:spcPts val="0"/>
              </a:spcBef>
              <a:spcAft>
                <a:spcPts val="0"/>
              </a:spcAft>
              <a:buSzPts val="1800"/>
              <a:buChar char="●"/>
            </a:pPr>
            <a:r>
              <a:rPr b="1" lang="en">
                <a:solidFill>
                  <a:schemeClr val="dk1"/>
                </a:solidFill>
              </a:rPr>
              <a:t>λ</a:t>
            </a:r>
            <a:r>
              <a:rPr b="1" baseline="-25000" lang="en">
                <a:solidFill>
                  <a:schemeClr val="dk1"/>
                </a:solidFill>
              </a:rPr>
              <a:t>A</a:t>
            </a:r>
            <a:r>
              <a:rPr b="1" baseline="30000" lang="en">
                <a:solidFill>
                  <a:schemeClr val="dk1"/>
                </a:solidFill>
              </a:rPr>
              <a:t> </a:t>
            </a:r>
            <a:r>
              <a:rPr b="1" baseline="-25000" lang="en">
                <a:solidFill>
                  <a:schemeClr val="dk1"/>
                </a:solidFill>
              </a:rPr>
              <a:t>  </a:t>
            </a:r>
            <a:r>
              <a:rPr lang="en">
                <a:solidFill>
                  <a:schemeClr val="dk1"/>
                </a:solidFill>
              </a:rPr>
              <a:t>= production rate by astrocytes</a:t>
            </a:r>
            <a:endParaRPr>
              <a:solidFill>
                <a:schemeClr val="dk1"/>
              </a:solidFill>
            </a:endParaRPr>
          </a:p>
          <a:p>
            <a:pPr indent="-342900" lvl="0" marL="457200" rtl="0" algn="l">
              <a:spcBef>
                <a:spcPts val="0"/>
              </a:spcBef>
              <a:spcAft>
                <a:spcPts val="0"/>
              </a:spcAft>
              <a:buSzPts val="1800"/>
              <a:buChar char="●"/>
            </a:pPr>
            <a:r>
              <a:rPr b="1" lang="en">
                <a:solidFill>
                  <a:schemeClr val="dk1"/>
                </a:solidFill>
              </a:rPr>
              <a:t>     </a:t>
            </a:r>
            <a:r>
              <a:rPr lang="en">
                <a:solidFill>
                  <a:schemeClr val="dk1"/>
                </a:solidFill>
              </a:rPr>
              <a:t>= clearance rate rate by microglia</a:t>
            </a:r>
            <a:endParaRPr>
              <a:solidFill>
                <a:schemeClr val="dk1"/>
              </a:solidFill>
            </a:endParaRPr>
          </a:p>
          <a:p>
            <a:pPr indent="-342900" lvl="0" marL="457200" rtl="0" algn="l">
              <a:spcBef>
                <a:spcPts val="0"/>
              </a:spcBef>
              <a:spcAft>
                <a:spcPts val="0"/>
              </a:spcAft>
              <a:buSzPts val="1800"/>
              <a:buChar char="●"/>
            </a:pPr>
            <a:r>
              <a:rPr b="1" lang="en">
                <a:solidFill>
                  <a:schemeClr val="dk1"/>
                </a:solidFill>
              </a:rPr>
              <a:t>     </a:t>
            </a:r>
            <a:r>
              <a:rPr lang="en">
                <a:solidFill>
                  <a:schemeClr val="dk1"/>
                </a:solidFill>
              </a:rPr>
              <a:t>= Michaelis</a:t>
            </a:r>
            <a:r>
              <a:rPr lang="en"/>
              <a:t>- Menten</a:t>
            </a:r>
            <a:r>
              <a:rPr lang="en">
                <a:solidFill>
                  <a:schemeClr val="dk1"/>
                </a:solidFill>
              </a:rPr>
              <a:t> coefficient</a:t>
            </a:r>
            <a:endParaRPr>
              <a:solidFill>
                <a:schemeClr val="dk1"/>
              </a:solidFill>
            </a:endParaRPr>
          </a:p>
          <a:p>
            <a:pPr indent="-342900" lvl="0" marL="457200" rtl="0" algn="l">
              <a:spcBef>
                <a:spcPts val="0"/>
              </a:spcBef>
              <a:spcAft>
                <a:spcPts val="0"/>
              </a:spcAft>
              <a:buSzPts val="1800"/>
              <a:buChar char="●"/>
            </a:pPr>
            <a:r>
              <a:rPr b="1" lang="en">
                <a:solidFill>
                  <a:schemeClr val="dk1"/>
                </a:solidFill>
              </a:rPr>
              <a:t>θ  </a:t>
            </a:r>
            <a:r>
              <a:rPr lang="en">
                <a:solidFill>
                  <a:schemeClr val="dk1"/>
                </a:solidFill>
              </a:rPr>
              <a:t>&lt;1 since M2 is less effective than M1</a:t>
            </a:r>
            <a:endParaRPr>
              <a:solidFill>
                <a:schemeClr val="dk1"/>
              </a:solidFill>
            </a:endParaRPr>
          </a:p>
          <a:p>
            <a:pPr indent="0" lvl="0" marL="457200" rtl="0" algn="l">
              <a:spcBef>
                <a:spcPts val="1600"/>
              </a:spcBef>
              <a:spcAft>
                <a:spcPts val="1600"/>
              </a:spcAft>
              <a:buNone/>
            </a:pPr>
            <a:r>
              <a:t/>
            </a:r>
            <a:endParaRPr sz="1700">
              <a:solidFill>
                <a:schemeClr val="dk1"/>
              </a:solidFill>
            </a:endParaRPr>
          </a:p>
        </p:txBody>
      </p:sp>
      <p:pic>
        <p:nvPicPr>
          <p:cNvPr id="110" name="Google Shape;110;p19"/>
          <p:cNvPicPr preferRelativeResize="0"/>
          <p:nvPr/>
        </p:nvPicPr>
        <p:blipFill>
          <a:blip r:embed="rId3">
            <a:alphaModFix/>
          </a:blip>
          <a:stretch>
            <a:fillRect/>
          </a:stretch>
        </p:blipFill>
        <p:spPr>
          <a:xfrm>
            <a:off x="170400" y="134425"/>
            <a:ext cx="6067325" cy="4217775"/>
          </a:xfrm>
          <a:prstGeom prst="rect">
            <a:avLst/>
          </a:prstGeom>
          <a:noFill/>
          <a:ln>
            <a:noFill/>
          </a:ln>
        </p:spPr>
      </p:pic>
      <p:pic>
        <p:nvPicPr>
          <p:cNvPr id="111" name="Google Shape;111;p19"/>
          <p:cNvPicPr preferRelativeResize="0"/>
          <p:nvPr/>
        </p:nvPicPr>
        <p:blipFill>
          <a:blip r:embed="rId4">
            <a:alphaModFix/>
          </a:blip>
          <a:stretch>
            <a:fillRect/>
          </a:stretch>
        </p:blipFill>
        <p:spPr>
          <a:xfrm>
            <a:off x="2917475" y="3203100"/>
            <a:ext cx="3143250" cy="1733550"/>
          </a:xfrm>
          <a:prstGeom prst="rect">
            <a:avLst/>
          </a:prstGeom>
          <a:noFill/>
          <a:ln>
            <a:noFill/>
          </a:ln>
        </p:spPr>
      </p:pic>
      <p:pic>
        <p:nvPicPr>
          <p:cNvPr id="112" name="Google Shape;112;p19"/>
          <p:cNvPicPr preferRelativeResize="0"/>
          <p:nvPr/>
        </p:nvPicPr>
        <p:blipFill>
          <a:blip r:embed="rId5">
            <a:alphaModFix/>
          </a:blip>
          <a:stretch>
            <a:fillRect/>
          </a:stretch>
        </p:blipFill>
        <p:spPr>
          <a:xfrm>
            <a:off x="6485975" y="2323375"/>
            <a:ext cx="428625" cy="342900"/>
          </a:xfrm>
          <a:prstGeom prst="rect">
            <a:avLst/>
          </a:prstGeom>
          <a:noFill/>
          <a:ln>
            <a:noFill/>
          </a:ln>
        </p:spPr>
      </p:pic>
      <p:sp>
        <p:nvSpPr>
          <p:cNvPr id="113" name="Google Shape;113;p19"/>
          <p:cNvSpPr/>
          <p:nvPr/>
        </p:nvSpPr>
        <p:spPr>
          <a:xfrm>
            <a:off x="2921225" y="3243800"/>
            <a:ext cx="3010800" cy="173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4" name="Google Shape;114;p19"/>
          <p:cNvPicPr preferRelativeResize="0"/>
          <p:nvPr/>
        </p:nvPicPr>
        <p:blipFill>
          <a:blip r:embed="rId6">
            <a:alphaModFix/>
          </a:blip>
          <a:stretch>
            <a:fillRect/>
          </a:stretch>
        </p:blipFill>
        <p:spPr>
          <a:xfrm>
            <a:off x="6543125" y="2963475"/>
            <a:ext cx="371475" cy="304800"/>
          </a:xfrm>
          <a:prstGeom prst="rect">
            <a:avLst/>
          </a:prstGeom>
          <a:noFill/>
          <a:ln>
            <a:noFill/>
          </a:ln>
        </p:spPr>
      </p:pic>
      <p:sp>
        <p:nvSpPr>
          <p:cNvPr id="115" name="Google Shape;115;p19"/>
          <p:cNvSpPr/>
          <p:nvPr/>
        </p:nvSpPr>
        <p:spPr>
          <a:xfrm>
            <a:off x="2580700" y="985700"/>
            <a:ext cx="3657000" cy="19779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2647325" y="2963475"/>
            <a:ext cx="3558600" cy="20337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311700" y="194125"/>
            <a:ext cx="8520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 Equations</a:t>
            </a:r>
            <a:endParaRPr/>
          </a:p>
        </p:txBody>
      </p:sp>
      <p:pic>
        <p:nvPicPr>
          <p:cNvPr id="122" name="Google Shape;122;p20"/>
          <p:cNvPicPr preferRelativeResize="0"/>
          <p:nvPr/>
        </p:nvPicPr>
        <p:blipFill>
          <a:blip r:embed="rId3">
            <a:alphaModFix/>
          </a:blip>
          <a:stretch>
            <a:fillRect/>
          </a:stretch>
        </p:blipFill>
        <p:spPr>
          <a:xfrm>
            <a:off x="311700" y="766825"/>
            <a:ext cx="3194964" cy="4149925"/>
          </a:xfrm>
          <a:prstGeom prst="rect">
            <a:avLst/>
          </a:prstGeom>
          <a:noFill/>
          <a:ln>
            <a:noFill/>
          </a:ln>
        </p:spPr>
      </p:pic>
      <p:pic>
        <p:nvPicPr>
          <p:cNvPr id="123" name="Google Shape;123;p20"/>
          <p:cNvPicPr preferRelativeResize="0"/>
          <p:nvPr/>
        </p:nvPicPr>
        <p:blipFill>
          <a:blip r:embed="rId4">
            <a:alphaModFix/>
          </a:blip>
          <a:stretch>
            <a:fillRect/>
          </a:stretch>
        </p:blipFill>
        <p:spPr>
          <a:xfrm>
            <a:off x="4790102" y="766828"/>
            <a:ext cx="4136886" cy="4357675"/>
          </a:xfrm>
          <a:prstGeom prst="rect">
            <a:avLst/>
          </a:prstGeom>
          <a:noFill/>
          <a:ln>
            <a:noFill/>
          </a:ln>
        </p:spPr>
      </p:pic>
      <p:sp>
        <p:nvSpPr>
          <p:cNvPr id="124" name="Google Shape;124;p20"/>
          <p:cNvSpPr txBox="1"/>
          <p:nvPr/>
        </p:nvSpPr>
        <p:spPr>
          <a:xfrm>
            <a:off x="198050" y="4811100"/>
            <a:ext cx="4304100" cy="33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Times New Roman"/>
                <a:ea typeface="Times New Roman"/>
                <a:cs typeface="Times New Roman"/>
                <a:sym typeface="Times New Roman"/>
              </a:rPr>
              <a:t>Citation for tau equation (</a:t>
            </a:r>
            <a:r>
              <a:rPr lang="en">
                <a:solidFill>
                  <a:schemeClr val="dk1"/>
                </a:solidFill>
                <a:latin typeface="Times New Roman"/>
                <a:ea typeface="Times New Roman"/>
                <a:cs typeface="Times New Roman"/>
                <a:sym typeface="Times New Roman"/>
              </a:rPr>
              <a:t>Hao and Friedman 4)</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Initial Values</a:t>
            </a:r>
            <a:endParaRPr/>
          </a:p>
        </p:txBody>
      </p:sp>
      <p:pic>
        <p:nvPicPr>
          <p:cNvPr id="130" name="Google Shape;130;p21"/>
          <p:cNvPicPr preferRelativeResize="0"/>
          <p:nvPr/>
        </p:nvPicPr>
        <p:blipFill>
          <a:blip r:embed="rId3">
            <a:alphaModFix/>
          </a:blip>
          <a:stretch>
            <a:fillRect/>
          </a:stretch>
        </p:blipFill>
        <p:spPr>
          <a:xfrm>
            <a:off x="1307588" y="1017725"/>
            <a:ext cx="6528825" cy="3546800"/>
          </a:xfrm>
          <a:prstGeom prst="rect">
            <a:avLst/>
          </a:prstGeom>
          <a:noFill/>
          <a:ln>
            <a:noFill/>
          </a:ln>
        </p:spPr>
      </p:pic>
      <p:sp>
        <p:nvSpPr>
          <p:cNvPr id="131" name="Google Shape;131;p21"/>
          <p:cNvSpPr txBox="1"/>
          <p:nvPr/>
        </p:nvSpPr>
        <p:spPr>
          <a:xfrm>
            <a:off x="6187275" y="4703350"/>
            <a:ext cx="2075100" cy="35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1"/>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Hao and Friedman 6)</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