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6858000" cy="9144000"/>
  <p:embeddedFontLst>
    <p:embeddedFont>
      <p:font typeface="Gill Sans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2A4F99F-2650-40DF-B438-941E8822CD2D}">
  <a:tblStyle styleId="{72A4F99F-2650-40DF-B438-941E8822CD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GillSans-bold.fntdata"/><Relationship Id="rId27" Type="http://schemas.openxmlformats.org/officeDocument/2006/relationships/font" Target="fonts/Gill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eead8b3c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eead8b3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58eead8b3c_1_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c994d576_1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c994d576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58c994d576_1_6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8c994d576_1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8c994d57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better in predict the small mammals</a:t>
            </a:r>
            <a:endParaRPr/>
          </a:p>
        </p:txBody>
      </p:sp>
      <p:sp>
        <p:nvSpPr>
          <p:cNvPr id="160" name="Google Shape;160;g58c994d576_1_4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8c994d576_1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8c994d576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0: small mammals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1: medium_sized_mammals</a:t>
            </a:r>
            <a:endParaRPr/>
          </a:p>
        </p:txBody>
      </p:sp>
      <p:sp>
        <p:nvSpPr>
          <p:cNvPr id="168" name="Google Shape;168;g58c994d576_1_5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8c994d576_1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8c994d576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58c994d576_1_4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8c994d576_1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8c994d576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0: small mammals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1: medium_sized_mammals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58c994d576_1_5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6b90e66e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6b90e66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56b90e66eb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6b90e66eb_1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6b90e66e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56b90e66eb_1_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6bcce2a22_6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6bcce2a22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56bcce2a22_6_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6bcce2a22_9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6bcce2a22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6bcce2a22_9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2aeaf15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2aeaf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512aeaf151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c994d576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c994d57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58c994d576_1_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c994d576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c994d57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58c994d576_1_1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c994d576_1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c994d57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score: the mean accuracy on the test data and labels. </a:t>
            </a:r>
            <a:r>
              <a:rPr lang="en-US" sz="1100">
                <a:solidFill>
                  <a:srgbClr val="1D1F22"/>
                </a:solidFill>
                <a:highlight>
                  <a:srgbClr val="FFFFFF"/>
                </a:highlight>
              </a:rPr>
              <a:t>Mean accuracy of self.predict(X_test)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parameters are all default value.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train size to test size = 5 to 1.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try to use the cross validation, the result is not better.</a:t>
            </a:r>
            <a:endParaRPr sz="1200"/>
          </a:p>
        </p:txBody>
      </p:sp>
      <p:sp>
        <p:nvSpPr>
          <p:cNvPr id="115" name="Google Shape;115;g58c994d576_1_1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c994d57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c994d5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D1F22"/>
                </a:solidFill>
                <a:highlight>
                  <a:srgbClr val="FFFFFF"/>
                </a:highlight>
              </a:rPr>
              <a:t>Degree of the polynomial kernel function, default value is 3</a:t>
            </a:r>
            <a:endParaRPr/>
          </a:p>
        </p:txBody>
      </p:sp>
      <p:sp>
        <p:nvSpPr>
          <p:cNvPr id="123" name="Google Shape;123;g58c994d576_0_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c994d576_1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c994d57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58c994d576_1_2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eead8b3c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eead8b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58eead8b3c_1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 rot="5400000">
            <a:off x="2116931" y="-440532"/>
            <a:ext cx="49101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" name="Google Shape;32;p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" name="Google Shape;33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5.jpg"/><Relationship Id="rId5" Type="http://schemas.openxmlformats.org/officeDocument/2006/relationships/image" Target="../media/image5.png"/><Relationship Id="rId6" Type="http://schemas.openxmlformats.org/officeDocument/2006/relationships/image" Target="../media/image17.jpg"/><Relationship Id="rId7" Type="http://schemas.openxmlformats.org/officeDocument/2006/relationships/image" Target="../media/image3.jpg"/><Relationship Id="rId8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ookman Old Style"/>
              <a:buNone/>
            </a:pPr>
            <a:r>
              <a:rPr lang="en-US" sz="2900"/>
              <a:t>Group 7 -</a:t>
            </a:r>
            <a:r>
              <a:rPr b="0" i="0" lang="en-US" sz="29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Project Milestone 1</a:t>
            </a:r>
            <a:br>
              <a:rPr b="0" i="0" lang="en-US" sz="29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9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lang="en-US" sz="2900"/>
              <a:t>Medium vs Small mammals)</a:t>
            </a:r>
            <a:br>
              <a:rPr b="0" i="0" lang="en-US" sz="29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/>
          </a:p>
        </p:txBody>
      </p:sp>
      <p:sp>
        <p:nvSpPr>
          <p:cNvPr id="68" name="Google Shape;68;p8"/>
          <p:cNvSpPr txBox="1"/>
          <p:nvPr>
            <p:ph idx="1" type="subTitle"/>
          </p:nvPr>
        </p:nvSpPr>
        <p:spPr>
          <a:xfrm>
            <a:off x="914400" y="5101600"/>
            <a:ext cx="7315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64"/>
              <a:buNone/>
            </a:pPr>
            <a:r>
              <a:rPr lang="en-US" sz="1400"/>
              <a:t>Ching-min Hu; Qiao Liu; Dandan Zhao; Rajasree Rajendran; </a:t>
            </a:r>
            <a:endParaRPr sz="14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64"/>
              <a:buNone/>
            </a:pPr>
            <a:r>
              <a:rPr lang="en-US" sz="1400"/>
              <a:t>Megha Rao; </a:t>
            </a:r>
            <a:r>
              <a:rPr lang="en-US" sz="1400"/>
              <a:t>Fernanda Bordin  -</a:t>
            </a:r>
            <a:r>
              <a:rPr lang="en-US"/>
              <a:t> </a:t>
            </a:r>
            <a:r>
              <a:rPr b="0" i="0" lang="en-US" sz="14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CMPE257- Spring </a:t>
            </a:r>
            <a:r>
              <a:rPr lang="en-US" sz="1400"/>
              <a:t>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Train the models with tuning the parameters</a:t>
            </a:r>
            <a:endParaRPr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Model: SVM with ‘rbf’ kernel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Best parameters Found: C=10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Score: 63.5%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Model: Logistic Regression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Best parameters Found: C=1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Score: 59.6%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 Lessons learned </a:t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GradientBoostingClassifier</a:t>
            </a:r>
            <a:r>
              <a:rPr lang="en-US"/>
              <a:t>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high accuracy, requires careful tuning of different hyper-parameters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ExtraDecisonTree and RandomForest: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run fast, and good accuracy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SVM: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more computation effort, with the default kernel have the best accuracy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Model Evaluation---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ExtraDecisionTree</a:t>
            </a:r>
            <a:endParaRPr b="1"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Confusion matrix: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500" y="1771650"/>
            <a:ext cx="5448900" cy="38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C</a:t>
            </a:r>
            <a:r>
              <a:rPr lang="en-US"/>
              <a:t>lassification report</a:t>
            </a:r>
            <a:endParaRPr/>
          </a:p>
          <a:p>
            <a:pPr indent="-234441" lvl="0" marL="273050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t/>
            </a:r>
            <a:endParaRPr/>
          </a:p>
          <a:p>
            <a:pPr indent="-234441" lvl="0" marL="273050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t/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350" y="1992350"/>
            <a:ext cx="6839350" cy="31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Model Evaluation---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SVM with kernel = “rbf”</a:t>
            </a:r>
            <a:endParaRPr sz="2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457200" y="11430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Confusion matrix </a:t>
            </a:r>
            <a:endParaRPr/>
          </a:p>
          <a:p>
            <a:pPr indent="-234441" lvl="0" marL="273050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t/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175" y="1866675"/>
            <a:ext cx="3954100" cy="40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341075" y="11430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C</a:t>
            </a:r>
            <a:r>
              <a:rPr lang="en-US"/>
              <a:t>lassification report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575" y="2117025"/>
            <a:ext cx="6718051" cy="23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Neural network model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105" y="1229313"/>
            <a:ext cx="2363520" cy="23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626350" y="1305775"/>
            <a:ext cx="5531100" cy="19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Initial results using a basic neural network have presented a score of 62.7%.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Through experimentation, we reached that 500 neurons was an optimal point for the density of our neural network.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We’re currently exploring what changes can be done to the model.  Probably we’ll do a convolutional network.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4">
            <a:alphaModFix/>
          </a:blip>
          <a:srcRect b="0" l="0" r="48461" t="0"/>
          <a:stretch/>
        </p:blipFill>
        <p:spPr>
          <a:xfrm>
            <a:off x="679400" y="3238075"/>
            <a:ext cx="2913761" cy="193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 rotWithShape="1">
          <a:blip r:embed="rId5">
            <a:alphaModFix/>
          </a:blip>
          <a:srcRect b="0" l="0" r="0" t="1951"/>
          <a:stretch/>
        </p:blipFill>
        <p:spPr>
          <a:xfrm>
            <a:off x="5098825" y="3899225"/>
            <a:ext cx="3535800" cy="22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4">
            <a:alphaModFix/>
          </a:blip>
          <a:srcRect b="0" l="50391" r="0" t="0"/>
          <a:stretch/>
        </p:blipFill>
        <p:spPr>
          <a:xfrm>
            <a:off x="2124352" y="4243450"/>
            <a:ext cx="2804622" cy="19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Lessons learned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Neural networks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Keeping the number of neurons constant on all layers doesn’t </a:t>
            </a:r>
            <a:r>
              <a:rPr lang="en-US" sz="1800"/>
              <a:t>necessarily</a:t>
            </a:r>
            <a:r>
              <a:rPr lang="en-US" sz="1800"/>
              <a:t> improve the models accuracy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Rerunning</a:t>
            </a:r>
            <a:r>
              <a:rPr lang="en-US" sz="1800"/>
              <a:t> the model training (fit), even after it has stops due to not improving, can indeed generate a better result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CNN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First trial: very high </a:t>
            </a:r>
            <a:r>
              <a:rPr lang="en-US"/>
              <a:t>accuracy on the training set, lower accuracy on the test set → overfitting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Second trial: using dropout ~71% accuracy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 rotWithShape="1">
          <a:blip r:embed="rId3">
            <a:alphaModFix/>
          </a:blip>
          <a:srcRect b="21551" l="7050" r="9113" t="56165"/>
          <a:stretch/>
        </p:blipFill>
        <p:spPr>
          <a:xfrm>
            <a:off x="366975" y="2171625"/>
            <a:ext cx="8410027" cy="125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211925"/>
            <a:ext cx="8229601" cy="1257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experiments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368325" y="11430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5468" lvl="0" marL="457200" rtl="0" algn="l">
              <a:spcBef>
                <a:spcPts val="600"/>
              </a:spcBef>
              <a:spcAft>
                <a:spcPts val="0"/>
              </a:spcAft>
              <a:buSzPts val="1368"/>
              <a:buAutoNum type="arabicPeriod"/>
            </a:pPr>
            <a:r>
              <a:rPr lang="en-US"/>
              <a:t>Use confusion matrix to determine the cause of errors, go back to the dataset and search for reasons</a:t>
            </a:r>
            <a:endParaRPr/>
          </a:p>
          <a:p>
            <a:pPr indent="-315468" lvl="0" marL="457200" rtl="0" algn="l">
              <a:spcBef>
                <a:spcPts val="0"/>
              </a:spcBef>
              <a:spcAft>
                <a:spcPts val="0"/>
              </a:spcAft>
              <a:buSzPts val="1368"/>
              <a:buAutoNum type="arabicPeriod"/>
            </a:pPr>
            <a:r>
              <a:rPr lang="en-US"/>
              <a:t>Use Gridsearch for hyperparameter tuning for all methods</a:t>
            </a:r>
            <a:endParaRPr/>
          </a:p>
          <a:p>
            <a:pPr indent="-315468" lvl="0" marL="457200" rtl="0" algn="l">
              <a:spcBef>
                <a:spcPts val="0"/>
              </a:spcBef>
              <a:spcAft>
                <a:spcPts val="0"/>
              </a:spcAft>
              <a:buSzPts val="1368"/>
              <a:buAutoNum type="arabicPeriod"/>
            </a:pPr>
            <a:r>
              <a:rPr lang="en-US"/>
              <a:t>Preprocess the dataset for CNN (grayscale, </a:t>
            </a:r>
            <a:r>
              <a:rPr lang="en-US"/>
              <a:t>cropping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0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Presentation Outline</a:t>
            </a:r>
            <a:endParaRPr/>
          </a:p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 the dataset was filtered to select images belonging to our assigned superclasses.</a:t>
            </a:r>
            <a:endParaRPr b="0" i="1" sz="2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 the filtered data was validated as our assigned classes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ML algorithms used  to predict this binary classification problem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Prediction scores with train-test-split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Confusion matrix and classification report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 we arrive at our results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Additional experiments done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0" i="0" lang="en-US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Lesson learned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t/>
            </a:r>
            <a:endParaRPr/>
          </a:p>
          <a:p>
            <a:pPr indent="-147574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7574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t/>
            </a:r>
            <a:endParaRPr b="1" i="1" sz="2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7574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t/>
            </a:r>
            <a:endParaRPr b="0" i="1" sz="2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7574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t/>
            </a:r>
            <a:endParaRPr b="0" i="1" sz="26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Members</a:t>
            </a:r>
            <a:endParaRPr/>
          </a:p>
        </p:txBody>
      </p:sp>
      <p:grpSp>
        <p:nvGrpSpPr>
          <p:cNvPr id="81" name="Google Shape;81;p10"/>
          <p:cNvGrpSpPr/>
          <p:nvPr/>
        </p:nvGrpSpPr>
        <p:grpSpPr>
          <a:xfrm>
            <a:off x="6233418" y="1181222"/>
            <a:ext cx="2400247" cy="2655780"/>
            <a:chOff x="6233425" y="1531625"/>
            <a:chExt cx="2394500" cy="2793500"/>
          </a:xfrm>
        </p:grpSpPr>
        <p:pic>
          <p:nvPicPr>
            <p:cNvPr id="82" name="Google Shape;82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33425" y="1531625"/>
              <a:ext cx="2394500" cy="239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0"/>
            <p:cNvSpPr txBox="1"/>
            <p:nvPr/>
          </p:nvSpPr>
          <p:spPr>
            <a:xfrm>
              <a:off x="6364425" y="3926125"/>
              <a:ext cx="2048400" cy="39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31172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2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Dandan Zhao</a:t>
              </a:r>
              <a:endParaRPr/>
            </a:p>
          </p:txBody>
        </p:sp>
      </p:grpSp>
      <p:grpSp>
        <p:nvGrpSpPr>
          <p:cNvPr id="84" name="Google Shape;84;p10"/>
          <p:cNvGrpSpPr/>
          <p:nvPr/>
        </p:nvGrpSpPr>
        <p:grpSpPr>
          <a:xfrm>
            <a:off x="2991750" y="1192188"/>
            <a:ext cx="2935200" cy="2771538"/>
            <a:chOff x="1636700" y="3011588"/>
            <a:chExt cx="2935200" cy="2771538"/>
          </a:xfrm>
        </p:grpSpPr>
        <p:sp>
          <p:nvSpPr>
            <p:cNvPr id="85" name="Google Shape;85;p10"/>
            <p:cNvSpPr txBox="1"/>
            <p:nvPr/>
          </p:nvSpPr>
          <p:spPr>
            <a:xfrm>
              <a:off x="1636700" y="5240125"/>
              <a:ext cx="29352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2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Rajasree Rajendran</a:t>
              </a:r>
              <a:endParaRPr/>
            </a:p>
          </p:txBody>
        </p:sp>
        <p:pic>
          <p:nvPicPr>
            <p:cNvPr id="86" name="Google Shape;86;p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90263" y="3011588"/>
              <a:ext cx="2228075" cy="2228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p10"/>
          <p:cNvGrpSpPr/>
          <p:nvPr/>
        </p:nvGrpSpPr>
        <p:grpSpPr>
          <a:xfrm>
            <a:off x="457200" y="1200925"/>
            <a:ext cx="2228076" cy="2752800"/>
            <a:chOff x="457200" y="1200925"/>
            <a:chExt cx="2228076" cy="2752800"/>
          </a:xfrm>
        </p:grpSpPr>
        <p:pic>
          <p:nvPicPr>
            <p:cNvPr id="88" name="Google Shape;88;p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7200" y="1200925"/>
              <a:ext cx="2228076" cy="2228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0"/>
            <p:cNvSpPr txBox="1"/>
            <p:nvPr/>
          </p:nvSpPr>
          <p:spPr>
            <a:xfrm>
              <a:off x="579438" y="3410725"/>
              <a:ext cx="19836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2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Fernanda Bordin</a:t>
              </a:r>
              <a:endParaRPr/>
            </a:p>
          </p:txBody>
        </p:sp>
      </p:grpSp>
      <p:sp>
        <p:nvSpPr>
          <p:cNvPr id="90" name="Google Shape;90;p10"/>
          <p:cNvSpPr txBox="1"/>
          <p:nvPr/>
        </p:nvSpPr>
        <p:spPr>
          <a:xfrm>
            <a:off x="3543000" y="6040350"/>
            <a:ext cx="1832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Qiao Liu</a:t>
            </a:r>
            <a:endParaRPr/>
          </a:p>
        </p:txBody>
      </p:sp>
      <p:grpSp>
        <p:nvGrpSpPr>
          <p:cNvPr id="91" name="Google Shape;91;p10"/>
          <p:cNvGrpSpPr/>
          <p:nvPr/>
        </p:nvGrpSpPr>
        <p:grpSpPr>
          <a:xfrm>
            <a:off x="457351" y="3955915"/>
            <a:ext cx="2387352" cy="2752811"/>
            <a:chOff x="1351413" y="3837000"/>
            <a:chExt cx="2602586" cy="2871700"/>
          </a:xfrm>
        </p:grpSpPr>
        <p:sp>
          <p:nvSpPr>
            <p:cNvPr id="92" name="Google Shape;92;p10"/>
            <p:cNvSpPr txBox="1"/>
            <p:nvPr/>
          </p:nvSpPr>
          <p:spPr>
            <a:xfrm>
              <a:off x="1870000" y="6003100"/>
              <a:ext cx="1565400" cy="7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2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Ching-min Hu </a:t>
              </a:r>
              <a:endParaRPr/>
            </a:p>
          </p:txBody>
        </p:sp>
        <p:pic>
          <p:nvPicPr>
            <p:cNvPr id="93" name="Google Shape;93;p10"/>
            <p:cNvPicPr preferRelativeResize="0"/>
            <p:nvPr/>
          </p:nvPicPr>
          <p:blipFill rotWithShape="1">
            <a:blip r:embed="rId6">
              <a:alphaModFix/>
            </a:blip>
            <a:srcRect b="30689" l="0" r="0" t="6358"/>
            <a:stretch/>
          </p:blipFill>
          <p:spPr>
            <a:xfrm>
              <a:off x="1351413" y="3837000"/>
              <a:ext cx="2602586" cy="22628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oogle Shape;94;p10"/>
          <p:cNvGrpSpPr/>
          <p:nvPr/>
        </p:nvGrpSpPr>
        <p:grpSpPr>
          <a:xfrm>
            <a:off x="6319512" y="3875225"/>
            <a:ext cx="2228075" cy="2636725"/>
            <a:chOff x="6319513" y="3875225"/>
            <a:chExt cx="2228075" cy="2636725"/>
          </a:xfrm>
        </p:grpSpPr>
        <p:sp>
          <p:nvSpPr>
            <p:cNvPr id="95" name="Google Shape;95;p10"/>
            <p:cNvSpPr txBox="1"/>
            <p:nvPr/>
          </p:nvSpPr>
          <p:spPr>
            <a:xfrm>
              <a:off x="6517200" y="6040350"/>
              <a:ext cx="18327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2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Megha Rao</a:t>
              </a:r>
              <a:endParaRPr/>
            </a:p>
          </p:txBody>
        </p:sp>
        <p:pic>
          <p:nvPicPr>
            <p:cNvPr id="96" name="Google Shape;96;p1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19513" y="3875225"/>
              <a:ext cx="2228075" cy="2228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10"/>
          <p:cNvPicPr preferRelativeResize="0"/>
          <p:nvPr/>
        </p:nvPicPr>
        <p:blipFill rotWithShape="1">
          <a:blip r:embed="rId8">
            <a:alphaModFix/>
          </a:blip>
          <a:srcRect b="33700" l="0" r="0" t="0"/>
          <a:stretch/>
        </p:blipFill>
        <p:spPr>
          <a:xfrm>
            <a:off x="3388351" y="3953724"/>
            <a:ext cx="2228077" cy="21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Preparation</a:t>
            </a:r>
            <a:endParaRPr/>
          </a:p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457200" y="1292150"/>
            <a:ext cx="8229600" cy="486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300"/>
              <a:buChar char="🞂"/>
            </a:pPr>
            <a:r>
              <a:rPr lang="en-US" sz="2300"/>
              <a:t>1) </a:t>
            </a:r>
            <a:r>
              <a:rPr b="1" lang="en-US" sz="2300"/>
              <a:t>Work on superclass pairs </a:t>
            </a:r>
            <a:r>
              <a:rPr lang="en-US" sz="2300"/>
              <a:t>- Assigned pair is Medium-sized mammals and Small mammals. Load training / testing data using cifar100.load_data(). Seed to reproduce results.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🞂"/>
            </a:pPr>
            <a:r>
              <a:rPr lang="en-US" sz="2300"/>
              <a:t>2) </a:t>
            </a:r>
            <a:r>
              <a:rPr b="1" lang="en-US" sz="2300"/>
              <a:t>Combine testing and training data (17%/83%)</a:t>
            </a:r>
            <a:r>
              <a:rPr lang="en-US" sz="2300"/>
              <a:t>- Swiftly merge using numpy.concatenate function.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🞂"/>
            </a:pPr>
            <a:r>
              <a:rPr lang="en-US" sz="2300"/>
              <a:t>3) </a:t>
            </a:r>
            <a:r>
              <a:rPr b="1" lang="en-US" sz="2300"/>
              <a:t>Filter as per assigned superclasses</a:t>
            </a:r>
            <a:r>
              <a:rPr lang="en-US" sz="2300"/>
              <a:t> - Define the fine labels, find index and splice the array using loops and enumerate function.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🞂"/>
            </a:pPr>
            <a:r>
              <a:rPr lang="en-US" sz="2300"/>
              <a:t>4) </a:t>
            </a:r>
            <a:r>
              <a:rPr b="1" lang="en-US" sz="2300"/>
              <a:t>Validate the data by  printing 4 randomly selected images from each sub-class </a:t>
            </a:r>
            <a:r>
              <a:rPr lang="en-US" sz="2300"/>
              <a:t>- Assign verbal fine and coarse labels and plot images using matplotlib.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2"/>
          <p:cNvPicPr preferRelativeResize="0"/>
          <p:nvPr/>
        </p:nvPicPr>
        <p:blipFill rotWithShape="1">
          <a:blip r:embed="rId3">
            <a:alphaModFix/>
          </a:blip>
          <a:srcRect b="35077" l="0" r="0" t="0"/>
          <a:stretch/>
        </p:blipFill>
        <p:spPr>
          <a:xfrm>
            <a:off x="152400" y="147325"/>
            <a:ext cx="6451524" cy="32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239" y="3429000"/>
            <a:ext cx="5647235" cy="32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Machine Learning Algorithms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with default parameters</a:t>
            </a:r>
            <a:endParaRPr b="1"/>
          </a:p>
        </p:txBody>
      </p:sp>
      <p:sp>
        <p:nvSpPr>
          <p:cNvPr id="118" name="Google Shape;118;p13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13"/>
          <p:cNvGraphicFramePr/>
          <p:nvPr/>
        </p:nvGraphicFramePr>
        <p:xfrm>
          <a:off x="2356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{72A4F99F-2650-40DF-B438-941E8822CD2D}</a:tableStyleId>
              </a:tblPr>
              <a:tblGrid>
                <a:gridCol w="4488525"/>
                <a:gridCol w="2087625"/>
                <a:gridCol w="1921625"/>
              </a:tblGrid>
              <a:tr h="66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Model</a:t>
                      </a:r>
                      <a:endParaRPr b="1"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score</a:t>
                      </a:r>
                      <a:endParaRPr b="1"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time(s)</a:t>
                      </a:r>
                      <a:endParaRPr b="1" sz="3000"/>
                    </a:p>
                  </a:txBody>
                  <a:tcPr marT="91425" marB="91425" marR="91425" marL="91425"/>
                </a:tc>
              </a:tr>
              <a:tr h="644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DecisionTreeClassifier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58.5%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15.559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3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BaggingClassifier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61.6%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104.556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640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ExtraTreesClassifier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62.6%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0.925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640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RandomForestClassifier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64.2%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2.008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662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AdaBoostClassifier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58.3%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66.003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94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GradientBoostingClassifier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65.8%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122.632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7" name="Google Shape;127;p14"/>
          <p:cNvGraphicFramePr/>
          <p:nvPr/>
        </p:nvGraphicFramePr>
        <p:xfrm>
          <a:off x="591450" y="114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{72A4F99F-2650-40DF-B438-941E8822CD2D}</a:tableStyleId>
              </a:tblPr>
              <a:tblGrid>
                <a:gridCol w="4216975"/>
                <a:gridCol w="1762975"/>
                <a:gridCol w="2115400"/>
              </a:tblGrid>
              <a:tr h="875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Model</a:t>
                      </a:r>
                      <a:endParaRPr b="1" sz="3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score</a:t>
                      </a:r>
                      <a:endParaRPr b="1" sz="3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time(s)</a:t>
                      </a:r>
                      <a:endParaRPr b="1" sz="3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1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SVM: C-Support Vector Classification</a:t>
                      </a:r>
                      <a:endParaRPr b="1" sz="2400">
                        <a:solidFill>
                          <a:srgbClr val="1D1F2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with different kernels, C=5</a:t>
                      </a:r>
                      <a:endParaRPr b="1" sz="2400">
                        <a:solidFill>
                          <a:srgbClr val="1D1F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5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kernel = “rbf”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63.2%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116.786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22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kernel = “poly”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59.4%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101.656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678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kernel = “linear”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58.5%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263.394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56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kernel = “sigmoid”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59.4%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101.656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methods</a:t>
            </a:r>
            <a:endParaRPr/>
          </a:p>
        </p:txBody>
      </p:sp>
      <p:sp>
        <p:nvSpPr>
          <p:cNvPr id="134" name="Google Shape;134;p15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15"/>
          <p:cNvGraphicFramePr/>
          <p:nvPr/>
        </p:nvGraphicFramePr>
        <p:xfrm>
          <a:off x="457200" y="1652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{72A4F99F-2650-40DF-B438-941E8822CD2D}</a:tableStyleId>
              </a:tblPr>
              <a:tblGrid>
                <a:gridCol w="3651725"/>
                <a:gridCol w="1986525"/>
                <a:gridCol w="2096050"/>
              </a:tblGrid>
              <a:tr h="113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Model</a:t>
                      </a:r>
                      <a:endParaRPr b="1" sz="3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score</a:t>
                      </a:r>
                      <a:endParaRPr b="1" sz="3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time(s)</a:t>
                      </a:r>
                      <a:endParaRPr b="1" sz="3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Logistic Regression Classifier</a:t>
                      </a:r>
                      <a:endParaRPr b="1" sz="24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59.6%</a:t>
                      </a:r>
                      <a:endParaRPr b="1" sz="24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29.912</a:t>
                      </a:r>
                      <a:endParaRPr b="1" sz="24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48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KNeighborsClassifier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61.3%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62.323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Train the models with tuning the parameters</a:t>
            </a:r>
            <a:endParaRPr/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Model: ExtraDecisionTree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Best parameters Found: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'max_depth': 30, 'n_estimators': 500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Score: 67%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Model: RandomForest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Best parameters Found: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'max_depth': 30, 'n_estimators': 500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Score: 65.60%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