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F7CF25-2877-4110-A68D-A604A102C00D}">
  <a:tblStyle styleId="{F7F7CF25-2877-4110-A68D-A604A102C0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font" Target="fonts/GillSans-bold.fntdata"/><Relationship Id="rId12" Type="http://schemas.openxmlformats.org/officeDocument/2006/relationships/slide" Target="slides/slide5.xml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faf8c027_1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faf8c02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6faf8c027_1_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faf8c027_1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faf8c02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6faf8c027_1_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faf8c02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faf8c0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6faf8c027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2105d1b2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2105d1b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92105d1b2_4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05f5892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705f589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705f58920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05f5892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05f589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705f58920_0_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faf8c027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faf8c0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6faf8c027_0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2105d1b2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2105d1b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92105d1b2_3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2105d1b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2105d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92105d1b2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faf8c027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faf8c0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6faf8c027_0_6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faf8c027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faf8c0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56faf8c027_1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faf8c027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faf8c02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6faf8c027_1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faf8c027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faf8c02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6faf8c027_1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 rot="5400000">
            <a:off x="2116950" y="-440550"/>
            <a:ext cx="4910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400800" y="6356350"/>
            <a:ext cx="228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898775" y="6356350"/>
            <a:ext cx="350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12775" y="635635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285875"/>
            <a:ext cx="404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295400"/>
            <a:ext cx="404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32198" y="1216152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400800" y="6356350"/>
            <a:ext cx="228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2898775" y="6356350"/>
            <a:ext cx="350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12775" y="635635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219200"/>
            <a:ext cx="82296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400800" y="6356350"/>
            <a:ext cx="228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8775" y="6356350"/>
            <a:ext cx="350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12775" y="635635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" name="Google Shape;33;p3"/>
          <p:cNvSpPr/>
          <p:nvPr/>
        </p:nvSpPr>
        <p:spPr>
          <a:xfrm rot="5400000">
            <a:off x="419125" y="6467500"/>
            <a:ext cx="190500" cy="120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2.jpg"/><Relationship Id="rId5" Type="http://schemas.openxmlformats.org/officeDocument/2006/relationships/image" Target="../media/image27.png"/><Relationship Id="rId6" Type="http://schemas.openxmlformats.org/officeDocument/2006/relationships/image" Target="../media/image28.jpg"/><Relationship Id="rId7" Type="http://schemas.openxmlformats.org/officeDocument/2006/relationships/image" Target="../media/image5.jpg"/><Relationship Id="rId8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12" Type="http://schemas.openxmlformats.org/officeDocument/2006/relationships/image" Target="../media/image25.png"/><Relationship Id="rId9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7- Project Milestone 2</a:t>
            </a:r>
            <a:br>
              <a:rPr b="0" i="0" lang="en-US" sz="2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900"/>
              <a:t>(Medium vs Small mammals)</a:t>
            </a:r>
            <a:br>
              <a:rPr b="0" i="0" lang="en-US" sz="2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/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990600" y="5124450"/>
            <a:ext cx="7315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Ching-min Hu; Qiao Liu; Dandan Zhao; Rajasree Rajendran; </a:t>
            </a:r>
            <a:endParaRPr b="1"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                     Megha Rao; Fernanda Bordin  -</a:t>
            </a:r>
            <a:r>
              <a:rPr b="1" lang="en-US"/>
              <a:t> </a:t>
            </a:r>
            <a:r>
              <a:rPr b="1" lang="en-US" sz="1400"/>
              <a:t>CMPE257- Spring 2019</a:t>
            </a:r>
            <a:endParaRPr b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380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🞂"/>
            </a:pP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Classification report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2347913"/>
            <a:ext cx="62007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The results of 25 trials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(</a:t>
            </a:r>
            <a:r>
              <a:rPr b="1" lang="en-US" sz="2400">
                <a:highlight>
                  <a:srgbClr val="FFFF00"/>
                </a:highlight>
              </a:rPr>
              <a:t>avg = 55.34%, median=55%</a:t>
            </a:r>
            <a:r>
              <a:rPr b="1" lang="en-US" sz="2400"/>
              <a:t>)</a:t>
            </a:r>
            <a:r>
              <a:rPr b="1" lang="en-US" sz="2400"/>
              <a:t> </a:t>
            </a:r>
            <a:endParaRPr b="1" sz="2400"/>
          </a:p>
        </p:txBody>
      </p:sp>
      <p:graphicFrame>
        <p:nvGraphicFramePr>
          <p:cNvPr id="177" name="Google Shape;177;p18"/>
          <p:cNvGraphicFramePr/>
          <p:nvPr/>
        </p:nvGraphicFramePr>
        <p:xfrm>
          <a:off x="602000" y="11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{F7F7CF25-2877-4110-A68D-A604A102C00D}</a:tableStyleId>
              </a:tblPr>
              <a:tblGrid>
                <a:gridCol w="2351925"/>
                <a:gridCol w="1837450"/>
                <a:gridCol w="2057950"/>
                <a:gridCol w="1837450"/>
              </a:tblGrid>
              <a:tr h="29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Missing Pair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Score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Missing Pair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Score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hamster &amp; fox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59%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rabbit &amp; fox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52.50%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4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hamster &amp; porcupine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59.50%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rabbit &amp; porcupine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59.50%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hamster &amp; possum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56.00%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rabbit &amp; possum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52.00%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6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hamster &amp; raccoon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57.50%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rabbit &amp; raccoon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54.50%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hamster &amp; skunk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56.00%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rabbit &amp; skunk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49.50%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mouse &amp; fox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51.00%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shrew &amp; fox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  <a:highlight>
                            <a:srgbClr val="4A86E8"/>
                          </a:highlight>
                        </a:rPr>
                        <a:t>48.00%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4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mouse &amp; porcupine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52.50%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shrew &amp; porcupine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52.50%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4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mouse &amp; possum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54.50%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shrew &amp; possum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49.50%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4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mouse &amp; raccoon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  <a:highlight>
                            <a:srgbClr val="FF9900"/>
                          </a:highlight>
                        </a:rPr>
                        <a:t>55.00%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FF99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shrew &amp; raccoon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55.50%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mouse &amp; skunk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51%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shrew &amp; skunk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53.00%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4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squirrel &amp; porcupine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65.50%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squirrel &amp; raccoon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60.50%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squirrel &amp; possum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59.00%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squirrel &amp; skunk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59.50%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Looking for a more effective CNN model, we explored DenseNet121, ResNet….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201775"/>
            <a:ext cx="8058448" cy="285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63" y="1369450"/>
            <a:ext cx="7986078" cy="16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Networks tried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-"/>
            </a:pPr>
            <a:r>
              <a:rPr lang="en-US"/>
              <a:t>Image Preprocessing: sliding and rotating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Char char="-"/>
            </a:pPr>
            <a:r>
              <a:rPr lang="en-US"/>
              <a:t>DenseNet, CNN: 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Char char="-"/>
            </a:pPr>
            <a:r>
              <a:rPr lang="en-US"/>
              <a:t>squirrel vs. fox: 50%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Char char="-"/>
            </a:pPr>
            <a:r>
              <a:rPr lang="en-US"/>
              <a:t>Slightly better results for different pairs: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racoon vs. mouse: 57.33%</a:t>
            </a:r>
            <a:endParaRPr/>
          </a:p>
          <a:p>
            <a: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-"/>
            </a:pPr>
            <a:r>
              <a:t/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Char char="-"/>
            </a:pPr>
            <a:r>
              <a:rPr lang="en-US"/>
              <a:t>Next Steps: </a:t>
            </a:r>
            <a:endParaRPr/>
          </a:p>
          <a:p>
            <a:pPr indent="-315468" lvl="1" marL="914400" rtl="0" algn="l">
              <a:spcBef>
                <a:spcPts val="0"/>
              </a:spcBef>
              <a:spcAft>
                <a:spcPts val="0"/>
              </a:spcAft>
              <a:buSzPts val="1368"/>
              <a:buChar char="-"/>
            </a:pPr>
            <a:r>
              <a:rPr lang="en-US"/>
              <a:t>Fuzzy learning, RNN, VGG-16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/>
              <a:t>Test different </a:t>
            </a:r>
            <a:r>
              <a:rPr lang="en-US"/>
              <a:t>pairings</a:t>
            </a:r>
            <a:endParaRPr sz="2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00" y="186289"/>
            <a:ext cx="5796950" cy="24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000" y="152400"/>
            <a:ext cx="5796951" cy="29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1800" y="3075175"/>
            <a:ext cx="5640151" cy="3169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Data is the most important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Sometimes simple models work better than Neural Networks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When searching for pretrained models, understand it fir</a:t>
            </a:r>
            <a:r>
              <a:rPr lang="en-US"/>
              <a:t>st, then run it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Robustness of our model is more important than scores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Presentation Outline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1)What is your ML algorithm Design for this milestone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US"/>
              <a:t>2</a:t>
            </a: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Show your prediction score on one pair of selected testing data not exposed to the model during training.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List 6 random images with original and predicted labels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4) Use confusion matrix and classification report to analyze your binary classification result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6) Summarize prediction performance your 5x5 =25 trials result in a chart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7) Lesson learned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8) How you improved your work.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/>
          </a:p>
          <a:p>
            <a:pPr indent="-147574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574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1" i="1" sz="2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574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1" sz="2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574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Members</a:t>
            </a:r>
            <a:endParaRPr/>
          </a:p>
        </p:txBody>
      </p:sp>
      <p:grpSp>
        <p:nvGrpSpPr>
          <p:cNvPr id="81" name="Google Shape;81;p10"/>
          <p:cNvGrpSpPr/>
          <p:nvPr/>
        </p:nvGrpSpPr>
        <p:grpSpPr>
          <a:xfrm>
            <a:off x="6233418" y="1181222"/>
            <a:ext cx="2400247" cy="2655780"/>
            <a:chOff x="6233425" y="1531625"/>
            <a:chExt cx="2394500" cy="2793500"/>
          </a:xfrm>
        </p:grpSpPr>
        <p:pic>
          <p:nvPicPr>
            <p:cNvPr id="82" name="Google Shape;82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3425" y="1531625"/>
              <a:ext cx="2394500" cy="239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0"/>
            <p:cNvSpPr txBox="1"/>
            <p:nvPr/>
          </p:nvSpPr>
          <p:spPr>
            <a:xfrm>
              <a:off x="6364425" y="3926125"/>
              <a:ext cx="20484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31172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Dandan Zhao</a:t>
              </a:r>
              <a:endParaRPr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2991750" y="1192188"/>
            <a:ext cx="2935200" cy="2771538"/>
            <a:chOff x="1636700" y="3011588"/>
            <a:chExt cx="2935200" cy="2771538"/>
          </a:xfrm>
        </p:grpSpPr>
        <p:sp>
          <p:nvSpPr>
            <p:cNvPr id="85" name="Google Shape;85;p10"/>
            <p:cNvSpPr txBox="1"/>
            <p:nvPr/>
          </p:nvSpPr>
          <p:spPr>
            <a:xfrm>
              <a:off x="1636700" y="5240125"/>
              <a:ext cx="29352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Rajasree Rajendran</a:t>
              </a:r>
              <a:endParaRPr/>
            </a:p>
          </p:txBody>
        </p:sp>
        <p:pic>
          <p:nvPicPr>
            <p:cNvPr id="86" name="Google Shape;86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0263" y="3011588"/>
              <a:ext cx="2228075" cy="2228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0"/>
          <p:cNvGrpSpPr/>
          <p:nvPr/>
        </p:nvGrpSpPr>
        <p:grpSpPr>
          <a:xfrm>
            <a:off x="457200" y="1200925"/>
            <a:ext cx="2228076" cy="2752800"/>
            <a:chOff x="457200" y="1200925"/>
            <a:chExt cx="2228076" cy="2752800"/>
          </a:xfrm>
        </p:grpSpPr>
        <p:pic>
          <p:nvPicPr>
            <p:cNvPr id="88" name="Google Shape;88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" y="1200925"/>
              <a:ext cx="2228076" cy="2228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0"/>
            <p:cNvSpPr txBox="1"/>
            <p:nvPr/>
          </p:nvSpPr>
          <p:spPr>
            <a:xfrm>
              <a:off x="579438" y="3410725"/>
              <a:ext cx="19836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Fernanda Bordin</a:t>
              </a:r>
              <a:endParaRPr/>
            </a:p>
          </p:txBody>
        </p:sp>
      </p:grpSp>
      <p:sp>
        <p:nvSpPr>
          <p:cNvPr id="90" name="Google Shape;90;p10"/>
          <p:cNvSpPr txBox="1"/>
          <p:nvPr/>
        </p:nvSpPr>
        <p:spPr>
          <a:xfrm>
            <a:off x="3543000" y="6040350"/>
            <a:ext cx="1832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Qiao Liu</a:t>
            </a:r>
            <a:endParaRPr/>
          </a:p>
        </p:txBody>
      </p:sp>
      <p:grpSp>
        <p:nvGrpSpPr>
          <p:cNvPr id="91" name="Google Shape;91;p10"/>
          <p:cNvGrpSpPr/>
          <p:nvPr/>
        </p:nvGrpSpPr>
        <p:grpSpPr>
          <a:xfrm>
            <a:off x="457351" y="3955915"/>
            <a:ext cx="2387352" cy="2752811"/>
            <a:chOff x="1351413" y="3837000"/>
            <a:chExt cx="2602586" cy="2871700"/>
          </a:xfrm>
        </p:grpSpPr>
        <p:sp>
          <p:nvSpPr>
            <p:cNvPr id="92" name="Google Shape;92;p10"/>
            <p:cNvSpPr txBox="1"/>
            <p:nvPr/>
          </p:nvSpPr>
          <p:spPr>
            <a:xfrm>
              <a:off x="1870000" y="6003100"/>
              <a:ext cx="1565400" cy="7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Ching-min Hu </a:t>
              </a:r>
              <a:endParaRPr/>
            </a:p>
          </p:txBody>
        </p:sp>
        <p:pic>
          <p:nvPicPr>
            <p:cNvPr id="93" name="Google Shape;93;p10"/>
            <p:cNvPicPr preferRelativeResize="0"/>
            <p:nvPr/>
          </p:nvPicPr>
          <p:blipFill rotWithShape="1">
            <a:blip r:embed="rId6">
              <a:alphaModFix/>
            </a:blip>
            <a:srcRect b="30689" l="0" r="0" t="6358"/>
            <a:stretch/>
          </p:blipFill>
          <p:spPr>
            <a:xfrm>
              <a:off x="1351413" y="3837000"/>
              <a:ext cx="2602586" cy="22628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0"/>
          <p:cNvGrpSpPr/>
          <p:nvPr/>
        </p:nvGrpSpPr>
        <p:grpSpPr>
          <a:xfrm>
            <a:off x="6319512" y="3875225"/>
            <a:ext cx="2228075" cy="2636725"/>
            <a:chOff x="6319513" y="3875225"/>
            <a:chExt cx="2228075" cy="2636725"/>
          </a:xfrm>
        </p:grpSpPr>
        <p:sp>
          <p:nvSpPr>
            <p:cNvPr id="95" name="Google Shape;95;p10"/>
            <p:cNvSpPr txBox="1"/>
            <p:nvPr/>
          </p:nvSpPr>
          <p:spPr>
            <a:xfrm>
              <a:off x="6517200" y="6040350"/>
              <a:ext cx="1832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Megha Rao</a:t>
              </a:r>
              <a:endParaRPr/>
            </a:p>
          </p:txBody>
        </p:sp>
        <p:pic>
          <p:nvPicPr>
            <p:cNvPr id="96" name="Google Shape;96;p1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19513" y="3875225"/>
              <a:ext cx="2228075" cy="2228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0"/>
          <p:cNvPicPr preferRelativeResize="0"/>
          <p:nvPr/>
        </p:nvPicPr>
        <p:blipFill rotWithShape="1">
          <a:blip r:embed="rId8">
            <a:alphaModFix/>
          </a:blip>
          <a:srcRect b="33700" l="0" r="0" t="0"/>
          <a:stretch/>
        </p:blipFill>
        <p:spPr>
          <a:xfrm>
            <a:off x="3388351" y="3953724"/>
            <a:ext cx="2228077" cy="21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Preparation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Print 4 random images from each class</a:t>
            </a:r>
            <a:endParaRPr sz="1800"/>
          </a:p>
        </p:txBody>
      </p:sp>
      <p:pic>
        <p:nvPicPr>
          <p:cNvPr id="104" name="Google Shape;10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75" y="1143000"/>
            <a:ext cx="6046899" cy="1692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149" y="2835025"/>
            <a:ext cx="6046900" cy="36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 (Milestone 2)</a:t>
            </a:r>
            <a:endParaRPr/>
          </a:p>
        </p:txBody>
      </p:sp>
      <p:pic>
        <p:nvPicPr>
          <p:cNvPr id="112" name="Google Shape;1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25" y="2431075"/>
            <a:ext cx="656050" cy="7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275" y="2437738"/>
            <a:ext cx="656050" cy="76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25" y="3270500"/>
            <a:ext cx="656050" cy="8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9275" y="3336108"/>
            <a:ext cx="656050" cy="74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5325" y="3273549"/>
            <a:ext cx="656050" cy="80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885325" y="2437394"/>
            <a:ext cx="656050" cy="77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21225" y="1382825"/>
            <a:ext cx="1383300" cy="162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6180" y="1459899"/>
            <a:ext cx="1278850" cy="14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2"/>
          <p:cNvSpPr txBox="1"/>
          <p:nvPr/>
        </p:nvSpPr>
        <p:spPr>
          <a:xfrm>
            <a:off x="573225" y="4221300"/>
            <a:ext cx="20781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 superclasses: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Small &amp; Medium Mammals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3225275" y="2963100"/>
            <a:ext cx="28278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 Classes as Testing set: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Eg: Fox (medium) &amp; Squirrel (small)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2" name="Google Shape;122;p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73250" y="3761822"/>
            <a:ext cx="2931849" cy="172086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/>
        </p:nvSpPr>
        <p:spPr>
          <a:xfrm>
            <a:off x="3225275" y="5482700"/>
            <a:ext cx="28278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Training set: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Remaining 8 classes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-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25 pairs total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57800" y="2600688"/>
            <a:ext cx="1474700" cy="147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2"/>
          <p:cNvCxnSpPr>
            <a:stCxn id="117" idx="1"/>
            <a:endCxn id="118" idx="1"/>
          </p:cNvCxnSpPr>
          <p:nvPr/>
        </p:nvCxnSpPr>
        <p:spPr>
          <a:xfrm flipH="1" rot="10800000">
            <a:off x="2541375" y="2197266"/>
            <a:ext cx="579900" cy="625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2"/>
          <p:cNvCxnSpPr>
            <a:stCxn id="116" idx="3"/>
            <a:endCxn id="122" idx="1"/>
          </p:cNvCxnSpPr>
          <p:nvPr/>
        </p:nvCxnSpPr>
        <p:spPr>
          <a:xfrm>
            <a:off x="2541375" y="3674465"/>
            <a:ext cx="631800" cy="947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2"/>
          <p:cNvCxnSpPr>
            <a:stCxn id="119" idx="3"/>
            <a:endCxn id="124" idx="1"/>
          </p:cNvCxnSpPr>
          <p:nvPr/>
        </p:nvCxnSpPr>
        <p:spPr>
          <a:xfrm>
            <a:off x="6105029" y="2197249"/>
            <a:ext cx="852900" cy="11409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2"/>
          <p:cNvCxnSpPr>
            <a:stCxn id="122" idx="3"/>
            <a:endCxn id="124" idx="1"/>
          </p:cNvCxnSpPr>
          <p:nvPr/>
        </p:nvCxnSpPr>
        <p:spPr>
          <a:xfrm flipH="1" rot="10800000">
            <a:off x="6105099" y="3337955"/>
            <a:ext cx="852600" cy="1284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2"/>
          <p:cNvSpPr txBox="1"/>
          <p:nvPr/>
        </p:nvSpPr>
        <p:spPr>
          <a:xfrm>
            <a:off x="7022300" y="4078425"/>
            <a:ext cx="1572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ML / NN models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568900" y="4623050"/>
            <a:ext cx="506700" cy="62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6630800" y="5312275"/>
            <a:ext cx="20781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Prediction: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Small or Medium Mammal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between score results for Milestone 1 and  2</a:t>
            </a:r>
            <a:endParaRPr/>
          </a:p>
        </p:txBody>
      </p:sp>
      <p:pic>
        <p:nvPicPr>
          <p:cNvPr id="138" name="Google Shape;138;p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75" y="1700050"/>
            <a:ext cx="8229600" cy="471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 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/>
              <a:t>Method: GridSearch,  CV = 5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n_neighbors: </a:t>
            </a:r>
            <a:r>
              <a:rPr lang="en-US" sz="30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1~10,20,50,100,200,500,1000</a:t>
            </a:r>
            <a:endParaRPr sz="30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weights: </a:t>
            </a:r>
            <a:r>
              <a:rPr lang="en-US" sz="30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‘distance’, ‘uniform’</a:t>
            </a:r>
            <a:endParaRPr sz="30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/>
              <a:t>Best parameters Found: </a:t>
            </a:r>
            <a:r>
              <a:rPr lang="en-US" sz="3000"/>
              <a:t>'n_neighbors': 8, 'weights': 'distance'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/>
              <a:t>Accuracy Score: 60.5%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Milestone1 accuracy: 61.3%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457200" y="-31705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380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🞂"/>
            </a:pP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Predictions</a:t>
            </a:r>
            <a:endParaRPr b="1" sz="3000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0" y="673542"/>
            <a:ext cx="9144001" cy="325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32009"/>
            <a:ext cx="9144001" cy="324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380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🞂"/>
            </a:pP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onfusion matrix</a:t>
            </a:r>
            <a:endParaRPr b="1" sz="3000"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1219200"/>
            <a:ext cx="5162550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