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1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9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1" y="91547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8" y="32280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609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1" y="3843867"/>
            <a:ext cx="8304211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11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58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9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7180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415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3051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766734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81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56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048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65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38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685802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4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239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1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6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083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022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799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1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67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3" y="2777067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382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5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2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7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97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B480912-F7CE-457F-1858-8DF5F26F6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1267402"/>
            <a:ext cx="8001000" cy="2110799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演算法</a:t>
            </a:r>
            <a:br>
              <a:rPr lang="en-US" altLang="zh-TW" sz="96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altLang="zh-TW" sz="9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HW3</a:t>
            </a:r>
            <a:r>
              <a:rPr lang="zh-TW" altLang="en-US" sz="9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（Ｃ）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081F2E98-3C21-1533-BB5E-27662EEF9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2030" y="3908523"/>
            <a:ext cx="8000999" cy="1088352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第八組：	范家齊　李佳祐</a:t>
            </a:r>
          </a:p>
        </p:txBody>
      </p:sp>
    </p:spTree>
    <p:extLst>
      <p:ext uri="{BB962C8B-B14F-4D97-AF65-F5344CB8AC3E}">
        <p14:creationId xmlns:p14="http://schemas.microsoft.com/office/powerpoint/2010/main" val="533508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FC045B7-195B-1EDB-6AC1-9237AC3D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4374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題目說明</a:t>
            </a:r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9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內容版面配置區 14">
            <a:extLst>
              <a:ext uri="{FF2B5EF4-FFF2-40B4-BE49-F238E27FC236}">
                <a16:creationId xmlns:a16="http://schemas.microsoft.com/office/drawing/2014/main" id="{B67E0258-A4CE-9E9E-A00D-8171CFB4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67" y="2068512"/>
            <a:ext cx="11372741" cy="3615267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tx1"/>
                </a:solidFill>
              </a:rPr>
              <a:t>分析合併排序演算法（</a:t>
            </a:r>
            <a:r>
              <a:rPr lang="en-US" altLang="zh-TW" sz="4000" dirty="0">
                <a:solidFill>
                  <a:schemeClr val="tx1"/>
                </a:solidFill>
              </a:rPr>
              <a:t>Merge Sort</a:t>
            </a:r>
            <a:r>
              <a:rPr lang="zh-TW" altLang="en-US" sz="4000" dirty="0">
                <a:solidFill>
                  <a:schemeClr val="tx1"/>
                </a:solidFill>
              </a:rPr>
              <a:t>）中將兩個</a:t>
            </a:r>
            <a:r>
              <a:rPr lang="zh-TW" altLang="en-US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元素依序由小而大排列</a:t>
            </a:r>
            <a:r>
              <a:rPr lang="zh-TW" altLang="en-US" sz="4000" dirty="0">
                <a:solidFill>
                  <a:schemeClr val="tx1"/>
                </a:solidFill>
              </a:rPr>
              <a:t>的</a:t>
            </a:r>
            <a:r>
              <a:rPr lang="zh-TW" altLang="en-US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子陣列</a:t>
            </a:r>
            <a:r>
              <a:rPr lang="en-US" altLang="zh-TW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zh-TW" altLang="en-US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與</a:t>
            </a:r>
            <a:r>
              <a:rPr lang="en-US" altLang="zh-TW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zh-TW" altLang="en-US" sz="4000" dirty="0">
                <a:solidFill>
                  <a:schemeClr val="tx1"/>
                </a:solidFill>
              </a:rPr>
              <a:t>合併為</a:t>
            </a:r>
            <a:r>
              <a:rPr lang="zh-TW" altLang="en-US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元素依序由小而大排列的陣列</a:t>
            </a:r>
            <a:r>
              <a:rPr lang="en-US" altLang="zh-TW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zh-TW" altLang="en-US" sz="4000" dirty="0">
                <a:solidFill>
                  <a:schemeClr val="tx1"/>
                </a:solidFill>
              </a:rPr>
              <a:t>（</a:t>
            </a:r>
            <a:r>
              <a:rPr lang="en-US" altLang="zh-TW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</a:t>
            </a:r>
            <a:r>
              <a:rPr lang="zh-TW" altLang="en-US" sz="4000" dirty="0">
                <a:solidFill>
                  <a:schemeClr val="tx1"/>
                </a:solidFill>
              </a:rPr>
              <a:t>）的時間複雜度為</a:t>
            </a:r>
            <a:r>
              <a:rPr lang="en-US" altLang="zh-TW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O(n)</a:t>
            </a:r>
            <a:r>
              <a:rPr lang="zh-TW" altLang="en-US" sz="4000" dirty="0">
                <a:solidFill>
                  <a:schemeClr val="tx1"/>
                </a:solidFill>
              </a:rPr>
              <a:t>，其中</a:t>
            </a:r>
            <a:r>
              <a:rPr lang="en-US" altLang="zh-TW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|L|=|R|=n/2, |A|=n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4DB5DE5-D3E8-5067-5C36-884ADA372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78" y="1036768"/>
            <a:ext cx="8447251" cy="567875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AE33EC6-4E52-91FA-A9A8-507383DBE1CD}"/>
              </a:ext>
            </a:extLst>
          </p:cNvPr>
          <p:cNvSpPr txBox="1"/>
          <p:nvPr/>
        </p:nvSpPr>
        <p:spPr>
          <a:xfrm>
            <a:off x="3257550" y="205771"/>
            <a:ext cx="567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latin typeface="+mj-ea"/>
                <a:ea typeface="+mj-ea"/>
              </a:rPr>
              <a:t>Merge</a:t>
            </a:r>
            <a:endParaRPr lang="zh-TW" altLang="en-US" sz="4800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82525A-BD16-5A4E-F66C-692C111822D7}"/>
              </a:ext>
            </a:extLst>
          </p:cNvPr>
          <p:cNvSpPr/>
          <p:nvPr/>
        </p:nvSpPr>
        <p:spPr>
          <a:xfrm>
            <a:off x="2294793" y="4149970"/>
            <a:ext cx="2039816" cy="2171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7058DCB-14AC-A2F0-7A47-A91909738AE8}"/>
              </a:ext>
            </a:extLst>
          </p:cNvPr>
          <p:cNvSpPr/>
          <p:nvPr/>
        </p:nvSpPr>
        <p:spPr>
          <a:xfrm>
            <a:off x="5991606" y="5128505"/>
            <a:ext cx="4128339" cy="13854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要分析部分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8B96ED5-6F03-3AA9-F158-8AD4F6DA07F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397643" y="5481504"/>
            <a:ext cx="1593963" cy="339728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06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4DA43980-4560-BFFB-EDA8-E4A78C9D95E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33806" y="1477986"/>
                <a:ext cx="6184304" cy="4591355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合併長度為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00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40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 子陣列Ｌ、Ｒ為長度為</a:t>
                </a:r>
                <a:r>
                  <a:rPr lang="en-US" altLang="zh-TW" sz="40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n</a:t>
                </a:r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的陣列Ａ</a:t>
                </a:r>
                <a:endParaRPr lang="en-US" altLang="zh-TW" sz="4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需要</a:t>
                </a:r>
                <a:r>
                  <a:rPr lang="en-US" altLang="zh-TW" sz="4000" dirty="0">
                    <a:solidFill>
                      <a:schemeClr val="bg2">
                        <a:lumMod val="50000"/>
                      </a:schemeClr>
                    </a:solidFill>
                  </a:rPr>
                  <a:t>n</a:t>
                </a:r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次的比較操作，每次</a:t>
                </a:r>
                <a:r>
                  <a:rPr lang="zh-TW" altLang="en-US" sz="40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比較</a:t>
                </a:r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Ｌ</a:t>
                </a:r>
                <a:r>
                  <a:rPr lang="en-US" altLang="zh-TW" sz="4000" dirty="0">
                    <a:solidFill>
                      <a:schemeClr val="bg2">
                        <a:lumMod val="50000"/>
                      </a:schemeClr>
                    </a:solidFill>
                  </a:rPr>
                  <a:t>[</a:t>
                </a:r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ｉ</a:t>
                </a:r>
                <a:r>
                  <a:rPr lang="en-US" altLang="zh-TW" sz="4000" dirty="0">
                    <a:solidFill>
                      <a:schemeClr val="bg2">
                        <a:lumMod val="50000"/>
                      </a:schemeClr>
                    </a:solidFill>
                  </a:rPr>
                  <a:t>]</a:t>
                </a:r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與</a:t>
                </a:r>
                <a:r>
                  <a:rPr lang="en-US" altLang="zh-TW" sz="4000" dirty="0">
                    <a:solidFill>
                      <a:schemeClr val="bg2">
                        <a:lumMod val="50000"/>
                      </a:schemeClr>
                    </a:solidFill>
                  </a:rPr>
                  <a:t>R[</a:t>
                </a:r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Ｊ</a:t>
                </a:r>
                <a:r>
                  <a:rPr lang="en-US" altLang="zh-TW" sz="4000" dirty="0">
                    <a:solidFill>
                      <a:schemeClr val="bg2">
                        <a:lumMod val="50000"/>
                      </a:schemeClr>
                    </a:solidFill>
                  </a:rPr>
                  <a:t>]</a:t>
                </a:r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後將較小者</a:t>
                </a:r>
                <a:r>
                  <a:rPr lang="zh-TW" altLang="en-US" sz="40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存入</a:t>
                </a:r>
                <a:r>
                  <a:rPr lang="en-US" altLang="zh-TW" sz="4000" dirty="0">
                    <a:solidFill>
                      <a:schemeClr val="bg2">
                        <a:lumMod val="50000"/>
                      </a:schemeClr>
                    </a:solidFill>
                  </a:rPr>
                  <a:t>A[</a:t>
                </a:r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ｋ</a:t>
                </a:r>
                <a:r>
                  <a:rPr lang="en-US" altLang="zh-TW" sz="4000" dirty="0">
                    <a:solidFill>
                      <a:schemeClr val="bg2">
                        <a:lumMod val="50000"/>
                      </a:schemeClr>
                    </a:solidFill>
                  </a:rPr>
                  <a:t>]</a:t>
                </a:r>
              </a:p>
              <a:p>
                <a:r>
                  <a:rPr lang="zh-TW" altLang="en-US" sz="4000" dirty="0">
                    <a:solidFill>
                      <a:schemeClr val="bg2">
                        <a:lumMod val="50000"/>
                      </a:schemeClr>
                    </a:solidFill>
                  </a:rPr>
                  <a:t>時間複雜度：</a:t>
                </a:r>
                <a:r>
                  <a:rPr lang="en-US" altLang="zh-TW" sz="40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2n = O(n)</a:t>
                </a:r>
              </a:p>
              <a:p>
                <a:endParaRPr lang="en-US" altLang="zh-TW" sz="4000" dirty="0"/>
              </a:p>
            </p:txBody>
          </p:sp>
        </mc:Choice>
        <mc:Fallback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4DA43980-4560-BFFB-EDA8-E4A78C9D9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33806" y="1477986"/>
                <a:ext cx="6184304" cy="4591355"/>
              </a:xfrm>
              <a:blipFill>
                <a:blip r:embed="rId2"/>
                <a:stretch>
                  <a:fillRect l="-2266" t="-1061" r="-2857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79B5100C-E8F2-91DD-1F27-C8415AD04A5B}"/>
              </a:ext>
            </a:extLst>
          </p:cNvPr>
          <p:cNvSpPr txBox="1"/>
          <p:nvPr/>
        </p:nvSpPr>
        <p:spPr>
          <a:xfrm>
            <a:off x="256905" y="160763"/>
            <a:ext cx="567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latin typeface="+mj-ea"/>
                <a:ea typeface="+mj-ea"/>
              </a:rPr>
              <a:t>Merge</a:t>
            </a:r>
            <a:endParaRPr lang="zh-TW" altLang="en-US" sz="4800" dirty="0">
              <a:latin typeface="+mj-ea"/>
              <a:ea typeface="+mj-ea"/>
            </a:endParaRPr>
          </a:p>
        </p:txBody>
      </p:sp>
      <p:pic>
        <p:nvPicPr>
          <p:cNvPr id="55" name="內容版面配置區 54" descr="一張含有 文字, 信 的圖片&#10;&#10;自動產生的描述">
            <a:extLst>
              <a:ext uri="{FF2B5EF4-FFF2-40B4-BE49-F238E27FC236}">
                <a16:creationId xmlns:a16="http://schemas.microsoft.com/office/drawing/2014/main" id="{10958A98-11A3-E09F-17AF-055317BDEE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370" b="-2547"/>
          <a:stretch/>
        </p:blipFill>
        <p:spPr>
          <a:xfrm>
            <a:off x="313834" y="1070891"/>
            <a:ext cx="5431072" cy="5405546"/>
          </a:xfr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5D4A78A1-AB4B-78E3-E289-F1C37B867F71}"/>
              </a:ext>
            </a:extLst>
          </p:cNvPr>
          <p:cNvSpPr/>
          <p:nvPr/>
        </p:nvSpPr>
        <p:spPr>
          <a:xfrm>
            <a:off x="1007683" y="2110153"/>
            <a:ext cx="4338040" cy="3676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F34A414E-DB94-24AE-5629-282AE902E747}"/>
              </a:ext>
            </a:extLst>
          </p:cNvPr>
          <p:cNvSpPr/>
          <p:nvPr/>
        </p:nvSpPr>
        <p:spPr>
          <a:xfrm>
            <a:off x="1542699" y="-7593"/>
            <a:ext cx="4035153" cy="13854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最花時間的部分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D59372C-17F4-A51E-E79B-D640FC0BEF49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3029370" y="1377861"/>
            <a:ext cx="530906" cy="732292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0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93757-8686-6002-7F16-BF6F33C6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018" y="2675466"/>
            <a:ext cx="2733964" cy="1507067"/>
          </a:xfrm>
        </p:spPr>
        <p:txBody>
          <a:bodyPr>
            <a:noAutofit/>
          </a:bodyPr>
          <a:lstStyle/>
          <a:p>
            <a:r>
              <a:rPr lang="en-US" altLang="zh-TW" sz="9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END</a:t>
            </a:r>
            <a:endParaRPr lang="zh-TW" altLang="en-US" sz="9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842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136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Cambria Math</vt:lpstr>
      <vt:lpstr>Century Gothic</vt:lpstr>
      <vt:lpstr>Wingdings 3</vt:lpstr>
      <vt:lpstr>切割線</vt:lpstr>
      <vt:lpstr>演算法 HW3 （Ｃ）</vt:lpstr>
      <vt:lpstr>題目說明</vt:lpstr>
      <vt:lpstr>PowerPoint 簡報</vt:lpstr>
      <vt:lpstr>PowerPoint 簡報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 HW3 （Ｃ）</dc:title>
  <dc:creator>范 范</dc:creator>
  <cp:lastModifiedBy>范 范</cp:lastModifiedBy>
  <cp:revision>16</cp:revision>
  <dcterms:created xsi:type="dcterms:W3CDTF">2023-03-15T12:24:11Z</dcterms:created>
  <dcterms:modified xsi:type="dcterms:W3CDTF">2023-03-15T13:39:23Z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2023-03-15T12:36:01Z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8bb115d2-52b0-4df4-b9f9-5ad1a266800b</vt:lpwstr>
  </property>
  <property fmtid="{D5CDD505-2E9C-101B-9397-08002B2CF9AE}" pid="7" name="MSIP_Label_defa4170-0d19-0005-0004-bc88714345d2_ActionId">
    <vt:lpwstr>2261052c-24a7-4e45-8992-bb9bb4cc4bc5</vt:lpwstr>
  </property>
  <property fmtid="{D5CDD505-2E9C-101B-9397-08002B2CF9AE}" pid="8" name="MSIP_Label_defa4170-0d19-0005-0004-bc88714345d2_ContentBits">
    <vt:lpwstr>0</vt:lpwstr>
  </property>
</Properties>
</file>