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6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4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83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5318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58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4823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49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42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702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82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65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430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51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897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7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71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91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03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B480912-F7CE-457F-1858-8DF5F26F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25" y="1807804"/>
            <a:ext cx="6000750" cy="1583099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演算法</a:t>
            </a:r>
            <a:br>
              <a:rPr lang="en-US" altLang="zh-TW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altLang="zh-TW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HW9</a:t>
            </a:r>
            <a:r>
              <a:rPr lang="zh-TW" altLang="en-US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（</a:t>
            </a:r>
            <a:r>
              <a:rPr lang="en-US" altLang="zh-TW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zh-TW" altLang="en-US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）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081F2E98-3C21-1533-BB5E-27662EEF9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525" y="3788642"/>
            <a:ext cx="6000749" cy="81626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第八組：	范家齊　李佳祐</a:t>
            </a:r>
          </a:p>
        </p:txBody>
      </p:sp>
    </p:spTree>
    <p:extLst>
      <p:ext uri="{BB962C8B-B14F-4D97-AF65-F5344CB8AC3E}">
        <p14:creationId xmlns:p14="http://schemas.microsoft.com/office/powerpoint/2010/main" val="53350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FC045B7-195B-1EDB-6AC1-9237AC3D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5061"/>
            <a:ext cx="6400800" cy="11303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題目說明</a:t>
            </a:r>
          </a:p>
        </p:txBody>
      </p:sp>
      <p:sp>
        <p:nvSpPr>
          <p:cNvPr id="38" name="內容版面配置區 14">
            <a:extLst>
              <a:ext uri="{FF2B5EF4-FFF2-40B4-BE49-F238E27FC236}">
                <a16:creationId xmlns:a16="http://schemas.microsoft.com/office/drawing/2014/main" id="{B67E0258-A4CE-9E9E-A00D-8171CFB4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6" y="2408636"/>
            <a:ext cx="8529556" cy="271145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3000" dirty="0">
                <a:solidFill>
                  <a:schemeClr val="tx1"/>
                </a:solidFill>
              </a:rPr>
              <a:t>證明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支配集問題</a:t>
            </a:r>
            <a:r>
              <a:rPr lang="en-US" altLang="zh-TW" sz="3000" dirty="0">
                <a:solidFill>
                  <a:schemeClr val="tx1"/>
                </a:solidFill>
              </a:rPr>
              <a:t>(dominating set problem)</a:t>
            </a:r>
            <a:r>
              <a:rPr lang="zh-TW" altLang="en-US" sz="3000" dirty="0">
                <a:solidFill>
                  <a:schemeClr val="tx1"/>
                </a:solidFill>
              </a:rPr>
              <a:t>為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NP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問題</a:t>
            </a:r>
            <a:r>
              <a:rPr lang="zh-TW" altLang="en-US" sz="3000" dirty="0">
                <a:solidFill>
                  <a:schemeClr val="tx1"/>
                </a:solidFill>
              </a:rPr>
              <a:t>。</a:t>
            </a:r>
            <a:endParaRPr lang="en-US" altLang="zh-TW" sz="3000" dirty="0">
              <a:solidFill>
                <a:schemeClr val="tx1"/>
              </a:solidFill>
            </a:endParaRPr>
          </a:p>
          <a:p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支配集問題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：給定一個圖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G=(V, E)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和一個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整數 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k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G 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是否存在一個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大小≤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k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的支配集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支配集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：一個圖 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G=(V, E)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中的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支配集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為一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集合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D⊆V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，使得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每個點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v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∈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V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是在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D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內或是與</a:t>
            </a:r>
            <a:r>
              <a:rPr lang="en-US" altLang="zh-TW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D</a:t>
            </a:r>
            <a:r>
              <a:rPr lang="zh-TW" altLang="en-US" sz="3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中至少一個點相鄰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82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AE33EC6-4E52-91FA-A9A8-507383DBE1CD}"/>
              </a:ext>
            </a:extLst>
          </p:cNvPr>
          <p:cNvSpPr txBox="1"/>
          <p:nvPr/>
        </p:nvSpPr>
        <p:spPr>
          <a:xfrm>
            <a:off x="2443163" y="1011580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+mj-ea"/>
                <a:ea typeface="+mj-ea"/>
              </a:rPr>
              <a:t>支配集</a:t>
            </a:r>
          </a:p>
        </p:txBody>
      </p:sp>
      <p:pic>
        <p:nvPicPr>
          <p:cNvPr id="23" name="內容版面配置區 22" descr="一張含有 三角形, 行, 折紙, 設計 的圖片&#10;&#10;自動產生的描述">
            <a:extLst>
              <a:ext uri="{FF2B5EF4-FFF2-40B4-BE49-F238E27FC236}">
                <a16:creationId xmlns:a16="http://schemas.microsoft.com/office/drawing/2014/main" id="{FBF3E52C-60EA-4562-91E4-E849D743E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8" y="2034505"/>
            <a:ext cx="4082736" cy="3064220"/>
          </a:xfrm>
        </p:spPr>
      </p:pic>
      <p:pic>
        <p:nvPicPr>
          <p:cNvPr id="25" name="圖片 24" descr="一張含有 行, 三角形, 圖表, 折紙 的圖片&#10;&#10;自動產生的描述">
            <a:extLst>
              <a:ext uri="{FF2B5EF4-FFF2-40B4-BE49-F238E27FC236}">
                <a16:creationId xmlns:a16="http://schemas.microsoft.com/office/drawing/2014/main" id="{D5C931BF-734C-B115-0D7D-7C77E3898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71" y="2034505"/>
            <a:ext cx="4181336" cy="3064220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7BC8058-88A4-956A-9EBD-6F56380E3448}"/>
              </a:ext>
            </a:extLst>
          </p:cNvPr>
          <p:cNvCxnSpPr>
            <a:cxnSpLocks/>
          </p:cNvCxnSpPr>
          <p:nvPr/>
        </p:nvCxnSpPr>
        <p:spPr>
          <a:xfrm rot="780000" flipH="1">
            <a:off x="2420278" y="2737847"/>
            <a:ext cx="728663" cy="507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B553CCD-94CF-27CD-8585-1D7AC6B2E0DB}"/>
              </a:ext>
            </a:extLst>
          </p:cNvPr>
          <p:cNvSpPr/>
          <p:nvPr/>
        </p:nvSpPr>
        <p:spPr>
          <a:xfrm>
            <a:off x="3196715" y="2480200"/>
            <a:ext cx="1168667" cy="658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b="1" dirty="0">
                <a:solidFill>
                  <a:srgbClr val="0070C0"/>
                </a:solidFill>
              </a:rPr>
              <a:t>藍色點之集合即為支配集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E37F9E-1B56-4335-8F09-43FCC9F3EE30}"/>
              </a:ext>
            </a:extLst>
          </p:cNvPr>
          <p:cNvSpPr/>
          <p:nvPr/>
        </p:nvSpPr>
        <p:spPr>
          <a:xfrm>
            <a:off x="7613444" y="2518242"/>
            <a:ext cx="998622" cy="447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b="1" dirty="0">
                <a:solidFill>
                  <a:srgbClr val="0070C0"/>
                </a:solidFill>
              </a:rPr>
              <a:t>最小支配集</a:t>
            </a:r>
          </a:p>
        </p:txBody>
      </p:sp>
    </p:spTree>
    <p:extLst>
      <p:ext uri="{BB962C8B-B14F-4D97-AF65-F5344CB8AC3E}">
        <p14:creationId xmlns:p14="http://schemas.microsoft.com/office/powerpoint/2010/main" val="359606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4DA43980-4560-BFFB-EDA8-E4A78C9D95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50355" y="1965742"/>
                <a:ext cx="4638228" cy="372113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TW" altLang="en-US" sz="3000" dirty="0">
                    <a:solidFill>
                      <a:schemeClr val="bg1"/>
                    </a:solidFill>
                  </a:rPr>
                  <a:t>藉由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choice(V)</a:t>
                </a:r>
                <a:r>
                  <a:rPr lang="zh-TW" altLang="en-US" sz="3000" dirty="0">
                    <a:solidFill>
                      <a:schemeClr val="bg1"/>
                    </a:solidFill>
                  </a:rPr>
                  <a:t>猜測出支配集中的點</a:t>
                </a:r>
                <a:endParaRPr lang="en-US" altLang="zh-TW" sz="3000" dirty="0">
                  <a:solidFill>
                    <a:schemeClr val="bg1"/>
                  </a:solidFill>
                </a:endParaRPr>
              </a:p>
              <a:p>
                <a:r>
                  <a:rPr lang="zh-TW" altLang="en-US" sz="3000" dirty="0">
                    <a:solidFill>
                      <a:schemeClr val="bg1"/>
                    </a:solidFill>
                  </a:rPr>
                  <a:t>檢查是否所有的點皆滿足該點屬於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D</a:t>
                </a:r>
                <a:r>
                  <a:rPr lang="zh-TW" altLang="en-US" sz="3000" dirty="0">
                    <a:solidFill>
                      <a:schemeClr val="bg1"/>
                    </a:solidFill>
                  </a:rPr>
                  <a:t>或者該點之相鄰點屬於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D</a:t>
                </a:r>
              </a:p>
              <a:p>
                <a:r>
                  <a:rPr lang="zh-TW" altLang="en-US" sz="3000" dirty="0">
                    <a:solidFill>
                      <a:schemeClr val="bg1"/>
                    </a:solidFill>
                  </a:rPr>
                  <a:t>時間複雜度：                    </a:t>
                </a:r>
                <a:endParaRPr lang="en-US" altLang="zh-TW" sz="3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3000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(1)</a:t>
                </a:r>
                <a:r>
                  <a:rPr lang="zh-TW" altLang="en-US" sz="3000" dirty="0">
                    <a:solidFill>
                      <a:schemeClr val="bg1"/>
                    </a:solidFill>
                  </a:rPr>
                  <a:t>猜測支配集 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O(k)</a:t>
                </a:r>
              </a:p>
              <a:p>
                <a:pPr marL="0" indent="0">
                  <a:buNone/>
                </a:pPr>
                <a:r>
                  <a:rPr lang="en-US" altLang="zh-TW" sz="3000" dirty="0">
                    <a:solidFill>
                      <a:schemeClr val="bg1"/>
                    </a:solidFill>
                  </a:rPr>
                  <a:t>   (2)</a:t>
                </a:r>
                <a:r>
                  <a:rPr lang="zh-TW" altLang="en-US" sz="3000" dirty="0">
                    <a:solidFill>
                      <a:schemeClr val="bg1"/>
                    </a:solidFill>
                  </a:rPr>
                  <a:t>檢查支配集 </a:t>
                </a:r>
                <a:r>
                  <a:rPr lang="en-US" altLang="zh-TW" sz="30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3000" dirty="0">
                            <a:solidFill>
                              <a:schemeClr val="bg1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en-US" altLang="zh-TW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000" dirty="0">
                    <a:solidFill>
                      <a:schemeClr val="bg1"/>
                    </a:solidFill>
                  </a:rPr>
                  <a:t>)</a:t>
                </a:r>
                <a:r>
                  <a:rPr lang="zh-TW" altLang="en-US" sz="3000" dirty="0">
                    <a:solidFill>
                      <a:schemeClr val="bg1"/>
                    </a:solidFill>
                  </a:rPr>
                  <a:t> </a:t>
                </a:r>
                <a:endParaRPr lang="en-US" altLang="zh-TW" sz="3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3000" b="1" dirty="0">
                    <a:solidFill>
                      <a:schemeClr val="bg1"/>
                    </a:solidFill>
                  </a:rPr>
                  <a:t>時間複雜度為多項式複雜度，故支配集問題為</a:t>
                </a:r>
                <a:r>
                  <a:rPr lang="en-US" altLang="zh-TW" sz="3000" b="1" dirty="0">
                    <a:solidFill>
                      <a:schemeClr val="bg1"/>
                    </a:solidFill>
                  </a:rPr>
                  <a:t>NP</a:t>
                </a:r>
                <a:r>
                  <a:rPr lang="zh-TW" altLang="en-US" sz="3000" b="1" dirty="0">
                    <a:solidFill>
                      <a:schemeClr val="bg1"/>
                    </a:solidFill>
                  </a:rPr>
                  <a:t>問題</a:t>
                </a:r>
                <a:endParaRPr lang="en-US" altLang="zh-TW" sz="30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TW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4DA43980-4560-BFFB-EDA8-E4A78C9D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50355" y="1965742"/>
                <a:ext cx="4638228" cy="3721135"/>
              </a:xfrm>
              <a:blipFill>
                <a:blip r:embed="rId2"/>
                <a:stretch>
                  <a:fillRect l="-1840" t="-3110" r="-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4798CEE3-8F36-4312-72E1-726E3D9FA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7" y="1965742"/>
            <a:ext cx="3961287" cy="3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93757-8686-6002-7F16-BF6F33C6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4" y="2863852"/>
            <a:ext cx="2050473" cy="1130300"/>
          </a:xfrm>
        </p:spPr>
        <p:txBody>
          <a:bodyPr>
            <a:noAutofit/>
          </a:bodyPr>
          <a:lstStyle/>
          <a:p>
            <a:r>
              <a:rPr lang="en-US" altLang="zh-TW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END</a:t>
            </a:r>
            <a:endParaRPr lang="zh-TW" altLang="en-US" sz="7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84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184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Cambria Math</vt:lpstr>
      <vt:lpstr>Century Gothic</vt:lpstr>
      <vt:lpstr>Wingdings 3</vt:lpstr>
      <vt:lpstr>切割線</vt:lpstr>
      <vt:lpstr>演算法 HW9 （G）</vt:lpstr>
      <vt:lpstr>題目說明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HW3 （Ｃ）</dc:title>
  <dc:creator>范 范</dc:creator>
  <cp:lastModifiedBy>范 范</cp:lastModifiedBy>
  <cp:revision>28</cp:revision>
  <dcterms:created xsi:type="dcterms:W3CDTF">2023-03-15T12:24:11Z</dcterms:created>
  <dcterms:modified xsi:type="dcterms:W3CDTF">2023-05-14T15:45:21Z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2023-03-15T12:36:01Z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8bb115d2-52b0-4df4-b9f9-5ad1a266800b</vt:lpwstr>
  </property>
  <property fmtid="{D5CDD505-2E9C-101B-9397-08002B2CF9AE}" pid="7" name="MSIP_Label_defa4170-0d19-0005-0004-bc88714345d2_ActionId">
    <vt:lpwstr>2261052c-24a7-4e45-8992-bb9bb4cc4bc5</vt:lpwstr>
  </property>
  <property fmtid="{D5CDD505-2E9C-101B-9397-08002B2CF9AE}" pid="8" name="MSIP_Label_defa4170-0d19-0005-0004-bc88714345d2_ContentBits">
    <vt:lpwstr>0</vt:lpwstr>
  </property>
</Properties>
</file>