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Quicksand" charset="1" panose="00000600000000000000"/>
      <p:regular r:id="rId12"/>
    </p:embeddedFont>
    <p:embeddedFont>
      <p:font typeface="Quicksand Bold" charset="1" panose="00000800000000000000"/>
      <p:regular r:id="rId13"/>
    </p:embeddedFont>
    <p:embeddedFont>
      <p:font typeface="Paytone One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3.jpeg" Type="http://schemas.openxmlformats.org/officeDocument/2006/relationships/image"/><Relationship Id="rId3" Target="../media/image94.jpeg" Type="http://schemas.openxmlformats.org/officeDocument/2006/relationships/image"/><Relationship Id="rId4" Target="https://colab.research.google.com/drive/1BYB9g3YJBCD6oTI53SE1Cw1c3KGgniyi#scrollTo=fNUb_E7II3fK" TargetMode="External" Type="http://schemas.openxmlformats.org/officeDocument/2006/relationships/hyperlink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3.svg" Type="http://schemas.openxmlformats.org/officeDocument/2006/relationships/image"/><Relationship Id="rId11" Target="../media/image104.png" Type="http://schemas.openxmlformats.org/officeDocument/2006/relationships/image"/><Relationship Id="rId2" Target="../media/image95.png" Type="http://schemas.openxmlformats.org/officeDocument/2006/relationships/image"/><Relationship Id="rId3" Target="../media/image96.svg" Type="http://schemas.openxmlformats.org/officeDocument/2006/relationships/image"/><Relationship Id="rId4" Target="../media/image97.png" Type="http://schemas.openxmlformats.org/officeDocument/2006/relationships/image"/><Relationship Id="rId5" Target="../media/image98.svg" Type="http://schemas.openxmlformats.org/officeDocument/2006/relationships/image"/><Relationship Id="rId6" Target="../media/image99.png" Type="http://schemas.openxmlformats.org/officeDocument/2006/relationships/image"/><Relationship Id="rId7" Target="../media/image100.svg" Type="http://schemas.openxmlformats.org/officeDocument/2006/relationships/image"/><Relationship Id="rId8" Target="../media/image101.png" Type="http://schemas.openxmlformats.org/officeDocument/2006/relationships/image"/><Relationship Id="rId9" Target="../media/image10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png" Type="http://schemas.openxmlformats.org/officeDocument/2006/relationships/image"/><Relationship Id="rId12" Target="../media/image42.png" Type="http://schemas.openxmlformats.org/officeDocument/2006/relationships/image"/><Relationship Id="rId13" Target="../media/image43.png" Type="http://schemas.openxmlformats.org/officeDocument/2006/relationships/image"/><Relationship Id="rId14" Target="../media/image44.png" Type="http://schemas.openxmlformats.org/officeDocument/2006/relationships/image"/><Relationship Id="rId15" Target="../media/image45.png" Type="http://schemas.openxmlformats.org/officeDocument/2006/relationships/image"/><Relationship Id="rId16" Target="../media/image46.png" Type="http://schemas.openxmlformats.org/officeDocument/2006/relationships/image"/><Relationship Id="rId17" Target="../media/image47.png" Type="http://schemas.openxmlformats.org/officeDocument/2006/relationships/image"/><Relationship Id="rId18" Target="../media/image48.png" Type="http://schemas.openxmlformats.org/officeDocument/2006/relationships/image"/><Relationship Id="rId19" Target="../media/image49.png" Type="http://schemas.openxmlformats.org/officeDocument/2006/relationships/image"/><Relationship Id="rId2" Target="../media/image13.png" Type="http://schemas.openxmlformats.org/officeDocument/2006/relationships/image"/><Relationship Id="rId20" Target="../media/image50.png" Type="http://schemas.openxmlformats.org/officeDocument/2006/relationships/image"/><Relationship Id="rId21" Target="../media/image51.png" Type="http://schemas.openxmlformats.org/officeDocument/2006/relationships/image"/><Relationship Id="rId22" Target="../media/image52.png" Type="http://schemas.openxmlformats.org/officeDocument/2006/relationships/image"/><Relationship Id="rId23" Target="../media/image53.png" Type="http://schemas.openxmlformats.org/officeDocument/2006/relationships/image"/><Relationship Id="rId24" Target="../media/image54.png" Type="http://schemas.openxmlformats.org/officeDocument/2006/relationships/image"/><Relationship Id="rId25" Target="../media/image55.png" Type="http://schemas.openxmlformats.org/officeDocument/2006/relationships/image"/><Relationship Id="rId26" Target="../media/image56.png" Type="http://schemas.openxmlformats.org/officeDocument/2006/relationships/image"/><Relationship Id="rId27" Target="../media/image57.png" Type="http://schemas.openxmlformats.org/officeDocument/2006/relationships/image"/><Relationship Id="rId28" Target="../media/image58.png" Type="http://schemas.openxmlformats.org/officeDocument/2006/relationships/image"/><Relationship Id="rId29" Target="../media/image59.png" Type="http://schemas.openxmlformats.org/officeDocument/2006/relationships/image"/><Relationship Id="rId3" Target="../media/image14.svg" Type="http://schemas.openxmlformats.org/officeDocument/2006/relationships/image"/><Relationship Id="rId30" Target="../media/image60.png" Type="http://schemas.openxmlformats.org/officeDocument/2006/relationships/image"/><Relationship Id="rId31" Target="../media/image61.png" Type="http://schemas.openxmlformats.org/officeDocument/2006/relationships/image"/><Relationship Id="rId32" Target="../media/image62.png" Type="http://schemas.openxmlformats.org/officeDocument/2006/relationships/image"/><Relationship Id="rId33" Target="../media/image63.png" Type="http://schemas.openxmlformats.org/officeDocument/2006/relationships/image"/><Relationship Id="rId34" Target="../media/image64.png" Type="http://schemas.openxmlformats.org/officeDocument/2006/relationships/image"/><Relationship Id="rId35" Target="../media/image65.png" Type="http://schemas.openxmlformats.org/officeDocument/2006/relationships/image"/><Relationship Id="rId36" Target="../media/image66.png" Type="http://schemas.openxmlformats.org/officeDocument/2006/relationships/image"/><Relationship Id="rId37" Target="../media/image67.png" Type="http://schemas.openxmlformats.org/officeDocument/2006/relationships/image"/><Relationship Id="rId38" Target="../media/image68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5.png" Type="http://schemas.openxmlformats.org/officeDocument/2006/relationships/image"/><Relationship Id="rId7" Target="../media/image37.jpeg" Type="http://schemas.openxmlformats.org/officeDocument/2006/relationships/image"/><Relationship Id="rId8" Target="../media/image38.pn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2.png" Type="http://schemas.openxmlformats.org/officeDocument/2006/relationships/image"/><Relationship Id="rId11" Target="../media/image73.png" Type="http://schemas.openxmlformats.org/officeDocument/2006/relationships/image"/><Relationship Id="rId12" Target="../media/image74.png" Type="http://schemas.openxmlformats.org/officeDocument/2006/relationships/image"/><Relationship Id="rId13" Target="../media/image75.png" Type="http://schemas.openxmlformats.org/officeDocument/2006/relationships/image"/><Relationship Id="rId14" Target="../media/image76.png" Type="http://schemas.openxmlformats.org/officeDocument/2006/relationships/image"/><Relationship Id="rId15" Target="../media/image77.png" Type="http://schemas.openxmlformats.org/officeDocument/2006/relationships/image"/><Relationship Id="rId16" Target="../media/image78.png" Type="http://schemas.openxmlformats.org/officeDocument/2006/relationships/image"/><Relationship Id="rId17" Target="../media/image79.png" Type="http://schemas.openxmlformats.org/officeDocument/2006/relationships/image"/><Relationship Id="rId18" Target="../media/image80.png" Type="http://schemas.openxmlformats.org/officeDocument/2006/relationships/image"/><Relationship Id="rId19" Target="../media/image81.png" Type="http://schemas.openxmlformats.org/officeDocument/2006/relationships/image"/><Relationship Id="rId2" Target="../media/image13.png" Type="http://schemas.openxmlformats.org/officeDocument/2006/relationships/image"/><Relationship Id="rId20" Target="../media/image82.png" Type="http://schemas.openxmlformats.org/officeDocument/2006/relationships/image"/><Relationship Id="rId21" Target="../media/image83.png" Type="http://schemas.openxmlformats.org/officeDocument/2006/relationships/image"/><Relationship Id="rId22" Target="../media/image84.png" Type="http://schemas.openxmlformats.org/officeDocument/2006/relationships/image"/><Relationship Id="rId23" Target="../media/image85.png" Type="http://schemas.openxmlformats.org/officeDocument/2006/relationships/image"/><Relationship Id="rId24" Target="../media/image86.svg" Type="http://schemas.openxmlformats.org/officeDocument/2006/relationships/image"/><Relationship Id="rId25" Target="../media/image58.png" Type="http://schemas.openxmlformats.org/officeDocument/2006/relationships/image"/><Relationship Id="rId26" Target="../media/image59.png" Type="http://schemas.openxmlformats.org/officeDocument/2006/relationships/image"/><Relationship Id="rId27" Target="../media/image60.png" Type="http://schemas.openxmlformats.org/officeDocument/2006/relationships/image"/><Relationship Id="rId28" Target="../media/image61.png" Type="http://schemas.openxmlformats.org/officeDocument/2006/relationships/image"/><Relationship Id="rId29" Target="../media/image62.png" Type="http://schemas.openxmlformats.org/officeDocument/2006/relationships/image"/><Relationship Id="rId3" Target="../media/image14.svg" Type="http://schemas.openxmlformats.org/officeDocument/2006/relationships/image"/><Relationship Id="rId30" Target="../media/image63.png" Type="http://schemas.openxmlformats.org/officeDocument/2006/relationships/image"/><Relationship Id="rId31" Target="../media/image64.png" Type="http://schemas.openxmlformats.org/officeDocument/2006/relationships/image"/><Relationship Id="rId32" Target="../media/image65.png" Type="http://schemas.openxmlformats.org/officeDocument/2006/relationships/image"/><Relationship Id="rId33" Target="../media/image66.png" Type="http://schemas.openxmlformats.org/officeDocument/2006/relationships/image"/><Relationship Id="rId34" Target="../media/image87.png" Type="http://schemas.openxmlformats.org/officeDocument/2006/relationships/image"/><Relationship Id="rId35" Target="../media/image88.svg" Type="http://schemas.openxmlformats.org/officeDocument/2006/relationships/image"/><Relationship Id="rId36" Target="../media/image89.png" Type="http://schemas.openxmlformats.org/officeDocument/2006/relationships/image"/><Relationship Id="rId37" Target="../media/image90.pn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6.png" Type="http://schemas.openxmlformats.org/officeDocument/2006/relationships/image"/><Relationship Id="rId7" Target="../media/image69.png" Type="http://schemas.openxmlformats.org/officeDocument/2006/relationships/image"/><Relationship Id="rId8" Target="../media/image70.png" Type="http://schemas.openxmlformats.org/officeDocument/2006/relationships/image"/><Relationship Id="rId9" Target="../media/image7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91.png" Type="http://schemas.openxmlformats.org/officeDocument/2006/relationships/image"/><Relationship Id="rId9" Target="../media/image9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580789" y="0"/>
            <a:ext cx="4701724" cy="222263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154514" y="5428709"/>
            <a:ext cx="3978971" cy="1273271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423086">
            <a:off x="166746" y="-4626437"/>
            <a:ext cx="5323671" cy="785777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124406" y="7950069"/>
            <a:ext cx="5614490" cy="4130953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897882">
            <a:off x="15681947" y="7636750"/>
            <a:ext cx="3154705" cy="2291105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689017" y="6978775"/>
            <a:ext cx="5181796" cy="5106425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4001393" y="2973787"/>
            <a:ext cx="11313917" cy="156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"/>
              </a:rPr>
              <a:t>GROUP  5 PROJECT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423086">
            <a:off x="-24920" y="-4936755"/>
            <a:ext cx="5323671" cy="78577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07359" y="173100"/>
            <a:ext cx="4777508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045031" y="173100"/>
            <a:ext cx="4744830" cy="102870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3554529" y="1930028"/>
            <a:ext cx="2653010" cy="896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1"/>
              </a:lnSpc>
              <a:spcBef>
                <a:spcPct val="0"/>
              </a:spcBef>
            </a:pPr>
            <a:r>
              <a:rPr lang="en-US" sz="5222" u="sng">
                <a:solidFill>
                  <a:srgbClr val="3000FF"/>
                </a:solidFill>
                <a:ea typeface="Paytone One"/>
                <a:hlinkClick r:id="rId4" tooltip="https://colab.research.google.com/drive/1BYB9g3YJBCD6oTI53SE1Cw1c3KGgniyi#scrollTo=fNUb_E7II3fK"/>
              </a:rPr>
              <a:t>專案連結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18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916319" y="0"/>
            <a:ext cx="10602160" cy="1060216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86400" y="3400454"/>
            <a:ext cx="7315200" cy="273987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1475691">
            <a:off x="12020804" y="4829449"/>
            <a:ext cx="1932233" cy="193928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246596" y="0"/>
            <a:ext cx="782104" cy="340045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alphaModFix amt="18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685840" y="0"/>
            <a:ext cx="10602160" cy="1060216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00666" y="7574008"/>
            <a:ext cx="2658732" cy="271299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true" flipV="false" rot="0">
            <a:off x="15416962" y="-714612"/>
            <a:ext cx="3684676" cy="3486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-5252"/>
            <a:ext cx="12121496" cy="1029225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133272"/>
            <a:ext cx="2592030" cy="89542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227252" y="133272"/>
            <a:ext cx="12121496" cy="1029225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196373" y="8229600"/>
            <a:ext cx="2091627" cy="2057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2743687" y="4672582"/>
            <a:ext cx="13235332" cy="1771044"/>
            <a:chOff x="0" y="0"/>
            <a:chExt cx="2602724" cy="348275"/>
          </a:xfrm>
        </p:grpSpPr>
        <p:sp>
          <p:nvSpPr>
            <p:cNvPr name="Freeform 7" id="7"/>
            <p:cNvSpPr/>
            <p:nvPr/>
          </p:nvSpPr>
          <p:spPr>
            <a:xfrm flipH="false" flipV="false"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308980" y="4255352"/>
            <a:ext cx="13235332" cy="1771044"/>
            <a:chOff x="0" y="0"/>
            <a:chExt cx="2602724" cy="348275"/>
          </a:xfrm>
        </p:grpSpPr>
        <p:sp>
          <p:nvSpPr>
            <p:cNvPr name="Freeform 10" id="10"/>
            <p:cNvSpPr/>
            <p:nvPr/>
          </p:nvSpPr>
          <p:spPr>
            <a:xfrm flipH="false" flipV="false"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460609" y="6945410"/>
            <a:ext cx="5395669" cy="7964048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3940804" y="-2434298"/>
            <a:ext cx="6602765" cy="4858093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10037" y="7878010"/>
            <a:ext cx="3462763" cy="1857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11983" y="7878010"/>
            <a:ext cx="1728484" cy="1920538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7140468" y="857250"/>
            <a:ext cx="35344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Topic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455446" y="4819133"/>
            <a:ext cx="10942400" cy="74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sz="5601">
                <a:solidFill>
                  <a:srgbClr val="000000"/>
                </a:solidFill>
                <a:ea typeface="Quicksand"/>
              </a:rPr>
              <a:t>偵測手寫數學式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42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1173855" y="-2556703"/>
            <a:ext cx="19461855" cy="789089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990775" y="1217295"/>
            <a:ext cx="830644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Project Goals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90819" y="4984550"/>
            <a:ext cx="9470072" cy="704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99"/>
              </a:lnSpc>
            </a:pPr>
            <a:r>
              <a:rPr lang="en-US" sz="4142">
                <a:solidFill>
                  <a:srgbClr val="000000"/>
                </a:solidFill>
                <a:ea typeface="Quicksand Bold"/>
              </a:rPr>
              <a:t>藉由分析圖片，辨識出數學式並回傳答案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648765" y="-5252"/>
            <a:ext cx="12121496" cy="1029225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227252" y="133272"/>
            <a:ext cx="12121496" cy="1029225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2747565" y="857250"/>
            <a:ext cx="1279286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Problem Definition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58442" y="3633494"/>
            <a:ext cx="11971116" cy="2924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209452" indent="-604726" lvl="1">
              <a:lnSpc>
                <a:spcPts val="7842"/>
              </a:lnSpc>
              <a:buFont typeface="Arial"/>
              <a:buChar char="•"/>
            </a:pPr>
            <a:r>
              <a:rPr lang="en-US" sz="5601" spc="123">
                <a:solidFill>
                  <a:srgbClr val="000000"/>
                </a:solidFill>
                <a:ea typeface="Quicksand Bold"/>
              </a:rPr>
              <a:t>以Line Bot為載具，建立可以上傳數學式照片的平台</a:t>
            </a:r>
          </a:p>
          <a:p>
            <a:pPr marL="1209452" indent="-604726" lvl="1">
              <a:lnSpc>
                <a:spcPts val="7842"/>
              </a:lnSpc>
              <a:buFont typeface="Arial"/>
              <a:buChar char="•"/>
            </a:pPr>
            <a:r>
              <a:rPr lang="en-US" sz="5601" spc="123">
                <a:solidFill>
                  <a:srgbClr val="000000"/>
                </a:solidFill>
                <a:ea typeface="Quicksand Bold"/>
              </a:rPr>
              <a:t>數學式支援四則運算與小括號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196606">
            <a:off x="12485143" y="-5686488"/>
            <a:ext cx="7299575" cy="1077422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284660">
            <a:off x="247526" y="3175668"/>
            <a:ext cx="11189148" cy="1651526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2865098"/>
            <a:ext cx="7768467" cy="559329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490833" y="2865098"/>
            <a:ext cx="7768467" cy="559329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2885610" y="3827268"/>
            <a:ext cx="4054647" cy="4054647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1274055" y="3827268"/>
            <a:ext cx="4655249" cy="4322732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7013945" y="857250"/>
            <a:ext cx="426011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ea typeface="Paytone One Bold"/>
              </a:rPr>
              <a:t>後端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28193" y="2953204"/>
            <a:ext cx="2113907" cy="54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ea typeface="Paytone One Bold"/>
              </a:rPr>
              <a:t>圖片切割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18113" y="2953204"/>
            <a:ext cx="2113907" cy="54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ea typeface="Paytone One Bold"/>
              </a:rPr>
              <a:t>算式分析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196606">
            <a:off x="12400695" y="-5724732"/>
            <a:ext cx="7299575" cy="1077422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284660">
            <a:off x="-3357057" y="2661611"/>
            <a:ext cx="11189148" cy="1651526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60770" y="672296"/>
            <a:ext cx="2178203" cy="156830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181430" y="802161"/>
            <a:ext cx="1136884" cy="1136884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804325" y="2240602"/>
            <a:ext cx="2808664" cy="210649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7133116" y="2240602"/>
            <a:ext cx="2808664" cy="2106498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201756" y="3170871"/>
            <a:ext cx="4934823" cy="625078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201756" y="6084432"/>
            <a:ext cx="558519" cy="126981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1"/>
          <a:srcRect l="0" t="9926" r="0" b="5436"/>
          <a:stretch>
            <a:fillRect/>
          </a:stretch>
        </p:blipFill>
        <p:spPr>
          <a:xfrm flipH="false" flipV="false" rot="0">
            <a:off x="862391" y="6084432"/>
            <a:ext cx="162754" cy="1269818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1125525" y="6084432"/>
            <a:ext cx="643675" cy="126981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1869579" y="6084432"/>
            <a:ext cx="791445" cy="1269818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4"/>
          <a:srcRect l="0" t="0" r="0" b="0"/>
          <a:stretch>
            <a:fillRect/>
          </a:stretch>
        </p:blipFill>
        <p:spPr>
          <a:xfrm flipH="false" flipV="false" rot="0">
            <a:off x="2761402" y="6084432"/>
            <a:ext cx="613620" cy="1269818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5"/>
          <a:srcRect l="0" t="0" r="0" b="0"/>
          <a:stretch>
            <a:fillRect/>
          </a:stretch>
        </p:blipFill>
        <p:spPr>
          <a:xfrm flipH="false" flipV="false" rot="0">
            <a:off x="3475401" y="6084432"/>
            <a:ext cx="711298" cy="1269818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6"/>
          <a:srcRect l="0" t="0" r="0" b="0"/>
          <a:stretch>
            <a:fillRect/>
          </a:stretch>
        </p:blipFill>
        <p:spPr>
          <a:xfrm flipH="false" flipV="false" rot="0">
            <a:off x="4287078" y="6084432"/>
            <a:ext cx="778922" cy="1269818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7"/>
          <a:srcRect l="0" t="0" r="0" b="0"/>
          <a:stretch>
            <a:fillRect/>
          </a:stretch>
        </p:blipFill>
        <p:spPr>
          <a:xfrm flipH="false" flipV="false" rot="0">
            <a:off x="5166379" y="6084432"/>
            <a:ext cx="706289" cy="1269818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8"/>
          <a:srcRect l="0" t="0" r="0" b="0"/>
          <a:stretch>
            <a:fillRect/>
          </a:stretch>
        </p:blipFill>
        <p:spPr>
          <a:xfrm flipH="false" flipV="false" rot="0">
            <a:off x="5973047" y="6065388"/>
            <a:ext cx="851298" cy="1307904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9"/>
          <a:srcRect l="0" t="0" r="0" b="0"/>
          <a:stretch>
            <a:fillRect/>
          </a:stretch>
        </p:blipFill>
        <p:spPr>
          <a:xfrm flipH="false" flipV="false" rot="0">
            <a:off x="8613077" y="6045511"/>
            <a:ext cx="800008" cy="1345305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20"/>
          <a:srcRect l="0" t="0" r="0" b="0"/>
          <a:stretch>
            <a:fillRect/>
          </a:stretch>
        </p:blipFill>
        <p:spPr>
          <a:xfrm flipH="false" flipV="false" rot="0">
            <a:off x="9517860" y="6045511"/>
            <a:ext cx="239436" cy="1327781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21"/>
          <a:srcRect l="0" t="0" r="0" b="0"/>
          <a:stretch>
            <a:fillRect/>
          </a:stretch>
        </p:blipFill>
        <p:spPr>
          <a:xfrm flipH="false" flipV="false" rot="0">
            <a:off x="9862071" y="6045511"/>
            <a:ext cx="1069717" cy="1327781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2"/>
          <a:srcRect l="0" t="0" r="0" b="0"/>
          <a:stretch>
            <a:fillRect/>
          </a:stretch>
        </p:blipFill>
        <p:spPr>
          <a:xfrm flipH="false" flipV="false" rot="0">
            <a:off x="11036563" y="6065388"/>
            <a:ext cx="1260054" cy="1307904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3"/>
          <a:srcRect l="0" t="0" r="0" b="0"/>
          <a:stretch>
            <a:fillRect/>
          </a:stretch>
        </p:blipFill>
        <p:spPr>
          <a:xfrm flipH="false" flipV="false" rot="0">
            <a:off x="12401391" y="6045511"/>
            <a:ext cx="805867" cy="1345305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4"/>
          <a:srcRect l="0" t="0" r="0" b="0"/>
          <a:stretch>
            <a:fillRect/>
          </a:stretch>
        </p:blipFill>
        <p:spPr>
          <a:xfrm flipH="false" flipV="false" rot="0">
            <a:off x="13312033" y="6045511"/>
            <a:ext cx="1102602" cy="1327781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5"/>
          <a:srcRect l="0" t="0" r="0" b="0"/>
          <a:stretch>
            <a:fillRect/>
          </a:stretch>
        </p:blipFill>
        <p:spPr>
          <a:xfrm flipH="false" flipV="false" rot="0">
            <a:off x="14519410" y="6045511"/>
            <a:ext cx="1172850" cy="1365182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6"/>
          <a:srcRect l="0" t="0" r="0" b="0"/>
          <a:stretch>
            <a:fillRect/>
          </a:stretch>
        </p:blipFill>
        <p:spPr>
          <a:xfrm flipH="false" flipV="false" rot="0">
            <a:off x="15797035" y="6601983"/>
            <a:ext cx="1210908" cy="291992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7"/>
          <a:srcRect l="0" t="0" r="0" b="0"/>
          <a:stretch>
            <a:fillRect/>
          </a:stretch>
        </p:blipFill>
        <p:spPr>
          <a:xfrm flipH="false" flipV="false" rot="0">
            <a:off x="17112717" y="6045511"/>
            <a:ext cx="965127" cy="1327781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28"/>
          <a:srcRect l="0" t="0" r="0" b="0"/>
          <a:stretch>
            <a:fillRect/>
          </a:stretch>
        </p:blipFill>
        <p:spPr>
          <a:xfrm flipH="false" flipV="false" rot="0">
            <a:off x="2237517" y="8557070"/>
            <a:ext cx="1420548" cy="1420548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29"/>
          <a:srcRect l="0" t="0" r="0" b="0"/>
          <a:stretch>
            <a:fillRect/>
          </a:stretch>
        </p:blipFill>
        <p:spPr>
          <a:xfrm flipH="false" flipV="false" rot="0">
            <a:off x="3789786" y="8557070"/>
            <a:ext cx="1420548" cy="1420548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30"/>
          <a:srcRect l="0" t="0" r="0" b="0"/>
          <a:stretch>
            <a:fillRect/>
          </a:stretch>
        </p:blipFill>
        <p:spPr>
          <a:xfrm flipH="false" flipV="false" rot="0">
            <a:off x="5343685" y="8557070"/>
            <a:ext cx="1402459" cy="1402459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31"/>
          <a:srcRect l="0" t="0" r="0" b="0"/>
          <a:stretch>
            <a:fillRect/>
          </a:stretch>
        </p:blipFill>
        <p:spPr>
          <a:xfrm flipH="false" flipV="false" rot="0">
            <a:off x="6879494" y="8575160"/>
            <a:ext cx="1402459" cy="1402459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32"/>
          <a:srcRect l="0" t="0" r="0" b="0"/>
          <a:stretch>
            <a:fillRect/>
          </a:stretch>
        </p:blipFill>
        <p:spPr>
          <a:xfrm flipH="false" flipV="false" rot="0">
            <a:off x="13076037" y="8538981"/>
            <a:ext cx="1420548" cy="1420548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33"/>
          <a:srcRect l="0" t="0" r="0" b="0"/>
          <a:stretch>
            <a:fillRect/>
          </a:stretch>
        </p:blipFill>
        <p:spPr>
          <a:xfrm flipH="false" flipV="false" rot="0">
            <a:off x="8415303" y="8557070"/>
            <a:ext cx="1420548" cy="1420548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34"/>
          <a:srcRect l="0" t="0" r="0" b="0"/>
          <a:stretch>
            <a:fillRect/>
          </a:stretch>
        </p:blipFill>
        <p:spPr>
          <a:xfrm flipH="false" flipV="false" rot="0">
            <a:off x="11522138" y="8557070"/>
            <a:ext cx="1420548" cy="1420548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35"/>
          <a:srcRect l="0" t="0" r="0" b="0"/>
          <a:stretch>
            <a:fillRect/>
          </a:stretch>
        </p:blipFill>
        <p:spPr>
          <a:xfrm flipH="false" flipV="false" rot="0">
            <a:off x="9969201" y="8558031"/>
            <a:ext cx="1419587" cy="1419587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36"/>
          <a:srcRect l="0" t="0" r="0" b="0"/>
          <a:stretch>
            <a:fillRect/>
          </a:stretch>
        </p:blipFill>
        <p:spPr>
          <a:xfrm flipH="false" flipV="false" rot="0">
            <a:off x="14629935" y="8557070"/>
            <a:ext cx="1420548" cy="1420548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710339">
            <a:off x="5304934" y="3272293"/>
            <a:ext cx="1659827" cy="502098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0" y="68075"/>
            <a:ext cx="3499743" cy="896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1"/>
              </a:lnSpc>
            </a:pPr>
            <a:r>
              <a:rPr lang="en-US" sz="5222">
                <a:solidFill>
                  <a:srgbClr val="000000"/>
                </a:solidFill>
                <a:ea typeface="Paytone One Bold"/>
              </a:rPr>
              <a:t>圖片切割</a:t>
            </a:r>
          </a:p>
        </p:txBody>
      </p:sp>
      <p:pic>
        <p:nvPicPr>
          <p:cNvPr name="Picture 38" id="38"/>
          <p:cNvPicPr>
            <a:picLocks noChangeAspect="true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0396929" y="3293851"/>
            <a:ext cx="1659827" cy="502098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877621" y="6477054"/>
            <a:ext cx="1659827" cy="502098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541603">
            <a:off x="11980865" y="7618488"/>
            <a:ext cx="1659827" cy="502098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3270523">
            <a:off x="2174635" y="4689141"/>
            <a:ext cx="1659827" cy="502098"/>
          </a:xfrm>
          <a:prstGeom prst="rect">
            <a:avLst/>
          </a:prstGeom>
        </p:spPr>
      </p:pic>
      <p:sp>
        <p:nvSpPr>
          <p:cNvPr name="TextBox 42" id="42"/>
          <p:cNvSpPr txBox="true"/>
          <p:nvPr/>
        </p:nvSpPr>
        <p:spPr>
          <a:xfrm rot="0">
            <a:off x="12458785" y="1639867"/>
            <a:ext cx="3499743" cy="896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1"/>
              </a:lnSpc>
            </a:pPr>
            <a:r>
              <a:rPr lang="en-US" sz="5222">
                <a:solidFill>
                  <a:srgbClr val="000000"/>
                </a:solidFill>
                <a:ea typeface="Paytone One Bold"/>
              </a:rPr>
              <a:t>原圖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492521" y="1639867"/>
            <a:ext cx="4439266" cy="896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1"/>
              </a:lnSpc>
            </a:pPr>
            <a:r>
              <a:rPr lang="en-US" sz="5222">
                <a:solidFill>
                  <a:srgbClr val="000000"/>
                </a:solidFill>
                <a:ea typeface="Paytone One Bold"/>
              </a:rPr>
              <a:t>二值化並反轉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29255" y="2204967"/>
            <a:ext cx="4439266" cy="896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1"/>
              </a:lnSpc>
            </a:pPr>
            <a:r>
              <a:rPr lang="en-US" sz="5222">
                <a:solidFill>
                  <a:srgbClr val="000000"/>
                </a:solidFill>
                <a:ea typeface="Paytone One Bold"/>
              </a:rPr>
              <a:t>橫切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-1275865" y="5034198"/>
            <a:ext cx="4439266" cy="896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1"/>
              </a:lnSpc>
            </a:pPr>
            <a:r>
              <a:rPr lang="en-US" sz="5222">
                <a:solidFill>
                  <a:srgbClr val="000000"/>
                </a:solidFill>
                <a:ea typeface="Paytone One Bold"/>
              </a:rPr>
              <a:t>豎切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0190668" y="5038725"/>
            <a:ext cx="4439266" cy="896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1"/>
              </a:lnSpc>
            </a:pPr>
            <a:r>
              <a:rPr lang="en-US" sz="5222">
                <a:solidFill>
                  <a:srgbClr val="000000"/>
                </a:solidFill>
                <a:ea typeface="Paytone One Bold"/>
              </a:rPr>
              <a:t>橫切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6308019" y="7610873"/>
            <a:ext cx="5635116" cy="896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1"/>
              </a:lnSpc>
            </a:pPr>
            <a:r>
              <a:rPr lang="en-US" sz="5222">
                <a:solidFill>
                  <a:srgbClr val="000000"/>
                </a:solidFill>
                <a:ea typeface="Paytone One Bold"/>
              </a:rPr>
              <a:t>調整成一樣大小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196606">
            <a:off x="13949717" y="-7656583"/>
            <a:ext cx="7299575" cy="1077422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08626" y="604968"/>
            <a:ext cx="2482490" cy="178739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24382" y="963667"/>
            <a:ext cx="1538593" cy="1428694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2825488" y="171268"/>
            <a:ext cx="3892244" cy="3981313"/>
            <a:chOff x="0" y="0"/>
            <a:chExt cx="5189658" cy="5308418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7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097746" cy="1169836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8"/>
            <a:srcRect l="0" t="0" r="0" b="0"/>
            <a:stretch>
              <a:fillRect/>
            </a:stretch>
          </p:blipFill>
          <p:spPr>
            <a:xfrm flipH="false" flipV="false" rot="0">
              <a:off x="1348562" y="0"/>
              <a:ext cx="1101785" cy="1169836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9"/>
            <a:srcRect l="0" t="0" r="0" b="0"/>
            <a:stretch>
              <a:fillRect/>
            </a:stretch>
          </p:blipFill>
          <p:spPr>
            <a:xfrm flipH="false" flipV="false" rot="0">
              <a:off x="2697913" y="0"/>
              <a:ext cx="1123702" cy="1169836"/>
            </a:xfrm>
            <a:prstGeom prst="rect">
              <a:avLst/>
            </a:prstGeom>
          </p:spPr>
        </p:pic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10"/>
            <a:srcRect l="0" t="0" r="0" b="0"/>
            <a:stretch>
              <a:fillRect/>
            </a:stretch>
          </p:blipFill>
          <p:spPr>
            <a:xfrm flipH="false" flipV="false" rot="0">
              <a:off x="4069182" y="0"/>
              <a:ext cx="1114130" cy="1169836"/>
            </a:xfrm>
            <a:prstGeom prst="rect">
              <a:avLst/>
            </a:prstGeom>
          </p:spPr>
        </p:pic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11"/>
            <a:srcRect l="0" t="0" r="0" b="0"/>
            <a:stretch>
              <a:fillRect/>
            </a:stretch>
          </p:blipFill>
          <p:spPr>
            <a:xfrm flipH="false" flipV="false" rot="0">
              <a:off x="0" y="1414080"/>
              <a:ext cx="1097746" cy="1146462"/>
            </a:xfrm>
            <a:prstGeom prst="rect">
              <a:avLst/>
            </a:prstGeom>
          </p:spPr>
        </p:pic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12"/>
            <a:srcRect l="0" t="0" r="0" b="0"/>
            <a:stretch>
              <a:fillRect/>
            </a:stretch>
          </p:blipFill>
          <p:spPr>
            <a:xfrm flipH="false" flipV="false" rot="0">
              <a:off x="1386505" y="1406141"/>
              <a:ext cx="1063841" cy="1136664"/>
            </a:xfrm>
            <a:prstGeom prst="rect">
              <a:avLst/>
            </a:prstGeom>
          </p:spPr>
        </p:pic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13"/>
            <a:srcRect l="0" t="0" r="0" b="0"/>
            <a:stretch>
              <a:fillRect/>
            </a:stretch>
          </p:blipFill>
          <p:spPr>
            <a:xfrm flipH="false" flipV="false" rot="0">
              <a:off x="4069182" y="1373370"/>
              <a:ext cx="1120477" cy="1187172"/>
            </a:xfrm>
            <a:prstGeom prst="rect">
              <a:avLst/>
            </a:prstGeom>
          </p:spPr>
        </p:pic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14"/>
            <a:srcRect l="0" t="0" r="0" b="0"/>
            <a:stretch>
              <a:fillRect/>
            </a:stretch>
          </p:blipFill>
          <p:spPr>
            <a:xfrm flipH="false" flipV="false" rot="0">
              <a:off x="2730922" y="1373370"/>
              <a:ext cx="1123702" cy="1169434"/>
            </a:xfrm>
            <a:prstGeom prst="rect">
              <a:avLst/>
            </a:prstGeom>
          </p:spPr>
        </p:pic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15"/>
            <a:srcRect l="0" t="0" r="0" b="0"/>
            <a:stretch>
              <a:fillRect/>
            </a:stretch>
          </p:blipFill>
          <p:spPr>
            <a:xfrm flipH="false" flipV="false" rot="0">
              <a:off x="0" y="2793435"/>
              <a:ext cx="1097746" cy="1188385"/>
            </a:xfrm>
            <a:prstGeom prst="rect">
              <a:avLst/>
            </a:prstGeom>
          </p:spPr>
        </p:pic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16"/>
            <a:srcRect l="0" t="0" r="0" b="0"/>
            <a:stretch>
              <a:fillRect/>
            </a:stretch>
          </p:blipFill>
          <p:spPr>
            <a:xfrm flipH="false" flipV="false" rot="0">
              <a:off x="1348562" y="2742091"/>
              <a:ext cx="1101785" cy="1173711"/>
            </a:xfrm>
            <a:prstGeom prst="rect">
              <a:avLst/>
            </a:prstGeom>
          </p:spPr>
        </p:pic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17"/>
            <a:srcRect l="0" t="0" r="0" b="0"/>
            <a:stretch>
              <a:fillRect/>
            </a:stretch>
          </p:blipFill>
          <p:spPr>
            <a:xfrm flipH="false" flipV="false" rot="0">
              <a:off x="2730922" y="2742091"/>
              <a:ext cx="1125675" cy="1213302"/>
            </a:xfrm>
            <a:prstGeom prst="rect">
              <a:avLst/>
            </a:prstGeom>
          </p:spPr>
        </p:pic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18"/>
            <a:srcRect l="0" t="0" r="0" b="0"/>
            <a:stretch>
              <a:fillRect/>
            </a:stretch>
          </p:blipFill>
          <p:spPr>
            <a:xfrm flipH="false" flipV="false" rot="0">
              <a:off x="4024367" y="2742091"/>
              <a:ext cx="1158945" cy="1231164"/>
            </a:xfrm>
            <a:prstGeom prst="rect">
              <a:avLst/>
            </a:prstGeom>
          </p:spPr>
        </p:pic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19"/>
            <a:srcRect l="0" t="0" r="0" b="0"/>
            <a:stretch>
              <a:fillRect/>
            </a:stretch>
          </p:blipFill>
          <p:spPr>
            <a:xfrm flipH="false" flipV="false" rot="0">
              <a:off x="0" y="4130360"/>
              <a:ext cx="1097746" cy="1168986"/>
            </a:xfrm>
            <a:prstGeom prst="rect">
              <a:avLst/>
            </a:prstGeom>
          </p:spPr>
        </p:pic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20"/>
            <a:srcRect l="0" t="0" r="0" b="0"/>
            <a:stretch>
              <a:fillRect/>
            </a:stretch>
          </p:blipFill>
          <p:spPr>
            <a:xfrm flipH="false" flipV="false" rot="0">
              <a:off x="2697913" y="4130360"/>
              <a:ext cx="1100029" cy="1168986"/>
            </a:xfrm>
            <a:prstGeom prst="rect">
              <a:avLst/>
            </a:prstGeom>
          </p:spPr>
        </p:pic>
        <p:pic>
          <p:nvPicPr>
            <p:cNvPr name="Picture 20" id="20"/>
            <p:cNvPicPr>
              <a:picLocks noChangeAspect="true"/>
            </p:cNvPicPr>
            <p:nvPr/>
          </p:nvPicPr>
          <p:blipFill>
            <a:blip r:embed="rId21"/>
            <a:srcRect l="0" t="0" r="0" b="0"/>
            <a:stretch>
              <a:fillRect/>
            </a:stretch>
          </p:blipFill>
          <p:spPr>
            <a:xfrm flipH="false" flipV="false" rot="0">
              <a:off x="1386505" y="4130360"/>
              <a:ext cx="1063841" cy="1178057"/>
            </a:xfrm>
            <a:prstGeom prst="rect">
              <a:avLst/>
            </a:prstGeom>
          </p:spPr>
        </p:pic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22"/>
            <a:srcRect l="0" t="0" r="0" b="0"/>
            <a:stretch>
              <a:fillRect/>
            </a:stretch>
          </p:blipFill>
          <p:spPr>
            <a:xfrm flipH="false" flipV="false" rot="0">
              <a:off x="4024367" y="4130360"/>
              <a:ext cx="1094092" cy="1168986"/>
            </a:xfrm>
            <a:prstGeom prst="rect">
              <a:avLst/>
            </a:prstGeom>
          </p:spPr>
        </p:pic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935226">
            <a:off x="7914147" y="4960232"/>
            <a:ext cx="1949384" cy="88055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9197823">
            <a:off x="9948843" y="2019267"/>
            <a:ext cx="2595295" cy="1172312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0" y="68075"/>
            <a:ext cx="3499743" cy="896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1"/>
              </a:lnSpc>
            </a:pPr>
            <a:r>
              <a:rPr lang="en-US" sz="5222">
                <a:solidFill>
                  <a:srgbClr val="000000"/>
                </a:solidFill>
                <a:ea typeface="Paytone One Bold"/>
              </a:rPr>
              <a:t>算式分析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394129" y="3152711"/>
            <a:ext cx="3499743" cy="896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1"/>
              </a:lnSpc>
            </a:pPr>
            <a:r>
              <a:rPr lang="en-US" sz="5222">
                <a:solidFill>
                  <a:srgbClr val="000000"/>
                </a:solidFill>
                <a:latin typeface="Paytone One Bold"/>
              </a:rPr>
              <a:t>CNN</a:t>
            </a:r>
          </a:p>
        </p:txBody>
      </p:sp>
      <p:pic>
        <p:nvPicPr>
          <p:cNvPr name="Picture 26" id="26"/>
          <p:cNvPicPr>
            <a:picLocks noChangeAspect="true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196606">
            <a:off x="-957789" y="3871186"/>
            <a:ext cx="7299575" cy="10774229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 rot="0">
            <a:off x="3499743" y="4152581"/>
            <a:ext cx="11090539" cy="5987943"/>
            <a:chOff x="0" y="0"/>
            <a:chExt cx="14787386" cy="7983923"/>
          </a:xfrm>
        </p:grpSpPr>
        <p:pic>
          <p:nvPicPr>
            <p:cNvPr name="Picture 28" id="28"/>
            <p:cNvPicPr>
              <a:picLocks noChangeAspect="true"/>
            </p:cNvPicPr>
            <p:nvPr/>
          </p:nvPicPr>
          <p:blipFill>
            <a:blip r:embed="rId25"/>
            <a:srcRect l="0" t="0" r="0" b="0"/>
            <a:stretch>
              <a:fillRect/>
            </a:stretch>
          </p:blipFill>
          <p:spPr>
            <a:xfrm flipH="false" flipV="false" rot="0">
              <a:off x="38916" y="1646948"/>
              <a:ext cx="1261951" cy="1261951"/>
            </a:xfrm>
            <a:prstGeom prst="rect">
              <a:avLst/>
            </a:prstGeom>
          </p:spPr>
        </p:pic>
        <p:pic>
          <p:nvPicPr>
            <p:cNvPr name="Picture 29" id="29"/>
            <p:cNvPicPr>
              <a:picLocks noChangeAspect="true"/>
            </p:cNvPicPr>
            <p:nvPr/>
          </p:nvPicPr>
          <p:blipFill>
            <a:blip r:embed="rId26"/>
            <a:srcRect l="0" t="0" r="0" b="0"/>
            <a:stretch>
              <a:fillRect/>
            </a:stretch>
          </p:blipFill>
          <p:spPr>
            <a:xfrm flipH="false" flipV="false" rot="0">
              <a:off x="0" y="3327459"/>
              <a:ext cx="1261951" cy="1261951"/>
            </a:xfrm>
            <a:prstGeom prst="rect">
              <a:avLst/>
            </a:prstGeom>
          </p:spPr>
        </p:pic>
        <p:pic>
          <p:nvPicPr>
            <p:cNvPr name="Picture 30" id="30"/>
            <p:cNvPicPr>
              <a:picLocks noChangeAspect="true"/>
            </p:cNvPicPr>
            <p:nvPr/>
          </p:nvPicPr>
          <p:blipFill>
            <a:blip r:embed="rId27"/>
            <a:srcRect l="0" t="0" r="0" b="0"/>
            <a:stretch>
              <a:fillRect/>
            </a:stretch>
          </p:blipFill>
          <p:spPr>
            <a:xfrm flipH="false" flipV="false" rot="0">
              <a:off x="0" y="4842500"/>
              <a:ext cx="1245882" cy="1245882"/>
            </a:xfrm>
            <a:prstGeom prst="rect">
              <a:avLst/>
            </a:prstGeom>
          </p:spPr>
        </p:pic>
        <p:pic>
          <p:nvPicPr>
            <p:cNvPr name="Picture 31" id="31"/>
            <p:cNvPicPr>
              <a:picLocks noChangeAspect="true"/>
            </p:cNvPicPr>
            <p:nvPr/>
          </p:nvPicPr>
          <p:blipFill>
            <a:blip r:embed="rId28"/>
            <a:srcRect l="0" t="0" r="0" b="0"/>
            <a:stretch>
              <a:fillRect/>
            </a:stretch>
          </p:blipFill>
          <p:spPr>
            <a:xfrm flipH="false" flipV="false" rot="0">
              <a:off x="16070" y="6502999"/>
              <a:ext cx="1245882" cy="1245882"/>
            </a:xfrm>
            <a:prstGeom prst="rect">
              <a:avLst/>
            </a:prstGeom>
          </p:spPr>
        </p:pic>
        <p:pic>
          <p:nvPicPr>
            <p:cNvPr name="Picture 32" id="32"/>
            <p:cNvPicPr>
              <a:picLocks noChangeAspect="true"/>
            </p:cNvPicPr>
            <p:nvPr/>
          </p:nvPicPr>
          <p:blipFill>
            <a:blip r:embed="rId29"/>
            <a:srcRect l="0" t="0" r="0" b="0"/>
            <a:stretch>
              <a:fillRect/>
            </a:stretch>
          </p:blipFill>
          <p:spPr>
            <a:xfrm flipH="false" flipV="false" rot="0">
              <a:off x="1553654" y="5067679"/>
              <a:ext cx="1261951" cy="1261951"/>
            </a:xfrm>
            <a:prstGeom prst="rect">
              <a:avLst/>
            </a:prstGeom>
          </p:spPr>
        </p:pic>
        <p:pic>
          <p:nvPicPr>
            <p:cNvPr name="Picture 33" id="33"/>
            <p:cNvPicPr>
              <a:picLocks noChangeAspect="true"/>
            </p:cNvPicPr>
            <p:nvPr/>
          </p:nvPicPr>
          <p:blipFill>
            <a:blip r:embed="rId30"/>
            <a:srcRect l="0" t="0" r="0" b="0"/>
            <a:stretch>
              <a:fillRect/>
            </a:stretch>
          </p:blipFill>
          <p:spPr>
            <a:xfrm flipH="false" flipV="false" rot="0">
              <a:off x="1557068" y="0"/>
              <a:ext cx="1261951" cy="1261951"/>
            </a:xfrm>
            <a:prstGeom prst="rect">
              <a:avLst/>
            </a:prstGeom>
          </p:spPr>
        </p:pic>
        <p:pic>
          <p:nvPicPr>
            <p:cNvPr name="Picture 34" id="34"/>
            <p:cNvPicPr>
              <a:picLocks noChangeAspect="true"/>
            </p:cNvPicPr>
            <p:nvPr/>
          </p:nvPicPr>
          <p:blipFill>
            <a:blip r:embed="rId31"/>
            <a:srcRect l="0" t="0" r="0" b="0"/>
            <a:stretch>
              <a:fillRect/>
            </a:stretch>
          </p:blipFill>
          <p:spPr>
            <a:xfrm flipH="false" flipV="false" rot="0">
              <a:off x="1556214" y="3416495"/>
              <a:ext cx="1261951" cy="1261951"/>
            </a:xfrm>
            <a:prstGeom prst="rect">
              <a:avLst/>
            </a:prstGeom>
          </p:spPr>
        </p:pic>
        <p:pic>
          <p:nvPicPr>
            <p:cNvPr name="Picture 35" id="35"/>
            <p:cNvPicPr>
              <a:picLocks noChangeAspect="true"/>
            </p:cNvPicPr>
            <p:nvPr/>
          </p:nvPicPr>
          <p:blipFill>
            <a:blip r:embed="rId32"/>
            <a:srcRect l="0" t="0" r="0" b="0"/>
            <a:stretch>
              <a:fillRect/>
            </a:stretch>
          </p:blipFill>
          <p:spPr>
            <a:xfrm flipH="false" flipV="false" rot="0">
              <a:off x="1557068" y="1710705"/>
              <a:ext cx="1261098" cy="1261098"/>
            </a:xfrm>
            <a:prstGeom prst="rect">
              <a:avLst/>
            </a:prstGeom>
          </p:spPr>
        </p:pic>
        <p:pic>
          <p:nvPicPr>
            <p:cNvPr name="Picture 36" id="36"/>
            <p:cNvPicPr>
              <a:picLocks noChangeAspect="true"/>
            </p:cNvPicPr>
            <p:nvPr/>
          </p:nvPicPr>
          <p:blipFill>
            <a:blip r:embed="rId33"/>
            <a:srcRect l="0" t="0" r="0" b="0"/>
            <a:stretch>
              <a:fillRect/>
            </a:stretch>
          </p:blipFill>
          <p:spPr>
            <a:xfrm flipH="false" flipV="false" rot="0">
              <a:off x="1553654" y="6721972"/>
              <a:ext cx="1261951" cy="1261951"/>
            </a:xfrm>
            <a:prstGeom prst="rect">
              <a:avLst/>
            </a:prstGeom>
          </p:spPr>
        </p:pic>
        <p:pic>
          <p:nvPicPr>
            <p:cNvPr name="Picture 37" id="37"/>
            <p:cNvPicPr>
              <a:picLocks noChangeAspect="true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3122677" y="3266097"/>
              <a:ext cx="1943405" cy="1384676"/>
            </a:xfrm>
            <a:prstGeom prst="rect">
              <a:avLst/>
            </a:prstGeom>
          </p:spPr>
        </p:pic>
        <p:pic>
          <p:nvPicPr>
            <p:cNvPr name="Picture 38" id="38"/>
            <p:cNvPicPr>
              <a:picLocks noChangeAspect="true"/>
            </p:cNvPicPr>
            <p:nvPr/>
          </p:nvPicPr>
          <p:blipFill>
            <a:blip r:embed="rId36"/>
            <a:srcRect l="0" t="0" r="0" b="0"/>
            <a:stretch>
              <a:fillRect/>
            </a:stretch>
          </p:blipFill>
          <p:spPr>
            <a:xfrm flipH="false" flipV="false" rot="0">
              <a:off x="9901946" y="3355142"/>
              <a:ext cx="4885440" cy="1028514"/>
            </a:xfrm>
            <a:prstGeom prst="rect">
              <a:avLst/>
            </a:prstGeom>
          </p:spPr>
        </p:pic>
        <p:pic>
          <p:nvPicPr>
            <p:cNvPr name="Picture 39" id="39"/>
            <p:cNvPicPr>
              <a:picLocks noChangeAspect="true"/>
            </p:cNvPicPr>
            <p:nvPr/>
          </p:nvPicPr>
          <p:blipFill>
            <a:blip r:embed="rId37"/>
            <a:srcRect l="0" t="0" r="0" b="0"/>
            <a:stretch>
              <a:fillRect/>
            </a:stretch>
          </p:blipFill>
          <p:spPr>
            <a:xfrm flipH="false" flipV="false" rot="0">
              <a:off x="5362238" y="2710364"/>
              <a:ext cx="2088608" cy="2496141"/>
            </a:xfrm>
            <a:prstGeom prst="rect">
              <a:avLst/>
            </a:prstGeom>
          </p:spPr>
        </p:pic>
        <p:pic>
          <p:nvPicPr>
            <p:cNvPr name="Picture 40" id="40"/>
            <p:cNvPicPr>
              <a:picLocks noChangeAspect="true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7704693" y="3177060"/>
              <a:ext cx="1943405" cy="1384676"/>
            </a:xfrm>
            <a:prstGeom prst="rect">
              <a:avLst/>
            </a:prstGeom>
          </p:spPr>
        </p:pic>
        <p:sp>
          <p:nvSpPr>
            <p:cNvPr name="TextBox 41" id="41"/>
            <p:cNvSpPr txBox="true"/>
            <p:nvPr/>
          </p:nvSpPr>
          <p:spPr>
            <a:xfrm rot="0">
              <a:off x="5736312" y="3638890"/>
              <a:ext cx="1340459" cy="7702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71"/>
                </a:lnSpc>
              </a:pPr>
              <a:r>
                <a:rPr lang="en-US" sz="3479">
                  <a:solidFill>
                    <a:srgbClr val="000000"/>
                  </a:solidFill>
                  <a:latin typeface="Paytone One Bold"/>
                </a:rPr>
                <a:t>H5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196606">
            <a:off x="12485143" y="-5686488"/>
            <a:ext cx="7299575" cy="1077422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284660">
            <a:off x="247526" y="3175668"/>
            <a:ext cx="11189148" cy="1651526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2865098"/>
            <a:ext cx="7768467" cy="559329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490833" y="2865098"/>
            <a:ext cx="7768467" cy="559329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390237" y="857250"/>
            <a:ext cx="550752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ea typeface="Paytone One Bold"/>
              </a:rPr>
              <a:t>後端-問題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28193" y="2953204"/>
            <a:ext cx="2113907" cy="54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ea typeface="Paytone One Bold"/>
              </a:rPr>
              <a:t>圖片切割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18113" y="2953204"/>
            <a:ext cx="2113907" cy="54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ea typeface="Paytone One Bold"/>
              </a:rPr>
              <a:t>算式分析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9662" y="3993553"/>
            <a:ext cx="7426542" cy="99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1"/>
              </a:lnSpc>
            </a:pPr>
            <a:r>
              <a:rPr lang="en-US" sz="5844">
                <a:solidFill>
                  <a:srgbClr val="000000"/>
                </a:solidFill>
                <a:ea typeface="Paytone One Bold"/>
              </a:rPr>
              <a:t>如何進行邊緣判定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9662" y="5312368"/>
            <a:ext cx="7426542" cy="99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1"/>
              </a:lnSpc>
            </a:pPr>
            <a:r>
              <a:rPr lang="en-US" sz="5844">
                <a:solidFill>
                  <a:srgbClr val="000000"/>
                </a:solidFill>
                <a:ea typeface="Paytone One Bold"/>
              </a:rPr>
              <a:t>過濾多餘雜訊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9662" y="6627182"/>
            <a:ext cx="7426542" cy="99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1"/>
              </a:lnSpc>
            </a:pPr>
            <a:r>
              <a:rPr lang="en-US" sz="5844">
                <a:solidFill>
                  <a:srgbClr val="000000"/>
                </a:solidFill>
                <a:ea typeface="Paytone One Bold"/>
              </a:rPr>
              <a:t>將圖片調成一樣大小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661796" y="5131711"/>
            <a:ext cx="7426542" cy="99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1"/>
              </a:lnSpc>
            </a:pPr>
            <a:r>
              <a:rPr lang="en-US" sz="5844">
                <a:solidFill>
                  <a:srgbClr val="000000"/>
                </a:solidFill>
                <a:ea typeface="Paytone One Bold"/>
              </a:rPr>
              <a:t>訓練資料不足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61796" y="3993553"/>
            <a:ext cx="7426542" cy="99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1"/>
              </a:lnSpc>
            </a:pPr>
            <a:r>
              <a:rPr lang="en-US" sz="5844">
                <a:solidFill>
                  <a:srgbClr val="000000"/>
                </a:solidFill>
                <a:ea typeface="Paytone One Bold"/>
              </a:rPr>
              <a:t>準確率過低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61796" y="6617976"/>
            <a:ext cx="7426542" cy="99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1"/>
              </a:lnSpc>
            </a:pPr>
            <a:r>
              <a:rPr lang="en-US" sz="5844">
                <a:solidFill>
                  <a:srgbClr val="000000"/>
                </a:solidFill>
                <a:ea typeface="Paytone One Bold"/>
              </a:rPr>
              <a:t>訓練資料的篩選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8196606">
            <a:off x="12485143" y="-5686488"/>
            <a:ext cx="7299575" cy="1077422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43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4284660">
            <a:off x="247526" y="3175668"/>
            <a:ext cx="11189148" cy="1651526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2865098"/>
            <a:ext cx="7768467" cy="559329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490833" y="2865098"/>
            <a:ext cx="7768467" cy="559329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1069157" y="3758556"/>
            <a:ext cx="7431979" cy="4229383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0447416" y="3725878"/>
            <a:ext cx="5855301" cy="4262061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7013945" y="857250"/>
            <a:ext cx="426011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Result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28193" y="2953204"/>
            <a:ext cx="2113907" cy="54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Paytone One Bold"/>
              </a:rPr>
              <a:t>Result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18113" y="2953204"/>
            <a:ext cx="2113907" cy="54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Paytone One Bold"/>
              </a:rPr>
              <a:t>Result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DAFj6gEh3XM</dc:identifier>
  <dcterms:modified xsi:type="dcterms:W3CDTF">2011-08-01T06:04:30Z</dcterms:modified>
  <cp:revision>1</cp:revision>
  <dc:title>Python Programming </dc:title>
</cp:coreProperties>
</file>