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837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FFFFF"/>
    <a:srgbClr val="006699"/>
    <a:srgbClr val="CCECFF"/>
    <a:srgbClr val="F8F8F8"/>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44584-F4BA-488A-B7DB-492C848D3090}" v="143" dt="2022-10-30T02:10:21.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70" autoAdjust="0"/>
  </p:normalViewPr>
  <p:slideViewPr>
    <p:cSldViewPr>
      <p:cViewPr varScale="1">
        <p:scale>
          <a:sx n="26" d="100"/>
          <a:sy n="26" d="100"/>
        </p:scale>
        <p:origin x="1024" y="32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805600" y="0"/>
            <a:ext cx="9601200" cy="329184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185825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5483224"/>
            <a:ext cx="9140825" cy="2743200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9140825" y="0"/>
            <a:ext cx="34747200" cy="54848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9140825" y="5483224"/>
            <a:ext cx="34747200" cy="2743200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914400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5486400"/>
            <a:ext cx="438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1039" name="Picture 15" descr="PosterTemplateCopyrigh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19400" y="32394525"/>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p:cNvSpPr txBox="1">
            <a:spLocks noChangeArrowheads="1"/>
          </p:cNvSpPr>
          <p:nvPr/>
        </p:nvSpPr>
        <p:spPr bwMode="auto">
          <a:xfrm>
            <a:off x="9140031" y="-685800"/>
            <a:ext cx="34736088"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9600" b="1" dirty="0">
                <a:solidFill>
                  <a:schemeClr val="bg1"/>
                </a:solidFill>
                <a:latin typeface="+mj-lt"/>
              </a:rPr>
              <a:t>Optimal Hotel Pricing Using Machine Learning</a:t>
            </a:r>
          </a:p>
        </p:txBody>
      </p:sp>
      <p:sp>
        <p:nvSpPr>
          <p:cNvPr id="2064" name="Text Box 16"/>
          <p:cNvSpPr txBox="1">
            <a:spLocks noChangeArrowheads="1"/>
          </p:cNvSpPr>
          <p:nvPr/>
        </p:nvSpPr>
        <p:spPr bwMode="auto">
          <a:xfrm>
            <a:off x="9140825" y="2741613"/>
            <a:ext cx="34736088" cy="185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marL="241300" marR="241300" algn="ctr">
              <a:lnSpc>
                <a:spcPct val="107000"/>
              </a:lnSpc>
              <a:spcBef>
                <a:spcPts val="0"/>
              </a:spcBef>
              <a:spcAft>
                <a:spcPts val="800"/>
              </a:spcAft>
            </a:pPr>
            <a:r>
              <a:rPr lang="en-US" sz="5400" dirty="0">
                <a:solidFill>
                  <a:schemeClr val="bg1"/>
                </a:solidFill>
                <a:effectLst/>
                <a:latin typeface="+mj-lt"/>
                <a:ea typeface="Times New Roman" panose="02020603050405020304" pitchFamily="18" charset="0"/>
              </a:rPr>
              <a:t>Megha Shah (3156703)</a:t>
            </a:r>
          </a:p>
          <a:p>
            <a:pPr marL="241300" marR="241300" algn="ctr">
              <a:lnSpc>
                <a:spcPct val="107000"/>
              </a:lnSpc>
              <a:spcBef>
                <a:spcPts val="0"/>
              </a:spcBef>
              <a:spcAft>
                <a:spcPts val="800"/>
              </a:spcAft>
            </a:pPr>
            <a:r>
              <a:rPr lang="en-US" sz="5400" dirty="0">
                <a:solidFill>
                  <a:schemeClr val="bg1"/>
                </a:solidFill>
                <a:effectLst/>
                <a:latin typeface="+mj-lt"/>
                <a:ea typeface="Times New Roman" panose="02020603050405020304" pitchFamily="18" charset="0"/>
              </a:rPr>
              <a:t>Department of Computer and Information Science, Gannon University</a:t>
            </a:r>
          </a:p>
          <a:p>
            <a:pPr marL="241300" marR="241300" algn="ctr">
              <a:lnSpc>
                <a:spcPct val="107000"/>
              </a:lnSpc>
              <a:spcBef>
                <a:spcPts val="0"/>
              </a:spcBef>
              <a:spcAft>
                <a:spcPts val="800"/>
              </a:spcAft>
            </a:pPr>
            <a:r>
              <a:rPr lang="en-US" sz="5400" dirty="0">
                <a:solidFill>
                  <a:schemeClr val="bg1"/>
                </a:solidFill>
                <a:effectLst/>
                <a:latin typeface="+mj-lt"/>
                <a:ea typeface="Times New Roman" panose="02020603050405020304" pitchFamily="18" charset="0"/>
              </a:rPr>
              <a:t>GCIS 605: Scholarship Seminar</a:t>
            </a:r>
          </a:p>
          <a:p>
            <a:pPr algn="ctr"/>
            <a:endParaRPr lang="en-US" sz="5400" dirty="0">
              <a:solidFill>
                <a:schemeClr val="bg1"/>
              </a:solidFill>
              <a:latin typeface="Calibri" pitchFamily="34" charset="0"/>
            </a:endParaRPr>
          </a:p>
        </p:txBody>
      </p:sp>
      <p:sp>
        <p:nvSpPr>
          <p:cNvPr id="2071" name="Text Box 23"/>
          <p:cNvSpPr txBox="1">
            <a:spLocks noChangeArrowheads="1"/>
          </p:cNvSpPr>
          <p:nvPr/>
        </p:nvSpPr>
        <p:spPr bwMode="auto">
          <a:xfrm>
            <a:off x="10058400"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b="1" dirty="0">
                <a:solidFill>
                  <a:schemeClr val="accent1">
                    <a:lumMod val="50000"/>
                  </a:schemeClr>
                </a:solidFill>
                <a:latin typeface="+mj-lt"/>
              </a:rPr>
              <a:t>INTRODUCTION</a:t>
            </a:r>
          </a:p>
        </p:txBody>
      </p:sp>
      <p:sp>
        <p:nvSpPr>
          <p:cNvPr id="2073" name="Text Box 25"/>
          <p:cNvSpPr txBox="1">
            <a:spLocks noChangeArrowheads="1"/>
          </p:cNvSpPr>
          <p:nvPr/>
        </p:nvSpPr>
        <p:spPr bwMode="auto">
          <a:xfrm>
            <a:off x="9720104" y="23105052"/>
            <a:ext cx="10393522" cy="1484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b="1" dirty="0">
                <a:solidFill>
                  <a:schemeClr val="accent1">
                    <a:lumMod val="50000"/>
                  </a:schemeClr>
                </a:solidFill>
                <a:latin typeface="+mj-lt"/>
              </a:rPr>
              <a:t>METHODS AND MATERIALS</a:t>
            </a:r>
          </a:p>
        </p:txBody>
      </p:sp>
      <p:sp>
        <p:nvSpPr>
          <p:cNvPr id="2075" name="Text Box 27"/>
          <p:cNvSpPr txBox="1">
            <a:spLocks noChangeArrowheads="1"/>
          </p:cNvSpPr>
          <p:nvPr/>
        </p:nvSpPr>
        <p:spPr bwMode="auto">
          <a:xfrm>
            <a:off x="32920540" y="15638326"/>
            <a:ext cx="10084752" cy="985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b="1" dirty="0">
                <a:solidFill>
                  <a:schemeClr val="accent1">
                    <a:lumMod val="50000"/>
                  </a:schemeClr>
                </a:solidFill>
                <a:latin typeface="+mj-lt"/>
              </a:rPr>
              <a:t>DISCUSSION</a:t>
            </a:r>
          </a:p>
        </p:txBody>
      </p:sp>
      <p:sp>
        <p:nvSpPr>
          <p:cNvPr id="2076" name="Text Box 28"/>
          <p:cNvSpPr txBox="1">
            <a:spLocks noChangeArrowheads="1"/>
          </p:cNvSpPr>
          <p:nvPr/>
        </p:nvSpPr>
        <p:spPr bwMode="auto">
          <a:xfrm>
            <a:off x="32907288"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b="1" dirty="0">
                <a:solidFill>
                  <a:schemeClr val="accent1">
                    <a:lumMod val="50000"/>
                  </a:schemeClr>
                </a:solidFill>
                <a:latin typeface="+mj-lt"/>
              </a:rPr>
              <a:t>RESULT</a:t>
            </a:r>
          </a:p>
        </p:txBody>
      </p:sp>
      <p:sp>
        <p:nvSpPr>
          <p:cNvPr id="2078" name="Text Box 30"/>
          <p:cNvSpPr txBox="1">
            <a:spLocks noChangeArrowheads="1"/>
          </p:cNvSpPr>
          <p:nvPr/>
        </p:nvSpPr>
        <p:spPr bwMode="auto">
          <a:xfrm>
            <a:off x="32610183" y="24589436"/>
            <a:ext cx="10395109"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b="1" dirty="0">
                <a:solidFill>
                  <a:schemeClr val="accent1">
                    <a:lumMod val="50000"/>
                  </a:schemeClr>
                </a:solidFill>
                <a:latin typeface="+mj-lt"/>
              </a:rPr>
              <a:t>REFERENCES</a:t>
            </a:r>
          </a:p>
        </p:txBody>
      </p:sp>
      <p:sp>
        <p:nvSpPr>
          <p:cNvPr id="2166" name="Text Box 118"/>
          <p:cNvSpPr txBox="1">
            <a:spLocks noChangeArrowheads="1"/>
          </p:cNvSpPr>
          <p:nvPr/>
        </p:nvSpPr>
        <p:spPr bwMode="auto">
          <a:xfrm>
            <a:off x="914400" y="5483225"/>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bg1"/>
                </a:solidFill>
                <a:latin typeface="+mj-lt"/>
              </a:rPr>
              <a:t>ABSTRACT</a:t>
            </a:r>
          </a:p>
        </p:txBody>
      </p:sp>
      <p:sp>
        <p:nvSpPr>
          <p:cNvPr id="2180" name="Rectangle 132"/>
          <p:cNvSpPr>
            <a:spLocks noChangeAspect="1" noChangeArrowheads="1"/>
          </p:cNvSpPr>
          <p:nvPr/>
        </p:nvSpPr>
        <p:spPr bwMode="auto">
          <a:xfrm>
            <a:off x="2741613" y="1370013"/>
            <a:ext cx="3656012" cy="2744787"/>
          </a:xfrm>
          <a:prstGeom prst="rect">
            <a:avLst/>
          </a:prstGeom>
          <a:blipFill dpi="0" rotWithShape="1">
            <a:blip r:embed="rId2">
              <a:lum bright="70000" contrast="-70000"/>
            </a:blip>
            <a:srcRect/>
            <a:stretch>
              <a:fillRect r="-101"/>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4389438"/>
            <a:endParaRPr lang="en-US" sz="2800" b="1" dirty="0">
              <a:latin typeface="Calibri" pitchFamily="34" charset="0"/>
            </a:endParaRPr>
          </a:p>
        </p:txBody>
      </p:sp>
      <p:sp>
        <p:nvSpPr>
          <p:cNvPr id="2182" name="Text Box 134"/>
          <p:cNvSpPr txBox="1">
            <a:spLocks noChangeArrowheads="1"/>
          </p:cNvSpPr>
          <p:nvPr/>
        </p:nvSpPr>
        <p:spPr bwMode="auto">
          <a:xfrm>
            <a:off x="914400" y="6858000"/>
            <a:ext cx="7315200" cy="18897481"/>
          </a:xfrm>
          <a:prstGeom prst="rect">
            <a:avLst/>
          </a:prstGeom>
          <a:solidFill>
            <a:schemeClr val="accent1">
              <a:lumMod val="75000"/>
            </a:schemeClr>
          </a:solidFill>
          <a:ln>
            <a:noFill/>
          </a:ln>
          <a:effectLst/>
        </p:spPr>
        <p:txBody>
          <a:bodyPr lIns="182880" tIns="182880" rIns="182880" bIns="182880">
            <a:spAutoFit/>
          </a:bodyPr>
          <a:lstStyle/>
          <a:p>
            <a:pPr algn="just" defTabSz="3291573" fontAlgn="auto">
              <a:spcBef>
                <a:spcPts val="0"/>
              </a:spcBef>
              <a:spcAft>
                <a:spcPts val="0"/>
              </a:spcAft>
            </a:pPr>
            <a:r>
              <a:rPr lang="en-US" sz="2800" dirty="0">
                <a:latin typeface="+mj-lt"/>
              </a:rPr>
              <a:t>In this research paper, we present the analysis of dependency factors such as Price, Room Availability, and Client Feedback by offering an Optimal hotel pricing technique which especially focuses on revenue management systems to increase the revenue of the hotels and adjust the prices to meet demand.</a:t>
            </a:r>
          </a:p>
          <a:p>
            <a:pPr algn="just" defTabSz="3291573" fontAlgn="auto">
              <a:spcBef>
                <a:spcPts val="0"/>
              </a:spcBef>
              <a:spcAft>
                <a:spcPts val="0"/>
              </a:spcAft>
            </a:pPr>
            <a:r>
              <a:rPr lang="en-US" sz="2800" dirty="0">
                <a:latin typeface="+mj-lt"/>
              </a:rPr>
              <a:t>The main objective is to create a system that would enable us to suggest dynamic hotel rates automatically based on current market information for upcoming check-ins.</a:t>
            </a:r>
          </a:p>
          <a:p>
            <a:pPr algn="just" defTabSz="3291573" fontAlgn="auto">
              <a:spcBef>
                <a:spcPts val="0"/>
              </a:spcBef>
              <a:spcAft>
                <a:spcPts val="0"/>
              </a:spcAft>
            </a:pPr>
            <a:r>
              <a:rPr lang="en-US" sz="2800" dirty="0">
                <a:latin typeface="+mj-lt"/>
              </a:rPr>
              <a:t>The paper aims to work on the research gap between the traditional method of predicting prices &amp; Modern Machine Learning algorithms to find better accuracy.</a:t>
            </a:r>
          </a:p>
          <a:p>
            <a:pPr algn="just" defTabSz="3291573" fontAlgn="auto">
              <a:spcBef>
                <a:spcPts val="0"/>
              </a:spcBef>
              <a:spcAft>
                <a:spcPts val="0"/>
              </a:spcAft>
            </a:pPr>
            <a:r>
              <a:rPr lang="en-US" sz="2800" dirty="0">
                <a:latin typeface="+mj-lt"/>
              </a:rPr>
              <a:t>We have collected a dataset from San Francisco Downtown locations, and our targeted population is Hotels from San Francisco. We have taken a sample size of 5200 with 28 other attributes by doing Quantitative Analysis, including Random Forest Regression Technique, Multi-Layer Perceptron Regression Technique and Cat Boost Algorithm.</a:t>
            </a:r>
          </a:p>
          <a:p>
            <a:pPr algn="just" defTabSz="3291573" fontAlgn="auto">
              <a:spcBef>
                <a:spcPts val="0"/>
              </a:spcBef>
              <a:spcAft>
                <a:spcPts val="0"/>
              </a:spcAft>
            </a:pPr>
            <a:r>
              <a:rPr lang="en-US" sz="2800" dirty="0">
                <a:latin typeface="+mj-lt"/>
              </a:rPr>
              <a:t>By doing the Analysis, we found that the hotel prices for the business stay are affected more by other metrics like the number of visitors &amp; number of people accommodated in the room for the business stay by using Multi-Layer Perceptron Regression which is giving the best result when compared with other Algorithms.</a:t>
            </a:r>
          </a:p>
          <a:p>
            <a:pPr algn="just" defTabSz="3291573" fontAlgn="auto">
              <a:spcBef>
                <a:spcPts val="0"/>
              </a:spcBef>
              <a:spcAft>
                <a:spcPts val="0"/>
              </a:spcAft>
            </a:pPr>
            <a:r>
              <a:rPr lang="en-US" sz="2800" dirty="0">
                <a:solidFill>
                  <a:srgbClr val="000000"/>
                </a:solidFill>
                <a:effectLst/>
                <a:latin typeface="+mj-lt"/>
                <a:ea typeface="Calibri" panose="020F0502020204030204" pitchFamily="34" charset="0"/>
              </a:rPr>
              <a:t>By effectively implementing the suggested strategy to the hotel revenue management challenges, we have tested the technique. The provided models aid practitioners in improving revenue optimization and prediction accuracy, and they offer a starting point for further study into creating machine learning models for controlling hotel revenue.</a:t>
            </a:r>
            <a:endParaRPr lang="en-US" sz="2800" dirty="0">
              <a:effectLst/>
              <a:latin typeface="+mj-lt"/>
              <a:ea typeface="Times New Roman" panose="02020603050405020304" pitchFamily="18" charset="0"/>
            </a:endParaRPr>
          </a:p>
          <a:p>
            <a:pPr algn="just" defTabSz="3291573" fontAlgn="auto">
              <a:spcBef>
                <a:spcPts val="0"/>
              </a:spcBef>
              <a:spcAft>
                <a:spcPts val="0"/>
              </a:spcAft>
            </a:pPr>
            <a:endParaRPr lang="en-US" sz="2800" dirty="0">
              <a:latin typeface="+mj-lt"/>
            </a:endParaRPr>
          </a:p>
        </p:txBody>
      </p:sp>
      <p:sp>
        <p:nvSpPr>
          <p:cNvPr id="2183" name="Text Box 135"/>
          <p:cNvSpPr txBox="1">
            <a:spLocks noChangeArrowheads="1"/>
          </p:cNvSpPr>
          <p:nvPr/>
        </p:nvSpPr>
        <p:spPr bwMode="auto">
          <a:xfrm>
            <a:off x="20917195" y="6854826"/>
            <a:ext cx="10787642" cy="26154852"/>
          </a:xfrm>
          <a:prstGeom prst="rect">
            <a:avLst/>
          </a:prstGeom>
          <a:solidFill>
            <a:schemeClr val="bg1"/>
          </a:solidFill>
          <a:ln>
            <a:noFill/>
          </a:ln>
          <a:effectLst/>
        </p:spPr>
        <p:txBody>
          <a:bodyPr wrap="square" lIns="182880" tIns="182880" rIns="182880" bIns="182880">
            <a:spAutoFit/>
          </a:bodyPr>
          <a:lstStyle/>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000" dirty="0">
              <a:solidFill>
                <a:prstClr val="black"/>
              </a:solidFill>
              <a:latin typeface="+mj-lt"/>
            </a:endParaRPr>
          </a:p>
          <a:p>
            <a:pPr algn="just" defTabSz="3291573" fontAlgn="auto">
              <a:spcBef>
                <a:spcPts val="0"/>
              </a:spcBef>
              <a:spcAft>
                <a:spcPts val="0"/>
              </a:spcAft>
            </a:pPr>
            <a:r>
              <a:rPr lang="en-US" sz="2000" b="1" dirty="0">
                <a:latin typeface="+mj-lt"/>
              </a:rPr>
              <a:t>Chart 2. Based on Cleanliness Fee </a:t>
            </a:r>
            <a:r>
              <a:rPr lang="en-US" sz="2000" b="1" dirty="0">
                <a:solidFill>
                  <a:schemeClr val="accent1">
                    <a:lumMod val="50000"/>
                  </a:schemeClr>
                </a:solidFill>
                <a:latin typeface="+mj-lt"/>
              </a:rPr>
              <a:t>                  </a:t>
            </a:r>
            <a:r>
              <a:rPr lang="en-US" sz="2000" b="1" dirty="0">
                <a:latin typeface="+mj-lt"/>
              </a:rPr>
              <a:t>Chart 3.Based on Security Deposit</a:t>
            </a:r>
            <a:r>
              <a:rPr lang="en-US" sz="2000" dirty="0">
                <a:latin typeface="+mj-lt"/>
              </a:rPr>
              <a:t>.</a:t>
            </a:r>
          </a:p>
          <a:p>
            <a:pPr algn="just" defTabSz="3291573" fontAlgn="auto">
              <a:spcBef>
                <a:spcPts val="0"/>
              </a:spcBef>
              <a:spcAft>
                <a:spcPts val="0"/>
              </a:spcAft>
            </a:pPr>
            <a:endParaRPr lang="en-US" sz="2800" dirty="0">
              <a:solidFill>
                <a:schemeClr val="accent1">
                  <a:lumMod val="50000"/>
                </a:schemeClr>
              </a:solidFill>
              <a:latin typeface="+mj-lt"/>
            </a:endParaRPr>
          </a:p>
          <a:p>
            <a:pPr algn="just" defTabSz="3291573" fontAlgn="auto">
              <a:spcBef>
                <a:spcPts val="0"/>
              </a:spcBef>
              <a:spcAft>
                <a:spcPts val="0"/>
              </a:spcAft>
            </a:pPr>
            <a:r>
              <a:rPr lang="en-US" sz="2800" b="1" dirty="0">
                <a:solidFill>
                  <a:prstClr val="black"/>
                </a:solidFill>
                <a:latin typeface="+mj-lt"/>
              </a:rPr>
              <a:t>Method 1:  Random Forest Regression Technique</a:t>
            </a:r>
          </a:p>
          <a:p>
            <a:pPr algn="just" defTabSz="3291573" fontAlgn="auto">
              <a:spcBef>
                <a:spcPts val="0"/>
              </a:spcBef>
              <a:spcAft>
                <a:spcPts val="0"/>
              </a:spcAft>
            </a:pPr>
            <a:r>
              <a:rPr lang="en-US" sz="2800" dirty="0">
                <a:solidFill>
                  <a:srgbClr val="000000"/>
                </a:solidFill>
                <a:highlight>
                  <a:srgbClr val="FFFFFF"/>
                </a:highlight>
                <a:latin typeface="+mj-lt"/>
                <a:ea typeface="Calibri" panose="020F0502020204030204" pitchFamily="34" charset="0"/>
              </a:rPr>
              <a:t>E</a:t>
            </a:r>
            <a:r>
              <a:rPr lang="en-US" sz="2800" dirty="0">
                <a:solidFill>
                  <a:srgbClr val="000000"/>
                </a:solidFill>
                <a:effectLst/>
                <a:highlight>
                  <a:srgbClr val="FFFFFF"/>
                </a:highlight>
                <a:latin typeface="+mj-lt"/>
                <a:ea typeface="Calibri" panose="020F0502020204030204" pitchFamily="34" charset="0"/>
              </a:rPr>
              <a:t>mploys an ensemble learning approach for regression and is a supervised learning algorithm. The ensemble learning method combines predictions from various machine learning algorithms to provide predictions that are more accurate than those from a single </a:t>
            </a:r>
            <a:r>
              <a:rPr lang="en-US" sz="2800" dirty="0">
                <a:solidFill>
                  <a:srgbClr val="000000"/>
                </a:solidFill>
                <a:effectLst/>
                <a:latin typeface="+mj-lt"/>
                <a:ea typeface="Calibri" panose="020F0502020204030204" pitchFamily="34" charset="0"/>
              </a:rPr>
              <a:t>model to create and display the random forest models, we have used random Forest packages. </a:t>
            </a:r>
            <a:r>
              <a:rPr lang="en-US" sz="2800" dirty="0">
                <a:solidFill>
                  <a:srgbClr val="000000"/>
                </a:solidFill>
                <a:effectLst/>
                <a:highlight>
                  <a:srgbClr val="FFFFFF"/>
                </a:highlight>
                <a:latin typeface="+mj-lt"/>
                <a:ea typeface="Calibri" panose="020F0502020204030204" pitchFamily="34" charset="0"/>
              </a:rPr>
              <a:t>Because there are too many outliers in this dataset, it is preferable to employ techniques that attempt to reduce impurity during fitting. Overfitting can be decreased through </a:t>
            </a:r>
            <a:r>
              <a:rPr lang="en-US" sz="2800" dirty="0">
                <a:solidFill>
                  <a:srgbClr val="212121"/>
                </a:solidFill>
                <a:effectLst/>
                <a:highlight>
                  <a:srgbClr val="FFFFFF"/>
                </a:highlight>
                <a:latin typeface="+mj-lt"/>
                <a:ea typeface="Calibri" panose="020F0502020204030204" pitchFamily="34" charset="0"/>
              </a:rPr>
              <a:t>pruning. I used the hyperparameter tuning technique to determine the ideal random forest parameters before fitting the model. </a:t>
            </a:r>
            <a:r>
              <a:rPr lang="en-US" sz="2800" dirty="0">
                <a:solidFill>
                  <a:srgbClr val="202124"/>
                </a:solidFill>
                <a:effectLst/>
                <a:highlight>
                  <a:srgbClr val="FFFFFF"/>
                </a:highlight>
                <a:latin typeface="+mj-lt"/>
                <a:ea typeface="Calibri" panose="020F0502020204030204" pitchFamily="34" charset="0"/>
              </a:rPr>
              <a:t>The best parameters of random forests are:</a:t>
            </a:r>
            <a:endParaRPr lang="en-US" sz="2800" dirty="0">
              <a:effectLst/>
              <a:latin typeface="+mj-lt"/>
              <a:ea typeface="Times New Roman" panose="02020603050405020304" pitchFamily="18" charset="0"/>
            </a:endParaRPr>
          </a:p>
          <a:p>
            <a:pPr marL="0" marR="0" algn="just">
              <a:lnSpc>
                <a:spcPct val="115000"/>
              </a:lnSpc>
              <a:spcBef>
                <a:spcPts val="0"/>
              </a:spcBef>
              <a:spcAft>
                <a:spcPts val="0"/>
              </a:spcAft>
            </a:pPr>
            <a:r>
              <a:rPr lang="en-US" sz="2800" dirty="0">
                <a:solidFill>
                  <a:srgbClr val="202124"/>
                </a:solidFill>
                <a:effectLst/>
                <a:highlight>
                  <a:srgbClr val="FFFFFF"/>
                </a:highlight>
                <a:latin typeface="+mj-lt"/>
                <a:ea typeface="Calibri" panose="020F0502020204030204" pitchFamily="34" charset="0"/>
              </a:rPr>
              <a:t>max depth – 11</a:t>
            </a:r>
            <a:r>
              <a:rPr lang="en-US" sz="2800" dirty="0">
                <a:highlight>
                  <a:srgbClr val="FFFFFF"/>
                </a:highlight>
                <a:latin typeface="+mj-lt"/>
                <a:ea typeface="Calibri" panose="020F0502020204030204" pitchFamily="34" charset="0"/>
              </a:rPr>
              <a:t>, </a:t>
            </a:r>
            <a:r>
              <a:rPr lang="en-US" sz="2800" dirty="0">
                <a:solidFill>
                  <a:srgbClr val="202124"/>
                </a:solidFill>
                <a:effectLst/>
                <a:highlight>
                  <a:srgbClr val="FFFFFF"/>
                </a:highlight>
                <a:latin typeface="+mj-lt"/>
                <a:ea typeface="Calibri" panose="020F0502020204030204" pitchFamily="34" charset="0"/>
              </a:rPr>
              <a:t>Number of estimators – 120</a:t>
            </a:r>
            <a:r>
              <a:rPr lang="en-US" sz="2800" dirty="0">
                <a:highlight>
                  <a:srgbClr val="FFFFFF"/>
                </a:highlight>
                <a:latin typeface="+mj-lt"/>
                <a:ea typeface="Calibri" panose="020F0502020204030204" pitchFamily="34" charset="0"/>
              </a:rPr>
              <a:t>, </a:t>
            </a:r>
            <a:r>
              <a:rPr lang="en-US" sz="2800" dirty="0">
                <a:solidFill>
                  <a:srgbClr val="202124"/>
                </a:solidFill>
                <a:effectLst/>
                <a:highlight>
                  <a:srgbClr val="FFFFFF"/>
                </a:highlight>
                <a:latin typeface="+mj-lt"/>
                <a:ea typeface="Calibri" panose="020F0502020204030204" pitchFamily="34" charset="0"/>
              </a:rPr>
              <a:t>Criterion – log</a:t>
            </a:r>
            <a:endParaRPr lang="en-US" sz="2800" dirty="0">
              <a:effectLst/>
              <a:latin typeface="+mj-lt"/>
              <a:ea typeface="Times New Roman" panose="02020603050405020304" pitchFamily="18" charset="0"/>
            </a:endParaRPr>
          </a:p>
          <a:p>
            <a:pPr algn="just" defTabSz="3291573" fontAlgn="auto">
              <a:spcBef>
                <a:spcPts val="0"/>
              </a:spcBef>
              <a:spcAft>
                <a:spcPts val="0"/>
              </a:spcAft>
            </a:pPr>
            <a:endParaRPr lang="en-US" sz="2800" b="1" dirty="0">
              <a:solidFill>
                <a:prstClr val="black"/>
              </a:solidFill>
              <a:latin typeface="+mj-lt"/>
            </a:endParaRPr>
          </a:p>
          <a:p>
            <a:pPr algn="just" defTabSz="3291573" fontAlgn="auto">
              <a:spcBef>
                <a:spcPts val="0"/>
              </a:spcBef>
              <a:spcAft>
                <a:spcPts val="0"/>
              </a:spcAft>
            </a:pPr>
            <a:endParaRPr lang="en-US" sz="2800" b="1" dirty="0">
              <a:solidFill>
                <a:prstClr val="black"/>
              </a:solidFill>
              <a:latin typeface="+mj-lt"/>
            </a:endParaRPr>
          </a:p>
          <a:p>
            <a:pPr algn="just" defTabSz="3291573" fontAlgn="auto">
              <a:spcBef>
                <a:spcPts val="0"/>
              </a:spcBef>
              <a:spcAft>
                <a:spcPts val="0"/>
              </a:spcAft>
            </a:pPr>
            <a:endParaRPr lang="en-US" sz="2800" b="1"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endParaRPr lang="en-US" sz="2800" dirty="0">
              <a:solidFill>
                <a:prstClr val="black"/>
              </a:solidFill>
              <a:latin typeface="+mj-lt"/>
            </a:endParaRPr>
          </a:p>
          <a:p>
            <a:pPr algn="just" defTabSz="3291573" fontAlgn="auto">
              <a:spcBef>
                <a:spcPts val="0"/>
              </a:spcBef>
              <a:spcAft>
                <a:spcPts val="0"/>
              </a:spcAft>
            </a:pPr>
            <a:r>
              <a:rPr lang="en-US" sz="2000" b="1" dirty="0">
                <a:latin typeface="+mj-lt"/>
              </a:rPr>
              <a:t>Chart 4. Descending order of Random Forest Regression Technique</a:t>
            </a:r>
          </a:p>
          <a:p>
            <a:pPr algn="just" defTabSz="3291573" fontAlgn="auto">
              <a:spcBef>
                <a:spcPts val="0"/>
              </a:spcBef>
              <a:spcAft>
                <a:spcPts val="0"/>
              </a:spcAft>
            </a:pPr>
            <a:endParaRPr lang="en-US" sz="2800" b="1" dirty="0">
              <a:solidFill>
                <a:prstClr val="black"/>
              </a:solidFill>
              <a:latin typeface="+mj-lt"/>
            </a:endParaRPr>
          </a:p>
          <a:p>
            <a:pPr algn="just" defTabSz="3291573" fontAlgn="auto">
              <a:spcBef>
                <a:spcPts val="0"/>
              </a:spcBef>
              <a:spcAft>
                <a:spcPts val="0"/>
              </a:spcAft>
            </a:pPr>
            <a:r>
              <a:rPr lang="en-US" sz="2800" b="1" dirty="0">
                <a:solidFill>
                  <a:prstClr val="black"/>
                </a:solidFill>
                <a:latin typeface="+mj-lt"/>
              </a:rPr>
              <a:t>Method 2:  Multi-Layer Perceptron Regression</a:t>
            </a:r>
          </a:p>
          <a:p>
            <a:pPr algn="just" defTabSz="3291573" fontAlgn="auto">
              <a:spcBef>
                <a:spcPts val="0"/>
              </a:spcBef>
              <a:spcAft>
                <a:spcPts val="0"/>
              </a:spcAft>
            </a:pPr>
            <a:r>
              <a:rPr lang="en-US" sz="2800" dirty="0">
                <a:effectLst/>
                <a:highlight>
                  <a:srgbClr val="FFFFFF"/>
                </a:highlight>
                <a:latin typeface="+mj-lt"/>
                <a:ea typeface="Calibri" panose="020F0502020204030204" pitchFamily="34" charset="0"/>
              </a:rPr>
              <a:t>It is a neural network that inputs normalized data, performs some preliminary processing, and outputs the outcome. It's a type of "black box" model that doesn't need any manual engineering, unlike a random forest, however training these models to outperform conventional machine learning models requires more data. It is prone to anomalies. Using hyperparameter tuning we obtained the following optimal parameters:</a:t>
            </a:r>
            <a:endParaRPr lang="en-US" sz="2800" dirty="0">
              <a:effectLst/>
              <a:latin typeface="+mj-lt"/>
              <a:ea typeface="Times New Roman" panose="02020603050405020304" pitchFamily="18" charset="0"/>
            </a:endParaRPr>
          </a:p>
          <a:p>
            <a:pPr marL="0" marR="0" algn="just">
              <a:lnSpc>
                <a:spcPct val="115000"/>
              </a:lnSpc>
              <a:spcBef>
                <a:spcPts val="0"/>
              </a:spcBef>
              <a:spcAft>
                <a:spcPts val="0"/>
              </a:spcAft>
            </a:pPr>
            <a:r>
              <a:rPr lang="en-US" sz="2800" dirty="0">
                <a:effectLst/>
                <a:highlight>
                  <a:srgbClr val="FFFFFF"/>
                </a:highlight>
                <a:latin typeface="+mj-lt"/>
                <a:ea typeface="Calibri" panose="020F0502020204030204" pitchFamily="34" charset="0"/>
              </a:rPr>
              <a:t>Hidden layer size – 34</a:t>
            </a:r>
            <a:r>
              <a:rPr lang="en-US" sz="2800" dirty="0">
                <a:highlight>
                  <a:srgbClr val="FFFFFF"/>
                </a:highlight>
                <a:latin typeface="+mj-lt"/>
                <a:ea typeface="Calibri" panose="020F0502020204030204" pitchFamily="34" charset="0"/>
              </a:rPr>
              <a:t>, </a:t>
            </a:r>
            <a:r>
              <a:rPr lang="en-US" sz="2800" dirty="0">
                <a:effectLst/>
                <a:highlight>
                  <a:srgbClr val="FFFFFF"/>
                </a:highlight>
                <a:latin typeface="+mj-lt"/>
                <a:ea typeface="Calibri" panose="020F0502020204030204" pitchFamily="34" charset="0"/>
              </a:rPr>
              <a:t>Solver – </a:t>
            </a:r>
            <a:r>
              <a:rPr lang="en-US" sz="2800" dirty="0" err="1">
                <a:effectLst/>
                <a:highlight>
                  <a:srgbClr val="FFFFFF"/>
                </a:highlight>
                <a:latin typeface="+mj-lt"/>
                <a:ea typeface="Calibri" panose="020F0502020204030204" pitchFamily="34" charset="0"/>
              </a:rPr>
              <a:t>adam</a:t>
            </a:r>
            <a:r>
              <a:rPr lang="en-US" sz="2800" dirty="0">
                <a:highlight>
                  <a:srgbClr val="FFFFFF"/>
                </a:highlight>
                <a:latin typeface="+mj-lt"/>
                <a:ea typeface="Calibri" panose="020F0502020204030204" pitchFamily="34" charset="0"/>
              </a:rPr>
              <a:t>, </a:t>
            </a:r>
            <a:r>
              <a:rPr lang="en-US" sz="2800" dirty="0">
                <a:effectLst/>
                <a:highlight>
                  <a:srgbClr val="FFFFFF"/>
                </a:highlight>
                <a:latin typeface="+mj-lt"/>
                <a:ea typeface="Calibri" panose="020F0502020204030204" pitchFamily="34" charset="0"/>
              </a:rPr>
              <a:t>Alpha - 0.0005</a:t>
            </a:r>
            <a:r>
              <a:rPr lang="en-US" sz="2800" dirty="0">
                <a:highlight>
                  <a:srgbClr val="FFFFFF"/>
                </a:highlight>
                <a:latin typeface="+mj-lt"/>
                <a:ea typeface="Calibri" panose="020F0502020204030204" pitchFamily="34" charset="0"/>
              </a:rPr>
              <a:t>, </a:t>
            </a:r>
            <a:r>
              <a:rPr lang="en-US" sz="2800" dirty="0">
                <a:effectLst/>
                <a:highlight>
                  <a:srgbClr val="FFFFFF"/>
                </a:highlight>
                <a:latin typeface="+mj-lt"/>
                <a:ea typeface="Calibri" panose="020F0502020204030204" pitchFamily="34" charset="0"/>
              </a:rPr>
              <a:t>Activation – </a:t>
            </a:r>
            <a:r>
              <a:rPr lang="en-US" sz="2800" dirty="0" err="1">
                <a:effectLst/>
                <a:highlight>
                  <a:srgbClr val="FFFFFF"/>
                </a:highlight>
                <a:latin typeface="+mj-lt"/>
                <a:ea typeface="Calibri" panose="020F0502020204030204" pitchFamily="34" charset="0"/>
              </a:rPr>
              <a:t>relu</a:t>
            </a:r>
            <a:r>
              <a:rPr lang="en-US" sz="2800" dirty="0">
                <a:highlight>
                  <a:srgbClr val="FFFFFF"/>
                </a:highlight>
                <a:latin typeface="+mj-lt"/>
                <a:ea typeface="Calibri" panose="020F0502020204030204" pitchFamily="34" charset="0"/>
              </a:rPr>
              <a:t>, </a:t>
            </a:r>
            <a:r>
              <a:rPr lang="en-US" sz="2800" dirty="0">
                <a:effectLst/>
                <a:highlight>
                  <a:srgbClr val="FFFFFF"/>
                </a:highlight>
                <a:latin typeface="+mj-lt"/>
                <a:ea typeface="Calibri" panose="020F0502020204030204" pitchFamily="34" charset="0"/>
              </a:rPr>
              <a:t>Number of iterations – 7000</a:t>
            </a:r>
          </a:p>
          <a:p>
            <a:pPr marL="0" marR="0" algn="just">
              <a:lnSpc>
                <a:spcPct val="115000"/>
              </a:lnSpc>
              <a:spcBef>
                <a:spcPts val="0"/>
              </a:spcBef>
              <a:spcAft>
                <a:spcPts val="0"/>
              </a:spcAft>
            </a:pPr>
            <a:endParaRPr lang="en-US" sz="2800" b="1" dirty="0">
              <a:solidFill>
                <a:srgbClr val="212121"/>
              </a:solidFill>
              <a:highlight>
                <a:srgbClr val="FFFFFF"/>
              </a:highlight>
              <a:latin typeface="+mj-lt"/>
              <a:ea typeface="Calibri" panose="020F0502020204030204" pitchFamily="34" charset="0"/>
            </a:endParaRPr>
          </a:p>
          <a:p>
            <a:pPr marL="0" marR="0" algn="just">
              <a:lnSpc>
                <a:spcPct val="115000"/>
              </a:lnSpc>
              <a:spcBef>
                <a:spcPts val="0"/>
              </a:spcBef>
              <a:spcAft>
                <a:spcPts val="0"/>
              </a:spcAft>
            </a:pPr>
            <a:r>
              <a:rPr lang="en-US" sz="2800" b="1" dirty="0">
                <a:solidFill>
                  <a:srgbClr val="212121"/>
                </a:solidFill>
                <a:highlight>
                  <a:srgbClr val="FFFFFF"/>
                </a:highlight>
                <a:latin typeface="+mj-lt"/>
                <a:ea typeface="Calibri" panose="020F0502020204030204" pitchFamily="34" charset="0"/>
              </a:rPr>
              <a:t>Method </a:t>
            </a:r>
            <a:r>
              <a:rPr lang="en-US" sz="2800" b="1" dirty="0">
                <a:solidFill>
                  <a:srgbClr val="212121"/>
                </a:solidFill>
                <a:effectLst/>
                <a:highlight>
                  <a:srgbClr val="FFFFFF"/>
                </a:highlight>
                <a:latin typeface="+mj-lt"/>
                <a:ea typeface="Calibri" panose="020F0502020204030204" pitchFamily="34" charset="0"/>
              </a:rPr>
              <a:t>3: Catboost </a:t>
            </a:r>
          </a:p>
          <a:p>
            <a:pPr marL="0" marR="0" algn="just">
              <a:lnSpc>
                <a:spcPct val="115000"/>
              </a:lnSpc>
              <a:spcBef>
                <a:spcPts val="0"/>
              </a:spcBef>
              <a:spcAft>
                <a:spcPts val="0"/>
              </a:spcAft>
            </a:pPr>
            <a:r>
              <a:rPr lang="en-US" sz="2800" dirty="0">
                <a:highlight>
                  <a:srgbClr val="FFFFFF"/>
                </a:highlight>
                <a:latin typeface="+mj-lt"/>
                <a:ea typeface="Courier New" panose="02070309020205020404" pitchFamily="49" charset="0"/>
              </a:rPr>
              <a:t>Cat</a:t>
            </a:r>
            <a:r>
              <a:rPr lang="en-US" sz="2800" dirty="0">
                <a:effectLst/>
                <a:highlight>
                  <a:srgbClr val="FFFFFF"/>
                </a:highlight>
                <a:latin typeface="+mj-lt"/>
                <a:ea typeface="Calibri" panose="020F0502020204030204" pitchFamily="34" charset="0"/>
              </a:rPr>
              <a:t>boost expands on gradient boosting and decision tree theory. The basic goal of boosting is to successively combine many weak models or models that just slightly outperform the chance, to produce a strong, competitive predictive model through greedy search.</a:t>
            </a:r>
            <a:r>
              <a:rPr lang="en-US" sz="2800" dirty="0">
                <a:highlight>
                  <a:srgbClr val="FFFFFF"/>
                </a:highlight>
                <a:latin typeface="+mj-lt"/>
                <a:ea typeface="Calibri" panose="020F0502020204030204" pitchFamily="34" charset="0"/>
              </a:rPr>
              <a:t> </a:t>
            </a:r>
            <a:r>
              <a:rPr lang="en-US" sz="2800" dirty="0">
                <a:effectLst/>
                <a:highlight>
                  <a:srgbClr val="FFFFFF"/>
                </a:highlight>
                <a:latin typeface="+mj-lt"/>
                <a:ea typeface="Calibri" panose="020F0502020204030204" pitchFamily="34" charset="0"/>
              </a:rPr>
              <a:t>By training a series of weak learners, the boosting algorithm's main benefit is its ability to handle outliers. In contrast to previous methods, it also works well on samples outside of distribution. Using hyperparameter tuning we obtained the following optimal parameters:</a:t>
            </a:r>
            <a:endParaRPr lang="en-US" sz="2800" dirty="0">
              <a:effectLst/>
              <a:latin typeface="+mj-lt"/>
              <a:ea typeface="Times New Roman" panose="02020603050405020304" pitchFamily="18" charset="0"/>
            </a:endParaRPr>
          </a:p>
          <a:p>
            <a:pPr marL="0" marR="0" algn="just">
              <a:lnSpc>
                <a:spcPct val="115000"/>
              </a:lnSpc>
              <a:spcBef>
                <a:spcPts val="0"/>
              </a:spcBef>
              <a:spcAft>
                <a:spcPts val="0"/>
              </a:spcAft>
            </a:pPr>
            <a:r>
              <a:rPr lang="en-US" sz="2800" dirty="0">
                <a:effectLst/>
                <a:highlight>
                  <a:srgbClr val="FFFFFF"/>
                </a:highlight>
                <a:latin typeface="+mj-lt"/>
                <a:ea typeface="Calibri" panose="020F0502020204030204" pitchFamily="34" charset="0"/>
              </a:rPr>
              <a:t>Learning rate - 0.03</a:t>
            </a:r>
            <a:r>
              <a:rPr lang="en-US" sz="2800" dirty="0">
                <a:highlight>
                  <a:srgbClr val="FFFFFF"/>
                </a:highlight>
                <a:latin typeface="+mj-lt"/>
                <a:ea typeface="Calibri" panose="020F0502020204030204" pitchFamily="34" charset="0"/>
              </a:rPr>
              <a:t>, </a:t>
            </a:r>
            <a:r>
              <a:rPr lang="en-US" sz="2800" dirty="0">
                <a:effectLst/>
                <a:highlight>
                  <a:srgbClr val="FFFFFF"/>
                </a:highlight>
                <a:latin typeface="+mj-lt"/>
                <a:ea typeface="Calibri" panose="020F0502020204030204" pitchFamily="34" charset="0"/>
              </a:rPr>
              <a:t>depth – 8</a:t>
            </a:r>
            <a:r>
              <a:rPr lang="en-US" sz="2800" dirty="0">
                <a:highlight>
                  <a:srgbClr val="FFFFFF"/>
                </a:highlight>
                <a:latin typeface="+mj-lt"/>
                <a:ea typeface="Calibri" panose="020F0502020204030204" pitchFamily="34" charset="0"/>
              </a:rPr>
              <a:t>, </a:t>
            </a:r>
            <a:r>
              <a:rPr lang="en-US" sz="2800" dirty="0">
                <a:effectLst/>
                <a:highlight>
                  <a:srgbClr val="FFFFFF"/>
                </a:highlight>
                <a:latin typeface="+mj-lt"/>
                <a:ea typeface="Calibri" panose="020F0502020204030204" pitchFamily="34" charset="0"/>
              </a:rPr>
              <a:t>L2_ref_reg - 0.2</a:t>
            </a:r>
            <a:r>
              <a:rPr lang="en-US" sz="2800" dirty="0">
                <a:highlight>
                  <a:srgbClr val="FFFFFF"/>
                </a:highlight>
                <a:latin typeface="+mj-lt"/>
                <a:ea typeface="Calibri" panose="020F0502020204030204" pitchFamily="34" charset="0"/>
              </a:rPr>
              <a:t>, </a:t>
            </a:r>
            <a:r>
              <a:rPr lang="en-US" sz="2800" dirty="0">
                <a:effectLst/>
                <a:highlight>
                  <a:srgbClr val="FFFFFF"/>
                </a:highlight>
                <a:latin typeface="+mj-lt"/>
                <a:ea typeface="Calibri" panose="020F0502020204030204" pitchFamily="34" charset="0"/>
              </a:rPr>
              <a:t>Number of iterations - 150</a:t>
            </a:r>
            <a:endParaRPr lang="en-US" sz="2800" dirty="0">
              <a:effectLst/>
              <a:latin typeface="+mj-lt"/>
              <a:ea typeface="Times New Roman" panose="02020603050405020304" pitchFamily="18" charset="0"/>
            </a:endParaRPr>
          </a:p>
          <a:p>
            <a:pPr marL="0" marR="0" algn="just">
              <a:lnSpc>
                <a:spcPct val="115000"/>
              </a:lnSpc>
              <a:spcBef>
                <a:spcPts val="0"/>
              </a:spcBef>
              <a:spcAft>
                <a:spcPts val="0"/>
              </a:spcAft>
            </a:pPr>
            <a:endParaRPr lang="en-US" sz="2800" dirty="0">
              <a:effectLst/>
              <a:latin typeface="+mj-lt"/>
              <a:ea typeface="Times New Roman" panose="02020603050405020304" pitchFamily="18" charset="0"/>
            </a:endParaRPr>
          </a:p>
          <a:p>
            <a:pPr algn="just" defTabSz="3291573" fontAlgn="auto">
              <a:spcBef>
                <a:spcPts val="0"/>
              </a:spcBef>
              <a:spcAft>
                <a:spcPts val="0"/>
              </a:spcAft>
            </a:pPr>
            <a:endParaRPr lang="en-US" sz="2800" dirty="0">
              <a:solidFill>
                <a:prstClr val="black"/>
              </a:solidFill>
              <a:latin typeface="Calibri" pitchFamily="34" charset="0"/>
            </a:endParaRPr>
          </a:p>
        </p:txBody>
      </p:sp>
      <p:sp>
        <p:nvSpPr>
          <p:cNvPr id="2184" name="Text Box 136"/>
          <p:cNvSpPr txBox="1">
            <a:spLocks noChangeArrowheads="1"/>
          </p:cNvSpPr>
          <p:nvPr/>
        </p:nvSpPr>
        <p:spPr bwMode="auto">
          <a:xfrm>
            <a:off x="31850673" y="6854825"/>
            <a:ext cx="11746521" cy="4786888"/>
          </a:xfrm>
          <a:prstGeom prst="rect">
            <a:avLst/>
          </a:prstGeom>
          <a:solidFill>
            <a:schemeClr val="bg1"/>
          </a:solidFill>
          <a:ln>
            <a:noFill/>
          </a:ln>
          <a:effectLst/>
        </p:spPr>
        <p:txBody>
          <a:bodyPr wrap="square" lIns="182880" tIns="182880" rIns="182880" bIns="182880">
            <a:spAutoFit/>
          </a:bodyPr>
          <a:lstStyle/>
          <a:p>
            <a:pPr marL="0" marR="0" indent="215900" algn="just">
              <a:lnSpc>
                <a:spcPct val="115000"/>
              </a:lnSpc>
              <a:spcBef>
                <a:spcPts val="0"/>
              </a:spcBef>
              <a:spcAft>
                <a:spcPts val="0"/>
              </a:spcAft>
            </a:pPr>
            <a:r>
              <a:rPr lang="en-US" sz="2800" dirty="0">
                <a:solidFill>
                  <a:srgbClr val="212121"/>
                </a:solidFill>
                <a:effectLst/>
                <a:highlight>
                  <a:srgbClr val="FFFFFF"/>
                </a:highlight>
                <a:latin typeface="+mj-lt"/>
                <a:ea typeface="Calibri" panose="020F0502020204030204" pitchFamily="34" charset="0"/>
              </a:rPr>
              <a:t>The same number of samples and data distribution was used for both model training and testing. With a mean absolute error of 25.39 on the train set and 43.93 on the test set, the Catboost approach performed better than the neural network and random forest model. Even while the Catboost performed well, unlike the MLP regressor, it is not extended to the test set, which causes overfitting. The MLP regressor will perform better if the dataset has more samples because neural networks are data-hungry.</a:t>
            </a:r>
          </a:p>
          <a:p>
            <a:pPr marL="0" marR="0" indent="215900" algn="just">
              <a:lnSpc>
                <a:spcPct val="115000"/>
              </a:lnSpc>
              <a:spcBef>
                <a:spcPts val="0"/>
              </a:spcBef>
              <a:spcAft>
                <a:spcPts val="0"/>
              </a:spcAft>
            </a:pPr>
            <a:endParaRPr lang="en-US" sz="2800" dirty="0">
              <a:effectLst/>
              <a:latin typeface="+mj-lt"/>
              <a:ea typeface="Times New Roman" panose="02020603050405020304" pitchFamily="18" charset="0"/>
            </a:endParaRPr>
          </a:p>
        </p:txBody>
      </p:sp>
      <p:sp>
        <p:nvSpPr>
          <p:cNvPr id="2185" name="Text Box 137"/>
          <p:cNvSpPr txBox="1">
            <a:spLocks noChangeArrowheads="1"/>
          </p:cNvSpPr>
          <p:nvPr/>
        </p:nvSpPr>
        <p:spPr bwMode="auto">
          <a:xfrm>
            <a:off x="10226754" y="24589436"/>
            <a:ext cx="10221993" cy="3816429"/>
          </a:xfrm>
          <a:prstGeom prst="rect">
            <a:avLst/>
          </a:prstGeom>
          <a:solidFill>
            <a:schemeClr val="bg1"/>
          </a:solidFill>
          <a:ln>
            <a:noFill/>
          </a:ln>
          <a:effectLst/>
        </p:spPr>
        <p:txBody>
          <a:bodyPr wrap="square" lIns="182880" tIns="182880" rIns="182880" bIns="182880">
            <a:spAutoFit/>
          </a:bodyPr>
          <a:lstStyle/>
          <a:p>
            <a:pPr algn="just" defTabSz="3291573" fontAlgn="auto">
              <a:spcBef>
                <a:spcPts val="0"/>
              </a:spcBef>
              <a:spcAft>
                <a:spcPts val="0"/>
              </a:spcAft>
            </a:pPr>
            <a:r>
              <a:rPr lang="en-US" sz="2800" dirty="0">
                <a:effectLst/>
                <a:latin typeface="+mj-lt"/>
                <a:ea typeface="Calibri" panose="020F0502020204030204" pitchFamily="34" charset="0"/>
                <a:cs typeface="Times New Roman" panose="02020603050405020304" pitchFamily="18" charset="0"/>
              </a:rPr>
              <a:t>The data we have collected for this paper is from hotels in San Francisco Downtown Locations which is also our targeted population. We have collected datasets from insideAirbnb website of San Francisco with a sample size of 5200 with 28 other attributes by using quantitative analysis, which includes Random Forest Regression Technique, Multi-Layer Perceptron Regression Technique and Catboost Algorithm.</a:t>
            </a:r>
          </a:p>
          <a:p>
            <a:pPr defTabSz="3291573" fontAlgn="auto">
              <a:spcBef>
                <a:spcPts val="0"/>
              </a:spcBef>
              <a:spcAft>
                <a:spcPts val="0"/>
              </a:spcAft>
            </a:pPr>
            <a:endParaRPr lang="en-US" sz="2800" dirty="0">
              <a:solidFill>
                <a:prstClr val="black"/>
              </a:solidFill>
              <a:latin typeface="+mj-lt"/>
            </a:endParaRPr>
          </a:p>
        </p:txBody>
      </p:sp>
      <p:sp>
        <p:nvSpPr>
          <p:cNvPr id="2186" name="Text Box 138"/>
          <p:cNvSpPr txBox="1">
            <a:spLocks noChangeArrowheads="1"/>
          </p:cNvSpPr>
          <p:nvPr/>
        </p:nvSpPr>
        <p:spPr bwMode="auto">
          <a:xfrm rot="10800000" flipV="1">
            <a:off x="31869927" y="16807996"/>
            <a:ext cx="11746520" cy="7760009"/>
          </a:xfrm>
          <a:prstGeom prst="rect">
            <a:avLst/>
          </a:prstGeom>
          <a:solidFill>
            <a:schemeClr val="bg1"/>
          </a:solidFill>
          <a:ln>
            <a:noFill/>
          </a:ln>
          <a:effectLst/>
        </p:spPr>
        <p:txBody>
          <a:bodyPr wrap="square" lIns="182880" tIns="182880" rIns="182880" bIns="182880">
            <a:spAutoFit/>
          </a:bodyPr>
          <a:lstStyle/>
          <a:p>
            <a:pPr marL="0" marR="0" indent="215900" algn="just">
              <a:lnSpc>
                <a:spcPct val="115000"/>
              </a:lnSpc>
              <a:spcBef>
                <a:spcPts val="0"/>
              </a:spcBef>
              <a:spcAft>
                <a:spcPts val="0"/>
              </a:spcAft>
            </a:pPr>
            <a:r>
              <a:rPr lang="en-US" sz="2800" dirty="0">
                <a:solidFill>
                  <a:srgbClr val="212121"/>
                </a:solidFill>
                <a:effectLst/>
                <a:latin typeface="+mj-lt"/>
                <a:ea typeface="Arial" panose="020B0604020202020204" pitchFamily="34" charset="0"/>
                <a:cs typeface="Calibri" panose="020F0502020204030204" pitchFamily="34" charset="0"/>
              </a:rPr>
              <a:t>We describe a dynamic pricing method for hotel revenue management in this research. The proposed dynamic pricing system is composed of three components. The initial step is to gather any hotel's historical data records. In the second section, numerous characteristics such as price, room availability, and customer reviews are analyzed in order to provide dynamic pricing. The final stage entails running a few regression algorithms on the supplied data to generate dynamic hotel pricing. We proposed a novel strategy that used regression algorithms. The Random Forest Regressor, </a:t>
            </a:r>
            <a:r>
              <a:rPr lang="en-US" sz="2800" dirty="0">
                <a:solidFill>
                  <a:srgbClr val="212121"/>
                </a:solidFill>
                <a:latin typeface="+mj-lt"/>
                <a:ea typeface="Arial" panose="020B0604020202020204" pitchFamily="34" charset="0"/>
                <a:cs typeface="Calibri" panose="020F0502020204030204" pitchFamily="34" charset="0"/>
              </a:rPr>
              <a:t>C</a:t>
            </a:r>
            <a:r>
              <a:rPr lang="en-US" sz="2800" dirty="0">
                <a:solidFill>
                  <a:srgbClr val="212121"/>
                </a:solidFill>
                <a:effectLst/>
                <a:latin typeface="+mj-lt"/>
                <a:ea typeface="Arial" panose="020B0604020202020204" pitchFamily="34" charset="0"/>
                <a:cs typeface="Calibri" panose="020F0502020204030204" pitchFamily="34" charset="0"/>
              </a:rPr>
              <a:t>atboost and Multilayer Perceptron Regressor algorithms were used, and the results were recorded. The random forest strategy outperformed the neural network model. Even though the random forest outperformed the MLP regressor, it was not extended to the test set, resulting in overfitting. Because neural networks are data-hungry, the MLP regressor will perform better if the dataset contains more samples.</a:t>
            </a:r>
            <a:endParaRPr lang="en-US" sz="2800" dirty="0">
              <a:effectLst/>
              <a:latin typeface="+mj-lt"/>
              <a:ea typeface="Times New Roman" panose="02020603050405020304" pitchFamily="18" charset="0"/>
            </a:endParaRPr>
          </a:p>
        </p:txBody>
      </p:sp>
      <p:sp>
        <p:nvSpPr>
          <p:cNvPr id="2187" name="Text Box 139"/>
          <p:cNvSpPr txBox="1">
            <a:spLocks noChangeArrowheads="1"/>
          </p:cNvSpPr>
          <p:nvPr/>
        </p:nvSpPr>
        <p:spPr bwMode="auto">
          <a:xfrm>
            <a:off x="10055224" y="7029450"/>
            <a:ext cx="10396699" cy="15881271"/>
          </a:xfrm>
          <a:prstGeom prst="rect">
            <a:avLst/>
          </a:prstGeom>
          <a:solidFill>
            <a:schemeClr val="bg1"/>
          </a:solidFill>
          <a:ln>
            <a:noFill/>
          </a:ln>
          <a:effectLst/>
        </p:spPr>
        <p:txBody>
          <a:bodyPr wrap="square" lIns="182880" tIns="182880" rIns="182880" bIns="182880">
            <a:spAutoFit/>
          </a:bodyPr>
          <a:lstStyle/>
          <a:p>
            <a:pPr algn="just" eaLnBrk="1" hangingPunct="1"/>
            <a:r>
              <a:rPr lang="en-US" sz="2800" dirty="0">
                <a:solidFill>
                  <a:srgbClr val="000000"/>
                </a:solidFill>
                <a:effectLst/>
                <a:latin typeface="+mj-lt"/>
                <a:ea typeface="Calibri" panose="020F0502020204030204" pitchFamily="34" charset="0"/>
              </a:rPr>
              <a:t>Any type of organization must have a means of generating income. Of course, for your business to grow and succeed, you'll need to make enough money to cover your costs as well as some additional revenue. You will require a more advanced pricing strategy in the current competitive market, as well as the adaptability to make changes, as necessary. Price optimization and revenue management are the two most crucial concerns that every organization must address. Dynamic pricing enables a business to become more competitive and bounce back from poor decisions. </a:t>
            </a:r>
          </a:p>
          <a:p>
            <a:pPr algn="just" eaLnBrk="1" hangingPunct="1"/>
            <a:r>
              <a:rPr lang="en-US" sz="2800" dirty="0">
                <a:solidFill>
                  <a:srgbClr val="000000"/>
                </a:solidFill>
                <a:latin typeface="+mj-lt"/>
                <a:ea typeface="Calibri" panose="020F0502020204030204" pitchFamily="34" charset="0"/>
              </a:rPr>
              <a:t>There are certain internal and external factors that influence hotel pricing. In this paper, we are concentrating on Internal Factors.</a:t>
            </a:r>
          </a:p>
          <a:p>
            <a:r>
              <a:rPr lang="en-US" sz="2800" b="1" dirty="0">
                <a:solidFill>
                  <a:srgbClr val="000000"/>
                </a:solidFill>
                <a:latin typeface="+mj-lt"/>
                <a:ea typeface="Calibri" panose="020F0502020204030204" pitchFamily="34" charset="0"/>
              </a:rPr>
              <a:t>Chart 1. Factors influencing Hotel Pricing</a:t>
            </a:r>
          </a:p>
          <a:p>
            <a:endParaRPr lang="en-US" sz="2800" b="1" dirty="0">
              <a:solidFill>
                <a:srgbClr val="000000"/>
              </a:solidFill>
              <a:latin typeface="+mj-lt"/>
              <a:ea typeface="Calibri" panose="020F0502020204030204" pitchFamily="34" charset="0"/>
            </a:endParaRPr>
          </a:p>
          <a:p>
            <a:pPr eaLnBrk="1" hangingPunct="1"/>
            <a:endParaRPr lang="en-US" sz="2800" dirty="0">
              <a:solidFill>
                <a:srgbClr val="000000"/>
              </a:solidFill>
              <a:latin typeface="+mj-lt"/>
              <a:ea typeface="Calibri" panose="020F0502020204030204" pitchFamily="34" charset="0"/>
            </a:endParaRPr>
          </a:p>
          <a:p>
            <a:pPr eaLnBrk="1" hangingPunct="1"/>
            <a:endParaRPr lang="en-US" sz="2800" dirty="0">
              <a:solidFill>
                <a:srgbClr val="000000"/>
              </a:solidFill>
              <a:latin typeface="+mj-lt"/>
              <a:ea typeface="Calibri" panose="020F0502020204030204" pitchFamily="34" charset="0"/>
            </a:endParaRPr>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algn="just" eaLnBrk="1" hangingPunct="1"/>
            <a:r>
              <a:rPr lang="en-US" sz="2800" dirty="0"/>
              <a:t>The problem to be addressed by this study is the challenges that the hotels face using traditional methods over modern ML Techniques to increase their hotel revenue</a:t>
            </a:r>
            <a:r>
              <a:rPr lang="en-US" sz="2800" dirty="0">
                <a:solidFill>
                  <a:srgbClr val="000000"/>
                </a:solidFill>
                <a:latin typeface="+mj-lt"/>
                <a:ea typeface="Calibri" panose="020F0502020204030204" pitchFamily="34" charset="0"/>
              </a:rPr>
              <a:t>.</a:t>
            </a:r>
          </a:p>
          <a:p>
            <a:pPr algn="just" eaLnBrk="1" hangingPunct="1"/>
            <a:endParaRPr lang="en-US" sz="2800" dirty="0">
              <a:solidFill>
                <a:srgbClr val="000000"/>
              </a:solidFill>
              <a:latin typeface="+mj-lt"/>
              <a:ea typeface="Calibri" panose="020F0502020204030204" pitchFamily="34" charset="0"/>
            </a:endParaRPr>
          </a:p>
          <a:p>
            <a:pPr algn="just" eaLnBrk="1" hangingPunct="1"/>
            <a:r>
              <a:rPr lang="en-US" sz="2800" b="1" dirty="0">
                <a:solidFill>
                  <a:srgbClr val="000000"/>
                </a:solidFill>
                <a:effectLst/>
                <a:latin typeface="+mj-lt"/>
                <a:ea typeface="Calibri" panose="020F0502020204030204" pitchFamily="34" charset="0"/>
              </a:rPr>
              <a:t>RQ 1: </a:t>
            </a:r>
            <a:r>
              <a:rPr lang="en-US" sz="2800" dirty="0">
                <a:solidFill>
                  <a:srgbClr val="000000"/>
                </a:solidFill>
                <a:effectLst/>
                <a:latin typeface="+mj-lt"/>
                <a:ea typeface="Calibri" panose="020F0502020204030204" pitchFamily="34" charset="0"/>
              </a:rPr>
              <a:t>About the customer (P), how will the machine learning model prioritize hotel amenities (I) about other parameters (C) for optimal pricing to (O) retain the customer and make the hotel profitable(C)?</a:t>
            </a:r>
            <a:endParaRPr lang="en-US" sz="2800" dirty="0">
              <a:solidFill>
                <a:srgbClr val="000000"/>
              </a:solidFill>
              <a:latin typeface="+mj-lt"/>
              <a:ea typeface="Calibri" panose="020F0502020204030204" pitchFamily="34" charset="0"/>
            </a:endParaRPr>
          </a:p>
          <a:p>
            <a:pPr eaLnBrk="1" hangingPunct="1"/>
            <a:endParaRPr lang="en-US" sz="2800" dirty="0">
              <a:solidFill>
                <a:srgbClr val="000000"/>
              </a:solidFill>
              <a:latin typeface="+mj-lt"/>
              <a:ea typeface="Calibri" panose="020F0502020204030204" pitchFamily="34" charset="0"/>
            </a:endParaRPr>
          </a:p>
          <a:p>
            <a:pPr eaLnBrk="1" hangingPunct="1"/>
            <a:endParaRPr lang="en-US" sz="2800" dirty="0">
              <a:solidFill>
                <a:srgbClr val="000000"/>
              </a:solidFill>
              <a:latin typeface="+mj-lt"/>
              <a:ea typeface="Calibri" panose="020F0502020204030204" pitchFamily="34" charset="0"/>
            </a:endParaRPr>
          </a:p>
        </p:txBody>
      </p:sp>
      <p:sp>
        <p:nvSpPr>
          <p:cNvPr id="2188" name="Text Box 140"/>
          <p:cNvSpPr txBox="1">
            <a:spLocks noChangeArrowheads="1"/>
          </p:cNvSpPr>
          <p:nvPr/>
        </p:nvSpPr>
        <p:spPr bwMode="auto">
          <a:xfrm>
            <a:off x="31850673" y="25922752"/>
            <a:ext cx="11746520" cy="3830023"/>
          </a:xfrm>
          <a:prstGeom prst="rect">
            <a:avLst/>
          </a:prstGeom>
          <a:solidFill>
            <a:schemeClr val="bg1"/>
          </a:solidFill>
          <a:ln>
            <a:noFill/>
          </a:ln>
          <a:effectLst/>
        </p:spPr>
        <p:txBody>
          <a:bodyPr wrap="square" lIns="182880" tIns="182880" rIns="182880" bIns="182880">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marR="0" indent="-457200" algn="just">
              <a:lnSpc>
                <a:spcPct val="150000"/>
              </a:lnSpc>
              <a:spcBef>
                <a:spcPts val="0"/>
              </a:spcBef>
              <a:spcAft>
                <a:spcPts val="800"/>
              </a:spcAft>
            </a:pPr>
            <a:r>
              <a:rPr lang="en-US" sz="2400" dirty="0">
                <a:solidFill>
                  <a:srgbClr val="000000"/>
                </a:solidFill>
                <a:effectLst/>
                <a:latin typeface="+mj-lt"/>
                <a:ea typeface="Calibri" panose="020F0502020204030204" pitchFamily="34" charset="0"/>
              </a:rPr>
              <a:t>Ankit Raj, (2019) </a:t>
            </a:r>
            <a:r>
              <a:rPr lang="en-US" sz="2400" i="1" dirty="0">
                <a:solidFill>
                  <a:srgbClr val="000000"/>
                </a:solidFill>
                <a:effectLst/>
                <a:latin typeface="+mj-lt"/>
                <a:ea typeface="Calibri" panose="020F0502020204030204" pitchFamily="34" charset="0"/>
              </a:rPr>
              <a:t>Hotel Dynamic Pricing</a:t>
            </a:r>
            <a:r>
              <a:rPr lang="en-US" sz="2400" dirty="0">
                <a:solidFill>
                  <a:srgbClr val="000000"/>
                </a:solidFill>
                <a:effectLst/>
                <a:latin typeface="+mj-lt"/>
                <a:ea typeface="Calibri" panose="020F0502020204030204" pitchFamily="34" charset="0"/>
              </a:rPr>
              <a:t>, https://tech.goibibo.com/hotel-dynamic-pricing-7042a561f8a3</a:t>
            </a:r>
            <a:endParaRPr lang="en-US" sz="2400" dirty="0">
              <a:solidFill>
                <a:srgbClr val="000000"/>
              </a:solidFill>
              <a:effectLst/>
              <a:latin typeface="+mj-lt"/>
              <a:ea typeface="Times New Roman" panose="02020603050405020304" pitchFamily="18" charset="0"/>
            </a:endParaRPr>
          </a:p>
          <a:p>
            <a:pPr marL="457200" indent="-457200" algn="just">
              <a:lnSpc>
                <a:spcPct val="150000"/>
              </a:lnSpc>
              <a:spcBef>
                <a:spcPts val="0"/>
              </a:spcBef>
              <a:spcAft>
                <a:spcPts val="800"/>
              </a:spcAft>
            </a:pPr>
            <a:r>
              <a:rPr lang="en-US" sz="2400" dirty="0">
                <a:solidFill>
                  <a:srgbClr val="000000"/>
                </a:solidFill>
                <a:effectLst/>
                <a:latin typeface="+mj-lt"/>
                <a:ea typeface="Calibri" panose="020F0502020204030204" pitchFamily="34" charset="0"/>
              </a:rPr>
              <a:t>Abdel Aziz, H., Saleh, M., Rasmy, M. and El-Shishiny, H. (2011) Dynamic room pricing model for hotel revenue management systems. </a:t>
            </a:r>
            <a:r>
              <a:rPr lang="en-US" sz="2400" i="1" dirty="0">
                <a:solidFill>
                  <a:srgbClr val="000000"/>
                </a:solidFill>
                <a:effectLst/>
                <a:latin typeface="+mj-lt"/>
                <a:ea typeface="Calibri" panose="020F0502020204030204" pitchFamily="34" charset="0"/>
              </a:rPr>
              <a:t>Egyptian Informatics Journal</a:t>
            </a:r>
            <a:r>
              <a:rPr lang="en-US" sz="2400" dirty="0">
                <a:solidFill>
                  <a:srgbClr val="000000"/>
                </a:solidFill>
                <a:effectLst/>
                <a:latin typeface="+mj-lt"/>
                <a:ea typeface="Calibri" panose="020F0502020204030204" pitchFamily="34" charset="0"/>
              </a:rPr>
              <a:t>. 12(3):177-183.</a:t>
            </a:r>
            <a:endParaRPr lang="en-US" sz="2400" dirty="0">
              <a:effectLst/>
              <a:latin typeface="+mj-lt"/>
              <a:ea typeface="Times New Roman" panose="02020603050405020304" pitchFamily="18" charset="0"/>
            </a:endParaRPr>
          </a:p>
          <a:p>
            <a:pPr marL="457200" marR="0" indent="-457200" algn="just">
              <a:lnSpc>
                <a:spcPct val="150000"/>
              </a:lnSpc>
              <a:spcBef>
                <a:spcPts val="0"/>
              </a:spcBef>
              <a:spcAft>
                <a:spcPts val="800"/>
              </a:spcAft>
            </a:pPr>
            <a:endParaRPr lang="en-US" sz="2400" dirty="0">
              <a:effectLst/>
              <a:latin typeface="+mj-lt"/>
              <a:ea typeface="Times New Roman" panose="02020603050405020304" pitchFamily="18" charset="0"/>
            </a:endParaRPr>
          </a:p>
        </p:txBody>
      </p:sp>
      <p:pic>
        <p:nvPicPr>
          <p:cNvPr id="3" name="Picture 2" descr="A picture containing text, outdoor, building, tree&#10;&#10;Description automatically generated">
            <a:extLst>
              <a:ext uri="{FF2B5EF4-FFF2-40B4-BE49-F238E27FC236}">
                <a16:creationId xmlns:a16="http://schemas.microsoft.com/office/drawing/2014/main" id="{DE856226-FBA0-B039-BDA5-11E78FAD0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
            <a:ext cx="9139238" cy="5480248"/>
          </a:xfrm>
          <a:prstGeom prst="rect">
            <a:avLst/>
          </a:prstGeom>
        </p:spPr>
      </p:pic>
      <p:sp>
        <p:nvSpPr>
          <p:cNvPr id="2" name="Rectangle 10">
            <a:extLst>
              <a:ext uri="{FF2B5EF4-FFF2-40B4-BE49-F238E27FC236}">
                <a16:creationId xmlns:a16="http://schemas.microsoft.com/office/drawing/2014/main" id="{D3367569-1DCD-573B-ED1A-4B7509F0DE26}"/>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2">
            <a:extLst>
              <a:ext uri="{FF2B5EF4-FFF2-40B4-BE49-F238E27FC236}">
                <a16:creationId xmlns:a16="http://schemas.microsoft.com/office/drawing/2014/main" id="{39BC1B5D-12B1-B9A7-3675-F194C28248EE}"/>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82B4162B-C8AF-5BEE-0FBA-711B3407E84F}"/>
              </a:ext>
            </a:extLst>
          </p:cNvPr>
          <p:cNvPicPr>
            <a:picLocks noChangeAspect="1"/>
          </p:cNvPicPr>
          <p:nvPr/>
        </p:nvPicPr>
        <p:blipFill>
          <a:blip r:embed="rId4"/>
          <a:stretch>
            <a:fillRect/>
          </a:stretch>
        </p:blipFill>
        <p:spPr>
          <a:xfrm>
            <a:off x="21102333" y="16814574"/>
            <a:ext cx="10393523" cy="2840564"/>
          </a:xfrm>
          <a:prstGeom prst="rect">
            <a:avLst/>
          </a:prstGeom>
        </p:spPr>
      </p:pic>
      <p:sp>
        <p:nvSpPr>
          <p:cNvPr id="13" name="Rectangle 14">
            <a:extLst>
              <a:ext uri="{FF2B5EF4-FFF2-40B4-BE49-F238E27FC236}">
                <a16:creationId xmlns:a16="http://schemas.microsoft.com/office/drawing/2014/main" id="{07B4BAE3-AF82-6B17-D714-4CC9EF3FFB91}"/>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7" name="image1.png" descr="Table&#10;&#10;Description automatically generated">
            <a:extLst>
              <a:ext uri="{FF2B5EF4-FFF2-40B4-BE49-F238E27FC236}">
                <a16:creationId xmlns:a16="http://schemas.microsoft.com/office/drawing/2014/main" id="{421C041C-C037-AE06-4D97-9C76C97316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50672" y="11748015"/>
            <a:ext cx="11746521" cy="37676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9DB9360-B2B5-300C-9911-7FE268E054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6754" y="13373796"/>
            <a:ext cx="8594646" cy="4011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19795E2F-C463-00B6-6EA0-FA8335343B9F}"/>
              </a:ext>
            </a:extLst>
          </p:cNvPr>
          <p:cNvPicPr>
            <a:picLocks noChangeAspect="1"/>
          </p:cNvPicPr>
          <p:nvPr/>
        </p:nvPicPr>
        <p:blipFill>
          <a:blip r:embed="rId7"/>
          <a:stretch>
            <a:fillRect/>
          </a:stretch>
        </p:blipFill>
        <p:spPr>
          <a:xfrm>
            <a:off x="21323603" y="7004483"/>
            <a:ext cx="10393523" cy="2866191"/>
          </a:xfrm>
          <a:prstGeom prst="rect">
            <a:avLst/>
          </a:prstGeom>
        </p:spPr>
      </p:pic>
      <p:pic>
        <p:nvPicPr>
          <p:cNvPr id="16" name="Content Placeholder 4">
            <a:extLst>
              <a:ext uri="{FF2B5EF4-FFF2-40B4-BE49-F238E27FC236}">
                <a16:creationId xmlns:a16="http://schemas.microsoft.com/office/drawing/2014/main" id="{01088644-CACB-C651-2465-B53CB0DF5936}"/>
              </a:ext>
            </a:extLst>
          </p:cNvPr>
          <p:cNvPicPr>
            <a:picLocks noChangeAspect="1"/>
          </p:cNvPicPr>
          <p:nvPr/>
        </p:nvPicPr>
        <p:blipFill>
          <a:blip r:embed="rId8"/>
          <a:stretch>
            <a:fillRect/>
          </a:stretch>
        </p:blipFill>
        <p:spPr>
          <a:xfrm>
            <a:off x="10182848" y="28727400"/>
            <a:ext cx="10269075" cy="4190999"/>
          </a:xfrm>
          <a:prstGeom prst="rect">
            <a:avLst/>
          </a:prstGeom>
        </p:spPr>
      </p:pic>
      <p:sp>
        <p:nvSpPr>
          <p:cNvPr id="18" name="TextBox 17">
            <a:extLst>
              <a:ext uri="{FF2B5EF4-FFF2-40B4-BE49-F238E27FC236}">
                <a16:creationId xmlns:a16="http://schemas.microsoft.com/office/drawing/2014/main" id="{3879DE71-9184-C548-2244-686CAB2A4DEE}"/>
              </a:ext>
            </a:extLst>
          </p:cNvPr>
          <p:cNvSpPr txBox="1"/>
          <p:nvPr/>
        </p:nvSpPr>
        <p:spPr>
          <a:xfrm>
            <a:off x="34366200" y="30028831"/>
            <a:ext cx="7896848" cy="830997"/>
          </a:xfrm>
          <a:prstGeom prst="rect">
            <a:avLst/>
          </a:prstGeom>
          <a:noFill/>
        </p:spPr>
        <p:txBody>
          <a:bodyPr wrap="square">
            <a:spAutoFit/>
          </a:bodyPr>
          <a:lstStyle/>
          <a:p>
            <a:pPr algn="ctr"/>
            <a:r>
              <a:rPr lang="en-US" sz="4800" b="1" dirty="0">
                <a:solidFill>
                  <a:schemeClr val="accent1">
                    <a:lumMod val="50000"/>
                  </a:schemeClr>
                </a:solidFill>
                <a:latin typeface="+mj-lt"/>
              </a:rPr>
              <a:t>ACKNOWLEDGMENT </a:t>
            </a:r>
            <a:endParaRPr lang="en-US" sz="4800" dirty="0"/>
          </a:p>
        </p:txBody>
      </p:sp>
      <p:sp>
        <p:nvSpPr>
          <p:cNvPr id="24" name="TextBox 23">
            <a:extLst>
              <a:ext uri="{FF2B5EF4-FFF2-40B4-BE49-F238E27FC236}">
                <a16:creationId xmlns:a16="http://schemas.microsoft.com/office/drawing/2014/main" id="{5BFFEA37-4E75-AE43-9140-599EC1875F27}"/>
              </a:ext>
            </a:extLst>
          </p:cNvPr>
          <p:cNvSpPr txBox="1"/>
          <p:nvPr/>
        </p:nvSpPr>
        <p:spPr>
          <a:xfrm>
            <a:off x="31850674" y="31135885"/>
            <a:ext cx="11787544" cy="1644296"/>
          </a:xfrm>
          <a:prstGeom prst="rect">
            <a:avLst/>
          </a:prstGeom>
          <a:solidFill>
            <a:schemeClr val="bg1"/>
          </a:solidFill>
        </p:spPr>
        <p:txBody>
          <a:bodyPr wrap="square">
            <a:spAutoFit/>
          </a:bodyPr>
          <a:lstStyle/>
          <a:p>
            <a:pPr marL="0" marR="0" algn="just">
              <a:lnSpc>
                <a:spcPct val="107000"/>
              </a:lnSpc>
              <a:spcBef>
                <a:spcPts val="0"/>
              </a:spcBef>
              <a:spcAft>
                <a:spcPts val="800"/>
              </a:spcAft>
            </a:pPr>
            <a:r>
              <a:rPr lang="en-US" sz="2400" dirty="0">
                <a:solidFill>
                  <a:srgbClr val="000000"/>
                </a:solidFill>
                <a:effectLst/>
                <a:latin typeface="+mj-lt"/>
                <a:ea typeface="Calibri" panose="020F0502020204030204" pitchFamily="34" charset="0"/>
                <a:cs typeface="Times New Roman" panose="02020603050405020304" pitchFamily="18" charset="0"/>
              </a:rPr>
              <a:t>“We would like to express our sincere gratitude to my Professor Dr Joshua C. Nwokeji for his patient guidance, invaluable </a:t>
            </a:r>
            <a:r>
              <a:rPr lang="en-US" sz="2400" dirty="0">
                <a:latin typeface="+mj-lt"/>
                <a:ea typeface="Calibri" panose="020F0502020204030204" pitchFamily="34" charset="0"/>
                <a:cs typeface="Times New Roman" panose="02020603050405020304" pitchFamily="18" charset="0"/>
              </a:rPr>
              <a:t>acknowledgement of my team members for being good team players and backing up goals with </a:t>
            </a:r>
            <a:r>
              <a:rPr lang="en-US" sz="2400" dirty="0">
                <a:solidFill>
                  <a:srgbClr val="000000"/>
                </a:solidFill>
                <a:effectLst/>
                <a:latin typeface="+mj-lt"/>
                <a:ea typeface="Calibri" panose="020F0502020204030204" pitchFamily="34" charset="0"/>
                <a:cs typeface="Times New Roman" panose="02020603050405020304" pitchFamily="18" charset="0"/>
              </a:rPr>
              <a:t>encouragement, and helpful critique throughout our research.</a:t>
            </a:r>
            <a:r>
              <a:rPr lang="en-US" sz="2400" dirty="0">
                <a:effectLst/>
                <a:latin typeface="+mj-lt"/>
                <a:ea typeface="Calibri" panose="020F0502020204030204" pitchFamily="34" charset="0"/>
                <a:cs typeface="Times New Roman" panose="02020603050405020304" pitchFamily="18" charset="0"/>
              </a:rPr>
              <a:t> Finally, I want to actions”.</a:t>
            </a:r>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753</TotalTime>
  <Words>1302</Words>
  <Application>Microsoft Macintosh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Genigraphics 800.790.4001</dc:creator>
  <dc:description>To order poster prints visit us at www.genigraphics.com</dc:description>
  <cp:lastModifiedBy>Megha Shah</cp:lastModifiedBy>
  <cp:revision>33</cp:revision>
  <dcterms:created xsi:type="dcterms:W3CDTF">2008-05-03T03:01:56Z</dcterms:created>
  <dcterms:modified xsi:type="dcterms:W3CDTF">2023-02-19T18:40:41Z</dcterms:modified>
</cp:coreProperties>
</file>