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markdownguide.org/basic-syntax/"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Winter</a:t>
            </a:r>
            <a:r>
              <a:rPr/>
              <a:t> </a:t>
            </a:r>
            <a:r>
              <a:rPr/>
              <a:t>storm</a:t>
            </a:r>
            <a:r>
              <a:rPr/>
              <a:t> </a:t>
            </a:r>
            <a:r>
              <a:rPr/>
              <a:t>Rmarkdown</a:t>
            </a:r>
            <a:r>
              <a:rPr/>
              <a:t> </a:t>
            </a:r>
            <a:r>
              <a:rPr/>
              <a:t>session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Meg</a:t>
            </a:r>
            <a:r>
              <a:rPr/>
              <a:t> </a:t>
            </a:r>
            <a:r>
              <a:rPr/>
              <a:t>Cychosz</a:t>
            </a:r>
          </a:p>
        </p:txBody>
      </p:sp>
      <p:sp>
        <p:nvSpPr>
          <p:cNvPr id="4" name="Date Placeholder 3"/>
          <p:cNvSpPr>
            <a:spLocks noGrp="1"/>
          </p:cNvSpPr>
          <p:nvPr>
            <p:ph type="dt" sz="half" idx="10"/>
          </p:nvPr>
        </p:nvSpPr>
        <p:spPr/>
        <p:txBody>
          <a:bodyPr/>
          <a:lstStyle/>
          <a:p>
            <a:pPr lvl="0" marL="0" indent="0">
              <a:buNone/>
            </a:pPr>
            <a:r>
              <a:rPr/>
              <a:t>1/12/2021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There are three components to any RMarkdown file:</a:t>
            </a:r>
          </a:p>
          <a:p>
            <a:pPr lvl="1"/>
            <a:r>
              <a:rPr/>
              <a:t>Code chunks where you do the bulk of your data processing</a:t>
            </a:r>
          </a:p>
          <a:p>
            <a:pPr lvl="1"/>
            <a:r>
              <a:rPr/>
              <a:t>Prose to walk the reader through your analyses</a:t>
            </a:r>
          </a:p>
          <a:p>
            <a:pPr lvl="1"/>
            <a:r>
              <a:rPr/>
              <a:t>Header to format your output file</a:t>
            </a:r>
          </a:p>
          <a:p>
            <a:pPr lvl="0" marL="0" indent="0">
              <a:buNone/>
            </a:pPr>
            <a:r>
              <a:rPr/>
              <a:t>Why RMarkdown?</a:t>
            </a:r>
          </a:p>
          <a:p>
            <a:pPr lvl="1"/>
            <a:r>
              <a:rPr/>
              <a:t>Facilitates clean, organized code</a:t>
            </a:r>
          </a:p>
          <a:p>
            <a:pPr lvl="1"/>
            <a:r>
              <a:rPr/>
              <a:t>Allows dynamic prose to accompany your results that updates when analyses change, addtl. data is added, etc.</a:t>
            </a:r>
          </a:p>
          <a:p>
            <a:pPr lvl="1"/>
            <a:r>
              <a:rPr/>
              <a:t>Flexibility in terms of which components of the script are run, saved, or ignored</a:t>
            </a:r>
          </a:p>
          <a:p>
            <a:pPr lvl="1"/>
            <a:r>
              <a:rPr/>
              <a:t>Permits integration of additional computing languages and environments like the command line and Python</a:t>
            </a:r>
          </a:p>
          <a:p>
            <a:pPr lvl="1"/>
            <a:r>
              <a:rPr/>
              <a:t>Generates attractive reports in .tex, .pdf, .html, and .docx formats</a:t>
            </a:r>
          </a:p>
          <a:p>
            <a:pPr lvl="0" marL="0" indent="0">
              <a:buNone/>
            </a:pPr>
            <a:r>
              <a:rPr/>
              <a:t>Let’s get started!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parameters</a:t>
            </a:r>
          </a:p>
        </p:txBody>
      </p:sp>
      <p:sp>
        <p:nvSpPr>
          <p:cNvPr id="3" name="Content Placeholder 2"/>
          <p:cNvSpPr>
            <a:spLocks noGrp="1"/>
          </p:cNvSpPr>
          <p:nvPr>
            <p:ph idx="1"/>
          </p:nvPr>
        </p:nvSpPr>
        <p:spPr/>
        <p:txBody>
          <a:bodyPr/>
          <a:lstStyle/>
          <a:p>
            <a:pPr lvl="1"/>
            <a:r>
              <a:rPr/>
              <a:t>RMarkdown files have a .Rmd extension to differentiate them from traditional R scripts</a:t>
            </a:r>
          </a:p>
          <a:p>
            <a:pPr lvl="1"/>
            <a:r>
              <a:rPr/>
              <a:t>You can specify several parameters in the header of your file</a:t>
            </a:r>
          </a:p>
          <a:p>
            <a:pPr lvl="2"/>
            <a:r>
              <a:rPr/>
              <a:t>the output file format</a:t>
            </a:r>
          </a:p>
          <a:p>
            <a:pPr lvl="2"/>
            <a:r>
              <a:rPr/>
              <a:t>parameters of your output file, like whether or not you want a table of contents</a:t>
            </a:r>
          </a:p>
          <a:p>
            <a:pPr lvl="2"/>
            <a:r>
              <a:rPr/>
              <a:t>Let’s play!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Code</a:t>
            </a:r>
            <a:r>
              <a:rPr/>
              <a:t> </a:t>
            </a:r>
            <a:r>
              <a:rPr/>
              <a:t>chunks</a:t>
            </a:r>
          </a:p>
        </p:txBody>
      </p:sp>
      <p:sp>
        <p:nvSpPr>
          <p:cNvPr id="3" name="Content Placeholder 2"/>
          <p:cNvSpPr>
            <a:spLocks noGrp="1"/>
          </p:cNvSpPr>
          <p:nvPr>
            <p:ph idx="1"/>
          </p:nvPr>
        </p:nvSpPr>
        <p:spPr/>
        <p:txBody>
          <a:bodyPr/>
          <a:lstStyle/>
          <a:p>
            <a:pPr lvl="1"/>
            <a:r>
              <a:rPr/>
              <a:t>Code chunks are where the magic happens</a:t>
            </a:r>
          </a:p>
          <a:p>
            <a:pPr lvl="1"/>
            <a:r>
              <a:rPr/>
              <a:t>They allow you to run little bits of your code instead of entire scripts at once</a:t>
            </a:r>
          </a:p>
          <a:p>
            <a:pPr lvl="1"/>
            <a:r>
              <a:rPr/>
              <a:t>Great for debugging!</a:t>
            </a:r>
          </a:p>
          <a:p>
            <a:pPr lvl="1"/>
            <a:r>
              <a:rPr/>
              <a:t>Chunks are surrounded by ticks ```</a:t>
            </a:r>
          </a:p>
          <a:p>
            <a:pPr lvl="1"/>
            <a:r>
              <a:rPr/>
              <a:t>Give your chunk a name to find easily find it in large scripts</a:t>
            </a:r>
          </a:p>
          <a:p>
            <a:pPr lvl="1"/>
            <a:r>
              <a:rPr/>
              <a:t>Then you specify some parameters for your chunk</a:t>
            </a:r>
          </a:p>
          <a:p>
            <a:pPr lvl="2"/>
            <a:r>
              <a:rPr/>
              <a:t>the language (R is default; more on this later)</a:t>
            </a:r>
          </a:p>
          <a:p>
            <a:pPr lvl="2"/>
            <a:r>
              <a:rPr/>
              <a:t>do you want warnings? messages? ignore the chunk completely?</a:t>
            </a:r>
          </a:p>
          <a:p>
            <a:pPr lvl="1"/>
            <a:r>
              <a:rPr/>
              <a:t>Then you run individual chunks by clicking the green button</a:t>
            </a:r>
          </a:p>
          <a:p>
            <a:pPr lvl="0" marL="1270000" indent="0">
              <a:buNone/>
            </a:pPr>
            <a:r>
              <a:rPr sz="1800" i="1">
                <a:solidFill>
                  <a:srgbClr val="60A0B0"/>
                </a:solidFill>
                <a:latin typeface="Courier"/>
              </a:rPr>
              <a:t># after this chunk, I don't want messages or warnings displayed</a:t>
            </a:r>
            <a:br/>
            <a:r>
              <a:rPr sz="1800" i="1">
                <a:solidFill>
                  <a:srgbClr val="60A0B0"/>
                </a:solidFill>
                <a:latin typeface="Courier"/>
              </a:rPr>
              <a:t># what happens if I set message=TRUE?</a:t>
            </a:r>
            <a:br/>
            <a:r>
              <a:rPr sz="1800" b="1">
                <a:solidFill>
                  <a:srgbClr val="007020"/>
                </a:solidFill>
                <a:latin typeface="Courier"/>
              </a:rPr>
              <a:t>library</a:t>
            </a:r>
            <a:r>
              <a:rPr sz="1800">
                <a:latin typeface="Courier"/>
              </a:rPr>
              <a:t>(</a:t>
            </a:r>
            <a:r>
              <a:rPr sz="1800">
                <a:solidFill>
                  <a:srgbClr val="4070A0"/>
                </a:solidFill>
                <a:latin typeface="Courier"/>
              </a:rPr>
              <a:t>'dplyr'</a:t>
            </a:r>
            <a:r>
              <a:rPr sz="1800">
                <a:latin typeface="Courier"/>
              </a:rPr>
              <a:t>)</a:t>
            </a:r>
            <a:br/>
            <a:r>
              <a:rPr sz="1800" b="1">
                <a:solidFill>
                  <a:srgbClr val="007020"/>
                </a:solidFill>
                <a:latin typeface="Courier"/>
              </a:rPr>
              <a:t>library</a:t>
            </a:r>
            <a:r>
              <a:rPr sz="1800">
                <a:latin typeface="Courier"/>
              </a:rPr>
              <a:t>(</a:t>
            </a:r>
            <a:r>
              <a:rPr sz="1800">
                <a:solidFill>
                  <a:srgbClr val="4070A0"/>
                </a:solidFill>
                <a:latin typeface="Courier"/>
              </a:rPr>
              <a:t>'ggplot2'</a:t>
            </a:r>
            <a:r>
              <a:rPr sz="1800">
                <a:latin typeface="Courier"/>
              </a:rPr>
              <a:t>)</a:t>
            </a:r>
            <a:br/>
            <a:r>
              <a:rPr sz="1800" b="1">
                <a:solidFill>
                  <a:srgbClr val="007020"/>
                </a:solidFill>
                <a:latin typeface="Courier"/>
              </a:rPr>
              <a:t>library</a:t>
            </a:r>
            <a:r>
              <a:rPr sz="1800">
                <a:latin typeface="Courier"/>
              </a:rPr>
              <a:t>(</a:t>
            </a:r>
            <a:r>
              <a:rPr sz="1800">
                <a:solidFill>
                  <a:srgbClr val="4070A0"/>
                </a:solidFill>
                <a:latin typeface="Courier"/>
              </a:rPr>
              <a:t>'kableExtra'</a:t>
            </a:r>
            <a:r>
              <a:rPr sz="1800">
                <a:latin typeface="Courier"/>
              </a:rPr>
              <a:t>)</a:t>
            </a:r>
            <a:br/>
            <a:r>
              <a:rPr sz="1800" b="1">
                <a:solidFill>
                  <a:srgbClr val="007020"/>
                </a:solidFill>
                <a:latin typeface="Courier"/>
              </a:rPr>
              <a:t>library</a:t>
            </a:r>
            <a:r>
              <a:rPr sz="1800">
                <a:latin typeface="Courier"/>
              </a:rPr>
              <a:t>(</a:t>
            </a:r>
            <a:r>
              <a:rPr sz="1800">
                <a:solidFill>
                  <a:srgbClr val="4070A0"/>
                </a:solidFill>
                <a:latin typeface="Courier"/>
              </a:rPr>
              <a:t>'lme4'</a:t>
            </a:r>
            <a:r>
              <a:rPr sz="1800">
                <a:latin typeface="Courier"/>
              </a:rPr>
              <a:t>)</a:t>
            </a:r>
            <a:br/>
            <a:r>
              <a:rPr sz="1800" b="1">
                <a:solidFill>
                  <a:srgbClr val="007020"/>
                </a:solidFill>
                <a:latin typeface="Courier"/>
              </a:rPr>
              <a:t>library</a:t>
            </a:r>
            <a:r>
              <a:rPr sz="1800">
                <a:latin typeface="Courier"/>
              </a:rPr>
              <a:t>(</a:t>
            </a:r>
            <a:r>
              <a:rPr sz="1800">
                <a:solidFill>
                  <a:srgbClr val="4070A0"/>
                </a:solidFill>
                <a:latin typeface="Courier"/>
              </a:rPr>
              <a:t>'webshot'</a:t>
            </a:r>
            <a:r>
              <a:rPr sz="1800">
                <a:latin typeface="Courier"/>
              </a:rPr>
              <a:t>)</a:t>
            </a:r>
            <a:br/>
            <a:r>
              <a:rPr sz="1800">
                <a:latin typeface="Courier"/>
              </a:rPr>
              <a:t>webshot</a:t>
            </a:r>
            <a:r>
              <a:rPr sz="1800">
                <a:solidFill>
                  <a:srgbClr val="666666"/>
                </a:solidFill>
                <a:latin typeface="Courier"/>
              </a:rPr>
              <a:t>::</a:t>
            </a:r>
            <a:r>
              <a:rPr sz="1800" b="1">
                <a:solidFill>
                  <a:srgbClr val="007020"/>
                </a:solidFill>
                <a:latin typeface="Courier"/>
              </a:rPr>
              <a:t>install_phantomjs</a:t>
            </a:r>
            <a:r>
              <a:rPr sz="1800">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inter_storm-1-12-2021_files/figure-pptx/unnamed-chunk-1-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Vocal</a:t>
            </a:r>
            <a:r>
              <a:rPr/>
              <a:t> </a:t>
            </a:r>
            <a:r>
              <a:rPr/>
              <a:t>tract</a:t>
            </a:r>
            <a:r>
              <a:rPr/>
              <a:t> </a:t>
            </a:r>
            <a:r>
              <a:rPr/>
              <a:t>length</a:t>
            </a:r>
            <a:r>
              <a:rPr/>
              <a:t> </a:t>
            </a:r>
            <a:r>
              <a:rPr/>
              <a:t>as</a:t>
            </a:r>
            <a:r>
              <a:rPr/>
              <a:t> </a:t>
            </a:r>
            <a:r>
              <a:rPr/>
              <a:t>a</a:t>
            </a:r>
            <a:r>
              <a:rPr/>
              <a:t> </a:t>
            </a:r>
            <a:r>
              <a:rPr/>
              <a:t>function</a:t>
            </a:r>
            <a:r>
              <a:rPr/>
              <a:t> </a:t>
            </a:r>
            <a:r>
              <a:rPr/>
              <a:t>of</a:t>
            </a:r>
            <a:r>
              <a:rPr/>
              <a:t> </a:t>
            </a:r>
            <a:r>
              <a:rPr/>
              <a:t>participant</a:t>
            </a:r>
            <a:r>
              <a:rPr/>
              <a:t> </a:t>
            </a:r>
            <a:r>
              <a:rPr/>
              <a:t>age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If you don’t want to specify the same parameters for each chunk, just set them in the global options at the beginning of the file</a:t>
            </a:r>
          </a:p>
          <a:p>
            <a:pPr lvl="0" marL="0" indent="0">
              <a:spcBef>
                <a:spcPts val="3000"/>
              </a:spcBef>
              <a:buNone/>
            </a:pPr>
            <a:r>
              <a:rPr b="1"/>
              <a:t>Plots and Tables</a:t>
            </a:r>
          </a:p>
          <a:p>
            <a:pPr lvl="1"/>
            <a:r>
              <a:rPr/>
              <a:t>You can generate nice tables and plots in your report</a:t>
            </a:r>
          </a:p>
          <a:p>
            <a:pPr lvl="1"/>
            <a:r>
              <a:rPr/>
              <a:t>By saving the file as .tex or .doc, you have an editable table to import into your paper</a:t>
            </a:r>
          </a:p>
          <a:p>
            <a:pPr lvl="2"/>
            <a:r>
              <a:rPr/>
              <a:t>No more copying and pasting into .tex and Word tables</a:t>
            </a:r>
          </a:p>
          <a:p>
            <a:pPr lvl="2"/>
            <a:r>
              <a:rPr/>
              <a:t>Or, better yet, write your whole paper in RMarkdown!</a:t>
            </a:r>
          </a:p>
          <a:p>
            <a:pPr lvl="2"/>
            <a:r>
              <a:rPr/>
              <a:t>A separate directory containing your figures is also generated</a:t>
            </a:r>
          </a:p>
          <a:p>
            <a:pPr lvl="2"/>
            <a:r>
              <a:rPr/>
              <a:t>Let’s make a table</a:t>
            </a:r>
          </a:p>
          <a:p>
            <a:pPr lvl="0" marL="0" indent="0">
              <a:buNone/>
            </a:pPr>
            <a:r>
              <a:rPr/>
              <a:t>Formant frequency measurements by participant age</a:t>
            </a:r>
          </a:p>
          <a:p>
            <a:pPr lvl="0" marL="0" indent="0">
              <a:buNone/>
            </a:pPr>
            <a:r>
              <a:rPr/>
              <a:t>Age</a:t>
            </a:r>
          </a:p>
          <a:p>
            <a:pPr lvl="0" marL="0" indent="0">
              <a:buNone/>
            </a:pPr>
            <a:r>
              <a:rPr/>
              <a:t>F1 mean (SD)</a:t>
            </a:r>
          </a:p>
          <a:p>
            <a:pPr lvl="0" marL="0" indent="0">
              <a:buNone/>
            </a:pPr>
            <a:r>
              <a:rPr/>
              <a:t>F2 mean (SD)</a:t>
            </a:r>
          </a:p>
          <a:p>
            <a:pPr lvl="0" marL="0" indent="0">
              <a:buNone/>
            </a:pPr>
            <a:r>
              <a:rPr/>
              <a:t>4</a:t>
            </a:r>
          </a:p>
          <a:p>
            <a:pPr lvl="0" marL="0" indent="0">
              <a:buNone/>
            </a:pPr>
            <a:r>
              <a:rPr/>
              <a:t>551.81 ( 325 )</a:t>
            </a:r>
          </a:p>
          <a:p>
            <a:pPr lvl="0" marL="0" indent="0">
              <a:buNone/>
            </a:pPr>
            <a:r>
              <a:rPr/>
              <a:t>1942.63 ( 816 )</a:t>
            </a:r>
          </a:p>
          <a:p>
            <a:pPr lvl="0" marL="0" indent="0">
              <a:buNone/>
            </a:pPr>
            <a:r>
              <a:rPr/>
              <a:t>5</a:t>
            </a:r>
          </a:p>
          <a:p>
            <a:pPr lvl="0" marL="0" indent="0">
              <a:buNone/>
            </a:pPr>
            <a:r>
              <a:rPr/>
              <a:t>520.49 ( 281 )</a:t>
            </a:r>
          </a:p>
          <a:p>
            <a:pPr lvl="0" marL="0" indent="0">
              <a:buNone/>
            </a:pPr>
            <a:r>
              <a:rPr/>
              <a:t>1982.17 ( 758 )</a:t>
            </a:r>
          </a:p>
          <a:p>
            <a:pPr lvl="0" marL="0" indent="0">
              <a:buNone/>
            </a:pPr>
            <a:r>
              <a:rPr/>
              <a:t>6</a:t>
            </a:r>
          </a:p>
          <a:p>
            <a:pPr lvl="0" marL="0" indent="0">
              <a:buNone/>
            </a:pPr>
            <a:r>
              <a:rPr/>
              <a:t>475.19 ( 319 )</a:t>
            </a:r>
          </a:p>
          <a:p>
            <a:pPr lvl="0" marL="0" indent="0">
              <a:buNone/>
            </a:pPr>
            <a:r>
              <a:rPr/>
              <a:t>1915.05 ( 823 )</a:t>
            </a:r>
          </a:p>
          <a:p>
            <a:pPr lvl="0" marL="0" indent="0">
              <a:buNone/>
            </a:pPr>
            <a:r>
              <a:rPr/>
              <a:t>7</a:t>
            </a:r>
          </a:p>
          <a:p>
            <a:pPr lvl="0" marL="0" indent="0">
              <a:buNone/>
            </a:pPr>
            <a:r>
              <a:rPr/>
              <a:t>493.8 ( 271 )</a:t>
            </a:r>
          </a:p>
          <a:p>
            <a:pPr lvl="0" marL="0" indent="0">
              <a:buNone/>
            </a:pPr>
            <a:r>
              <a:rPr/>
              <a:t>2011.94 ( 809 )</a:t>
            </a:r>
          </a:p>
          <a:p>
            <a:pPr lvl="0" marL="0" indent="0">
              <a:buNone/>
            </a:pPr>
            <a:r>
              <a:rPr/>
              <a:t>8</a:t>
            </a:r>
          </a:p>
          <a:p>
            <a:pPr lvl="0" marL="0" indent="0">
              <a:buNone/>
            </a:pPr>
            <a:r>
              <a:rPr/>
              <a:t>426.25 ( 288 )</a:t>
            </a:r>
          </a:p>
          <a:p>
            <a:pPr lvl="0" marL="0" indent="0">
              <a:buNone/>
            </a:pPr>
            <a:r>
              <a:rPr/>
              <a:t>2049.45 ( 755 )</a:t>
            </a:r>
          </a:p>
          <a:p>
            <a:pPr lvl="0" marL="0" indent="0">
              <a:buNone/>
            </a:pPr>
            <a:r>
              <a:rPr/>
              <a:t>9</a:t>
            </a:r>
          </a:p>
          <a:p>
            <a:pPr lvl="0" marL="0" indent="0">
              <a:buNone/>
            </a:pPr>
            <a:r>
              <a:rPr/>
              <a:t>420.7 ( 268 )</a:t>
            </a:r>
          </a:p>
          <a:p>
            <a:pPr lvl="0" marL="0" indent="0">
              <a:buNone/>
            </a:pPr>
            <a:r>
              <a:rPr/>
              <a:t>1948.24 ( 754 )</a:t>
            </a:r>
          </a:p>
          <a:p>
            <a:pPr lvl="1"/>
            <a:r>
              <a:rPr/>
              <a:t>There are tons of styling options to ready your table for publication/submission</a:t>
            </a:r>
          </a:p>
          <a:p>
            <a:pPr lvl="2"/>
            <a:r>
              <a:rPr/>
              <a:t>kable is a powerful library to generate tables</a:t>
            </a:r>
          </a:p>
          <a:p>
            <a:pPr lvl="2"/>
            <a:r>
              <a:rPr/>
              <a:t>Specify the column widths</a:t>
            </a:r>
          </a:p>
          <a:p>
            <a:pPr lvl="2"/>
            <a:r>
              <a:rPr/>
              <a:t>Add a caption</a:t>
            </a:r>
          </a:p>
          <a:p>
            <a:pPr lvl="2"/>
            <a:r>
              <a:rPr/>
              <a:t>Change the table style</a:t>
            </a:r>
          </a:p>
          <a:p>
            <a:pPr lvl="2"/>
            <a:r>
              <a:rPr/>
              <a:t>Add a header above</a:t>
            </a:r>
          </a:p>
          <a:p>
            <a:pPr lvl="2"/>
            <a:r>
              <a:rPr/>
              <a:t>Group rows together</a:t>
            </a:r>
          </a:p>
          <a:p>
            <a:pPr lvl="1"/>
            <a:r>
              <a:rPr/>
              <a:t>Now you try! Play around with the data entered into the table:</a:t>
            </a:r>
          </a:p>
          <a:p>
            <a:pPr lvl="2"/>
            <a:r>
              <a:rPr/>
              <a:t>Try filtering different age groups in and out</a:t>
            </a:r>
          </a:p>
          <a:p>
            <a:pPr lvl="2"/>
            <a:r>
              <a:rPr/>
              <a:t>Try calculating different summary statistics (mean, range)</a:t>
            </a:r>
          </a:p>
          <a:p>
            <a:pPr lvl="2"/>
            <a:r>
              <a:rPr/>
              <a:t>Try calculating statistics over vtl instead of formant measurements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Now that you have plotted some data, conducted summary statistics, and created a table, it’s time to write up the results. First let’s talk about the basics of Markdown.</a:t>
                </a:r>
              </a:p>
              <a:p>
                <a:pPr lvl="0" marL="0" indent="0">
                  <a:spcBef>
                    <a:spcPts val="3000"/>
                  </a:spcBef>
                  <a:buNone/>
                </a:pPr>
                <a:r>
                  <a:rPr b="1"/>
                  <a:t>Basics of markdown</a:t>
                </a:r>
              </a:p>
              <a:p>
                <a:pPr lvl="1"/>
                <a:r>
                  <a:rPr/>
                  <a:t>We can make headings of different sizes like we’ve been doing throughout this document.</a:t>
                </a:r>
              </a:p>
              <a:p>
                <a:pPr lvl="2"/>
                <a:r>
                  <a:rPr/>
                  <a:t>Try adding and deleting # from ‘Basics of markdown’ to watch the font size change</a:t>
                </a:r>
              </a:p>
              <a:p>
                <a:pPr lvl="1"/>
                <a:r>
                  <a:rPr/>
                  <a:t>We can make bullet lists like the one you’re reading right now!</a:t>
                </a:r>
              </a:p>
              <a:p>
                <a:pPr lvl="2"/>
                <a:r>
                  <a:rPr/>
                  <a:t>And sublists!</a:t>
                </a:r>
              </a:p>
              <a:p>
                <a:pPr lvl="0" marL="0" indent="0">
                  <a:buNone/>
                </a:pPr>
                <a:r>
                  <a:rPr/>
                  <a:t>We can write in paragraphs.</a:t>
                </a:r>
              </a:p>
              <a:p>
                <a:pPr lvl="0" marL="0" indent="0">
                  <a:buNone/>
                </a:pPr>
                <a:r>
                  <a:rPr/>
                  <a:t>We can write in multiple paragraphs, in fact, just be leaving a line between them in the document and two spaces after the previous line.</a:t>
                </a:r>
              </a:p>
              <a:p>
                <a:pPr lvl="0" marL="0" indent="0">
                  <a:buNone/>
                </a:pPr>
                <a:r>
                  <a:rPr/>
                  <a:t>We can </a:t>
                </a:r>
                <a:r>
                  <a:rPr b="1"/>
                  <a:t>emphasize</a:t>
                </a:r>
                <a:r>
                  <a:rPr/>
                  <a:t> text while we’re writing in </a:t>
                </a:r>
                <a:r>
                  <a:rPr i="1"/>
                  <a:t>several</a:t>
                </a:r>
                <a:r>
                  <a:rPr/>
                  <a:t> different ways that would </a:t>
                </a:r>
                <a:r>
                  <a:rPr b="1" i="1"/>
                  <a:t>surprise</a:t>
                </a:r>
                <a:r>
                  <a:rPr/>
                  <a:t> you.</a:t>
                </a:r>
              </a:p>
              <a:p>
                <a:pPr lvl="0" marL="0" indent="0">
                  <a:buNone/>
                </a:pPr>
                <a:r>
                  <a:rPr/>
                  <a:t>You can also embed links to direct your readers elsewhere like </a:t>
                </a:r>
                <a:r>
                  <a:rPr>
                    <a:hlinkClick r:id="rId2"/>
                  </a:rPr>
                  <a:t>this one</a:t>
                </a:r>
                <a:r>
                  <a:rPr/>
                  <a:t>. Do you know where you can change the color of your hyperlink?</a:t>
                </a:r>
              </a:p>
              <a:p>
                <a:pPr lvl="0" marL="0" indent="0">
                  <a:buNone/>
                </a:pPr>
                <a:r>
                  <a:rPr/>
                  <a:t>There are several Markdown cheatsheets available to help you remember this syntax. Try to memorize one new markdown feature each time you sit down to analyze data and you’ll have a large repertoire in no time.</a:t>
                </a:r>
              </a:p>
              <a:p>
                <a:pPr lvl="0" marL="0" indent="0">
                  <a:spcBef>
                    <a:spcPts val="3000"/>
                  </a:spcBef>
                  <a:buNone/>
                </a:pPr>
                <a:r>
                  <a:rPr b="1"/>
                  <a:t>In-line coding</a:t>
                </a:r>
              </a:p>
              <a:p>
                <a:pPr lvl="0" marL="0" indent="0">
                  <a:buNone/>
                </a:pPr>
                <a:r>
                  <a:rPr/>
                  <a:t>Now that you know some basics of Markdown, you can write up your results!</a:t>
                </a:r>
              </a:p>
              <a:p>
                <a:pPr lvl="0" marL="1270000" indent="0">
                  <a:buNone/>
                </a:pPr>
                <a:r>
                  <a:rPr sz="1800">
                    <a:latin typeface="Courier"/>
                  </a:rPr>
                  <a:t>young_children &lt;-</a:t>
                </a:r>
                <a:r>
                  <a:rPr sz="1800">
                    <a:solidFill>
                      <a:srgbClr val="4070A0"/>
                    </a:solidFill>
                    <a:latin typeface="Courier"/>
                  </a:rPr>
                  <a:t> </a:t>
                </a:r>
                <a:r>
                  <a:rPr sz="1800">
                    <a:latin typeface="Courier"/>
                  </a:rPr>
                  <a:t>data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(age_yrs</a:t>
                </a:r>
                <a:r>
                  <a:rPr sz="1800">
                    <a:solidFill>
                      <a:srgbClr val="666666"/>
                    </a:solidFill>
                    <a:latin typeface="Courier"/>
                  </a:rPr>
                  <a:t>==</a:t>
                </a:r>
                <a:r>
                  <a:rPr sz="1800">
                    <a:solidFill>
                      <a:srgbClr val="4070A0"/>
                    </a:solidFill>
                    <a:latin typeface="Courier"/>
                  </a:rPr>
                  <a:t>'4'</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age_yrs</a:t>
                </a:r>
                <a:r>
                  <a:rPr sz="1800">
                    <a:solidFill>
                      <a:srgbClr val="666666"/>
                    </a:solidFill>
                    <a:latin typeface="Courier"/>
                  </a:rPr>
                  <a:t>==</a:t>
                </a:r>
                <a:r>
                  <a:rPr sz="1800">
                    <a:solidFill>
                      <a:srgbClr val="4070A0"/>
                    </a:solidFill>
                    <a:latin typeface="Courier"/>
                  </a:rPr>
                  <a:t>'5'</a:t>
                </a:r>
                <a:r>
                  <a:rPr sz="1800">
                    <a:latin typeface="Courier"/>
                  </a:rPr>
                  <a:t>)</a:t>
                </a:r>
              </a:p>
              <a:p>
                <a:pPr lvl="0" marL="0" indent="0">
                  <a:buNone/>
                </a:pPr>
                <a:r>
                  <a:rPr/>
                  <a:t>One of the best features of RMarkdown is dynamic coding. Essentially, you include tiny little chunks of code in your prose. For example, you may want to reference descriptive statistics or model summary statistics. You surround each in-line chunk with backwards apostrophes and specify the language. You could write up the results saying that the average value of the first formant in the four- and five-year-olds is 651.27. Or maybe you just want to report that there are n=19 four- and five-year-olds in the study. You can also cross-reference figures and tables within your in-line code.</a:t>
                </a:r>
              </a:p>
              <a:p>
                <a:pPr lvl="0" marL="1270000" indent="0">
                  <a:buNone/>
                </a:pPr>
                <a:r>
                  <a:rPr sz="1800" i="1">
                    <a:solidFill>
                      <a:srgbClr val="60A0B0"/>
                    </a:solidFill>
                    <a:latin typeface="Courier"/>
                  </a:rPr>
                  <a:t># let's correlate some vocal tract length with age</a:t>
                </a:r>
                <a:br/>
                <a:r>
                  <a:rPr sz="1800">
                    <a:latin typeface="Courier"/>
                  </a:rPr>
                  <a:t>vtl_cor &lt;-</a:t>
                </a:r>
                <a:r>
                  <a:rPr sz="1800">
                    <a:solidFill>
                      <a:srgbClr val="4070A0"/>
                    </a:solidFill>
                    <a:latin typeface="Courier"/>
                  </a:rPr>
                  <a:t> </a:t>
                </a:r>
                <a:r>
                  <a:rPr sz="1800">
                    <a:latin typeface="Courier"/>
                  </a:rPr>
                  <a:t>data </a:t>
                </a:r>
                <a:r>
                  <a:rPr sz="1800">
                    <a:solidFill>
                      <a:srgbClr val="666666"/>
                    </a:solidFill>
                    <a:latin typeface="Courier"/>
                  </a:rPr>
                  <a:t>%&gt;%</a:t>
                </a:r>
                <a:r>
                  <a:rPr sz="1800">
                    <a:solidFill>
                      <a:srgbClr val="4070A0"/>
                    </a:solidFill>
                    <a:latin typeface="Courier"/>
                  </a:rPr>
                  <a:t> </a:t>
                </a:r>
                <a:r>
                  <a:rPr sz="1800" i="1">
                    <a:solidFill>
                      <a:srgbClr val="60A0B0"/>
                    </a:solidFill>
                    <a:latin typeface="Courier"/>
                  </a:rPr>
                  <a:t># this produces an object; </a:t>
                </a:r>
                <a:br/>
                <a:r>
                  <a:rPr sz="1800">
                    <a:solidFill>
                      <a:srgbClr val="4070A0"/>
                    </a:solidFill>
                    <a:latin typeface="Courier"/>
                  </a:rPr>
                  <a:t>  </a:t>
                </a:r>
                <a:r>
                  <a:rPr sz="1800" b="1">
                    <a:solidFill>
                      <a:srgbClr val="007020"/>
                    </a:solidFill>
                    <a:latin typeface="Courier"/>
                  </a:rPr>
                  <a:t>filter</a:t>
                </a:r>
                <a:r>
                  <a:rPr sz="1800">
                    <a:latin typeface="Courier"/>
                  </a:rPr>
                  <a:t>(age_yrs</a:t>
                </a:r>
                <a:r>
                  <a:rPr sz="1800">
                    <a:solidFill>
                      <a:srgbClr val="666666"/>
                    </a:solidFill>
                    <a:latin typeface="Courier"/>
                  </a:rPr>
                  <a:t>!=</a:t>
                </a:r>
                <a:r>
                  <a:rPr sz="1800">
                    <a:solidFill>
                      <a:srgbClr val="4070A0"/>
                    </a:solidFill>
                    <a:latin typeface="Courier"/>
                  </a:rPr>
                  <a:t>'adult'</a:t>
                </a:r>
                <a:r>
                  <a:rPr sz="1800">
                    <a:latin typeface="Courier"/>
                  </a:rPr>
                  <a:t>) </a:t>
                </a:r>
                <a:r>
                  <a:rPr sz="1800">
                    <a:solidFill>
                      <a:srgbClr val="666666"/>
                    </a:solidFill>
                    <a:latin typeface="Courier"/>
                  </a:rPr>
                  <a:t>%&gt;%</a:t>
                </a:r>
                <a:r>
                  <a:rPr sz="1800">
                    <a:solidFill>
                      <a:srgbClr val="4070A0"/>
                    </a:solidFill>
                    <a:latin typeface="Courier"/>
                  </a:rPr>
                  <a:t> </a:t>
                </a:r>
                <a:r>
                  <a:rPr sz="1800" i="1">
                    <a:solidFill>
                      <a:srgbClr val="60A0B0"/>
                    </a:solidFill>
                    <a:latin typeface="Courier"/>
                  </a:rPr>
                  <a:t># we can index the parameters of the statistic in our prose</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age_yrs =</a:t>
                </a:r>
                <a:r>
                  <a:rPr sz="1800">
                    <a:latin typeface="Courier"/>
                  </a:rPr>
                  <a:t> </a:t>
                </a:r>
                <a:r>
                  <a:rPr sz="1800" b="1">
                    <a:solidFill>
                      <a:srgbClr val="007020"/>
                    </a:solidFill>
                    <a:latin typeface="Courier"/>
                  </a:rPr>
                  <a:t>as.numeric</a:t>
                </a:r>
                <a:r>
                  <a:rPr sz="1800">
                    <a:latin typeface="Courier"/>
                  </a:rPr>
                  <a:t>(age_yrs))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distinct</a:t>
                </a:r>
                <a:r>
                  <a:rPr sz="1800">
                    <a:latin typeface="Courier"/>
                  </a:rPr>
                  <a:t>(spkr, </a:t>
                </a:r>
                <a:r>
                  <a:rPr sz="1800">
                    <a:solidFill>
                      <a:srgbClr val="902000"/>
                    </a:solidFill>
                    <a:latin typeface="Courier"/>
                  </a:rPr>
                  <a:t>.keep_all =</a:t>
                </a:r>
                <a:r>
                  <a:rPr sz="1800">
                    <a:latin typeface="Courier"/>
                  </a:rPr>
                  <a:t> 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summarize</a:t>
                </a:r>
                <a:r>
                  <a:rPr sz="1800">
                    <a:latin typeface="Courier"/>
                  </a:rPr>
                  <a:t>(., </a:t>
                </a:r>
                <a:r>
                  <a:rPr sz="1800" b="1">
                    <a:solidFill>
                      <a:srgbClr val="007020"/>
                    </a:solidFill>
                    <a:latin typeface="Courier"/>
                  </a:rPr>
                  <a:t>cor</a:t>
                </a:r>
                <a:r>
                  <a:rPr sz="1800">
                    <a:latin typeface="Courier"/>
                  </a:rPr>
                  <a:t>(age_yrs, vtl))</a:t>
                </a:r>
              </a:p>
              <a:p>
                <a:pPr lvl="0" marL="0" indent="0">
                  <a:buNone/>
                </a:pPr>
                <a:r>
                  <a:rPr/>
                  <a:t>You could also reference components of your statistical tests like reporting that there is a positive correlation between age and vocal tract length (whew, sanity check!) (r=0.48). This means that even if (ahem) forget a participant or two in your first analysis, you don’t have to rewrite your entire results section to include the new participants. It’s updated automatically every time you compile your script.</a:t>
                </a:r>
              </a:p>
              <a:p>
                <a:pPr lvl="0" marL="1270000" indent="0">
                  <a:buNone/>
                </a:pPr>
                <a:r>
                  <a:rPr sz="1800" i="1">
                    <a:solidFill>
                      <a:srgbClr val="60A0B0"/>
                    </a:solidFill>
                    <a:latin typeface="Courier"/>
                  </a:rPr>
                  <a:t># fit a model and create an object containing its summary</a:t>
                </a:r>
                <a:br/>
                <a:r>
                  <a:rPr sz="1800">
                    <a:latin typeface="Courier"/>
                  </a:rPr>
                  <a:t>vtl_model &lt;-</a:t>
                </a:r>
                <a:r>
                  <a:rPr sz="1800">
                    <a:solidFill>
                      <a:srgbClr val="4070A0"/>
                    </a:solidFill>
                    <a:latin typeface="Courier"/>
                  </a:rPr>
                  <a:t> </a:t>
                </a:r>
                <a:r>
                  <a:rPr sz="1800">
                    <a:latin typeface="Courier"/>
                  </a:rPr>
                  <a:t>data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(age_yrs</a:t>
                </a:r>
                <a:r>
                  <a:rPr sz="1800">
                    <a:solidFill>
                      <a:srgbClr val="666666"/>
                    </a:solidFill>
                    <a:latin typeface="Courier"/>
                  </a:rPr>
                  <a:t>!=</a:t>
                </a:r>
                <a:r>
                  <a:rPr sz="1800">
                    <a:solidFill>
                      <a:srgbClr val="4070A0"/>
                    </a:solidFill>
                    <a:latin typeface="Courier"/>
                  </a:rPr>
                  <a:t>'adult'</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age_yrs =</a:t>
                </a:r>
                <a:r>
                  <a:rPr sz="1800">
                    <a:latin typeface="Courier"/>
                  </a:rPr>
                  <a:t> </a:t>
                </a:r>
                <a:r>
                  <a:rPr sz="1800" b="1">
                    <a:solidFill>
                      <a:srgbClr val="007020"/>
                    </a:solidFill>
                    <a:latin typeface="Courier"/>
                  </a:rPr>
                  <a:t>as.numeric</a:t>
                </a:r>
                <a:r>
                  <a:rPr sz="1800">
                    <a:latin typeface="Courier"/>
                  </a:rPr>
                  <a:t>(age_yrs))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lmer</a:t>
                </a:r>
                <a:r>
                  <a:rPr sz="1800">
                    <a:latin typeface="Courier"/>
                  </a:rPr>
                  <a:t>(f1_midpt_med_clean</a:t>
                </a:r>
                <a:r>
                  <a:rPr sz="1800">
                    <a:solidFill>
                      <a:srgbClr val="666666"/>
                    </a:solidFill>
                    <a:latin typeface="Courier"/>
                  </a:rPr>
                  <a:t>~</a:t>
                </a:r>
                <a:r>
                  <a:rPr sz="1800">
                    <a:latin typeface="Courier"/>
                  </a:rPr>
                  <a:t>age_yrs </a:t>
                </a:r>
                <a:r>
                  <a:rPr sz="1800">
                    <a:solidFill>
                      <a:srgbClr val="666666"/>
                    </a:solidFill>
                    <a:latin typeface="Courier"/>
                  </a:rPr>
                  <a:t>+</a:t>
                </a:r>
                <a:r>
                  <a:rPr sz="1800">
                    <a:solidFill>
                      <a:srgbClr val="4070A0"/>
                    </a:solidFill>
                    <a:latin typeface="Courier"/>
                  </a:rPr>
                  <a:t> </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spkr), </a:t>
                </a:r>
                <a:r>
                  <a:rPr sz="1800">
                    <a:solidFill>
                      <a:srgbClr val="902000"/>
                    </a:solidFill>
                    <a:latin typeface="Courier"/>
                  </a:rPr>
                  <a:t>data =</a:t>
                </a:r>
                <a:r>
                  <a:rPr sz="1800">
                    <a:latin typeface="Courier"/>
                  </a:rPr>
                  <a:t> .) </a:t>
                </a:r>
                <a:r>
                  <a:rPr sz="1800">
                    <a:solidFill>
                      <a:srgbClr val="666666"/>
                    </a:solidFill>
                    <a:latin typeface="Courier"/>
                  </a:rPr>
                  <a:t>%&gt;%</a:t>
                </a:r>
                <a:r>
                  <a:rPr sz="1800">
                    <a:solidFill>
                      <a:srgbClr val="4070A0"/>
                    </a:solidFill>
                    <a:latin typeface="Courier"/>
                  </a:rPr>
                  <a:t> </a:t>
                </a:r>
                <a:r>
                  <a:rPr sz="1800" i="1">
                    <a:solidFill>
                      <a:srgbClr val="60A0B0"/>
                    </a:solidFill>
                    <a:latin typeface="Courier"/>
                  </a:rPr>
                  <a:t># using age to predict F1</a:t>
                </a:r>
                <a:br/>
                <a:r>
                  <a:rPr sz="1800">
                    <a:solidFill>
                      <a:srgbClr val="4070A0"/>
                    </a:solidFill>
                    <a:latin typeface="Courier"/>
                  </a:rPr>
                  <a:t>  </a:t>
                </a:r>
                <a:r>
                  <a:rPr sz="1800" b="1">
                    <a:solidFill>
                      <a:srgbClr val="007020"/>
                    </a:solidFill>
                    <a:latin typeface="Courier"/>
                  </a:rPr>
                  <a:t>summary</a:t>
                </a:r>
                <a:r>
                  <a:rPr sz="1800">
                    <a:latin typeface="Courier"/>
                  </a:rPr>
                  <a:t>()</a:t>
                </a:r>
              </a:p>
              <a:p>
                <a:pPr lvl="0" marL="0" indent="0">
                  <a:buNone/>
                </a:pPr>
                <a:r>
                  <a:rPr/>
                  <a:t>You can also create and reference model fit summaries. For example, with the object you created above, you can can report that there is a negative relationship between child age and the frequency of the first formant (</a:t>
                </a:r>
                <a14:m>
                  <m:oMath xmlns:m="http://schemas.openxmlformats.org/officeDocument/2006/math">
                    <m:r>
                      <m:t>β</m:t>
                    </m:r>
                  </m:oMath>
                </a14:m>
                <a:r>
                  <a:rPr/>
                  <a:t>=-23.07, t=-4.36).</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Integrating</a:t>
            </a:r>
            <a:r>
              <a:rPr/>
              <a:t> </a:t>
            </a:r>
            <a:r>
              <a:rPr/>
              <a:t>other</a:t>
            </a:r>
            <a:r>
              <a:rPr/>
              <a:t> </a:t>
            </a:r>
            <a:r>
              <a:rPr/>
              <a:t>languages</a:t>
            </a:r>
          </a:p>
        </p:txBody>
      </p:sp>
      <p:sp>
        <p:nvSpPr>
          <p:cNvPr id="3" name="Content Placeholder 2"/>
          <p:cNvSpPr>
            <a:spLocks noGrp="1"/>
          </p:cNvSpPr>
          <p:nvPr>
            <p:ph idx="1"/>
          </p:nvPr>
        </p:nvSpPr>
        <p:spPr/>
        <p:txBody>
          <a:bodyPr/>
          <a:lstStyle/>
          <a:p>
            <a:pPr lvl="0" marL="0" indent="0">
              <a:buNone/>
            </a:pPr>
            <a:r>
              <a:rPr/>
              <a:t>Finally, you have the option to sew snippets of code from other languages right into your script! Even if you’re not super familiar with shell scripting or Python, this could still be helpful. Imagine that a colleague sends you a Python script, or you find a few lines of a shell code online. Now instead of translating it into R, you could copy it verbatim.</a:t>
            </a:r>
          </a:p>
          <a:p>
            <a:pPr lvl="0" marL="0" indent="0">
              <a:buNone/>
            </a:pPr>
            <a:r>
              <a:rPr/>
              <a:t>Let’s look at a bash example because Shell scripts are often simple, short, and easily found on the internet. We’re going to trim an audio file of an Outkast song.</a:t>
            </a:r>
          </a:p>
          <a:p>
            <a:pPr lvl="0" marL="1270000" indent="0">
              <a:buNone/>
            </a:pPr>
            <a:r>
              <a:rPr sz="1800" i="1">
                <a:solidFill>
                  <a:srgbClr val="60A0B0"/>
                </a:solidFill>
                <a:latin typeface="Courier"/>
              </a:rPr>
              <a:t># in your terminal below, you will need to install 'sox' in order to run this line of code</a:t>
            </a:r>
            <a:br/>
            <a:r>
              <a:rPr sz="1800" i="1">
                <a:solidFill>
                  <a:srgbClr val="60A0B0"/>
                </a:solidFill>
                <a:latin typeface="Courier"/>
              </a:rPr>
              <a:t># either 'brew install sox' or 'pip install sox'</a:t>
            </a:r>
            <a:br/>
            <a:r>
              <a:rPr sz="1800">
                <a:solidFill>
                  <a:srgbClr val="06287E"/>
                </a:solidFill>
                <a:latin typeface="Courier"/>
              </a:rPr>
              <a:t>sox</a:t>
            </a:r>
            <a:r>
              <a:rPr sz="1800">
                <a:latin typeface="Courier"/>
              </a:rPr>
              <a:t> audio_file.mp3 chopped_file.mp3 trim 30</a:t>
            </a:r>
          </a:p>
          <a:p>
            <a:pPr lvl="0" marL="1270000" indent="0">
              <a:buNone/>
            </a:pPr>
            <a:r>
              <a:rPr sz="1800">
                <a:latin typeface="Courier"/>
              </a:rPr>
              <a:t>## sox WARN mp3: MAD lost sync</a:t>
            </a:r>
          </a:p>
          <a:p>
            <a:pPr lvl="0" marL="0" indent="0">
              <a:buNone/>
            </a:pPr>
            <a:r>
              <a:rPr/>
              <a:t>Why might you want to include snippets of code from other languages in your .Rmd file instead of just saving them as extra scripts? 1) Keeping them all in one place helps you stay organized. 2) When you find a bug in your code, you just have one script to re-run, instead of multiple, leading to fewer human errors.</a:t>
            </a:r>
          </a:p>
          <a:p>
            <a:pPr lvl="0" marL="0" indent="0">
              <a:buNone/>
            </a:pPr>
            <a:r>
              <a:rPr/>
              <a:t>You could also execute python code, which requires a bit more finagling. Sewing python requires install of ‘reticulate’, in addition to setting the python environment, and python modules (see below)</a:t>
            </a:r>
          </a:p>
          <a:p>
            <a:pPr lvl="0" marL="1270000" indent="0">
              <a:buNone/>
            </a:pPr>
            <a:r>
              <a:rPr sz="1800" b="1">
                <a:solidFill>
                  <a:srgbClr val="007020"/>
                </a:solidFill>
                <a:latin typeface="Courier"/>
              </a:rPr>
              <a:t>library</a:t>
            </a:r>
            <a:r>
              <a:rPr sz="1800">
                <a:latin typeface="Courier"/>
              </a:rPr>
              <a:t>(reticulate) </a:t>
            </a:r>
            <a:r>
              <a:rPr sz="1800" i="1">
                <a:solidFill>
                  <a:srgbClr val="60A0B0"/>
                </a:solidFill>
                <a:latin typeface="Courier"/>
              </a:rPr>
              <a:t># note: you do NOT want to run reticulate via r-miniconda; do not install it when prompted! major conflicts with python modules</a:t>
            </a:r>
            <a:br/>
            <a:r>
              <a:rPr sz="1800" b="1">
                <a:solidFill>
                  <a:srgbClr val="007020"/>
                </a:solidFill>
                <a:latin typeface="Courier"/>
              </a:rPr>
              <a:t>use_python</a:t>
            </a:r>
            <a:r>
              <a:rPr sz="1800">
                <a:latin typeface="Courier"/>
              </a:rPr>
              <a:t>(</a:t>
            </a:r>
            <a:r>
              <a:rPr sz="1800">
                <a:solidFill>
                  <a:srgbClr val="4070A0"/>
                </a:solidFill>
                <a:latin typeface="Courier"/>
              </a:rPr>
              <a:t>"/usr/bin/python"</a:t>
            </a:r>
            <a:r>
              <a:rPr sz="1800">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Then</a:t>
            </a:r>
            <a:r>
              <a:rPr/>
              <a:t> </a:t>
            </a:r>
            <a:r>
              <a:rPr/>
              <a:t>you</a:t>
            </a:r>
            <a:r>
              <a:rPr/>
              <a:t> </a:t>
            </a:r>
            <a:r>
              <a:rPr/>
              <a:t>can</a:t>
            </a:r>
            <a:r>
              <a:rPr/>
              <a:t> </a:t>
            </a:r>
            <a:r>
              <a:rPr/>
              <a:t>execute</a:t>
            </a:r>
            <a:r>
              <a:rPr/>
              <a:t> </a:t>
            </a:r>
            <a:r>
              <a:rPr/>
              <a:t>your</a:t>
            </a:r>
            <a:r>
              <a:rPr/>
              <a:t> </a:t>
            </a:r>
            <a:r>
              <a:rPr/>
              <a:t>Python</a:t>
            </a:r>
            <a:r>
              <a:rPr/>
              <a:t> </a:t>
            </a:r>
            <a:r>
              <a:rPr/>
              <a:t>code</a:t>
            </a:r>
            <a:r>
              <a:rPr/>
              <a:t> </a:t>
            </a:r>
            <a:r>
              <a:rPr/>
              <a:t>chunks</a:t>
            </a:r>
            <a:r>
              <a:rPr/>
              <a:t> </a:t>
            </a:r>
            <a:r>
              <a:rPr/>
              <a:t>and</a:t>
            </a:r>
            <a:r>
              <a:rPr/>
              <a:t> </a:t>
            </a:r>
            <a:r>
              <a:rPr/>
              <a:t>can</a:t>
            </a:r>
            <a:r>
              <a:rPr/>
              <a:t> </a:t>
            </a:r>
            <a:r>
              <a:rPr/>
              <a:t>easily</a:t>
            </a:r>
            <a:r>
              <a:rPr/>
              <a:t> </a:t>
            </a:r>
            <a:r>
              <a:rPr/>
              <a:t>switch</a:t>
            </a:r>
            <a:r>
              <a:rPr/>
              <a:t> </a:t>
            </a:r>
            <a:r>
              <a:rPr/>
              <a:t>back</a:t>
            </a:r>
            <a:r>
              <a:rPr/>
              <a:t> </a:t>
            </a:r>
            <a:r>
              <a:rPr/>
              <a:t>to</a:t>
            </a:r>
            <a:r>
              <a:rPr/>
              <a:t> </a:t>
            </a:r>
            <a:r>
              <a:rPr/>
              <a:t>R</a:t>
            </a:r>
            <a:r>
              <a:rPr/>
              <a:t> </a:t>
            </a:r>
            <a:r>
              <a:rPr/>
              <a:t>syntax</a:t>
            </a:r>
            <a:r>
              <a:rPr/>
              <a:t> </a:t>
            </a:r>
            <a:r>
              <a:rPr/>
              <a:t>once</a:t>
            </a:r>
            <a:r>
              <a:rPr/>
              <a:t> </a:t>
            </a:r>
            <a:r>
              <a:rPr/>
              <a:t>you’ve</a:t>
            </a:r>
            <a:r>
              <a:rPr/>
              <a:t> </a:t>
            </a:r>
            <a:r>
              <a:rPr/>
              <a:t>finished.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storm Rmarkdown session</dc:title>
  <dc:creator>Meg Cychosz</dc:creator>
  <cp:keywords/>
  <dcterms:created xsi:type="dcterms:W3CDTF">2021-01-12T14:50:26Z</dcterms:created>
  <dcterms:modified xsi:type="dcterms:W3CDTF">2021-01-12T14:50:26Z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1/12/2021</vt:lpwstr>
  </property>
  <property fmtid="{D5CDD505-2E9C-101B-9397-08002B2CF9AE}" pid="4" name="output">
    <vt:lpwstr>powerpoint_presentation</vt:lpwstr>
  </property>
  <property fmtid="{D5CDD505-2E9C-101B-9397-08002B2CF9AE}" pid="5" name="urlcolor">
    <vt:lpwstr>purple</vt:lpwstr>
  </property>
</Properties>
</file>