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96" r:id="rId5"/>
    <p:sldId id="299" r:id="rId6"/>
    <p:sldId id="308" r:id="rId7"/>
    <p:sldId id="309" r:id="rId8"/>
    <p:sldId id="313" r:id="rId9"/>
    <p:sldId id="314" r:id="rId10"/>
    <p:sldId id="315" r:id="rId11"/>
    <p:sldId id="316" r:id="rId12"/>
    <p:sldId id="268" r:id="rId13"/>
    <p:sldId id="3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995"/>
    <a:srgbClr val="AB6D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43"/>
    <p:restoredTop sz="43276"/>
  </p:normalViewPr>
  <p:slideViewPr>
    <p:cSldViewPr snapToGrid="0" snapToObjects="1">
      <p:cViewPr varScale="1">
        <p:scale>
          <a:sx n="39" d="100"/>
          <a:sy n="39" d="100"/>
        </p:scale>
        <p:origin x="2248" y="160"/>
      </p:cViewPr>
      <p:guideLst/>
    </p:cSldViewPr>
  </p:slid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manuel Toribio" userId="S::enmanuel@megsoftconsulting.com::0bf10410-a07e-4910-b7b6-bbe866655089" providerId="AD" clId="Web-{2637BD11-A6DC-4247-AC45-C38F4EEA2DD7}"/>
    <pc:docChg chg="delSld modSld">
      <pc:chgData name="Enmanuel Toribio" userId="S::enmanuel@megsoftconsulting.com::0bf10410-a07e-4910-b7b6-bbe866655089" providerId="AD" clId="Web-{2637BD11-A6DC-4247-AC45-C38F4EEA2DD7}" dt="2019-03-23T16:34:11.595" v="40" actId="20577"/>
      <pc:docMkLst>
        <pc:docMk/>
      </pc:docMkLst>
      <pc:sldChg chg="modSp">
        <pc:chgData name="Enmanuel Toribio" userId="S::enmanuel@megsoftconsulting.com::0bf10410-a07e-4910-b7b6-bbe866655089" providerId="AD" clId="Web-{2637BD11-A6DC-4247-AC45-C38F4EEA2DD7}" dt="2019-03-23T16:33:24.719" v="18" actId="20577"/>
        <pc:sldMkLst>
          <pc:docMk/>
          <pc:sldMk cId="2061497928" sldId="296"/>
        </pc:sldMkLst>
        <pc:spChg chg="mod">
          <ac:chgData name="Enmanuel Toribio" userId="S::enmanuel@megsoftconsulting.com::0bf10410-a07e-4910-b7b6-bbe866655089" providerId="AD" clId="Web-{2637BD11-A6DC-4247-AC45-C38F4EEA2DD7}" dt="2019-03-23T16:33:24.719" v="18" actId="20577"/>
          <ac:spMkLst>
            <pc:docMk/>
            <pc:sldMk cId="2061497928" sldId="296"/>
            <ac:spMk id="2" creationId="{00000000-0000-0000-0000-000000000000}"/>
          </ac:spMkLst>
        </pc:spChg>
      </pc:sldChg>
      <pc:sldChg chg="modSp">
        <pc:chgData name="Enmanuel Toribio" userId="S::enmanuel@megsoftconsulting.com::0bf10410-a07e-4910-b7b6-bbe866655089" providerId="AD" clId="Web-{2637BD11-A6DC-4247-AC45-C38F4EEA2DD7}" dt="2019-03-23T16:34:11.595" v="39" actId="20577"/>
        <pc:sldMkLst>
          <pc:docMk/>
          <pc:sldMk cId="753978691" sldId="299"/>
        </pc:sldMkLst>
        <pc:spChg chg="mod">
          <ac:chgData name="Enmanuel Toribio" userId="S::enmanuel@megsoftconsulting.com::0bf10410-a07e-4910-b7b6-bbe866655089" providerId="AD" clId="Web-{2637BD11-A6DC-4247-AC45-C38F4EEA2DD7}" dt="2019-03-23T16:34:11.595" v="39" actId="20577"/>
          <ac:spMkLst>
            <pc:docMk/>
            <pc:sldMk cId="753978691" sldId="299"/>
            <ac:spMk id="7" creationId="{00000000-0000-0000-0000-000000000000}"/>
          </ac:spMkLst>
        </pc:spChg>
      </pc:sldChg>
      <pc:sldChg chg="del">
        <pc:chgData name="Enmanuel Toribio" userId="S::enmanuel@megsoftconsulting.com::0bf10410-a07e-4910-b7b6-bbe866655089" providerId="AD" clId="Web-{2637BD11-A6DC-4247-AC45-C38F4EEA2DD7}" dt="2019-03-23T16:33:30.332" v="22"/>
        <pc:sldMkLst>
          <pc:docMk/>
          <pc:sldMk cId="2925689672" sldId="308"/>
        </pc:sldMkLst>
      </pc:sldChg>
      <pc:sldChg chg="del">
        <pc:chgData name="Enmanuel Toribio" userId="S::enmanuel@megsoftconsulting.com::0bf10410-a07e-4910-b7b6-bbe866655089" providerId="AD" clId="Web-{2637BD11-A6DC-4247-AC45-C38F4EEA2DD7}" dt="2019-03-23T16:33:31.657" v="24"/>
        <pc:sldMkLst>
          <pc:docMk/>
          <pc:sldMk cId="2269548248" sldId="310"/>
        </pc:sldMkLst>
      </pc:sldChg>
      <pc:sldChg chg="del">
        <pc:chgData name="Enmanuel Toribio" userId="S::enmanuel@megsoftconsulting.com::0bf10410-a07e-4910-b7b6-bbe866655089" providerId="AD" clId="Web-{2637BD11-A6DC-4247-AC45-C38F4EEA2DD7}" dt="2019-03-23T16:33:38.657" v="31"/>
        <pc:sldMkLst>
          <pc:docMk/>
          <pc:sldMk cId="605862052" sldId="312"/>
        </pc:sldMkLst>
      </pc:sldChg>
      <pc:sldChg chg="del">
        <pc:chgData name="Enmanuel Toribio" userId="S::enmanuel@megsoftconsulting.com::0bf10410-a07e-4910-b7b6-bbe866655089" providerId="AD" clId="Web-{2637BD11-A6DC-4247-AC45-C38F4EEA2DD7}" dt="2019-03-23T16:33:30.829" v="23"/>
        <pc:sldMkLst>
          <pc:docMk/>
          <pc:sldMk cId="3741064048" sldId="313"/>
        </pc:sldMkLst>
      </pc:sldChg>
      <pc:sldChg chg="del">
        <pc:chgData name="Enmanuel Toribio" userId="S::enmanuel@megsoftconsulting.com::0bf10410-a07e-4910-b7b6-bbe866655089" providerId="AD" clId="Web-{2637BD11-A6DC-4247-AC45-C38F4EEA2DD7}" dt="2019-03-23T16:33:29.688" v="21"/>
        <pc:sldMkLst>
          <pc:docMk/>
          <pc:sldMk cId="2137745527" sldId="314"/>
        </pc:sldMkLst>
      </pc:sldChg>
      <pc:sldChg chg="del">
        <pc:chgData name="Enmanuel Toribio" userId="S::enmanuel@megsoftconsulting.com::0bf10410-a07e-4910-b7b6-bbe866655089" providerId="AD" clId="Web-{2637BD11-A6DC-4247-AC45-C38F4EEA2DD7}" dt="2019-03-23T16:33:33.110" v="25"/>
        <pc:sldMkLst>
          <pc:docMk/>
          <pc:sldMk cId="1509542085" sldId="316"/>
        </pc:sldMkLst>
      </pc:sldChg>
      <pc:sldChg chg="del">
        <pc:chgData name="Enmanuel Toribio" userId="S::enmanuel@megsoftconsulting.com::0bf10410-a07e-4910-b7b6-bbe866655089" providerId="AD" clId="Web-{2637BD11-A6DC-4247-AC45-C38F4EEA2DD7}" dt="2019-03-23T16:33:36.704" v="29"/>
        <pc:sldMkLst>
          <pc:docMk/>
          <pc:sldMk cId="2930444387" sldId="317"/>
        </pc:sldMkLst>
      </pc:sldChg>
      <pc:sldChg chg="del">
        <pc:chgData name="Enmanuel Toribio" userId="S::enmanuel@megsoftconsulting.com::0bf10410-a07e-4910-b7b6-bbe866655089" providerId="AD" clId="Web-{2637BD11-A6DC-4247-AC45-C38F4EEA2DD7}" dt="2019-03-23T16:33:35.907" v="28"/>
        <pc:sldMkLst>
          <pc:docMk/>
          <pc:sldMk cId="4079423068" sldId="318"/>
        </pc:sldMkLst>
      </pc:sldChg>
      <pc:sldChg chg="del">
        <pc:chgData name="Enmanuel Toribio" userId="S::enmanuel@megsoftconsulting.com::0bf10410-a07e-4910-b7b6-bbe866655089" providerId="AD" clId="Web-{2637BD11-A6DC-4247-AC45-C38F4EEA2DD7}" dt="2019-03-23T16:33:33.641" v="26"/>
        <pc:sldMkLst>
          <pc:docMk/>
          <pc:sldMk cId="3294846747" sldId="319"/>
        </pc:sldMkLst>
      </pc:sldChg>
      <pc:sldChg chg="del">
        <pc:chgData name="Enmanuel Toribio" userId="S::enmanuel@megsoftconsulting.com::0bf10410-a07e-4910-b7b6-bbe866655089" providerId="AD" clId="Web-{2637BD11-A6DC-4247-AC45-C38F4EEA2DD7}" dt="2019-03-23T16:33:35.063" v="27"/>
        <pc:sldMkLst>
          <pc:docMk/>
          <pc:sldMk cId="2540276127" sldId="320"/>
        </pc:sldMkLst>
      </pc:sldChg>
      <pc:sldChg chg="del">
        <pc:chgData name="Enmanuel Toribio" userId="S::enmanuel@megsoftconsulting.com::0bf10410-a07e-4910-b7b6-bbe866655089" providerId="AD" clId="Web-{2637BD11-A6DC-4247-AC45-C38F4EEA2DD7}" dt="2019-03-23T16:33:39.641" v="32"/>
        <pc:sldMkLst>
          <pc:docMk/>
          <pc:sldMk cId="2165361731" sldId="321"/>
        </pc:sldMkLst>
      </pc:sldChg>
      <pc:sldChg chg="del">
        <pc:chgData name="Enmanuel Toribio" userId="S::enmanuel@megsoftconsulting.com::0bf10410-a07e-4910-b7b6-bbe866655089" providerId="AD" clId="Web-{2637BD11-A6DC-4247-AC45-C38F4EEA2DD7}" dt="2019-03-23T16:33:41.798" v="34"/>
        <pc:sldMkLst>
          <pc:docMk/>
          <pc:sldMk cId="1433490163" sldId="322"/>
        </pc:sldMkLst>
      </pc:sldChg>
      <pc:sldChg chg="del">
        <pc:chgData name="Enmanuel Toribio" userId="S::enmanuel@megsoftconsulting.com::0bf10410-a07e-4910-b7b6-bbe866655089" providerId="AD" clId="Web-{2637BD11-A6DC-4247-AC45-C38F4EEA2DD7}" dt="2019-03-23T16:33:37.501" v="30"/>
        <pc:sldMkLst>
          <pc:docMk/>
          <pc:sldMk cId="3948636905" sldId="323"/>
        </pc:sldMkLst>
      </pc:sldChg>
      <pc:sldChg chg="del">
        <pc:chgData name="Enmanuel Toribio" userId="S::enmanuel@megsoftconsulting.com::0bf10410-a07e-4910-b7b6-bbe866655089" providerId="AD" clId="Web-{2637BD11-A6DC-4247-AC45-C38F4EEA2DD7}" dt="2019-03-23T16:33:40.580" v="33"/>
        <pc:sldMkLst>
          <pc:docMk/>
          <pc:sldMk cId="280125864" sldId="32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C5842-64D1-7D45-A0D6-E0A00DCD5F08}" type="datetimeFigureOut">
              <a:rPr lang="en-US" smtClean="0"/>
              <a:t>4/5/19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B29E1-92BF-C344-9608-1CA84369394B}" type="slidenum">
              <a:rPr lang="en-US" smtClean="0"/>
              <a:t>‹#›</a:t>
            </a:fld>
            <a:endParaRPr lang="en-US"/>
          </a:p>
        </p:txBody>
      </p:sp>
    </p:spTree>
    <p:extLst>
      <p:ext uri="{BB962C8B-B14F-4D97-AF65-F5344CB8AC3E}">
        <p14:creationId xmlns:p14="http://schemas.microsoft.com/office/powerpoint/2010/main" val="1887639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EB29E1-92BF-C344-9608-1CA84369394B}" type="slidenum">
              <a:rPr lang="en-US" smtClean="0"/>
              <a:t>1</a:t>
            </a:fld>
            <a:endParaRPr lang="en-US"/>
          </a:p>
        </p:txBody>
      </p:sp>
    </p:spTree>
    <p:extLst>
      <p:ext uri="{BB962C8B-B14F-4D97-AF65-F5344CB8AC3E}">
        <p14:creationId xmlns:p14="http://schemas.microsoft.com/office/powerpoint/2010/main" val="94515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B29E1-92BF-C344-9608-1CA84369394B}" type="slidenum">
              <a:rPr lang="en-US" smtClean="0"/>
              <a:t>2</a:t>
            </a:fld>
            <a:endParaRPr lang="en-US"/>
          </a:p>
        </p:txBody>
      </p:sp>
    </p:spTree>
    <p:extLst>
      <p:ext uri="{BB962C8B-B14F-4D97-AF65-F5344CB8AC3E}">
        <p14:creationId xmlns:p14="http://schemas.microsoft.com/office/powerpoint/2010/main" val="44069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B29E1-92BF-C344-9608-1CA84369394B}" type="slidenum">
              <a:rPr lang="en-US" smtClean="0"/>
              <a:t>3</a:t>
            </a:fld>
            <a:endParaRPr lang="en-US"/>
          </a:p>
        </p:txBody>
      </p:sp>
    </p:spTree>
    <p:extLst>
      <p:ext uri="{BB962C8B-B14F-4D97-AF65-F5344CB8AC3E}">
        <p14:creationId xmlns:p14="http://schemas.microsoft.com/office/powerpoint/2010/main" val="2590891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0" i="0" kern="1200" dirty="0">
                <a:solidFill>
                  <a:schemeClr val="tx1"/>
                </a:solidFill>
                <a:effectLst/>
                <a:latin typeface="+mn-lt"/>
                <a:ea typeface="+mn-ea"/>
                <a:cs typeface="+mn-cs"/>
              </a:rPr>
              <a:t>En informática, el secuestro de sesión, a veces también conocido como secuestro de cookie es la explotación de una sesión de ordenador válida—a veces también llamado una llave de sesión—para obtener acceso no autorizado a información o servicios en un sistema computacional. En particular, suele referirse al robo de una cookie mágica utilizada para autenticar un usuario a un servidor remoto. </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B29E1-92BF-C344-9608-1CA84369394B}" type="slidenum">
              <a:rPr lang="en-US" smtClean="0"/>
              <a:t>5</a:t>
            </a:fld>
            <a:endParaRPr lang="en-US"/>
          </a:p>
        </p:txBody>
      </p:sp>
    </p:spTree>
    <p:extLst>
      <p:ext uri="{BB962C8B-B14F-4D97-AF65-F5344CB8AC3E}">
        <p14:creationId xmlns:p14="http://schemas.microsoft.com/office/powerpoint/2010/main" val="394333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1" i="0" kern="1200" dirty="0">
                <a:solidFill>
                  <a:schemeClr val="tx1"/>
                </a:solidFill>
                <a:effectLst/>
                <a:latin typeface="+mn-lt"/>
                <a:ea typeface="+mn-ea"/>
                <a:cs typeface="+mn-cs"/>
              </a:rPr>
              <a:t>Fijación de sesión, </a:t>
            </a:r>
            <a:r>
              <a:rPr lang="es-ES" sz="1200" b="0" i="0" kern="1200" dirty="0">
                <a:solidFill>
                  <a:schemeClr val="tx1"/>
                </a:solidFill>
                <a:effectLst/>
                <a:latin typeface="+mn-lt"/>
                <a:ea typeface="+mn-ea"/>
                <a:cs typeface="+mn-cs"/>
              </a:rPr>
              <a:t>donde el atacante fija la identidad de sesión de un usuario a una conocida por él, por ejemplo enviando al usuario un email con un enlace que contiene una identidad particular de sesión. El atacante ahora sólo tiene que esperar hasta que el usuario ingrese.</a:t>
            </a:r>
          </a:p>
          <a:p>
            <a:r>
              <a:rPr lang="es-ES" sz="1200" b="1" i="0" kern="1200" dirty="0">
                <a:solidFill>
                  <a:schemeClr val="tx1"/>
                </a:solidFill>
                <a:effectLst/>
                <a:latin typeface="+mn-lt"/>
                <a:ea typeface="+mn-ea"/>
                <a:cs typeface="+mn-cs"/>
              </a:rPr>
              <a:t>Lado de sesión </a:t>
            </a:r>
            <a:r>
              <a:rPr lang="es-ES" sz="1200" b="1" i="0" kern="1200" dirty="0" err="1">
                <a:solidFill>
                  <a:schemeClr val="tx1"/>
                </a:solidFill>
                <a:effectLst/>
                <a:latin typeface="+mn-lt"/>
                <a:ea typeface="+mn-ea"/>
                <a:cs typeface="+mn-cs"/>
              </a:rPr>
              <a:t>jacking</a:t>
            </a:r>
            <a:r>
              <a:rPr lang="es-ES" sz="1200" b="0" i="0" kern="1200" dirty="0">
                <a:solidFill>
                  <a:schemeClr val="tx1"/>
                </a:solidFill>
                <a:effectLst/>
                <a:latin typeface="+mn-lt"/>
                <a:ea typeface="+mn-ea"/>
                <a:cs typeface="+mn-cs"/>
              </a:rPr>
              <a:t>, donde el analizador de paquetes atacante husmea para leer tráfico de red entre dos partes para robar la cookie de sesión. Muchos sitios de web utilizan SSL encriptación en páginas de </a:t>
            </a:r>
            <a:r>
              <a:rPr lang="es-ES" sz="1200" b="0" i="0" kern="1200" dirty="0" err="1">
                <a:solidFill>
                  <a:schemeClr val="tx1"/>
                </a:solidFill>
                <a:effectLst/>
                <a:latin typeface="+mn-lt"/>
                <a:ea typeface="+mn-ea"/>
                <a:cs typeface="+mn-cs"/>
              </a:rPr>
              <a:t>login</a:t>
            </a:r>
            <a:r>
              <a:rPr lang="es-ES" sz="1200" b="0" i="0" kern="1200" dirty="0">
                <a:solidFill>
                  <a:schemeClr val="tx1"/>
                </a:solidFill>
                <a:effectLst/>
                <a:latin typeface="+mn-lt"/>
                <a:ea typeface="+mn-ea"/>
                <a:cs typeface="+mn-cs"/>
              </a:rPr>
              <a:t> para impedir a los atacantes ver la contraseña, pero no utiliza encriptación para el resto del sitio una vez autenticó. Esto deja la posibilidad a los atacantes de leer el tráfico de red para interceptar todos los datos que se entregan al servidor, así como las páginas webs visitadas por el cliente. Dado que estos datos incluyen la cookie de sesión, el atacante puede hacerse pasar por la víctima, incluso si su contraseña no está comprometida. Los </a:t>
            </a:r>
            <a:r>
              <a:rPr lang="es-ES" sz="1200" b="0" i="0" kern="1200" dirty="0" err="1">
                <a:solidFill>
                  <a:schemeClr val="tx1"/>
                </a:solidFill>
                <a:effectLst/>
                <a:latin typeface="+mn-lt"/>
                <a:ea typeface="+mn-ea"/>
                <a:cs typeface="+mn-cs"/>
              </a:rPr>
              <a:t>Wi</a:t>
            </a:r>
            <a:r>
              <a:rPr lang="es-ES" sz="1200" b="0" i="0" kern="1200" dirty="0">
                <a:solidFill>
                  <a:schemeClr val="tx1"/>
                </a:solidFill>
                <a:effectLst/>
                <a:latin typeface="+mn-lt"/>
                <a:ea typeface="+mn-ea"/>
                <a:cs typeface="+mn-cs"/>
              </a:rPr>
              <a:t>-Fi </a:t>
            </a:r>
            <a:r>
              <a:rPr lang="es-ES" sz="1200" b="0" i="0" kern="1200" dirty="0" err="1">
                <a:solidFill>
                  <a:schemeClr val="tx1"/>
                </a:solidFill>
                <a:effectLst/>
                <a:latin typeface="+mn-lt"/>
                <a:ea typeface="+mn-ea"/>
                <a:cs typeface="+mn-cs"/>
              </a:rPr>
              <a:t>hotspots</a:t>
            </a:r>
            <a:r>
              <a:rPr lang="es-ES" sz="1200" b="0" i="0" kern="1200" dirty="0">
                <a:solidFill>
                  <a:schemeClr val="tx1"/>
                </a:solidFill>
                <a:effectLst/>
                <a:latin typeface="+mn-lt"/>
                <a:ea typeface="+mn-ea"/>
                <a:cs typeface="+mn-cs"/>
              </a:rPr>
              <a:t> son particularmente vulnerables, ya que cualquiera compartiendo la red generalmente será capaz de leer la mayoría del tráfico de web entre otros nodos y el punto de acceso.1​</a:t>
            </a:r>
          </a:p>
          <a:p>
            <a:r>
              <a:rPr lang="es-ES" sz="1200" b="1" i="0" kern="1200" dirty="0">
                <a:solidFill>
                  <a:schemeClr val="tx1"/>
                </a:solidFill>
                <a:effectLst/>
                <a:latin typeface="+mn-lt"/>
                <a:ea typeface="+mn-ea"/>
                <a:cs typeface="+mn-cs"/>
              </a:rPr>
              <a:t>Cross-</a:t>
            </a:r>
            <a:r>
              <a:rPr lang="es-ES" sz="1200" b="1" i="0" kern="1200" dirty="0" err="1">
                <a:solidFill>
                  <a:schemeClr val="tx1"/>
                </a:solidFill>
                <a:effectLst/>
                <a:latin typeface="+mn-lt"/>
                <a:ea typeface="+mn-ea"/>
                <a:cs typeface="+mn-cs"/>
              </a:rPr>
              <a:t>site</a:t>
            </a:r>
            <a:r>
              <a:rPr lang="es-ES" sz="1200" b="1" i="0" kern="1200" dirty="0">
                <a:solidFill>
                  <a:schemeClr val="tx1"/>
                </a:solidFill>
                <a:effectLst/>
                <a:latin typeface="+mn-lt"/>
                <a:ea typeface="+mn-ea"/>
                <a:cs typeface="+mn-cs"/>
              </a:rPr>
              <a:t> scripting, </a:t>
            </a:r>
            <a:r>
              <a:rPr lang="es-ES" sz="1200" b="0" i="0" kern="1200" dirty="0">
                <a:solidFill>
                  <a:schemeClr val="tx1"/>
                </a:solidFill>
                <a:effectLst/>
                <a:latin typeface="+mn-lt"/>
                <a:ea typeface="+mn-ea"/>
                <a:cs typeface="+mn-cs"/>
              </a:rPr>
              <a:t>donde el atacante engaña al ordenador del usuario para ejecutar código que es interpretado como confiable ya que parece pertenecer al servidor, permitiéndole obtener una copia de la cookie o llevar a cabo otras operaciones.</a:t>
            </a:r>
          </a:p>
          <a:p>
            <a:r>
              <a:rPr lang="es-ES" sz="1200" b="1" i="0" kern="1200" dirty="0">
                <a:solidFill>
                  <a:schemeClr val="tx1"/>
                </a:solidFill>
                <a:effectLst/>
                <a:latin typeface="+mn-lt"/>
                <a:ea typeface="+mn-ea"/>
                <a:cs typeface="+mn-cs"/>
              </a:rPr>
              <a:t>Malware</a:t>
            </a:r>
            <a:r>
              <a:rPr lang="es-ES" sz="1200" b="0" i="0" kern="1200" dirty="0">
                <a:solidFill>
                  <a:schemeClr val="tx1"/>
                </a:solidFill>
                <a:effectLst/>
                <a:latin typeface="+mn-lt"/>
                <a:ea typeface="+mn-ea"/>
                <a:cs typeface="+mn-cs"/>
              </a:rPr>
              <a:t> y programas indeseados pueden utilizar un secuestro de navegador ("Browser </a:t>
            </a:r>
            <a:r>
              <a:rPr lang="es-ES" sz="1200" b="0" i="0" kern="1200" dirty="0" err="1">
                <a:solidFill>
                  <a:schemeClr val="tx1"/>
                </a:solidFill>
                <a:effectLst/>
                <a:latin typeface="+mn-lt"/>
                <a:ea typeface="+mn-ea"/>
                <a:cs typeface="+mn-cs"/>
              </a:rPr>
              <a:t>Hijacking</a:t>
            </a:r>
            <a:r>
              <a:rPr lang="es-ES" sz="1200" b="0" i="0" kern="1200" dirty="0">
                <a:solidFill>
                  <a:schemeClr val="tx1"/>
                </a:solidFill>
                <a:effectLst/>
                <a:latin typeface="+mn-lt"/>
                <a:ea typeface="+mn-ea"/>
                <a:cs typeface="+mn-cs"/>
              </a:rPr>
              <a:t>") para robar los archivos cookie de un navegador sin el conocimiento del usuario, y entonces realizar acciones (como instalar aplicaciones de Android) silenciosamente. Un atacante con el acceso físico sencillamente puede intentar robar la cookie de sesión, por ejemplo, obteniendo el archivo o los contenidos de la memoria del ordenador del usuario o del servidor.</a:t>
            </a:r>
          </a:p>
        </p:txBody>
      </p:sp>
      <p:sp>
        <p:nvSpPr>
          <p:cNvPr id="4" name="Slide Number Placeholder 3"/>
          <p:cNvSpPr>
            <a:spLocks noGrp="1"/>
          </p:cNvSpPr>
          <p:nvPr>
            <p:ph type="sldNum" sz="quarter" idx="5"/>
          </p:nvPr>
        </p:nvSpPr>
        <p:spPr/>
        <p:txBody>
          <a:bodyPr/>
          <a:lstStyle/>
          <a:p>
            <a:fld id="{54EB29E1-92BF-C344-9608-1CA84369394B}" type="slidenum">
              <a:rPr lang="en-US" smtClean="0"/>
              <a:t>6</a:t>
            </a:fld>
            <a:endParaRPr lang="en-US"/>
          </a:p>
        </p:txBody>
      </p:sp>
    </p:spTree>
    <p:extLst>
      <p:ext uri="{BB962C8B-B14F-4D97-AF65-F5344CB8AC3E}">
        <p14:creationId xmlns:p14="http://schemas.microsoft.com/office/powerpoint/2010/main" val="183669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b="1" dirty="0" err="1"/>
              <a:t>Firesheep</a:t>
            </a:r>
            <a:endParaRPr lang="es-ES" b="1" dirty="0"/>
          </a:p>
          <a:p>
            <a:r>
              <a:rPr lang="es-ES" dirty="0"/>
              <a:t>En octubre de 2010, una extensión de Mozilla Firefox llamada </a:t>
            </a:r>
            <a:r>
              <a:rPr lang="es-ES" dirty="0" err="1"/>
              <a:t>Firesheep</a:t>
            </a:r>
            <a:r>
              <a:rPr lang="es-ES" dirty="0"/>
              <a:t> fue liberada lo que hizo fácil a secuestradores de sesión que atacaran usuarios de </a:t>
            </a:r>
            <a:r>
              <a:rPr lang="es-ES" dirty="0" err="1"/>
              <a:t>Wi</a:t>
            </a:r>
            <a:r>
              <a:rPr lang="es-ES" dirty="0"/>
              <a:t>-Fi públicos sin encriptar. Muchos sitios web como Facebook, Twitter, y cualquiera que el usuario añadiera a sus preferencias permitían al usuario de </a:t>
            </a:r>
            <a:r>
              <a:rPr lang="es-ES" dirty="0" err="1"/>
              <a:t>Firesheep</a:t>
            </a:r>
            <a:r>
              <a:rPr lang="es-ES" dirty="0"/>
              <a:t> a acceder información privada de cookies fácilmente y amenazar la propiedad personal del usuario del </a:t>
            </a:r>
            <a:r>
              <a:rPr lang="es-ES" dirty="0" err="1"/>
              <a:t>Wi</a:t>
            </a:r>
            <a:r>
              <a:rPr lang="es-ES" dirty="0"/>
              <a:t>-Fi público. Unos meses más tarde, Facebook y Twitter respondieron ofreciendo (y más tarde exigiendo) HTTP Seguro en todos los accesos.</a:t>
            </a:r>
          </a:p>
          <a:p>
            <a:r>
              <a:rPr lang="es-ES" b="1" dirty="0" err="1"/>
              <a:t>Sniffer</a:t>
            </a:r>
            <a:r>
              <a:rPr lang="es-ES" b="1" dirty="0"/>
              <a:t> de WhatsApp</a:t>
            </a:r>
          </a:p>
          <a:p>
            <a:r>
              <a:rPr lang="es-ES" dirty="0"/>
              <a:t>Una aplicación llamada "WhatsApp </a:t>
            </a:r>
            <a:r>
              <a:rPr lang="es-ES" dirty="0" err="1"/>
              <a:t>Sniffer</a:t>
            </a:r>
            <a:r>
              <a:rPr lang="es-ES" dirty="0"/>
              <a:t>" apareció en Google Play en mayo 2012, y era capaz de mostrar mensajes de otros usuarios de WhatsApp conectados a la misma red que el usuario de la aplicación.6​ En ese tiempo WhatsApp utilizaba infraestructura XMPP con encriptado, no comunicación de texto plano.7​</a:t>
            </a:r>
          </a:p>
          <a:p>
            <a:r>
              <a:rPr lang="es-ES" b="1" dirty="0" err="1"/>
              <a:t>DroidSheep</a:t>
            </a:r>
            <a:endParaRPr lang="es-ES" b="1" dirty="0"/>
          </a:p>
          <a:p>
            <a:r>
              <a:rPr lang="es-ES" dirty="0" err="1"/>
              <a:t>DroidSheep</a:t>
            </a:r>
            <a:r>
              <a:rPr lang="es-ES" dirty="0"/>
              <a:t> es una herramienta sencilla de Android para secuestro de sesión de web (</a:t>
            </a:r>
            <a:r>
              <a:rPr lang="es-ES" dirty="0" err="1"/>
              <a:t>sidejacking</a:t>
            </a:r>
            <a:r>
              <a:rPr lang="es-ES" dirty="0"/>
              <a:t>). Escucha  paquetes de HTTP enviados vía una conexión de red inalámbrica (802.11) y extrae la id de sesión de estos paquetes para reutilizarla. </a:t>
            </a:r>
            <a:r>
              <a:rPr lang="es-ES" dirty="0" err="1"/>
              <a:t>DroidSheep</a:t>
            </a:r>
            <a:r>
              <a:rPr lang="es-ES" dirty="0"/>
              <a:t> puede capturar las sesiones que utilizando la librería </a:t>
            </a:r>
            <a:r>
              <a:rPr lang="es-ES" dirty="0" err="1"/>
              <a:t>libpcap</a:t>
            </a:r>
            <a:r>
              <a:rPr lang="es-ES" dirty="0"/>
              <a:t> y permite: redes abiertas (sin encriptar), redes encriptadas con WEP, y redes encriptadas con WPA/WPA2 (solo PSK). Este software utiliza </a:t>
            </a:r>
            <a:r>
              <a:rPr lang="es-ES" dirty="0" err="1"/>
              <a:t>libpcap</a:t>
            </a:r>
            <a:r>
              <a:rPr lang="es-ES" dirty="0"/>
              <a:t> y arpspoof.8​9​ El </a:t>
            </a:r>
            <a:r>
              <a:rPr lang="es-ES" dirty="0" err="1"/>
              <a:t>apk</a:t>
            </a:r>
            <a:r>
              <a:rPr lang="es-ES" dirty="0"/>
              <a:t> fue liberado en Google Play pero fue retirada de ahí por Google.</a:t>
            </a:r>
          </a:p>
          <a:p>
            <a:r>
              <a:rPr lang="es-ES" b="1" dirty="0" err="1"/>
              <a:t>CookieCadger</a:t>
            </a:r>
            <a:endParaRPr lang="es-ES" b="1" dirty="0"/>
          </a:p>
          <a:p>
            <a:r>
              <a:rPr lang="es-ES" dirty="0" err="1"/>
              <a:t>CookieCadger</a:t>
            </a:r>
            <a:r>
              <a:rPr lang="es-ES" dirty="0"/>
              <a:t> es una aplicación en Java que automatiza el </a:t>
            </a:r>
            <a:r>
              <a:rPr lang="es-ES" dirty="0" err="1"/>
              <a:t>sidejacking</a:t>
            </a:r>
            <a:r>
              <a:rPr lang="es-ES" dirty="0"/>
              <a:t> y la repetición de peticiones HTTP GET inseguras. Cookie </a:t>
            </a:r>
            <a:r>
              <a:rPr lang="es-ES" dirty="0" err="1"/>
              <a:t>Cadger</a:t>
            </a:r>
            <a:r>
              <a:rPr lang="es-ES" dirty="0"/>
              <a:t> ayuda a identificar fugas de información desde aplicaciones que utilizan peticiones HTTP GET inseguras. Los proveedores web han empezado a avanzar en resolver esto desde el lanzamiento de </a:t>
            </a:r>
            <a:r>
              <a:rPr lang="es-ES" dirty="0" err="1"/>
              <a:t>Firesheep</a:t>
            </a:r>
            <a:r>
              <a:rPr lang="es-ES" dirty="0"/>
              <a:t> en 2010. Hoy, los sitios web más importantes pueden ofrecer SSL/TLS durante todas las transacciones, impidiendo fugas de información desde cookies tanto en Ethernet por cable o por </a:t>
            </a:r>
            <a:r>
              <a:rPr lang="es-ES" dirty="0" err="1"/>
              <a:t>Wi</a:t>
            </a:r>
            <a:r>
              <a:rPr lang="es-ES" dirty="0"/>
              <a:t>-Fi inseguro. Cookie </a:t>
            </a:r>
            <a:r>
              <a:rPr lang="es-ES" dirty="0" err="1"/>
              <a:t>Cadger</a:t>
            </a:r>
            <a:r>
              <a:rPr lang="es-ES" dirty="0"/>
              <a:t> es una herramienta de penetración de seguridad gráfica de fuente abierta hecha para interceptar y repetir peticiones concretas HTTP GET inseguras a un navegador. Cookie </a:t>
            </a:r>
            <a:r>
              <a:rPr lang="es-ES" dirty="0" err="1"/>
              <a:t>Cadger</a:t>
            </a:r>
            <a:r>
              <a:rPr lang="es-ES" dirty="0"/>
              <a:t> es una utilidad gráfica qué toma todo el poder de la herramienta </a:t>
            </a:r>
            <a:r>
              <a:rPr lang="es-ES" dirty="0" err="1"/>
              <a:t>Wireshark</a:t>
            </a:r>
            <a:r>
              <a:rPr lang="es-ES" dirty="0"/>
              <a:t> y de Java para proporcionar una herramienta plenamente multiplataforma, completamente de fuente abierta la cual puede usarse para monitorear redes Ethernet cableadas, </a:t>
            </a:r>
            <a:r>
              <a:rPr lang="es-ES" dirty="0" err="1"/>
              <a:t>Wi</a:t>
            </a:r>
            <a:r>
              <a:rPr lang="es-ES" dirty="0"/>
              <a:t>-Fi inseguro, o cargar un archivo de información de captura de paquetes para análisis off-line. Cookie </a:t>
            </a:r>
            <a:r>
              <a:rPr lang="es-ES" dirty="0" err="1"/>
              <a:t>Cadger</a:t>
            </a:r>
            <a:r>
              <a:rPr lang="es-ES" dirty="0"/>
              <a:t> ha sido usado para destacar las debilidades de sitios donde la juventud comparte información como </a:t>
            </a:r>
            <a:r>
              <a:rPr lang="es-ES" dirty="0" err="1"/>
              <a:t>Shutterfly</a:t>
            </a:r>
            <a:r>
              <a:rPr lang="es-ES" dirty="0"/>
              <a:t> (utilizados por la liga AYSO de fútbol) y TeamSnap.10​</a:t>
            </a:r>
          </a:p>
          <a:p>
            <a:endParaRPr lang="en-US" dirty="0"/>
          </a:p>
        </p:txBody>
      </p:sp>
      <p:sp>
        <p:nvSpPr>
          <p:cNvPr id="4" name="Slide Number Placeholder 3"/>
          <p:cNvSpPr>
            <a:spLocks noGrp="1"/>
          </p:cNvSpPr>
          <p:nvPr>
            <p:ph type="sldNum" sz="quarter" idx="5"/>
          </p:nvPr>
        </p:nvSpPr>
        <p:spPr/>
        <p:txBody>
          <a:bodyPr/>
          <a:lstStyle/>
          <a:p>
            <a:fld id="{54EB29E1-92BF-C344-9608-1CA84369394B}" type="slidenum">
              <a:rPr lang="en-US" smtClean="0"/>
              <a:t>7</a:t>
            </a:fld>
            <a:endParaRPr lang="en-US"/>
          </a:p>
        </p:txBody>
      </p:sp>
    </p:spTree>
    <p:extLst>
      <p:ext uri="{BB962C8B-B14F-4D97-AF65-F5344CB8AC3E}">
        <p14:creationId xmlns:p14="http://schemas.microsoft.com/office/powerpoint/2010/main" val="3899748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B29E1-92BF-C344-9608-1CA84369394B}" type="slidenum">
              <a:rPr lang="en-US" smtClean="0"/>
              <a:t>9</a:t>
            </a:fld>
            <a:endParaRPr lang="en-US"/>
          </a:p>
        </p:txBody>
      </p:sp>
    </p:spTree>
    <p:extLst>
      <p:ext uri="{BB962C8B-B14F-4D97-AF65-F5344CB8AC3E}">
        <p14:creationId xmlns:p14="http://schemas.microsoft.com/office/powerpoint/2010/main" val="2170389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B29E1-92BF-C344-9608-1CA84369394B}" type="slidenum">
              <a:rPr lang="en-US" smtClean="0"/>
              <a:t>10</a:t>
            </a:fld>
            <a:endParaRPr lang="en-US"/>
          </a:p>
        </p:txBody>
      </p:sp>
    </p:spTree>
    <p:extLst>
      <p:ext uri="{BB962C8B-B14F-4D97-AF65-F5344CB8AC3E}">
        <p14:creationId xmlns:p14="http://schemas.microsoft.com/office/powerpoint/2010/main" val="2983032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752B4E4-0A24-C946-B5AD-F033B5546A66}"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8A2F8-0392-D84A-8602-161DC53597C4}" type="slidenum">
              <a:rPr lang="en-US" smtClean="0"/>
              <a:t>‹#›</a:t>
            </a:fld>
            <a:endParaRPr lang="en-US"/>
          </a:p>
        </p:txBody>
      </p:sp>
    </p:spTree>
    <p:extLst>
      <p:ext uri="{BB962C8B-B14F-4D97-AF65-F5344CB8AC3E}">
        <p14:creationId xmlns:p14="http://schemas.microsoft.com/office/powerpoint/2010/main" val="80272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52B4E4-0A24-C946-B5AD-F033B5546A66}"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8A2F8-0392-D84A-8602-161DC53597C4}" type="slidenum">
              <a:rPr lang="en-US" smtClean="0"/>
              <a:t>‹#›</a:t>
            </a:fld>
            <a:endParaRPr lang="en-US"/>
          </a:p>
        </p:txBody>
      </p:sp>
    </p:spTree>
    <p:extLst>
      <p:ext uri="{BB962C8B-B14F-4D97-AF65-F5344CB8AC3E}">
        <p14:creationId xmlns:p14="http://schemas.microsoft.com/office/powerpoint/2010/main" val="126573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52B4E4-0A24-C946-B5AD-F033B5546A66}"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8A2F8-0392-D84A-8602-161DC53597C4}" type="slidenum">
              <a:rPr lang="en-US" smtClean="0"/>
              <a:t>‹#›</a:t>
            </a:fld>
            <a:endParaRPr lang="en-US"/>
          </a:p>
        </p:txBody>
      </p:sp>
    </p:spTree>
    <p:extLst>
      <p:ext uri="{BB962C8B-B14F-4D97-AF65-F5344CB8AC3E}">
        <p14:creationId xmlns:p14="http://schemas.microsoft.com/office/powerpoint/2010/main" val="166666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752B4E4-0A24-C946-B5AD-F033B5546A66}"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8A2F8-0392-D84A-8602-161DC53597C4}" type="slidenum">
              <a:rPr lang="en-US" smtClean="0"/>
              <a:t>‹#›</a:t>
            </a:fld>
            <a:endParaRPr lang="en-US"/>
          </a:p>
        </p:txBody>
      </p:sp>
    </p:spTree>
    <p:extLst>
      <p:ext uri="{BB962C8B-B14F-4D97-AF65-F5344CB8AC3E}">
        <p14:creationId xmlns:p14="http://schemas.microsoft.com/office/powerpoint/2010/main" val="1416306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52B4E4-0A24-C946-B5AD-F033B5546A66}" type="datetimeFigureOut">
              <a:rPr lang="en-US" smtClean="0"/>
              <a:t>4/5/19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C8A2F8-0392-D84A-8602-161DC53597C4}" type="slidenum">
              <a:rPr lang="en-US" smtClean="0"/>
              <a:t>‹#›</a:t>
            </a:fld>
            <a:endParaRPr lang="en-US"/>
          </a:p>
        </p:txBody>
      </p:sp>
    </p:spTree>
    <p:extLst>
      <p:ext uri="{BB962C8B-B14F-4D97-AF65-F5344CB8AC3E}">
        <p14:creationId xmlns:p14="http://schemas.microsoft.com/office/powerpoint/2010/main" val="16834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752B4E4-0A24-C946-B5AD-F033B5546A66}" type="datetimeFigureOut">
              <a:rPr lang="en-US" smtClean="0"/>
              <a:t>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8A2F8-0392-D84A-8602-161DC53597C4}" type="slidenum">
              <a:rPr lang="en-US" smtClean="0"/>
              <a:t>‹#›</a:t>
            </a:fld>
            <a:endParaRPr lang="en-US"/>
          </a:p>
        </p:txBody>
      </p:sp>
    </p:spTree>
    <p:extLst>
      <p:ext uri="{BB962C8B-B14F-4D97-AF65-F5344CB8AC3E}">
        <p14:creationId xmlns:p14="http://schemas.microsoft.com/office/powerpoint/2010/main" val="939845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52B4E4-0A24-C946-B5AD-F033B5546A66}" type="datetimeFigureOut">
              <a:rPr lang="en-US" smtClean="0"/>
              <a:t>4/5/19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C8A2F8-0392-D84A-8602-161DC53597C4}" type="slidenum">
              <a:rPr lang="en-US" smtClean="0"/>
              <a:t>‹#›</a:t>
            </a:fld>
            <a:endParaRPr lang="en-US"/>
          </a:p>
        </p:txBody>
      </p:sp>
    </p:spTree>
    <p:extLst>
      <p:ext uri="{BB962C8B-B14F-4D97-AF65-F5344CB8AC3E}">
        <p14:creationId xmlns:p14="http://schemas.microsoft.com/office/powerpoint/2010/main" val="1234388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52B4E4-0A24-C946-B5AD-F033B5546A66}" type="datetimeFigureOut">
              <a:rPr lang="en-US" smtClean="0"/>
              <a:t>4/5/19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C8A2F8-0392-D84A-8602-161DC53597C4}" type="slidenum">
              <a:rPr lang="en-US" smtClean="0"/>
              <a:t>‹#›</a:t>
            </a:fld>
            <a:endParaRPr lang="en-US"/>
          </a:p>
        </p:txBody>
      </p:sp>
    </p:spTree>
    <p:extLst>
      <p:ext uri="{BB962C8B-B14F-4D97-AF65-F5344CB8AC3E}">
        <p14:creationId xmlns:p14="http://schemas.microsoft.com/office/powerpoint/2010/main" val="168090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2B4E4-0A24-C946-B5AD-F033B5546A66}" type="datetimeFigureOut">
              <a:rPr lang="en-US" smtClean="0"/>
              <a:t>4/5/19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C8A2F8-0392-D84A-8602-161DC53597C4}" type="slidenum">
              <a:rPr lang="en-US" smtClean="0"/>
              <a:t>‹#›</a:t>
            </a:fld>
            <a:endParaRPr lang="en-US"/>
          </a:p>
        </p:txBody>
      </p:sp>
    </p:spTree>
    <p:extLst>
      <p:ext uri="{BB962C8B-B14F-4D97-AF65-F5344CB8AC3E}">
        <p14:creationId xmlns:p14="http://schemas.microsoft.com/office/powerpoint/2010/main" val="76134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52B4E4-0A24-C946-B5AD-F033B5546A66}" type="datetimeFigureOut">
              <a:rPr lang="en-US" smtClean="0"/>
              <a:t>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8A2F8-0392-D84A-8602-161DC53597C4}" type="slidenum">
              <a:rPr lang="en-US" smtClean="0"/>
              <a:t>‹#›</a:t>
            </a:fld>
            <a:endParaRPr lang="en-US"/>
          </a:p>
        </p:txBody>
      </p:sp>
    </p:spTree>
    <p:extLst>
      <p:ext uri="{BB962C8B-B14F-4D97-AF65-F5344CB8AC3E}">
        <p14:creationId xmlns:p14="http://schemas.microsoft.com/office/powerpoint/2010/main" val="120529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52B4E4-0A24-C946-B5AD-F033B5546A66}" type="datetimeFigureOut">
              <a:rPr lang="en-US" smtClean="0"/>
              <a:t>4/5/19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C8A2F8-0392-D84A-8602-161DC53597C4}" type="slidenum">
              <a:rPr lang="en-US" smtClean="0"/>
              <a:t>‹#›</a:t>
            </a:fld>
            <a:endParaRPr lang="en-US"/>
          </a:p>
        </p:txBody>
      </p:sp>
    </p:spTree>
    <p:extLst>
      <p:ext uri="{BB962C8B-B14F-4D97-AF65-F5344CB8AC3E}">
        <p14:creationId xmlns:p14="http://schemas.microsoft.com/office/powerpoint/2010/main" val="118393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2B4E4-0A24-C946-B5AD-F033B5546A66}" type="datetimeFigureOut">
              <a:rPr lang="en-US" smtClean="0"/>
              <a:t>4/5/19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C8A2F8-0392-D84A-8602-161DC53597C4}" type="slidenum">
              <a:rPr lang="en-US" smtClean="0"/>
              <a:t>‹#›</a:t>
            </a:fld>
            <a:endParaRPr lang="en-US"/>
          </a:p>
        </p:txBody>
      </p:sp>
    </p:spTree>
    <p:extLst>
      <p:ext uri="{BB962C8B-B14F-4D97-AF65-F5344CB8AC3E}">
        <p14:creationId xmlns:p14="http://schemas.microsoft.com/office/powerpoint/2010/main" val="609482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tiff"/><Relationship Id="rId4" Type="http://schemas.openxmlformats.org/officeDocument/2006/relationships/image" Target="../media/image6.tif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97169" y="2900190"/>
            <a:ext cx="10379166" cy="1057621"/>
          </a:xfrm>
        </p:spPr>
        <p:txBody>
          <a:bodyPr>
            <a:normAutofit fontScale="90000"/>
          </a:bodyPr>
          <a:lstStyle/>
          <a:p>
            <a:r>
              <a:rPr lang="en-US" dirty="0">
                <a:solidFill>
                  <a:schemeClr val="bg1"/>
                </a:solidFill>
                <a:latin typeface="Helvetica Neue"/>
                <a:ea typeface="Helvetica Neue" charset="0"/>
                <a:cs typeface="Helvetica Neue" charset="0"/>
              </a:rPr>
              <a:t>OWASP </a:t>
            </a:r>
            <a:r>
              <a:rPr lang="en-US" dirty="0" err="1">
                <a:solidFill>
                  <a:schemeClr val="bg1"/>
                </a:solidFill>
                <a:latin typeface="Helvetica Neue"/>
                <a:ea typeface="Helvetica Neue" charset="0"/>
                <a:cs typeface="Helvetica Neue" charset="0"/>
              </a:rPr>
              <a:t>en</a:t>
            </a:r>
            <a:r>
              <a:rPr lang="en-US" dirty="0">
                <a:solidFill>
                  <a:schemeClr val="bg1"/>
                </a:solidFill>
                <a:latin typeface="Helvetica Neue"/>
                <a:ea typeface="Helvetica Neue" charset="0"/>
                <a:cs typeface="Helvetica Neue" charset="0"/>
              </a:rPr>
              <a:t> .NET:</a:t>
            </a:r>
            <a:r>
              <a:rPr lang="en-US" b="1" dirty="0">
                <a:solidFill>
                  <a:schemeClr val="bg1"/>
                </a:solidFill>
                <a:latin typeface="Helvetica Neue"/>
                <a:ea typeface="Helvetica Neue" charset="0"/>
                <a:cs typeface="Helvetica Neue" charset="0"/>
              </a:rPr>
              <a:t> </a:t>
            </a:r>
            <a:br>
              <a:rPr lang="en-US" b="1" dirty="0">
                <a:solidFill>
                  <a:schemeClr val="bg1"/>
                </a:solidFill>
                <a:latin typeface="Helvetica Neue"/>
                <a:ea typeface="Helvetica Neue" charset="0"/>
                <a:cs typeface="Helvetica Neue" charset="0"/>
              </a:rPr>
            </a:br>
            <a:r>
              <a:rPr lang="en-US" b="1" dirty="0">
                <a:solidFill>
                  <a:srgbClr val="EE4324"/>
                </a:solidFill>
                <a:latin typeface="Helvetica Neue"/>
                <a:ea typeface="Helvetica Neue" charset="0"/>
                <a:cs typeface="Helvetica Neue" charset="0"/>
              </a:rPr>
              <a:t>Poor session management</a:t>
            </a:r>
            <a:endParaRPr lang="en-US" b="1" dirty="0">
              <a:solidFill>
                <a:srgbClr val="EE4324"/>
              </a:solidFill>
              <a:latin typeface="Helvetica Neue"/>
            </a:endParaRPr>
          </a:p>
        </p:txBody>
      </p:sp>
      <p:pic>
        <p:nvPicPr>
          <p:cNvPr id="3" name="Picture 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55056" y="5918217"/>
            <a:ext cx="1881887" cy="772416"/>
          </a:xfrm>
          <a:prstGeom prst="rect">
            <a:avLst/>
          </a:prstGeom>
        </p:spPr>
      </p:pic>
      <p:pic>
        <p:nvPicPr>
          <p:cNvPr id="7" name="Picture 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311038" y="6271609"/>
            <a:ext cx="1730594" cy="369885"/>
          </a:xfrm>
          <a:prstGeom prst="rect">
            <a:avLst/>
          </a:prstGeom>
        </p:spPr>
      </p:pic>
      <p:sp>
        <p:nvSpPr>
          <p:cNvPr id="6" name="Title 1"/>
          <p:cNvSpPr txBox="1">
            <a:spLocks/>
          </p:cNvSpPr>
          <p:nvPr/>
        </p:nvSpPr>
        <p:spPr>
          <a:xfrm>
            <a:off x="1524000" y="3957811"/>
            <a:ext cx="9144000" cy="57456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200" b="1" dirty="0">
              <a:solidFill>
                <a:srgbClr val="EE4324"/>
              </a:solidFill>
              <a:latin typeface="Helvetica Neue" charset="0"/>
              <a:ea typeface="Helvetica Neue" charset="0"/>
              <a:cs typeface="Helvetica Neue" charset="0"/>
            </a:endParaRPr>
          </a:p>
        </p:txBody>
      </p:sp>
      <p:pic>
        <p:nvPicPr>
          <p:cNvPr id="5" name="Picture 4" descr="A drawing of a face&#10;&#10;Description automatically generated">
            <a:extLst>
              <a:ext uri="{FF2B5EF4-FFF2-40B4-BE49-F238E27FC236}">
                <a16:creationId xmlns:a16="http://schemas.microsoft.com/office/drawing/2014/main" id="{0B4436A8-201A-5F47-BA99-527C180AC6D8}"/>
              </a:ext>
            </a:extLst>
          </p:cNvPr>
          <p:cNvPicPr>
            <a:picLocks noChangeAspect="1"/>
          </p:cNvPicPr>
          <p:nvPr/>
        </p:nvPicPr>
        <p:blipFill rotWithShape="1">
          <a:blip r:embed="rId6" cstate="email">
            <a:extLst>
              <a:ext uri="{BEBA8EAE-BF5A-486C-A8C5-ECC9F3942E4B}">
                <a14:imgProps xmlns:a14="http://schemas.microsoft.com/office/drawing/2010/main">
                  <a14:imgLayer r:embed="rId7">
                    <a14:imgEffect>
                      <a14:backgroundRemoval t="6855" b="89113" l="429" r="98286">
                        <a14:foregroundMark x1="5143" y1="39516" x2="5143" y2="39516"/>
                        <a14:foregroundMark x1="857" y1="37097" x2="857" y2="37097"/>
                        <a14:foregroundMark x1="15143" y1="7258" x2="15143" y2="7258"/>
                        <a14:foregroundMark x1="34571" y1="39113" x2="34571" y2="39113"/>
                        <a14:foregroundMark x1="47143" y1="37500" x2="47143" y2="37500"/>
                        <a14:foregroundMark x1="64714" y1="31048" x2="64714" y2="31048"/>
                        <a14:foregroundMark x1="77571" y1="27419" x2="77571" y2="27419"/>
                        <a14:foregroundMark x1="96286" y1="25000" x2="96286" y2="25000"/>
                        <a14:foregroundMark x1="98286" y1="35081" x2="98286" y2="35081"/>
                      </a14:backgroundRemoval>
                    </a14:imgEffect>
                  </a14:imgLayer>
                </a14:imgProps>
              </a:ext>
              <a:ext uri="{28A0092B-C50C-407E-A947-70E740481C1C}">
                <a14:useLocalDpi xmlns:a14="http://schemas.microsoft.com/office/drawing/2010/main"/>
              </a:ext>
            </a:extLst>
          </a:blip>
          <a:srcRect/>
          <a:stretch/>
        </p:blipFill>
        <p:spPr>
          <a:xfrm>
            <a:off x="150369" y="5822988"/>
            <a:ext cx="2651198" cy="939281"/>
          </a:xfrm>
          <a:prstGeom prst="rect">
            <a:avLst/>
          </a:prstGeom>
        </p:spPr>
      </p:pic>
    </p:spTree>
    <p:extLst>
      <p:ext uri="{BB962C8B-B14F-4D97-AF65-F5344CB8AC3E}">
        <p14:creationId xmlns:p14="http://schemas.microsoft.com/office/powerpoint/2010/main" val="206149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8CCF-610E-6647-B8C3-D39654AF9492}"/>
              </a:ext>
            </a:extLst>
          </p:cNvPr>
          <p:cNvSpPr>
            <a:spLocks noGrp="1"/>
          </p:cNvSpPr>
          <p:nvPr>
            <p:ph type="ctrTitle"/>
          </p:nvPr>
        </p:nvSpPr>
        <p:spPr/>
        <p:txBody>
          <a:bodyPr/>
          <a:lstStyle/>
          <a:p>
            <a:r>
              <a:rPr lang="en-US" dirty="0"/>
              <a:t>What’s next?</a:t>
            </a:r>
          </a:p>
        </p:txBody>
      </p:sp>
      <p:sp>
        <p:nvSpPr>
          <p:cNvPr id="3" name="Subtitle 2">
            <a:extLst>
              <a:ext uri="{FF2B5EF4-FFF2-40B4-BE49-F238E27FC236}">
                <a16:creationId xmlns:a16="http://schemas.microsoft.com/office/drawing/2014/main" id="{484EFF40-5ECF-4448-A4F1-77D3FA6459EC}"/>
              </a:ext>
            </a:extLst>
          </p:cNvPr>
          <p:cNvSpPr>
            <a:spLocks noGrp="1"/>
          </p:cNvSpPr>
          <p:nvPr>
            <p:ph type="subTitle" idx="1"/>
          </p:nvPr>
        </p:nvSpPr>
        <p:spPr/>
        <p:txBody>
          <a:bodyPr/>
          <a:lstStyle/>
          <a:p>
            <a:r>
              <a:rPr lang="es-ES" dirty="0"/>
              <a:t>Charla especial de </a:t>
            </a:r>
            <a:r>
              <a:rPr lang="es-ES" dirty="0" err="1"/>
              <a:t>Saira</a:t>
            </a:r>
            <a:r>
              <a:rPr lang="es-ES" dirty="0"/>
              <a:t> </a:t>
            </a:r>
            <a:r>
              <a:rPr lang="es-ES" dirty="0" err="1"/>
              <a:t>Hernandez</a:t>
            </a:r>
            <a:endParaRPr lang="es-ES" dirty="0"/>
          </a:p>
        </p:txBody>
      </p:sp>
    </p:spTree>
    <p:extLst>
      <p:ext uri="{BB962C8B-B14F-4D97-AF65-F5344CB8AC3E}">
        <p14:creationId xmlns:p14="http://schemas.microsoft.com/office/powerpoint/2010/main" val="1053502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Agenda</a:t>
            </a:r>
          </a:p>
        </p:txBody>
      </p:sp>
      <p:sp>
        <p:nvSpPr>
          <p:cNvPr id="7" name="Content Placeholder 6"/>
          <p:cNvSpPr>
            <a:spLocks noGrp="1"/>
          </p:cNvSpPr>
          <p:nvPr>
            <p:ph idx="1"/>
          </p:nvPr>
        </p:nvSpPr>
        <p:spPr>
          <a:xfrm>
            <a:off x="838200" y="1735538"/>
            <a:ext cx="6664569" cy="4351338"/>
          </a:xfrm>
        </p:spPr>
        <p:txBody>
          <a:bodyPr vert="horz" lIns="91440" tIns="45720" rIns="91440" bIns="45720" rtlCol="0" anchor="t">
            <a:normAutofit/>
          </a:bodyPr>
          <a:lstStyle/>
          <a:p>
            <a:r>
              <a:rPr lang="en-US" dirty="0" err="1"/>
              <a:t>Recapitulación</a:t>
            </a:r>
            <a:endParaRPr lang="en-US" dirty="0"/>
          </a:p>
          <a:p>
            <a:r>
              <a:rPr lang="en-US" dirty="0"/>
              <a:t>¿</a:t>
            </a:r>
            <a:r>
              <a:rPr lang="en-US" dirty="0" err="1"/>
              <a:t>Qué</a:t>
            </a:r>
            <a:r>
              <a:rPr lang="en-US" dirty="0"/>
              <a:t> </a:t>
            </a:r>
            <a:r>
              <a:rPr lang="en-US" dirty="0" err="1"/>
              <a:t>es</a:t>
            </a:r>
            <a:r>
              <a:rPr lang="en-US" dirty="0"/>
              <a:t> </a:t>
            </a:r>
            <a:r>
              <a:rPr lang="es-ES" dirty="0" err="1"/>
              <a:t>Session</a:t>
            </a:r>
            <a:r>
              <a:rPr lang="es-ES" dirty="0"/>
              <a:t> </a:t>
            </a:r>
            <a:r>
              <a:rPr lang="es-ES" dirty="0" err="1"/>
              <a:t>Hijacking</a:t>
            </a:r>
            <a:r>
              <a:rPr lang="en-US" dirty="0"/>
              <a:t>?</a:t>
            </a:r>
          </a:p>
          <a:p>
            <a:r>
              <a:rPr lang="en-US" dirty="0" err="1"/>
              <a:t>Métodos</a:t>
            </a:r>
            <a:r>
              <a:rPr lang="en-US" dirty="0"/>
              <a:t> de Session Hijacking</a:t>
            </a:r>
          </a:p>
          <a:p>
            <a:r>
              <a:rPr lang="en-US" dirty="0" err="1"/>
              <a:t>Ataques</a:t>
            </a:r>
            <a:r>
              <a:rPr lang="en-US" dirty="0"/>
              <a:t> </a:t>
            </a:r>
            <a:r>
              <a:rPr lang="en-US" dirty="0" err="1"/>
              <a:t>populares</a:t>
            </a:r>
            <a:endParaRPr lang="en-US" dirty="0"/>
          </a:p>
          <a:p>
            <a:r>
              <a:rPr lang="en-US" dirty="0" err="1"/>
              <a:t>Reglas</a:t>
            </a:r>
            <a:r>
              <a:rPr lang="en-US" dirty="0"/>
              <a:t> de </a:t>
            </a:r>
            <a:r>
              <a:rPr lang="en-US" dirty="0" err="1"/>
              <a:t>prevención</a:t>
            </a:r>
            <a:r>
              <a:rPr lang="en-US" dirty="0"/>
              <a:t> de </a:t>
            </a:r>
            <a:r>
              <a:rPr lang="es-ES" dirty="0" err="1"/>
              <a:t>Session</a:t>
            </a:r>
            <a:r>
              <a:rPr lang="es-ES" dirty="0"/>
              <a:t> </a:t>
            </a:r>
            <a:r>
              <a:rPr lang="es-ES" dirty="0" err="1"/>
              <a:t>Hijacking</a:t>
            </a:r>
            <a:endParaRPr lang="en-US" dirty="0"/>
          </a:p>
          <a:p>
            <a:r>
              <a:rPr lang="en-US" dirty="0" err="1"/>
              <a:t>Ejemplos</a:t>
            </a:r>
            <a:r>
              <a:rPr lang="en-US" dirty="0"/>
              <a:t> </a:t>
            </a:r>
            <a:r>
              <a:rPr lang="en-US" dirty="0" err="1"/>
              <a:t>prácticos</a:t>
            </a:r>
            <a:endParaRPr lang="en-US" dirty="0"/>
          </a:p>
        </p:txBody>
      </p:sp>
      <p:grpSp>
        <p:nvGrpSpPr>
          <p:cNvPr id="6" name="Group 5"/>
          <p:cNvGrpSpPr/>
          <p:nvPr/>
        </p:nvGrpSpPr>
        <p:grpSpPr>
          <a:xfrm>
            <a:off x="238989" y="6431359"/>
            <a:ext cx="11879104" cy="357454"/>
            <a:chOff x="238989" y="6431359"/>
            <a:chExt cx="11879104" cy="357454"/>
          </a:xfrm>
        </p:grpSpPr>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8989" y="6431359"/>
              <a:ext cx="852055" cy="256212"/>
            </a:xfrm>
            <a:prstGeom prst="rect">
              <a:avLst/>
            </a:prstGeom>
          </p:spPr>
        </p:pic>
        <p:sp>
          <p:nvSpPr>
            <p:cNvPr id="11" name="TextBox 10"/>
            <p:cNvSpPr txBox="1"/>
            <p:nvPr/>
          </p:nvSpPr>
          <p:spPr>
            <a:xfrm>
              <a:off x="9944100" y="6511814"/>
              <a:ext cx="2173993" cy="276999"/>
            </a:xfrm>
            <a:prstGeom prst="rect">
              <a:avLst/>
            </a:prstGeom>
            <a:noFill/>
          </p:spPr>
          <p:txBody>
            <a:bodyPr wrap="none" rtlCol="0">
              <a:spAutoFit/>
            </a:bodyPr>
            <a:lstStyle/>
            <a:p>
              <a:r>
                <a:rPr lang="en-US" sz="1200" dirty="0">
                  <a:latin typeface="Helvetica Neue" charset="0"/>
                  <a:ea typeface="Helvetica Neue" charset="0"/>
                  <a:cs typeface="Helvetica Neue" charset="0"/>
                </a:rPr>
                <a:t>info@megsoftconsulting.com</a:t>
              </a:r>
            </a:p>
          </p:txBody>
        </p:sp>
        <p:pic>
          <p:nvPicPr>
            <p:cNvPr id="12" name="Picture 1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94987" y="6556664"/>
              <a:ext cx="201068" cy="201068"/>
            </a:xfrm>
            <a:prstGeom prst="rect">
              <a:avLst/>
            </a:prstGeom>
          </p:spPr>
        </p:pic>
      </p:grpSp>
      <p:pic>
        <p:nvPicPr>
          <p:cNvPr id="2" name="Picture 1"/>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486449" y="1735538"/>
            <a:ext cx="2617076" cy="2617076"/>
          </a:xfrm>
          <a:prstGeom prst="rect">
            <a:avLst/>
          </a:prstGeom>
        </p:spPr>
      </p:pic>
    </p:spTree>
    <p:extLst>
      <p:ext uri="{BB962C8B-B14F-4D97-AF65-F5344CB8AC3E}">
        <p14:creationId xmlns:p14="http://schemas.microsoft.com/office/powerpoint/2010/main" val="753978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78423-697C-D543-9818-A29C78499319}"/>
              </a:ext>
            </a:extLst>
          </p:cNvPr>
          <p:cNvSpPr>
            <a:spLocks noGrp="1"/>
          </p:cNvSpPr>
          <p:nvPr>
            <p:ph type="title"/>
          </p:nvPr>
        </p:nvSpPr>
        <p:spPr>
          <a:xfrm>
            <a:off x="838200" y="2766218"/>
            <a:ext cx="10515600" cy="1325563"/>
          </a:xfrm>
        </p:spPr>
        <p:txBody>
          <a:bodyPr/>
          <a:lstStyle/>
          <a:p>
            <a:r>
              <a:rPr lang="en-US" dirty="0" err="1"/>
              <a:t>Recapitulación</a:t>
            </a:r>
            <a:endParaRPr lang="en-US" dirty="0"/>
          </a:p>
        </p:txBody>
      </p:sp>
    </p:spTree>
    <p:extLst>
      <p:ext uri="{BB962C8B-B14F-4D97-AF65-F5344CB8AC3E}">
        <p14:creationId xmlns:p14="http://schemas.microsoft.com/office/powerpoint/2010/main" val="51655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22FE-8E11-9A4D-BE86-65441D468381}"/>
              </a:ext>
            </a:extLst>
          </p:cNvPr>
          <p:cNvSpPr>
            <a:spLocks noGrp="1"/>
          </p:cNvSpPr>
          <p:nvPr>
            <p:ph type="title"/>
          </p:nvPr>
        </p:nvSpPr>
        <p:spPr/>
        <p:txBody>
          <a:bodyPr/>
          <a:lstStyle/>
          <a:p>
            <a:r>
              <a:rPr lang="en-US" dirty="0"/>
              <a:t>Top 10 OWASP</a:t>
            </a:r>
          </a:p>
        </p:txBody>
      </p:sp>
      <p:sp>
        <p:nvSpPr>
          <p:cNvPr id="3" name="Content Placeholder 2">
            <a:extLst>
              <a:ext uri="{FF2B5EF4-FFF2-40B4-BE49-F238E27FC236}">
                <a16:creationId xmlns:a16="http://schemas.microsoft.com/office/drawing/2014/main" id="{3ADAC3D0-DC5B-5342-B43A-3BDE9B6CA5D0}"/>
              </a:ext>
            </a:extLst>
          </p:cNvPr>
          <p:cNvSpPr>
            <a:spLocks noGrp="1"/>
          </p:cNvSpPr>
          <p:nvPr>
            <p:ph idx="1"/>
          </p:nvPr>
        </p:nvSpPr>
        <p:spPr>
          <a:xfrm>
            <a:off x="838200" y="1441938"/>
            <a:ext cx="10515600" cy="4735025"/>
          </a:xfrm>
        </p:spPr>
        <p:txBody>
          <a:bodyPr>
            <a:normAutofit fontScale="92500" lnSpcReduction="10000"/>
          </a:bodyPr>
          <a:lstStyle/>
          <a:p>
            <a:r>
              <a:rPr lang="en-US" dirty="0"/>
              <a:t>Injection</a:t>
            </a:r>
          </a:p>
          <a:p>
            <a:r>
              <a:rPr lang="en-US" b="1" dirty="0"/>
              <a:t>Weak authentication and session management</a:t>
            </a:r>
          </a:p>
          <a:p>
            <a:r>
              <a:rPr lang="en-US" dirty="0"/>
              <a:t>XSS</a:t>
            </a:r>
          </a:p>
          <a:p>
            <a:r>
              <a:rPr lang="en-US" dirty="0"/>
              <a:t>Insecure Direct Object References</a:t>
            </a:r>
          </a:p>
          <a:p>
            <a:r>
              <a:rPr lang="en-US" dirty="0"/>
              <a:t>Security Misconfiguration</a:t>
            </a:r>
          </a:p>
          <a:p>
            <a:r>
              <a:rPr lang="en-US" dirty="0"/>
              <a:t>Sensitive Data Exposure</a:t>
            </a:r>
          </a:p>
          <a:p>
            <a:r>
              <a:rPr lang="en-US" dirty="0"/>
              <a:t>Missing Function Level Access Control</a:t>
            </a:r>
          </a:p>
          <a:p>
            <a:r>
              <a:rPr lang="en-US" dirty="0"/>
              <a:t>Cross Site Request Forgery</a:t>
            </a:r>
          </a:p>
          <a:p>
            <a:r>
              <a:rPr lang="en-US" dirty="0"/>
              <a:t>Using Components with Known Vulnerabilities</a:t>
            </a:r>
          </a:p>
          <a:p>
            <a:r>
              <a:rPr lang="en-US" dirty="0"/>
              <a:t>Unvalidated Redirects and Forwards</a:t>
            </a:r>
            <a:br>
              <a:rPr lang="en-US" dirty="0"/>
            </a:br>
            <a:endParaRPr lang="en-US" dirty="0"/>
          </a:p>
        </p:txBody>
      </p:sp>
    </p:spTree>
    <p:extLst>
      <p:ext uri="{BB962C8B-B14F-4D97-AF65-F5344CB8AC3E}">
        <p14:creationId xmlns:p14="http://schemas.microsoft.com/office/powerpoint/2010/main" val="55045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A7B7-D40A-F747-A812-6B532C401C5C}"/>
              </a:ext>
            </a:extLst>
          </p:cNvPr>
          <p:cNvSpPr>
            <a:spLocks noGrp="1"/>
          </p:cNvSpPr>
          <p:nvPr>
            <p:ph type="title"/>
          </p:nvPr>
        </p:nvSpPr>
        <p:spPr>
          <a:xfrm>
            <a:off x="838200" y="2766218"/>
            <a:ext cx="10515600" cy="1325563"/>
          </a:xfrm>
        </p:spPr>
        <p:txBody>
          <a:bodyPr/>
          <a:lstStyle/>
          <a:p>
            <a:r>
              <a:rPr lang="en-US" dirty="0"/>
              <a:t>¿</a:t>
            </a:r>
            <a:r>
              <a:rPr lang="en-US" dirty="0" err="1"/>
              <a:t>Qué</a:t>
            </a:r>
            <a:r>
              <a:rPr lang="en-US" dirty="0"/>
              <a:t> </a:t>
            </a:r>
            <a:r>
              <a:rPr lang="en-US" dirty="0" err="1"/>
              <a:t>es</a:t>
            </a:r>
            <a:r>
              <a:rPr lang="en-US" dirty="0"/>
              <a:t> session hijacking?</a:t>
            </a:r>
          </a:p>
        </p:txBody>
      </p:sp>
    </p:spTree>
    <p:extLst>
      <p:ext uri="{BB962C8B-B14F-4D97-AF65-F5344CB8AC3E}">
        <p14:creationId xmlns:p14="http://schemas.microsoft.com/office/powerpoint/2010/main" val="317798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01691-AC64-9D48-9F22-D0AA309B85EC}"/>
              </a:ext>
            </a:extLst>
          </p:cNvPr>
          <p:cNvSpPr>
            <a:spLocks noGrp="1"/>
          </p:cNvSpPr>
          <p:nvPr>
            <p:ph type="title"/>
          </p:nvPr>
        </p:nvSpPr>
        <p:spPr/>
        <p:txBody>
          <a:bodyPr/>
          <a:lstStyle/>
          <a:p>
            <a:r>
              <a:rPr lang="en-US" dirty="0" err="1"/>
              <a:t>Métodos</a:t>
            </a:r>
            <a:r>
              <a:rPr lang="en-US" dirty="0"/>
              <a:t> de Session Hijacking</a:t>
            </a:r>
          </a:p>
        </p:txBody>
      </p:sp>
      <p:sp>
        <p:nvSpPr>
          <p:cNvPr id="3" name="Content Placeholder 2">
            <a:extLst>
              <a:ext uri="{FF2B5EF4-FFF2-40B4-BE49-F238E27FC236}">
                <a16:creationId xmlns:a16="http://schemas.microsoft.com/office/drawing/2014/main" id="{DD05754F-8A52-304B-A2A0-193A86B7F623}"/>
              </a:ext>
            </a:extLst>
          </p:cNvPr>
          <p:cNvSpPr>
            <a:spLocks noGrp="1"/>
          </p:cNvSpPr>
          <p:nvPr>
            <p:ph idx="1"/>
          </p:nvPr>
        </p:nvSpPr>
        <p:spPr/>
        <p:txBody>
          <a:bodyPr/>
          <a:lstStyle/>
          <a:p>
            <a:r>
              <a:rPr lang="en-US" dirty="0" err="1"/>
              <a:t>Fijación</a:t>
            </a:r>
            <a:r>
              <a:rPr lang="en-US" dirty="0"/>
              <a:t> de session</a:t>
            </a:r>
          </a:p>
          <a:p>
            <a:r>
              <a:rPr lang="en-US" dirty="0" err="1"/>
              <a:t>Lado</a:t>
            </a:r>
            <a:r>
              <a:rPr lang="en-US" dirty="0"/>
              <a:t> de </a:t>
            </a:r>
            <a:r>
              <a:rPr lang="en-US" dirty="0" err="1"/>
              <a:t>sesión</a:t>
            </a:r>
            <a:r>
              <a:rPr lang="en-US" dirty="0"/>
              <a:t> jacking</a:t>
            </a:r>
          </a:p>
          <a:p>
            <a:r>
              <a:rPr lang="en-US" dirty="0"/>
              <a:t>Cross Site Scripting (XSS)</a:t>
            </a:r>
          </a:p>
          <a:p>
            <a:r>
              <a:rPr lang="en-US" dirty="0"/>
              <a:t>Browser hijacking</a:t>
            </a:r>
          </a:p>
        </p:txBody>
      </p:sp>
    </p:spTree>
    <p:extLst>
      <p:ext uri="{BB962C8B-B14F-4D97-AF65-F5344CB8AC3E}">
        <p14:creationId xmlns:p14="http://schemas.microsoft.com/office/powerpoint/2010/main" val="345277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820B-A542-8046-AA9B-4F487AEB188F}"/>
              </a:ext>
            </a:extLst>
          </p:cNvPr>
          <p:cNvSpPr>
            <a:spLocks noGrp="1"/>
          </p:cNvSpPr>
          <p:nvPr>
            <p:ph type="title"/>
          </p:nvPr>
        </p:nvSpPr>
        <p:spPr/>
        <p:txBody>
          <a:bodyPr/>
          <a:lstStyle/>
          <a:p>
            <a:r>
              <a:rPr lang="en-US" dirty="0"/>
              <a:t>Exploits </a:t>
            </a:r>
            <a:r>
              <a:rPr lang="en-US" dirty="0" err="1"/>
              <a:t>populares</a:t>
            </a:r>
            <a:endParaRPr lang="en-US" dirty="0"/>
          </a:p>
        </p:txBody>
      </p:sp>
      <p:sp>
        <p:nvSpPr>
          <p:cNvPr id="3" name="Content Placeholder 2">
            <a:extLst>
              <a:ext uri="{FF2B5EF4-FFF2-40B4-BE49-F238E27FC236}">
                <a16:creationId xmlns:a16="http://schemas.microsoft.com/office/drawing/2014/main" id="{55696597-CEC8-654E-8B8A-422FA7790FBA}"/>
              </a:ext>
            </a:extLst>
          </p:cNvPr>
          <p:cNvSpPr>
            <a:spLocks noGrp="1"/>
          </p:cNvSpPr>
          <p:nvPr>
            <p:ph idx="1"/>
          </p:nvPr>
        </p:nvSpPr>
        <p:spPr/>
        <p:txBody>
          <a:bodyPr/>
          <a:lstStyle/>
          <a:p>
            <a:r>
              <a:rPr lang="en-US" dirty="0" err="1"/>
              <a:t>Firesheep</a:t>
            </a:r>
            <a:endParaRPr lang="en-US" dirty="0"/>
          </a:p>
          <a:p>
            <a:r>
              <a:rPr lang="en-US" dirty="0" err="1"/>
              <a:t>Whatsapp</a:t>
            </a:r>
            <a:r>
              <a:rPr lang="en-US" dirty="0"/>
              <a:t> sniffer</a:t>
            </a:r>
          </a:p>
          <a:p>
            <a:r>
              <a:rPr lang="en-US" dirty="0" err="1"/>
              <a:t>DroidSheep</a:t>
            </a:r>
            <a:endParaRPr lang="en-US" dirty="0"/>
          </a:p>
          <a:p>
            <a:r>
              <a:rPr lang="en-US" dirty="0" err="1"/>
              <a:t>CookieCadger</a:t>
            </a:r>
            <a:endParaRPr lang="en-US" dirty="0"/>
          </a:p>
        </p:txBody>
      </p:sp>
    </p:spTree>
    <p:extLst>
      <p:ext uri="{BB962C8B-B14F-4D97-AF65-F5344CB8AC3E}">
        <p14:creationId xmlns:p14="http://schemas.microsoft.com/office/powerpoint/2010/main" val="317309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82BBB-D636-324F-BC9E-808D03421DBA}"/>
              </a:ext>
            </a:extLst>
          </p:cNvPr>
          <p:cNvSpPr>
            <a:spLocks noGrp="1"/>
          </p:cNvSpPr>
          <p:nvPr>
            <p:ph type="title"/>
          </p:nvPr>
        </p:nvSpPr>
        <p:spPr/>
        <p:txBody>
          <a:bodyPr/>
          <a:lstStyle/>
          <a:p>
            <a:r>
              <a:rPr lang="en-US" dirty="0" err="1"/>
              <a:t>Prevención</a:t>
            </a:r>
            <a:endParaRPr lang="en-US" dirty="0"/>
          </a:p>
        </p:txBody>
      </p:sp>
      <p:sp>
        <p:nvSpPr>
          <p:cNvPr id="3" name="Content Placeholder 2">
            <a:extLst>
              <a:ext uri="{FF2B5EF4-FFF2-40B4-BE49-F238E27FC236}">
                <a16:creationId xmlns:a16="http://schemas.microsoft.com/office/drawing/2014/main" id="{523AD20B-0C14-644E-832E-48819BAC9E86}"/>
              </a:ext>
            </a:extLst>
          </p:cNvPr>
          <p:cNvSpPr>
            <a:spLocks noGrp="1"/>
          </p:cNvSpPr>
          <p:nvPr>
            <p:ph idx="1"/>
          </p:nvPr>
        </p:nvSpPr>
        <p:spPr/>
        <p:txBody>
          <a:bodyPr/>
          <a:lstStyle/>
          <a:p>
            <a:r>
              <a:rPr lang="es-ES" dirty="0"/>
              <a:t>Encriptación del tráfico de datos entre las partes utilizando SSL/TLS</a:t>
            </a:r>
          </a:p>
          <a:p>
            <a:r>
              <a:rPr lang="es-ES" dirty="0"/>
              <a:t>Uso de un número aleatorio largo o </a:t>
            </a:r>
            <a:r>
              <a:rPr lang="es-ES" dirty="0" err="1"/>
              <a:t>string</a:t>
            </a:r>
            <a:r>
              <a:rPr lang="es-ES" dirty="0"/>
              <a:t> como llave de sesión.</a:t>
            </a:r>
          </a:p>
          <a:p>
            <a:r>
              <a:rPr lang="es-ES" dirty="0"/>
              <a:t>Regenerando la sesión id después de un exitoso </a:t>
            </a:r>
            <a:r>
              <a:rPr lang="es-ES" dirty="0" err="1"/>
              <a:t>login</a:t>
            </a:r>
            <a:r>
              <a:rPr lang="es-ES" dirty="0"/>
              <a:t>.</a:t>
            </a:r>
          </a:p>
          <a:p>
            <a:r>
              <a:rPr lang="es-ES" dirty="0"/>
              <a:t>Controles secundarios de identidad del usuario</a:t>
            </a:r>
            <a:r>
              <a:rPr lang="en-US" dirty="0"/>
              <a:t>.</a:t>
            </a:r>
          </a:p>
          <a:p>
            <a:r>
              <a:rPr lang="es-ES" dirty="0"/>
              <a:t>Cambiar el valor de la cookie con cada petición.</a:t>
            </a:r>
          </a:p>
          <a:p>
            <a:r>
              <a:rPr lang="es-ES" dirty="0"/>
              <a:t>Manejar los tiempos de terminar la sesión</a:t>
            </a:r>
          </a:p>
        </p:txBody>
      </p:sp>
    </p:spTree>
    <p:extLst>
      <p:ext uri="{BB962C8B-B14F-4D97-AF65-F5344CB8AC3E}">
        <p14:creationId xmlns:p14="http://schemas.microsoft.com/office/powerpoint/2010/main" val="3209441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562764" y="1895764"/>
            <a:ext cx="3053772" cy="3053772"/>
          </a:xfrm>
          <a:prstGeom prst="rect">
            <a:avLst/>
          </a:prstGeom>
        </p:spPr>
      </p:pic>
      <p:pic>
        <p:nvPicPr>
          <p:cNvPr id="2" name="Picture 1">
            <a:extLst>
              <a:ext uri="{FF2B5EF4-FFF2-40B4-BE49-F238E27FC236}">
                <a16:creationId xmlns:a16="http://schemas.microsoft.com/office/drawing/2014/main" id="{D3B8D717-3EF0-BE46-A9B3-E50EB4538C33}"/>
              </a:ext>
            </a:extLst>
          </p:cNvPr>
          <p:cNvPicPr>
            <a:picLocks noChangeAspect="1"/>
          </p:cNvPicPr>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520074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1FA35E7B9A5CA45894D1EAE75A7E819" ma:contentTypeVersion="5" ma:contentTypeDescription="Create a new document." ma:contentTypeScope="" ma:versionID="c8222c6b78020956c445ab3af97bcb30">
  <xsd:schema xmlns:xsd="http://www.w3.org/2001/XMLSchema" xmlns:xs="http://www.w3.org/2001/XMLSchema" xmlns:p="http://schemas.microsoft.com/office/2006/metadata/properties" xmlns:ns2="44e05194-72eb-415b-b5e1-66c35e36d224" targetNamespace="http://schemas.microsoft.com/office/2006/metadata/properties" ma:root="true" ma:fieldsID="dbac29a40856e17fd224e15b61abc5f4" ns2:_="">
    <xsd:import namespace="44e05194-72eb-415b-b5e1-66c35e36d22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e05194-72eb-415b-b5e1-66c35e36d2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BA568D-B61B-44BD-B9C2-751ABB7C0B6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43F21C-751B-4542-957D-D24298A894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e05194-72eb-415b-b5e1-66c35e36d2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7E0BC74-75CB-4014-8E54-36B785B400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3350</TotalTime>
  <Words>188</Words>
  <Application>Microsoft Macintosh PowerPoint</Application>
  <PresentationFormat>Widescreen</PresentationFormat>
  <Paragraphs>62</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OWASP en .NET:  Poor session management</vt:lpstr>
      <vt:lpstr>Agenda</vt:lpstr>
      <vt:lpstr>Recapitulación</vt:lpstr>
      <vt:lpstr>Top 10 OWASP</vt:lpstr>
      <vt:lpstr>¿Qué es session hijacking?</vt:lpstr>
      <vt:lpstr>Métodos de Session Hijacking</vt:lpstr>
      <vt:lpstr>Exploits populares</vt:lpstr>
      <vt:lpstr>Prevención</vt:lpstr>
      <vt:lpstr>PowerPoint Presentation</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 v0.6.0</dc:title>
  <dc:creator>Hector Minaya</dc:creator>
  <cp:lastModifiedBy>Enmanuel Toribio</cp:lastModifiedBy>
  <cp:revision>547</cp:revision>
  <dcterms:created xsi:type="dcterms:W3CDTF">2016-05-17T03:02:01Z</dcterms:created>
  <dcterms:modified xsi:type="dcterms:W3CDTF">2019-04-05T15:19:40Z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0x01010011FA35E7B9A5CA45894D1EAE75A7E819</vt:lpwstr>
  </property>
</Properties>
</file>