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3"/>
  </p:notesMasterIdLst>
  <p:sldIdLst>
    <p:sldId id="256" r:id="rId2"/>
    <p:sldId id="257" r:id="rId3"/>
    <p:sldId id="264" r:id="rId4"/>
    <p:sldId id="258" r:id="rId5"/>
    <p:sldId id="259" r:id="rId6"/>
    <p:sldId id="260" r:id="rId7"/>
    <p:sldId id="261" r:id="rId8"/>
    <p:sldId id="262" r:id="rId9"/>
    <p:sldId id="267"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11" autoAdjust="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D6575-17DA-4167-BE15-DCF626F1D7CA}" type="datetimeFigureOut">
              <a:rPr lang="en-US" smtClean="0"/>
              <a:t>11/15/2016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DE8BB-913B-4969-A9B9-A5CDD2E0E86C}" type="slidenum">
              <a:rPr lang="en-US" smtClean="0"/>
              <a:t>‹#›</a:t>
            </a:fld>
            <a:endParaRPr lang="en-US"/>
          </a:p>
        </p:txBody>
      </p:sp>
    </p:spTree>
    <p:extLst>
      <p:ext uri="{BB962C8B-B14F-4D97-AF65-F5344CB8AC3E}">
        <p14:creationId xmlns:p14="http://schemas.microsoft.com/office/powerpoint/2010/main" val="192657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a:t>
            </a:r>
          </a:p>
        </p:txBody>
      </p:sp>
      <p:sp>
        <p:nvSpPr>
          <p:cNvPr id="4" name="Slide Number Placeholder 3"/>
          <p:cNvSpPr>
            <a:spLocks noGrp="1"/>
          </p:cNvSpPr>
          <p:nvPr>
            <p:ph type="sldNum" sz="quarter" idx="10"/>
          </p:nvPr>
        </p:nvSpPr>
        <p:spPr/>
        <p:txBody>
          <a:bodyPr/>
          <a:lstStyle/>
          <a:p>
            <a:fld id="{BF0DE8BB-913B-4969-A9B9-A5CDD2E0E86C}" type="slidenum">
              <a:rPr lang="en-US" smtClean="0"/>
              <a:t>2</a:t>
            </a:fld>
            <a:endParaRPr lang="en-US"/>
          </a:p>
        </p:txBody>
      </p:sp>
    </p:spTree>
    <p:extLst>
      <p:ext uri="{BB962C8B-B14F-4D97-AF65-F5344CB8AC3E}">
        <p14:creationId xmlns:p14="http://schemas.microsoft.com/office/powerpoint/2010/main" val="164882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a:t>
            </a:r>
          </a:p>
          <a:p>
            <a:endParaRPr lang="en-US" dirty="0"/>
          </a:p>
          <a:p>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3</a:t>
            </a:fld>
            <a:endParaRPr lang="en-US"/>
          </a:p>
        </p:txBody>
      </p:sp>
    </p:spTree>
    <p:extLst>
      <p:ext uri="{BB962C8B-B14F-4D97-AF65-F5344CB8AC3E}">
        <p14:creationId xmlns:p14="http://schemas.microsoft.com/office/powerpoint/2010/main" val="117932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a:p>
            <a:pPr lvl="0"/>
            <a:r>
              <a:rPr lang="en-US" sz="1200" kern="1200" dirty="0">
                <a:solidFill>
                  <a:schemeClr val="tx1"/>
                </a:solidFill>
                <a:effectLst/>
                <a:latin typeface="+mn-lt"/>
                <a:ea typeface="+mn-ea"/>
                <a:cs typeface="+mn-cs"/>
              </a:rPr>
              <a:t>Chose to base our architecture off of the Cloud Computing Architecture</a:t>
            </a:r>
          </a:p>
          <a:p>
            <a:pPr lvl="0"/>
            <a:r>
              <a:rPr lang="en-US" sz="1200" kern="1200" dirty="0">
                <a:solidFill>
                  <a:schemeClr val="tx1"/>
                </a:solidFill>
                <a:effectLst/>
                <a:latin typeface="+mn-lt"/>
                <a:ea typeface="+mn-ea"/>
                <a:cs typeface="+mn-cs"/>
              </a:rPr>
              <a:t>Advantages of this architecture…our application can benefit from its reliability, manageability, scalability, storage for data, device independence and location independence…these are reasons for choosing this architecture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Component</a:t>
            </a:r>
            <a:r>
              <a:rPr lang="en-US" sz="1200" kern="1200" baseline="0" dirty="0">
                <a:solidFill>
                  <a:schemeClr val="tx1"/>
                </a:solidFill>
                <a:effectLst/>
                <a:latin typeface="+mn-lt"/>
                <a:ea typeface="+mn-ea"/>
                <a:cs typeface="+mn-cs"/>
              </a:rPr>
              <a:t> breakdown:</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Servers</a:t>
            </a:r>
            <a:r>
              <a:rPr lang="en-US" sz="1200" kern="1200" dirty="0">
                <a:solidFill>
                  <a:schemeClr val="tx1"/>
                </a:solidFill>
                <a:effectLst/>
                <a:latin typeface="+mn-lt"/>
                <a:ea typeface="+mn-ea"/>
                <a:cs typeface="+mn-cs"/>
              </a:rPr>
              <a:t>: hold data needed for application, servers will include our own application server used for user data and will bring data from the other servers into it for access in the application. Other servers needed will include google geo location, google places, and weather. These servers will be used for accessing google maps/locations, attractions near the destination, and weather conditions at the destination, respectively. </a:t>
            </a:r>
          </a:p>
          <a:p>
            <a:r>
              <a:rPr lang="en-US" sz="1200" u="sng" kern="1200" dirty="0">
                <a:solidFill>
                  <a:schemeClr val="tx1"/>
                </a:solidFill>
                <a:effectLst/>
                <a:latin typeface="+mn-lt"/>
                <a:ea typeface="+mn-ea"/>
                <a:cs typeface="+mn-cs"/>
              </a:rPr>
              <a:t>Tablets and Phones</a:t>
            </a:r>
            <a:r>
              <a:rPr lang="en-US" sz="1200" kern="1200" dirty="0">
                <a:solidFill>
                  <a:schemeClr val="tx1"/>
                </a:solidFill>
                <a:effectLst/>
                <a:latin typeface="+mn-lt"/>
                <a:ea typeface="+mn-ea"/>
                <a:cs typeface="+mn-cs"/>
              </a:rPr>
              <a:t>: represent the devices the application will be used on</a:t>
            </a:r>
          </a:p>
          <a:p>
            <a:r>
              <a:rPr lang="en-US" sz="1200" u="sng" kern="1200" dirty="0">
                <a:solidFill>
                  <a:schemeClr val="tx1"/>
                </a:solidFill>
                <a:effectLst/>
                <a:latin typeface="+mn-lt"/>
                <a:ea typeface="+mn-ea"/>
                <a:cs typeface="+mn-cs"/>
              </a:rPr>
              <a:t>Location Services</a:t>
            </a:r>
            <a:r>
              <a:rPr lang="en-US" sz="1200" kern="1200" dirty="0">
                <a:solidFill>
                  <a:schemeClr val="tx1"/>
                </a:solidFill>
                <a:effectLst/>
                <a:latin typeface="+mn-lt"/>
                <a:ea typeface="+mn-ea"/>
                <a:cs typeface="+mn-cs"/>
              </a:rPr>
              <a:t>: will use Google Geo Location API, will hold the libraries that are able to access the GPS to determine the devices current location</a:t>
            </a:r>
          </a:p>
          <a:p>
            <a:r>
              <a:rPr lang="en-US" sz="1200" u="sng" kern="1200" dirty="0">
                <a:solidFill>
                  <a:schemeClr val="tx1"/>
                </a:solidFill>
                <a:effectLst/>
                <a:latin typeface="+mn-lt"/>
                <a:ea typeface="+mn-ea"/>
                <a:cs typeface="+mn-cs"/>
              </a:rPr>
              <a:t>Attraction Search</a:t>
            </a:r>
            <a:r>
              <a:rPr lang="en-US" sz="1200" kern="1200" dirty="0">
                <a:solidFill>
                  <a:schemeClr val="tx1"/>
                </a:solidFill>
                <a:effectLst/>
                <a:latin typeface="+mn-lt"/>
                <a:ea typeface="+mn-ea"/>
                <a:cs typeface="+mn-cs"/>
              </a:rPr>
              <a:t>: will use Google Places API, will have information regarding what attractions are near the destination location</a:t>
            </a:r>
          </a:p>
          <a:p>
            <a:r>
              <a:rPr lang="en-US" sz="1200" u="sng" kern="1200" dirty="0">
                <a:solidFill>
                  <a:schemeClr val="tx1"/>
                </a:solidFill>
                <a:effectLst/>
                <a:latin typeface="+mn-lt"/>
                <a:ea typeface="+mn-ea"/>
                <a:cs typeface="+mn-cs"/>
              </a:rPr>
              <a:t>Weather</a:t>
            </a:r>
            <a:r>
              <a:rPr lang="en-US" sz="1200" kern="1200" dirty="0">
                <a:solidFill>
                  <a:schemeClr val="tx1"/>
                </a:solidFill>
                <a:effectLst/>
                <a:latin typeface="+mn-lt"/>
                <a:ea typeface="+mn-ea"/>
                <a:cs typeface="+mn-cs"/>
              </a:rPr>
              <a:t>: will use Weather API, will have information regarding weather conditions at the destination location</a:t>
            </a:r>
          </a:p>
          <a:p>
            <a:r>
              <a:rPr lang="en-US" sz="1200" u="sng" kern="1200" dirty="0">
                <a:solidFill>
                  <a:schemeClr val="tx1"/>
                </a:solidFill>
                <a:effectLst/>
                <a:latin typeface="+mn-lt"/>
                <a:ea typeface="+mn-ea"/>
                <a:cs typeface="+mn-cs"/>
              </a:rPr>
              <a:t>GPS</a:t>
            </a:r>
            <a:r>
              <a:rPr lang="en-US" sz="1200" kern="1200" dirty="0">
                <a:solidFill>
                  <a:schemeClr val="tx1"/>
                </a:solidFill>
                <a:effectLst/>
                <a:latin typeface="+mn-lt"/>
                <a:ea typeface="+mn-ea"/>
                <a:cs typeface="+mn-cs"/>
              </a:rPr>
              <a:t>: hardware of the operating system for GPS application, location services will access</a:t>
            </a: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used for user authentication and identity to track user information and storage</a:t>
            </a:r>
          </a:p>
          <a:p>
            <a:r>
              <a:rPr lang="en-US" sz="1200" u="sng" kern="1200" dirty="0">
                <a:solidFill>
                  <a:schemeClr val="tx1"/>
                </a:solidFill>
                <a:effectLst/>
                <a:latin typeface="+mn-lt"/>
                <a:ea typeface="+mn-ea"/>
                <a:cs typeface="+mn-cs"/>
              </a:rPr>
              <a:t>Object Storage</a:t>
            </a:r>
            <a:r>
              <a:rPr lang="en-US" sz="1200" kern="1200" dirty="0">
                <a:solidFill>
                  <a:schemeClr val="tx1"/>
                </a:solidFill>
                <a:effectLst/>
                <a:latin typeface="+mn-lt"/>
                <a:ea typeface="+mn-ea"/>
                <a:cs typeface="+mn-cs"/>
              </a:rPr>
              <a:t>: server side storage, stores user data, tokens, history of user searching, will hold all user data in the database</a:t>
            </a:r>
          </a:p>
          <a:p>
            <a:r>
              <a:rPr lang="en-US" sz="1200" u="sng" kern="1200" dirty="0">
                <a:solidFill>
                  <a:schemeClr val="tx1"/>
                </a:solidFill>
                <a:effectLst/>
                <a:latin typeface="+mn-lt"/>
                <a:ea typeface="+mn-ea"/>
                <a:cs typeface="+mn-cs"/>
              </a:rPr>
              <a:t>Runtime</a:t>
            </a:r>
            <a:r>
              <a:rPr lang="en-US" sz="1200" kern="1200" dirty="0">
                <a:solidFill>
                  <a:schemeClr val="tx1"/>
                </a:solidFill>
                <a:effectLst/>
                <a:latin typeface="+mn-lt"/>
                <a:ea typeface="+mn-ea"/>
                <a:cs typeface="+mn-cs"/>
              </a:rPr>
              <a:t>: runtime will include application launches, service calls, such as authentication, location, weather, attractions to find results, accessing storage, display results to user</a:t>
            </a:r>
          </a:p>
          <a:p>
            <a:r>
              <a:rPr lang="en-US" sz="1200" u="sng" kern="1200" dirty="0">
                <a:solidFill>
                  <a:schemeClr val="tx1"/>
                </a:solidFill>
                <a:effectLst/>
                <a:latin typeface="+mn-lt"/>
                <a:ea typeface="+mn-ea"/>
                <a:cs typeface="+mn-cs"/>
              </a:rPr>
              <a:t>Compute</a:t>
            </a:r>
            <a:r>
              <a:rPr lang="en-US" sz="1200" kern="1200" dirty="0">
                <a:solidFill>
                  <a:schemeClr val="tx1"/>
                </a:solidFill>
                <a:effectLst/>
                <a:latin typeface="+mn-lt"/>
                <a:ea typeface="+mn-ea"/>
                <a:cs typeface="+mn-cs"/>
              </a:rPr>
              <a:t>: not all hardware and software application will use will be on device or in device’s network, will be provided as a service by application and accessed over the internet in a seamless way</a:t>
            </a:r>
          </a:p>
          <a:p>
            <a:r>
              <a:rPr lang="en-US" sz="1200" u="sng" kern="1200" dirty="0">
                <a:solidFill>
                  <a:schemeClr val="tx1"/>
                </a:solidFill>
                <a:effectLst/>
                <a:latin typeface="+mn-lt"/>
                <a:ea typeface="+mn-ea"/>
                <a:cs typeface="+mn-cs"/>
              </a:rPr>
              <a:t>Block Storage</a:t>
            </a:r>
            <a:r>
              <a:rPr lang="en-US" sz="1200" kern="1200" dirty="0">
                <a:solidFill>
                  <a:schemeClr val="tx1"/>
                </a:solidFill>
                <a:effectLst/>
                <a:latin typeface="+mn-lt"/>
                <a:ea typeface="+mn-ea"/>
                <a:cs typeface="+mn-cs"/>
              </a:rPr>
              <a:t>: local caching, keeps track of session tokens, will cache server data in case user closes application, the application will not have to recall server when user opens application again</a:t>
            </a:r>
          </a:p>
          <a:p>
            <a:r>
              <a:rPr lang="en-US" sz="1200" u="sng" kern="1200" dirty="0">
                <a:solidFill>
                  <a:schemeClr val="tx1"/>
                </a:solidFill>
                <a:effectLst/>
                <a:latin typeface="+mn-lt"/>
                <a:ea typeface="+mn-ea"/>
                <a:cs typeface="+mn-cs"/>
              </a:rPr>
              <a:t>Network</a:t>
            </a:r>
            <a:r>
              <a:rPr lang="en-US" sz="1200" kern="1200" dirty="0">
                <a:solidFill>
                  <a:schemeClr val="tx1"/>
                </a:solidFill>
                <a:effectLst/>
                <a:latin typeface="+mn-lt"/>
                <a:ea typeface="+mn-ea"/>
                <a:cs typeface="+mn-cs"/>
              </a:rPr>
              <a:t>: calls to servers on other networks, used to transfer data to and from application</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Using APIs and the cloud:</a:t>
            </a:r>
          </a:p>
          <a:p>
            <a:r>
              <a:rPr lang="en-US" sz="1200" kern="1200" dirty="0">
                <a:solidFill>
                  <a:schemeClr val="tx1"/>
                </a:solidFill>
                <a:effectLst/>
                <a:latin typeface="+mn-lt"/>
                <a:ea typeface="+mn-ea"/>
                <a:cs typeface="+mn-cs"/>
              </a:rPr>
              <a:t>	-google geo location: would interact with cloud to provide location of the device for the 	application</a:t>
            </a:r>
          </a:p>
          <a:p>
            <a:r>
              <a:rPr lang="en-US" sz="1200" kern="1200" dirty="0">
                <a:solidFill>
                  <a:schemeClr val="tx1"/>
                </a:solidFill>
                <a:effectLst/>
                <a:latin typeface="+mn-lt"/>
                <a:ea typeface="+mn-ea"/>
                <a:cs typeface="+mn-cs"/>
              </a:rPr>
              <a:t>	-google places: would interact with cloud to provide places nearby the location of the device for the application</a:t>
            </a:r>
          </a:p>
          <a:p>
            <a:r>
              <a:rPr lang="en-US" sz="1200" kern="1200" dirty="0">
                <a:solidFill>
                  <a:schemeClr val="tx1"/>
                </a:solidFill>
                <a:effectLst/>
                <a:latin typeface="+mn-lt"/>
                <a:ea typeface="+mn-ea"/>
                <a:cs typeface="+mn-cs"/>
              </a:rPr>
              <a:t>	-weather: would interact with cloud to provide weather of current location of the device for the application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4</a:t>
            </a:fld>
            <a:endParaRPr lang="en-US"/>
          </a:p>
        </p:txBody>
      </p:sp>
    </p:spTree>
    <p:extLst>
      <p:ext uri="{BB962C8B-B14F-4D97-AF65-F5344CB8AC3E}">
        <p14:creationId xmlns:p14="http://schemas.microsoft.com/office/powerpoint/2010/main" val="248334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Adam</a:t>
            </a:r>
          </a:p>
          <a:p>
            <a:endParaRPr lang="en-US" dirty="0"/>
          </a:p>
          <a:p>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5</a:t>
            </a:fld>
            <a:endParaRPr lang="en-US"/>
          </a:p>
        </p:txBody>
      </p:sp>
    </p:spTree>
    <p:extLst>
      <p:ext uri="{BB962C8B-B14F-4D97-AF65-F5344CB8AC3E}">
        <p14:creationId xmlns:p14="http://schemas.microsoft.com/office/powerpoint/2010/main" val="133629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a:p>
            <a:endParaRPr lang="en-US" dirty="0"/>
          </a:p>
          <a:p>
            <a:endParaRPr lang="en-US" dirty="0"/>
          </a:p>
          <a:p>
            <a:r>
              <a:rPr lang="en-US" dirty="0"/>
              <a:t>User opens application</a:t>
            </a:r>
            <a:r>
              <a:rPr lang="en-US" baseline="0" dirty="0"/>
              <a:t> -&gt; system requests validation -&gt; enter login -&gt; correct login? </a:t>
            </a:r>
          </a:p>
          <a:p>
            <a:r>
              <a:rPr lang="en-US" baseline="0" dirty="0"/>
              <a:t>Login -&gt; system waits for user request -&gt; request route -&gt; determine route -&gt; return route to user</a:t>
            </a:r>
          </a:p>
          <a:p>
            <a:r>
              <a:rPr lang="en-US" baseline="0" dirty="0"/>
              <a:t>User proceed to route -&gt; in new city? -&gt; display weather update</a:t>
            </a:r>
          </a:p>
          <a:p>
            <a:r>
              <a:rPr lang="en-US" baseline="0" dirty="0"/>
              <a:t>	             -&gt; is user staying on path? -&gt; if not prompt user to get back on path</a:t>
            </a:r>
          </a:p>
          <a:p>
            <a:r>
              <a:rPr lang="en-US" dirty="0"/>
              <a:t>	</a:t>
            </a:r>
            <a:r>
              <a:rPr lang="en-US" baseline="0" dirty="0"/>
              <a:t>             -&gt; is user at destination? -&gt; if so display places to visit and save route in history</a:t>
            </a:r>
          </a:p>
          <a:p>
            <a:endParaRPr lang="en-US" baseline="0" dirty="0"/>
          </a:p>
          <a:p>
            <a:r>
              <a:rPr lang="en-US" baseline="0" dirty="0"/>
              <a:t>things to note: update weather when entering new cities…instead of every so many minutes, just doing it every new city like a weather station would do</a:t>
            </a:r>
          </a:p>
          <a:p>
            <a:r>
              <a:rPr lang="en-US" baseline="0" dirty="0"/>
              <a:t>	</a:t>
            </a:r>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6</a:t>
            </a:fld>
            <a:endParaRPr lang="en-US"/>
          </a:p>
        </p:txBody>
      </p:sp>
    </p:spTree>
    <p:extLst>
      <p:ext uri="{BB962C8B-B14F-4D97-AF65-F5344CB8AC3E}">
        <p14:creationId xmlns:p14="http://schemas.microsoft.com/office/powerpoint/2010/main" val="3526071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a:t>
            </a:r>
          </a:p>
        </p:txBody>
      </p:sp>
      <p:sp>
        <p:nvSpPr>
          <p:cNvPr id="4" name="Slide Number Placeholder 3"/>
          <p:cNvSpPr>
            <a:spLocks noGrp="1"/>
          </p:cNvSpPr>
          <p:nvPr>
            <p:ph type="sldNum" sz="quarter" idx="10"/>
          </p:nvPr>
        </p:nvSpPr>
        <p:spPr/>
        <p:txBody>
          <a:bodyPr/>
          <a:lstStyle/>
          <a:p>
            <a:fld id="{BF0DE8BB-913B-4969-A9B9-A5CDD2E0E86C}" type="slidenum">
              <a:rPr lang="en-US" smtClean="0"/>
              <a:t>7</a:t>
            </a:fld>
            <a:endParaRPr lang="en-US"/>
          </a:p>
        </p:txBody>
      </p:sp>
    </p:spTree>
    <p:extLst>
      <p:ext uri="{BB962C8B-B14F-4D97-AF65-F5344CB8AC3E}">
        <p14:creationId xmlns:p14="http://schemas.microsoft.com/office/powerpoint/2010/main" val="427973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a:p>
            <a:endParaRPr lang="en-US" dirty="0"/>
          </a:p>
          <a:p>
            <a:r>
              <a:rPr lang="en-US" dirty="0"/>
              <a:t>Basic use case to get route</a:t>
            </a:r>
            <a:r>
              <a:rPr lang="en-US" baseline="0" dirty="0"/>
              <a:t> to destination, including displaying places to visit upon arrival</a:t>
            </a:r>
          </a:p>
          <a:p>
            <a:endParaRPr lang="en-US" baseline="0" dirty="0"/>
          </a:p>
          <a:p>
            <a:r>
              <a:rPr lang="en-US" baseline="0" dirty="0"/>
              <a:t>Use cases:</a:t>
            </a:r>
          </a:p>
          <a:p>
            <a:pPr marL="228600" indent="-228600">
              <a:buAutoNum type="arabicPeriod"/>
            </a:pPr>
            <a:r>
              <a:rPr lang="en-US" baseline="0" dirty="0"/>
              <a:t>Route to destination</a:t>
            </a:r>
          </a:p>
          <a:p>
            <a:pPr marL="228600" indent="-228600">
              <a:buAutoNum type="arabicPeriod"/>
            </a:pPr>
            <a:r>
              <a:rPr lang="en-US" baseline="0" dirty="0"/>
              <a:t>Display weather along route (on next page diagram)</a:t>
            </a:r>
          </a:p>
          <a:p>
            <a:pPr marL="228600" indent="-228600">
              <a:buAutoNum type="arabicPeriod"/>
            </a:pPr>
            <a:r>
              <a:rPr lang="en-US" baseline="0" dirty="0"/>
              <a:t>Display places to visit upon arrival of destination</a:t>
            </a:r>
          </a:p>
          <a:p>
            <a:pPr marL="228600" indent="-228600">
              <a:buAutoNum type="arabicPeriod"/>
            </a:pPr>
            <a:r>
              <a:rPr lang="en-US" baseline="0" dirty="0"/>
              <a:t>Prompt user to return to route if off route (on next page diagram)</a:t>
            </a:r>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8</a:t>
            </a:fld>
            <a:endParaRPr lang="en-US"/>
          </a:p>
        </p:txBody>
      </p:sp>
    </p:spTree>
    <p:extLst>
      <p:ext uri="{BB962C8B-B14F-4D97-AF65-F5344CB8AC3E}">
        <p14:creationId xmlns:p14="http://schemas.microsoft.com/office/powerpoint/2010/main" val="16999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endParaRPr lang="en-US" dirty="0"/>
          </a:p>
          <a:p>
            <a:endParaRPr lang="en-US" dirty="0"/>
          </a:p>
          <a:p>
            <a:r>
              <a:rPr lang="en-US" dirty="0"/>
              <a:t>Basic</a:t>
            </a:r>
            <a:r>
              <a:rPr lang="en-US" baseline="0" dirty="0"/>
              <a:t> u</a:t>
            </a:r>
            <a:r>
              <a:rPr lang="en-US" dirty="0"/>
              <a:t>se case to determine</a:t>
            </a:r>
            <a:r>
              <a:rPr lang="en-US" baseline="0" dirty="0"/>
              <a:t> route to destination, include displaying weather along the way and rerouting if user goes off route</a:t>
            </a:r>
            <a:endParaRPr lang="en-US" dirty="0"/>
          </a:p>
        </p:txBody>
      </p:sp>
      <p:sp>
        <p:nvSpPr>
          <p:cNvPr id="4" name="Slide Number Placeholder 3"/>
          <p:cNvSpPr>
            <a:spLocks noGrp="1"/>
          </p:cNvSpPr>
          <p:nvPr>
            <p:ph type="sldNum" sz="quarter" idx="10"/>
          </p:nvPr>
        </p:nvSpPr>
        <p:spPr/>
        <p:txBody>
          <a:bodyPr/>
          <a:lstStyle/>
          <a:p>
            <a:fld id="{BF0DE8BB-913B-4969-A9B9-A5CDD2E0E86C}" type="slidenum">
              <a:rPr lang="en-US" smtClean="0"/>
              <a:t>9</a:t>
            </a:fld>
            <a:endParaRPr lang="en-US"/>
          </a:p>
        </p:txBody>
      </p:sp>
    </p:spTree>
    <p:extLst>
      <p:ext uri="{BB962C8B-B14F-4D97-AF65-F5344CB8AC3E}">
        <p14:creationId xmlns:p14="http://schemas.microsoft.com/office/powerpoint/2010/main" val="284267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Megan</a:t>
            </a:r>
          </a:p>
        </p:txBody>
      </p:sp>
      <p:sp>
        <p:nvSpPr>
          <p:cNvPr id="4" name="Slide Number Placeholder 3"/>
          <p:cNvSpPr>
            <a:spLocks noGrp="1"/>
          </p:cNvSpPr>
          <p:nvPr>
            <p:ph type="sldNum" sz="quarter" idx="10"/>
          </p:nvPr>
        </p:nvSpPr>
        <p:spPr/>
        <p:txBody>
          <a:bodyPr/>
          <a:lstStyle/>
          <a:p>
            <a:fld id="{BF0DE8BB-913B-4969-A9B9-A5CDD2E0E86C}" type="slidenum">
              <a:rPr lang="en-US" smtClean="0"/>
              <a:t>10</a:t>
            </a:fld>
            <a:endParaRPr lang="en-US"/>
          </a:p>
        </p:txBody>
      </p:sp>
    </p:spTree>
    <p:extLst>
      <p:ext uri="{BB962C8B-B14F-4D97-AF65-F5344CB8AC3E}">
        <p14:creationId xmlns:p14="http://schemas.microsoft.com/office/powerpoint/2010/main" val="216883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417EDD-1FDC-4C27-B813-EF122E7CB273}"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17069508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34971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2090290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1669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601422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417EDD-1FDC-4C27-B813-EF122E7CB273}"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130318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417EDD-1FDC-4C27-B813-EF122E7CB273}"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1175127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17EDD-1FDC-4C27-B813-EF122E7CB273}"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9045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17EDD-1FDC-4C27-B813-EF122E7CB273}"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580328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17EDD-1FDC-4C27-B813-EF122E7CB273}"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90129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417EDD-1FDC-4C27-B813-EF122E7CB273}"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260711045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213992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417EDD-1FDC-4C27-B813-EF122E7CB273}"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417616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417EDD-1FDC-4C27-B813-EF122E7CB273}"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8413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17EDD-1FDC-4C27-B813-EF122E7CB273}"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94532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97169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417EDD-1FDC-4C27-B813-EF122E7CB273}"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59C0C-9F25-4874-8814-39ADE531A8D6}" type="slidenum">
              <a:rPr lang="en-US" smtClean="0"/>
              <a:t>‹#›</a:t>
            </a:fld>
            <a:endParaRPr lang="en-US"/>
          </a:p>
        </p:txBody>
      </p:sp>
    </p:spTree>
    <p:extLst>
      <p:ext uri="{BB962C8B-B14F-4D97-AF65-F5344CB8AC3E}">
        <p14:creationId xmlns:p14="http://schemas.microsoft.com/office/powerpoint/2010/main" val="385991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417EDD-1FDC-4C27-B813-EF122E7CB273}" type="datetimeFigureOut">
              <a:rPr lang="en-US" smtClean="0"/>
              <a:t>11/15/2016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EF59C0C-9F25-4874-8814-39ADE531A8D6}" type="slidenum">
              <a:rPr lang="en-US" smtClean="0"/>
              <a:t>‹#›</a:t>
            </a:fld>
            <a:endParaRPr lang="en-US"/>
          </a:p>
        </p:txBody>
      </p:sp>
    </p:spTree>
    <p:extLst>
      <p:ext uri="{BB962C8B-B14F-4D97-AF65-F5344CB8AC3E}">
        <p14:creationId xmlns:p14="http://schemas.microsoft.com/office/powerpoint/2010/main" val="2175360724"/>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Nomad</a:t>
            </a:r>
          </a:p>
        </p:txBody>
      </p:sp>
      <p:sp>
        <p:nvSpPr>
          <p:cNvPr id="3" name="Subtitle 2"/>
          <p:cNvSpPr>
            <a:spLocks noGrp="1"/>
          </p:cNvSpPr>
          <p:nvPr>
            <p:ph type="subTitle" idx="1"/>
          </p:nvPr>
        </p:nvSpPr>
        <p:spPr/>
        <p:txBody>
          <a:bodyPr/>
          <a:lstStyle/>
          <a:p>
            <a:r>
              <a:rPr lang="en-US" dirty="0"/>
              <a:t>Use Case #3</a:t>
            </a:r>
          </a:p>
          <a:p>
            <a:r>
              <a:rPr lang="en-US"/>
              <a:t>Group 3</a:t>
            </a:r>
            <a:endParaRPr lang="en-US" dirty="0"/>
          </a:p>
        </p:txBody>
      </p:sp>
    </p:spTree>
    <p:extLst>
      <p:ext uri="{BB962C8B-B14F-4D97-AF65-F5344CB8AC3E}">
        <p14:creationId xmlns:p14="http://schemas.microsoft.com/office/powerpoint/2010/main" val="3224435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r>
              <a:rPr lang="en-US" dirty="0"/>
              <a:t>Observer Pattern</a:t>
            </a:r>
          </a:p>
          <a:p>
            <a:r>
              <a:rPr lang="en-US" dirty="0"/>
              <a:t>Chose this pattern because system and user will need to notified when certain event occur during application execution </a:t>
            </a:r>
          </a:p>
          <a:p>
            <a:r>
              <a:rPr lang="en-US" dirty="0">
                <a:effectLst/>
              </a:rPr>
              <a:t>Events such as:</a:t>
            </a:r>
          </a:p>
          <a:p>
            <a:pPr lvl="1"/>
            <a:r>
              <a:rPr lang="en-US" dirty="0">
                <a:effectLst/>
              </a:rPr>
              <a:t>user veers off route and needs to return to correct path</a:t>
            </a:r>
          </a:p>
          <a:p>
            <a:pPr lvl="1"/>
            <a:r>
              <a:rPr lang="en-US" dirty="0">
                <a:effectLst/>
              </a:rPr>
              <a:t>user enters new city and current weather needs to </a:t>
            </a:r>
            <a:r>
              <a:rPr lang="en-US">
                <a:effectLst/>
              </a:rPr>
              <a:t>be updated</a:t>
            </a:r>
          </a:p>
          <a:p>
            <a:pPr lvl="1"/>
            <a:r>
              <a:rPr lang="en-US">
                <a:effectLst/>
              </a:rPr>
              <a:t>user </a:t>
            </a:r>
            <a:r>
              <a:rPr lang="en-US" dirty="0">
                <a:effectLst/>
              </a:rPr>
              <a:t>reaches destination and places to visit need to be displayed</a:t>
            </a:r>
          </a:p>
          <a:p>
            <a:r>
              <a:rPr lang="en-US" dirty="0">
                <a:effectLst/>
              </a:rPr>
              <a:t>When looking at the class diagram, the Route class will be the ‘observer’ when implementing this pattern </a:t>
            </a:r>
          </a:p>
          <a:p>
            <a:endParaRPr lang="en-US" dirty="0">
              <a:effectLst/>
            </a:endParaRPr>
          </a:p>
          <a:p>
            <a:endParaRPr lang="en-US" dirty="0"/>
          </a:p>
        </p:txBody>
      </p:sp>
    </p:spTree>
    <p:extLst>
      <p:ext uri="{BB962C8B-B14F-4D97-AF65-F5344CB8AC3E}">
        <p14:creationId xmlns:p14="http://schemas.microsoft.com/office/powerpoint/2010/main" val="167952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91657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Breakdown</a:t>
            </a:r>
          </a:p>
        </p:txBody>
      </p:sp>
      <p:sp>
        <p:nvSpPr>
          <p:cNvPr id="3" name="Content Placeholder 2"/>
          <p:cNvSpPr>
            <a:spLocks noGrp="1"/>
          </p:cNvSpPr>
          <p:nvPr>
            <p:ph idx="1"/>
          </p:nvPr>
        </p:nvSpPr>
        <p:spPr/>
        <p:txBody>
          <a:bodyPr/>
          <a:lstStyle/>
          <a:p>
            <a:r>
              <a:rPr lang="en-US" dirty="0"/>
              <a:t>Calculate best route from source to destination</a:t>
            </a:r>
          </a:p>
          <a:p>
            <a:r>
              <a:rPr lang="en-US" dirty="0"/>
              <a:t>Display weather conditions during route and at destination</a:t>
            </a:r>
          </a:p>
          <a:p>
            <a:r>
              <a:rPr lang="en-US" dirty="0"/>
              <a:t>Display places to visit upon arrival to destination</a:t>
            </a:r>
          </a:p>
          <a:p>
            <a:r>
              <a:rPr lang="en-US" dirty="0"/>
              <a:t>Store user history</a:t>
            </a:r>
          </a:p>
        </p:txBody>
      </p:sp>
    </p:spTree>
    <p:extLst>
      <p:ext uri="{BB962C8B-B14F-4D97-AF65-F5344CB8AC3E}">
        <p14:creationId xmlns:p14="http://schemas.microsoft.com/office/powerpoint/2010/main" val="422321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Operations</a:t>
            </a:r>
          </a:p>
        </p:txBody>
      </p:sp>
      <p:sp>
        <p:nvSpPr>
          <p:cNvPr id="3" name="Content Placeholder 2"/>
          <p:cNvSpPr>
            <a:spLocks noGrp="1"/>
          </p:cNvSpPr>
          <p:nvPr>
            <p:ph idx="1"/>
          </p:nvPr>
        </p:nvSpPr>
        <p:spPr/>
        <p:txBody>
          <a:bodyPr>
            <a:normAutofit fontScale="92500" lnSpcReduction="20000"/>
          </a:bodyPr>
          <a:lstStyle/>
          <a:p>
            <a:r>
              <a:rPr lang="en-US" dirty="0"/>
              <a:t>user will create an account/log in to account</a:t>
            </a:r>
          </a:p>
          <a:p>
            <a:pPr lvl="1"/>
            <a:r>
              <a:rPr lang="en-US" dirty="0"/>
              <a:t>system will have authentication</a:t>
            </a:r>
          </a:p>
          <a:p>
            <a:r>
              <a:rPr lang="en-US" dirty="0"/>
              <a:t>user will enter source and destination </a:t>
            </a:r>
          </a:p>
          <a:p>
            <a:pPr lvl="1"/>
            <a:r>
              <a:rPr lang="en-US" dirty="0"/>
              <a:t>system will calculate shortest path to destination, using google geo location </a:t>
            </a:r>
            <a:r>
              <a:rPr lang="en-US" dirty="0" err="1"/>
              <a:t>api</a:t>
            </a:r>
            <a:endParaRPr lang="en-US" dirty="0"/>
          </a:p>
          <a:p>
            <a:r>
              <a:rPr lang="en-US" dirty="0"/>
              <a:t>user will proceed to route</a:t>
            </a:r>
          </a:p>
          <a:p>
            <a:pPr lvl="1"/>
            <a:r>
              <a:rPr lang="en-US" dirty="0"/>
              <a:t>system will ensure user stays on route, using location services</a:t>
            </a:r>
          </a:p>
          <a:p>
            <a:pPr lvl="1"/>
            <a:r>
              <a:rPr lang="en-US" dirty="0"/>
              <a:t>system will display weather during journey, using weather </a:t>
            </a:r>
            <a:r>
              <a:rPr lang="en-US" dirty="0" err="1"/>
              <a:t>api</a:t>
            </a:r>
            <a:endParaRPr lang="en-US" dirty="0"/>
          </a:p>
          <a:p>
            <a:r>
              <a:rPr lang="en-US" dirty="0"/>
              <a:t>user will reach destination</a:t>
            </a:r>
          </a:p>
          <a:p>
            <a:pPr lvl="1"/>
            <a:r>
              <a:rPr lang="en-US" dirty="0"/>
              <a:t>system will store route in user history</a:t>
            </a:r>
          </a:p>
          <a:p>
            <a:pPr lvl="1"/>
            <a:r>
              <a:rPr lang="en-US" dirty="0"/>
              <a:t>system will display places to visit, using google places </a:t>
            </a:r>
            <a:r>
              <a:rPr lang="en-US" dirty="0" err="1"/>
              <a:t>api</a:t>
            </a:r>
            <a:endParaRPr lang="en-US" dirty="0"/>
          </a:p>
          <a:p>
            <a:r>
              <a:rPr lang="en-US" dirty="0"/>
              <a:t>user will be able to access its route history and reselect old routes</a:t>
            </a:r>
          </a:p>
          <a:p>
            <a:endParaRPr lang="en-US" dirty="0"/>
          </a:p>
        </p:txBody>
      </p:sp>
    </p:spTree>
    <p:extLst>
      <p:ext uri="{BB962C8B-B14F-4D97-AF65-F5344CB8AC3E}">
        <p14:creationId xmlns:p14="http://schemas.microsoft.com/office/powerpoint/2010/main" val="331201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0700" y="-114300"/>
            <a:ext cx="10515600" cy="1325563"/>
          </a:xfrm>
        </p:spPr>
        <p:txBody>
          <a:bodyPr/>
          <a:lstStyle/>
          <a:p>
            <a:r>
              <a:rPr lang="en-US" dirty="0"/>
              <a:t>Architecture</a:t>
            </a:r>
          </a:p>
        </p:txBody>
      </p:sp>
      <p:pic>
        <p:nvPicPr>
          <p:cNvPr id="4" name="Picture 3"/>
          <p:cNvPicPr/>
          <p:nvPr/>
        </p:nvPicPr>
        <p:blipFill rotWithShape="1">
          <a:blip r:embed="rId3">
            <a:extLst>
              <a:ext uri="{28A0092B-C50C-407E-A947-70E740481C1C}">
                <a14:useLocalDpi xmlns:a14="http://schemas.microsoft.com/office/drawing/2010/main" val="0"/>
              </a:ext>
            </a:extLst>
          </a:blip>
          <a:srcRect l="27137" t="11206" r="27885" b="16429"/>
          <a:stretch/>
        </p:blipFill>
        <p:spPr bwMode="auto">
          <a:xfrm>
            <a:off x="4267200" y="0"/>
            <a:ext cx="79375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749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0" y="152400"/>
            <a:ext cx="10515600" cy="1325563"/>
          </a:xfrm>
        </p:spPr>
        <p:txBody>
          <a:bodyPr>
            <a:normAutofit/>
          </a:bodyPr>
          <a:lstStyle/>
          <a:p>
            <a:r>
              <a:rPr lang="en-US" dirty="0"/>
              <a:t>Use Case </a:t>
            </a:r>
            <a:br>
              <a:rPr lang="en-US" dirty="0"/>
            </a:br>
            <a:r>
              <a:rPr lang="en-US" dirty="0"/>
              <a:t>Diagram</a:t>
            </a:r>
          </a:p>
        </p:txBody>
      </p:sp>
      <p:pic>
        <p:nvPicPr>
          <p:cNvPr id="3" name="Picture 2"/>
          <p:cNvPicPr>
            <a:picLocks noChangeAspect="1"/>
          </p:cNvPicPr>
          <p:nvPr/>
        </p:nvPicPr>
        <p:blipFill rotWithShape="1">
          <a:blip r:embed="rId3"/>
          <a:srcRect l="28362" t="11647" r="28707" b="5873"/>
          <a:stretch/>
        </p:blipFill>
        <p:spPr>
          <a:xfrm>
            <a:off x="4288222" y="1"/>
            <a:ext cx="7903780" cy="6868510"/>
          </a:xfrm>
          <a:prstGeom prst="rect">
            <a:avLst/>
          </a:prstGeom>
        </p:spPr>
      </p:pic>
    </p:spTree>
    <p:extLst>
      <p:ext uri="{BB962C8B-B14F-4D97-AF65-F5344CB8AC3E}">
        <p14:creationId xmlns:p14="http://schemas.microsoft.com/office/powerpoint/2010/main" val="351853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00" y="1"/>
            <a:ext cx="10515600" cy="1325563"/>
          </a:xfrm>
        </p:spPr>
        <p:txBody>
          <a:bodyPr/>
          <a:lstStyle/>
          <a:p>
            <a:r>
              <a:rPr lang="en-US" dirty="0"/>
              <a:t>Activity </a:t>
            </a:r>
            <a:br>
              <a:rPr lang="en-US" dirty="0"/>
            </a:br>
            <a:r>
              <a:rPr lang="en-US" dirty="0"/>
              <a:t>Diagram</a:t>
            </a:r>
          </a:p>
        </p:txBody>
      </p:sp>
      <p:grpSp>
        <p:nvGrpSpPr>
          <p:cNvPr id="4" name="Group 3"/>
          <p:cNvGrpSpPr/>
          <p:nvPr/>
        </p:nvGrpSpPr>
        <p:grpSpPr>
          <a:xfrm>
            <a:off x="4178300" y="1"/>
            <a:ext cx="8015549" cy="6858000"/>
            <a:chOff x="39215" y="47342"/>
            <a:chExt cx="3950771" cy="583892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869" t="22982" r="18666" b="7123"/>
            <a:stretch/>
          </p:blipFill>
          <p:spPr bwMode="auto">
            <a:xfrm>
              <a:off x="39216" y="2120900"/>
              <a:ext cx="3950420" cy="2336800"/>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4867" t="24020" r="18660" b="13769"/>
            <a:stretch/>
          </p:blipFill>
          <p:spPr bwMode="auto">
            <a:xfrm>
              <a:off x="39217" y="47342"/>
              <a:ext cx="3950769" cy="2079908"/>
            </a:xfrm>
            <a:prstGeom prst="rect">
              <a:avLst/>
            </a:prstGeom>
            <a:ln>
              <a:noFill/>
            </a:ln>
            <a:extLst>
              <a:ext uri="{53640926-AAD7-44D8-BBD7-CCE9431645EC}">
                <a14:shadowObscured xmlns:a14="http://schemas.microsoft.com/office/drawing/2010/main"/>
              </a:ext>
            </a:extLst>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4869" t="43495" r="18663" b="13586"/>
            <a:stretch/>
          </p:blipFill>
          <p:spPr bwMode="auto">
            <a:xfrm>
              <a:off x="39215" y="4451350"/>
              <a:ext cx="3950585" cy="1434912"/>
            </a:xfrm>
            <a:prstGeom prst="rect">
              <a:avLst/>
            </a:prstGeom>
            <a:ln>
              <a:noFill/>
            </a:ln>
            <a:extLst>
              <a:ext uri="{53640926-AAD7-44D8-BBD7-CCE9431645EC}">
                <a14:shadowObscured xmlns:a14="http://schemas.microsoft.com/office/drawing/2010/main"/>
              </a:ext>
            </a:extLst>
          </p:spPr>
        </p:pic>
      </p:grpSp>
      <p:sp>
        <p:nvSpPr>
          <p:cNvPr id="9" name="Rectangle 8"/>
          <p:cNvSpPr/>
          <p:nvPr/>
        </p:nvSpPr>
        <p:spPr>
          <a:xfrm>
            <a:off x="8870476" y="5265751"/>
            <a:ext cx="256032"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70476" y="5182450"/>
            <a:ext cx="368941" cy="230832"/>
          </a:xfrm>
          <a:prstGeom prst="rect">
            <a:avLst/>
          </a:prstGeom>
          <a:noFill/>
        </p:spPr>
        <p:txBody>
          <a:bodyPr wrap="square" rtlCol="0">
            <a:spAutoFit/>
          </a:bodyPr>
          <a:lstStyle/>
          <a:p>
            <a:r>
              <a:rPr lang="en-US" sz="900" dirty="0">
                <a:solidFill>
                  <a:schemeClr val="tx2">
                    <a:lumMod val="75000"/>
                  </a:schemeClr>
                </a:solidFill>
                <a:latin typeface="Calibri" panose="020F0502020204030204" pitchFamily="34" charset="0"/>
                <a:cs typeface="Calibri" panose="020F0502020204030204" pitchFamily="34" charset="0"/>
              </a:rPr>
              <a:t>no</a:t>
            </a:r>
          </a:p>
        </p:txBody>
      </p:sp>
    </p:spTree>
    <p:extLst>
      <p:ext uri="{BB962C8B-B14F-4D97-AF65-F5344CB8AC3E}">
        <p14:creationId xmlns:p14="http://schemas.microsoft.com/office/powerpoint/2010/main" val="213094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0" y="0"/>
            <a:ext cx="10515600" cy="1325563"/>
          </a:xfrm>
        </p:spPr>
        <p:txBody>
          <a:bodyPr/>
          <a:lstStyle/>
          <a:p>
            <a:r>
              <a:rPr lang="en-US" dirty="0"/>
              <a:t>Class </a:t>
            </a:r>
            <a:br>
              <a:rPr lang="en-US" dirty="0"/>
            </a:br>
            <a:r>
              <a:rPr lang="en-US" dirty="0"/>
              <a:t>Diagram</a:t>
            </a:r>
          </a:p>
        </p:txBody>
      </p:sp>
      <p:pic>
        <p:nvPicPr>
          <p:cNvPr id="4" name="Picture 3"/>
          <p:cNvPicPr>
            <a:picLocks noChangeAspect="1"/>
          </p:cNvPicPr>
          <p:nvPr/>
        </p:nvPicPr>
        <p:blipFill rotWithShape="1">
          <a:blip r:embed="rId3"/>
          <a:srcRect l="20625" t="11852" r="22292" b="6852"/>
          <a:stretch/>
        </p:blipFill>
        <p:spPr>
          <a:xfrm>
            <a:off x="3225800" y="0"/>
            <a:ext cx="8966200" cy="6858000"/>
          </a:xfrm>
          <a:prstGeom prst="rect">
            <a:avLst/>
          </a:prstGeom>
        </p:spPr>
      </p:pic>
    </p:spTree>
    <p:extLst>
      <p:ext uri="{BB962C8B-B14F-4D97-AF65-F5344CB8AC3E}">
        <p14:creationId xmlns:p14="http://schemas.microsoft.com/office/powerpoint/2010/main" val="111951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600" y="0"/>
            <a:ext cx="10515600" cy="1325563"/>
          </a:xfrm>
        </p:spPr>
        <p:txBody>
          <a:bodyPr/>
          <a:lstStyle/>
          <a:p>
            <a:r>
              <a:rPr lang="en-US" dirty="0"/>
              <a:t>Sequence </a:t>
            </a:r>
            <a:br>
              <a:rPr lang="en-US" dirty="0"/>
            </a:br>
            <a:r>
              <a:rPr lang="en-US" dirty="0"/>
              <a:t>Diagram</a:t>
            </a:r>
          </a:p>
        </p:txBody>
      </p:sp>
      <p:pic>
        <p:nvPicPr>
          <p:cNvPr id="3" name="Picture 2"/>
          <p:cNvPicPr>
            <a:picLocks noChangeAspect="1"/>
          </p:cNvPicPr>
          <p:nvPr/>
        </p:nvPicPr>
        <p:blipFill rotWithShape="1">
          <a:blip r:embed="rId3"/>
          <a:srcRect l="17395" t="11111" r="25000" b="10556"/>
          <a:stretch/>
        </p:blipFill>
        <p:spPr>
          <a:xfrm>
            <a:off x="3226340" y="0"/>
            <a:ext cx="8965660" cy="6858000"/>
          </a:xfrm>
          <a:prstGeom prst="rect">
            <a:avLst/>
          </a:prstGeom>
        </p:spPr>
      </p:pic>
    </p:spTree>
    <p:extLst>
      <p:ext uri="{BB962C8B-B14F-4D97-AF65-F5344CB8AC3E}">
        <p14:creationId xmlns:p14="http://schemas.microsoft.com/office/powerpoint/2010/main" val="145326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600" y="0"/>
            <a:ext cx="10515600" cy="1325563"/>
          </a:xfrm>
        </p:spPr>
        <p:txBody>
          <a:bodyPr/>
          <a:lstStyle/>
          <a:p>
            <a:r>
              <a:rPr lang="en-US" dirty="0"/>
              <a:t>Sequence </a:t>
            </a:r>
            <a:br>
              <a:rPr lang="en-US" dirty="0"/>
            </a:br>
            <a:r>
              <a:rPr lang="en-US" dirty="0"/>
              <a:t>Diagram</a:t>
            </a:r>
          </a:p>
        </p:txBody>
      </p:sp>
      <p:pic>
        <p:nvPicPr>
          <p:cNvPr id="3" name="Picture 2"/>
          <p:cNvPicPr>
            <a:picLocks noChangeAspect="1"/>
          </p:cNvPicPr>
          <p:nvPr/>
        </p:nvPicPr>
        <p:blipFill rotWithShape="1">
          <a:blip r:embed="rId3"/>
          <a:srcRect l="16562" t="10945" r="16666" b="14815"/>
          <a:stretch/>
        </p:blipFill>
        <p:spPr>
          <a:xfrm>
            <a:off x="3346076" y="1"/>
            <a:ext cx="8845924" cy="6858000"/>
          </a:xfrm>
          <a:prstGeom prst="rect">
            <a:avLst/>
          </a:prstGeom>
        </p:spPr>
      </p:pic>
    </p:spTree>
    <p:extLst>
      <p:ext uri="{BB962C8B-B14F-4D97-AF65-F5344CB8AC3E}">
        <p14:creationId xmlns:p14="http://schemas.microsoft.com/office/powerpoint/2010/main" val="2192345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928</TotalTime>
  <Words>400</Words>
  <Application>Microsoft Office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Trebuchet MS</vt:lpstr>
      <vt:lpstr>Wingdings 2</vt:lpstr>
      <vt:lpstr>Slate</vt:lpstr>
      <vt:lpstr>Nomad</vt:lpstr>
      <vt:lpstr>Use Case Breakdown</vt:lpstr>
      <vt:lpstr>Application Operations</vt:lpstr>
      <vt:lpstr>Architecture</vt:lpstr>
      <vt:lpstr>Use Case  Diagram</vt:lpstr>
      <vt:lpstr>Activity  Diagram</vt:lpstr>
      <vt:lpstr>Class  Diagram</vt:lpstr>
      <vt:lpstr>Sequence  Diagram</vt:lpstr>
      <vt:lpstr>Sequence  Diagram</vt:lpstr>
      <vt:lpstr>Design Pattern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Megan Sword</dc:creator>
  <cp:lastModifiedBy>Megan Sword</cp:lastModifiedBy>
  <cp:revision>23</cp:revision>
  <dcterms:created xsi:type="dcterms:W3CDTF">2016-11-13T02:39:56Z</dcterms:created>
  <dcterms:modified xsi:type="dcterms:W3CDTF">2016-11-15T16:22:13Z</dcterms:modified>
</cp:coreProperties>
</file>