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6B3F8-3645-B94D-3243-B345A38E34D9}" v="78" dt="2025-06-12T21:35:0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6BC70-E47B-4ACE-9C33-DE454CAC31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288029-FC3E-4DA4-8A03-EA0FA8910AF9}">
      <dgm:prSet/>
      <dgm:spPr/>
      <dgm:t>
        <a:bodyPr/>
        <a:lstStyle/>
        <a:p>
          <a:r>
            <a:rPr lang="pt-BR" b="1"/>
            <a:t>Limitações:</a:t>
          </a:r>
          <a:endParaRPr lang="en-US"/>
        </a:p>
      </dgm:t>
    </dgm:pt>
    <dgm:pt modelId="{5C058DEF-095A-43BF-BC1B-D29EF4EC5A9F}" type="parTrans" cxnId="{BBEC1A8F-2CE4-4603-84D7-2536300545C1}">
      <dgm:prSet/>
      <dgm:spPr/>
      <dgm:t>
        <a:bodyPr/>
        <a:lstStyle/>
        <a:p>
          <a:endParaRPr lang="en-US"/>
        </a:p>
      </dgm:t>
    </dgm:pt>
    <dgm:pt modelId="{EA2034AD-6389-4FC7-BC2C-6200B3BA72FD}" type="sibTrans" cxnId="{BBEC1A8F-2CE4-4603-84D7-2536300545C1}">
      <dgm:prSet/>
      <dgm:spPr/>
      <dgm:t>
        <a:bodyPr/>
        <a:lstStyle/>
        <a:p>
          <a:endParaRPr lang="en-US"/>
        </a:p>
      </dgm:t>
    </dgm:pt>
    <dgm:pt modelId="{1C70E04E-719C-429B-8A88-370A684BD885}">
      <dgm:prSet/>
      <dgm:spPr/>
      <dgm:t>
        <a:bodyPr/>
        <a:lstStyle/>
        <a:p>
          <a:r>
            <a:rPr lang="pt-BR"/>
            <a:t>Alto custo inicial de sensores, câmeras e infraestrutura</a:t>
          </a:r>
          <a:endParaRPr lang="en-US"/>
        </a:p>
      </dgm:t>
    </dgm:pt>
    <dgm:pt modelId="{834BB6B1-E939-4327-8418-F1F3260425BB}" type="parTrans" cxnId="{CE2A8C7D-C14C-4E5E-ADA7-E19F8AD7CF48}">
      <dgm:prSet/>
      <dgm:spPr/>
      <dgm:t>
        <a:bodyPr/>
        <a:lstStyle/>
        <a:p>
          <a:endParaRPr lang="en-US"/>
        </a:p>
      </dgm:t>
    </dgm:pt>
    <dgm:pt modelId="{94A2B746-C326-475E-8C8E-16B55BAD6BA6}" type="sibTrans" cxnId="{CE2A8C7D-C14C-4E5E-ADA7-E19F8AD7CF48}">
      <dgm:prSet/>
      <dgm:spPr/>
      <dgm:t>
        <a:bodyPr/>
        <a:lstStyle/>
        <a:p>
          <a:endParaRPr lang="en-US"/>
        </a:p>
      </dgm:t>
    </dgm:pt>
    <dgm:pt modelId="{40971AC4-353A-4515-9BCC-CDD94C9B2E57}">
      <dgm:prSet/>
      <dgm:spPr/>
      <dgm:t>
        <a:bodyPr/>
        <a:lstStyle/>
        <a:p>
          <a:r>
            <a:rPr lang="pt-BR"/>
            <a:t>Necessidade de qualificação técnica de profissionais e gestores públicos</a:t>
          </a:r>
          <a:endParaRPr lang="en-US"/>
        </a:p>
      </dgm:t>
    </dgm:pt>
    <dgm:pt modelId="{BAE4F195-27BD-43DD-B064-43FD5C1C22D6}" type="parTrans" cxnId="{BB6521B1-C2DA-4C7E-9410-76C275D2670E}">
      <dgm:prSet/>
      <dgm:spPr/>
      <dgm:t>
        <a:bodyPr/>
        <a:lstStyle/>
        <a:p>
          <a:endParaRPr lang="en-US"/>
        </a:p>
      </dgm:t>
    </dgm:pt>
    <dgm:pt modelId="{0751C086-D8A9-48A7-9ADC-12267BF05F2B}" type="sibTrans" cxnId="{BB6521B1-C2DA-4C7E-9410-76C275D2670E}">
      <dgm:prSet/>
      <dgm:spPr/>
      <dgm:t>
        <a:bodyPr/>
        <a:lstStyle/>
        <a:p>
          <a:endParaRPr lang="en-US"/>
        </a:p>
      </dgm:t>
    </dgm:pt>
    <dgm:pt modelId="{27149905-D372-4682-A434-CBFC937FEF15}">
      <dgm:prSet/>
      <dgm:spPr/>
      <dgm:t>
        <a:bodyPr/>
        <a:lstStyle/>
        <a:p>
          <a:r>
            <a:rPr lang="pt-BR"/>
            <a:t>Desafios relacionados à privacidade e segurança dos dados</a:t>
          </a:r>
          <a:endParaRPr lang="en-US"/>
        </a:p>
      </dgm:t>
    </dgm:pt>
    <dgm:pt modelId="{7FEA5FA9-1113-4ACE-B0E7-B68A5E2A09FA}" type="parTrans" cxnId="{A1AC957B-2390-4D84-B979-686AD3E38F45}">
      <dgm:prSet/>
      <dgm:spPr/>
      <dgm:t>
        <a:bodyPr/>
        <a:lstStyle/>
        <a:p>
          <a:endParaRPr lang="en-US"/>
        </a:p>
      </dgm:t>
    </dgm:pt>
    <dgm:pt modelId="{D542949C-82F8-4AD3-92E9-3177E21EBE60}" type="sibTrans" cxnId="{A1AC957B-2390-4D84-B979-686AD3E38F45}">
      <dgm:prSet/>
      <dgm:spPr/>
      <dgm:t>
        <a:bodyPr/>
        <a:lstStyle/>
        <a:p>
          <a:endParaRPr lang="en-US"/>
        </a:p>
      </dgm:t>
    </dgm:pt>
    <dgm:pt modelId="{6C357025-606A-4341-9321-1DAB9EA1B015}" type="pres">
      <dgm:prSet presAssocID="{8E76BC70-E47B-4ACE-9C33-DE454CAC3105}" presName="root" presStyleCnt="0">
        <dgm:presLayoutVars>
          <dgm:dir/>
          <dgm:resizeHandles val="exact"/>
        </dgm:presLayoutVars>
      </dgm:prSet>
      <dgm:spPr/>
    </dgm:pt>
    <dgm:pt modelId="{9C07615B-1E30-415E-949A-E04267B633F5}" type="pres">
      <dgm:prSet presAssocID="{3F288029-FC3E-4DA4-8A03-EA0FA8910AF9}" presName="compNode" presStyleCnt="0"/>
      <dgm:spPr/>
    </dgm:pt>
    <dgm:pt modelId="{FE97AFA7-2EA8-480C-BD24-44AC7282AF25}" type="pres">
      <dgm:prSet presAssocID="{3F288029-FC3E-4DA4-8A03-EA0FA8910AF9}" presName="bgRect" presStyleLbl="bgShp" presStyleIdx="0" presStyleCnt="4"/>
      <dgm:spPr/>
    </dgm:pt>
    <dgm:pt modelId="{1C8E4B0E-2BB7-428D-9F2F-3E9C80383E17}" type="pres">
      <dgm:prSet presAssocID="{3F288029-FC3E-4DA4-8A03-EA0FA8910A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982AF0E0-8EC9-4E0B-AD89-89B1E0E14247}" type="pres">
      <dgm:prSet presAssocID="{3F288029-FC3E-4DA4-8A03-EA0FA8910AF9}" presName="spaceRect" presStyleCnt="0"/>
      <dgm:spPr/>
    </dgm:pt>
    <dgm:pt modelId="{02CEAB4E-7CF2-4C3C-A6C0-354055FE7005}" type="pres">
      <dgm:prSet presAssocID="{3F288029-FC3E-4DA4-8A03-EA0FA8910AF9}" presName="parTx" presStyleLbl="revTx" presStyleIdx="0" presStyleCnt="4">
        <dgm:presLayoutVars>
          <dgm:chMax val="0"/>
          <dgm:chPref val="0"/>
        </dgm:presLayoutVars>
      </dgm:prSet>
      <dgm:spPr/>
    </dgm:pt>
    <dgm:pt modelId="{55FB79A9-5A33-410D-8186-7EBF01D8F855}" type="pres">
      <dgm:prSet presAssocID="{EA2034AD-6389-4FC7-BC2C-6200B3BA72FD}" presName="sibTrans" presStyleCnt="0"/>
      <dgm:spPr/>
    </dgm:pt>
    <dgm:pt modelId="{4CA3F912-9051-436A-9A64-663A18015953}" type="pres">
      <dgm:prSet presAssocID="{1C70E04E-719C-429B-8A88-370A684BD885}" presName="compNode" presStyleCnt="0"/>
      <dgm:spPr/>
    </dgm:pt>
    <dgm:pt modelId="{7656ADDB-DCD2-469C-8368-DB9ED640FA28}" type="pres">
      <dgm:prSet presAssocID="{1C70E04E-719C-429B-8A88-370A684BD885}" presName="bgRect" presStyleLbl="bgShp" presStyleIdx="1" presStyleCnt="4"/>
      <dgm:spPr/>
    </dgm:pt>
    <dgm:pt modelId="{B85B8859-FC07-45ED-BE87-52B74058A289}" type="pres">
      <dgm:prSet presAssocID="{1C70E04E-719C-429B-8A88-370A684BD8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DBA542B1-DD3B-4617-966C-A6F637B9C243}" type="pres">
      <dgm:prSet presAssocID="{1C70E04E-719C-429B-8A88-370A684BD885}" presName="spaceRect" presStyleCnt="0"/>
      <dgm:spPr/>
    </dgm:pt>
    <dgm:pt modelId="{A71E256D-8C49-40CA-9E4C-188571B417A8}" type="pres">
      <dgm:prSet presAssocID="{1C70E04E-719C-429B-8A88-370A684BD885}" presName="parTx" presStyleLbl="revTx" presStyleIdx="1" presStyleCnt="4">
        <dgm:presLayoutVars>
          <dgm:chMax val="0"/>
          <dgm:chPref val="0"/>
        </dgm:presLayoutVars>
      </dgm:prSet>
      <dgm:spPr/>
    </dgm:pt>
    <dgm:pt modelId="{4A5C57F2-9314-4132-A49F-3410029A8142}" type="pres">
      <dgm:prSet presAssocID="{94A2B746-C326-475E-8C8E-16B55BAD6BA6}" presName="sibTrans" presStyleCnt="0"/>
      <dgm:spPr/>
    </dgm:pt>
    <dgm:pt modelId="{04DA7029-5582-4383-9FD1-5E5F613F808C}" type="pres">
      <dgm:prSet presAssocID="{40971AC4-353A-4515-9BCC-CDD94C9B2E57}" presName="compNode" presStyleCnt="0"/>
      <dgm:spPr/>
    </dgm:pt>
    <dgm:pt modelId="{52333E39-A436-4B09-A2AB-23F1671084F3}" type="pres">
      <dgm:prSet presAssocID="{40971AC4-353A-4515-9BCC-CDD94C9B2E57}" presName="bgRect" presStyleLbl="bgShp" presStyleIdx="2" presStyleCnt="4"/>
      <dgm:spPr/>
    </dgm:pt>
    <dgm:pt modelId="{ECD51E3F-FAF7-4EAC-B870-585D83ED88EF}" type="pres">
      <dgm:prSet presAssocID="{40971AC4-353A-4515-9BCC-CDD94C9B2E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D5CEA984-348F-4FEB-9B89-2D16259382D5}" type="pres">
      <dgm:prSet presAssocID="{40971AC4-353A-4515-9BCC-CDD94C9B2E57}" presName="spaceRect" presStyleCnt="0"/>
      <dgm:spPr/>
    </dgm:pt>
    <dgm:pt modelId="{8E53F113-8018-48E3-B209-CB0467B18881}" type="pres">
      <dgm:prSet presAssocID="{40971AC4-353A-4515-9BCC-CDD94C9B2E57}" presName="parTx" presStyleLbl="revTx" presStyleIdx="2" presStyleCnt="4">
        <dgm:presLayoutVars>
          <dgm:chMax val="0"/>
          <dgm:chPref val="0"/>
        </dgm:presLayoutVars>
      </dgm:prSet>
      <dgm:spPr/>
    </dgm:pt>
    <dgm:pt modelId="{4659222E-1645-4B0D-81A5-A54EFEE6BCD8}" type="pres">
      <dgm:prSet presAssocID="{0751C086-D8A9-48A7-9ADC-12267BF05F2B}" presName="sibTrans" presStyleCnt="0"/>
      <dgm:spPr/>
    </dgm:pt>
    <dgm:pt modelId="{00D600DE-AC74-470C-BBD6-9F9DF26CA1B5}" type="pres">
      <dgm:prSet presAssocID="{27149905-D372-4682-A434-CBFC937FEF15}" presName="compNode" presStyleCnt="0"/>
      <dgm:spPr/>
    </dgm:pt>
    <dgm:pt modelId="{D1747524-949D-4798-8A98-B6D281A23DB7}" type="pres">
      <dgm:prSet presAssocID="{27149905-D372-4682-A434-CBFC937FEF15}" presName="bgRect" presStyleLbl="bgShp" presStyleIdx="3" presStyleCnt="4"/>
      <dgm:spPr/>
    </dgm:pt>
    <dgm:pt modelId="{C360B004-25C1-4732-BE7A-DFCDA0E57A29}" type="pres">
      <dgm:prSet presAssocID="{27149905-D372-4682-A434-CBFC937FE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BDC68A98-6CA2-494C-A480-34F1ED5AA748}" type="pres">
      <dgm:prSet presAssocID="{27149905-D372-4682-A434-CBFC937FEF15}" presName="spaceRect" presStyleCnt="0"/>
      <dgm:spPr/>
    </dgm:pt>
    <dgm:pt modelId="{406851B1-296D-4D49-9F8B-B269A72B427D}" type="pres">
      <dgm:prSet presAssocID="{27149905-D372-4682-A434-CBFC937FEF1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A251349-55A7-4AB8-BCEC-A56A691AEB6F}" type="presOf" srcId="{27149905-D372-4682-A434-CBFC937FEF15}" destId="{406851B1-296D-4D49-9F8B-B269A72B427D}" srcOrd="0" destOrd="0" presId="urn:microsoft.com/office/officeart/2018/2/layout/IconVerticalSolidList"/>
    <dgm:cxn modelId="{A1AC957B-2390-4D84-B979-686AD3E38F45}" srcId="{8E76BC70-E47B-4ACE-9C33-DE454CAC3105}" destId="{27149905-D372-4682-A434-CBFC937FEF15}" srcOrd="3" destOrd="0" parTransId="{7FEA5FA9-1113-4ACE-B0E7-B68A5E2A09FA}" sibTransId="{D542949C-82F8-4AD3-92E9-3177E21EBE60}"/>
    <dgm:cxn modelId="{CE2A8C7D-C14C-4E5E-ADA7-E19F8AD7CF48}" srcId="{8E76BC70-E47B-4ACE-9C33-DE454CAC3105}" destId="{1C70E04E-719C-429B-8A88-370A684BD885}" srcOrd="1" destOrd="0" parTransId="{834BB6B1-E939-4327-8418-F1F3260425BB}" sibTransId="{94A2B746-C326-475E-8C8E-16B55BAD6BA6}"/>
    <dgm:cxn modelId="{BBEC1A8F-2CE4-4603-84D7-2536300545C1}" srcId="{8E76BC70-E47B-4ACE-9C33-DE454CAC3105}" destId="{3F288029-FC3E-4DA4-8A03-EA0FA8910AF9}" srcOrd="0" destOrd="0" parTransId="{5C058DEF-095A-43BF-BC1B-D29EF4EC5A9F}" sibTransId="{EA2034AD-6389-4FC7-BC2C-6200B3BA72FD}"/>
    <dgm:cxn modelId="{7760E0AB-01CB-4CD7-8D63-5F2C77301570}" type="presOf" srcId="{1C70E04E-719C-429B-8A88-370A684BD885}" destId="{A71E256D-8C49-40CA-9E4C-188571B417A8}" srcOrd="0" destOrd="0" presId="urn:microsoft.com/office/officeart/2018/2/layout/IconVerticalSolidList"/>
    <dgm:cxn modelId="{3BD408AE-5EA7-4793-A71C-BCEF0C0544AA}" type="presOf" srcId="{40971AC4-353A-4515-9BCC-CDD94C9B2E57}" destId="{8E53F113-8018-48E3-B209-CB0467B18881}" srcOrd="0" destOrd="0" presId="urn:microsoft.com/office/officeart/2018/2/layout/IconVerticalSolidList"/>
    <dgm:cxn modelId="{BB6521B1-C2DA-4C7E-9410-76C275D2670E}" srcId="{8E76BC70-E47B-4ACE-9C33-DE454CAC3105}" destId="{40971AC4-353A-4515-9BCC-CDD94C9B2E57}" srcOrd="2" destOrd="0" parTransId="{BAE4F195-27BD-43DD-B064-43FD5C1C22D6}" sibTransId="{0751C086-D8A9-48A7-9ADC-12267BF05F2B}"/>
    <dgm:cxn modelId="{A44D04FA-F93F-4174-827C-0672D0D40891}" type="presOf" srcId="{8E76BC70-E47B-4ACE-9C33-DE454CAC3105}" destId="{6C357025-606A-4341-9321-1DAB9EA1B015}" srcOrd="0" destOrd="0" presId="urn:microsoft.com/office/officeart/2018/2/layout/IconVerticalSolidList"/>
    <dgm:cxn modelId="{FE7800FC-954E-488C-94EB-79AC3D9DC8D0}" type="presOf" srcId="{3F288029-FC3E-4DA4-8A03-EA0FA8910AF9}" destId="{02CEAB4E-7CF2-4C3C-A6C0-354055FE7005}" srcOrd="0" destOrd="0" presId="urn:microsoft.com/office/officeart/2018/2/layout/IconVerticalSolidList"/>
    <dgm:cxn modelId="{77406F99-5072-4C6A-8C83-C53538FCF846}" type="presParOf" srcId="{6C357025-606A-4341-9321-1DAB9EA1B015}" destId="{9C07615B-1E30-415E-949A-E04267B633F5}" srcOrd="0" destOrd="0" presId="urn:microsoft.com/office/officeart/2018/2/layout/IconVerticalSolidList"/>
    <dgm:cxn modelId="{DBC24AFF-3235-4866-ACA0-DF26E200939F}" type="presParOf" srcId="{9C07615B-1E30-415E-949A-E04267B633F5}" destId="{FE97AFA7-2EA8-480C-BD24-44AC7282AF25}" srcOrd="0" destOrd="0" presId="urn:microsoft.com/office/officeart/2018/2/layout/IconVerticalSolidList"/>
    <dgm:cxn modelId="{43B05B8A-9D1B-44F9-8585-23916742DC86}" type="presParOf" srcId="{9C07615B-1E30-415E-949A-E04267B633F5}" destId="{1C8E4B0E-2BB7-428D-9F2F-3E9C80383E17}" srcOrd="1" destOrd="0" presId="urn:microsoft.com/office/officeart/2018/2/layout/IconVerticalSolidList"/>
    <dgm:cxn modelId="{37C71ACB-5C22-4E2B-94E3-85263394A769}" type="presParOf" srcId="{9C07615B-1E30-415E-949A-E04267B633F5}" destId="{982AF0E0-8EC9-4E0B-AD89-89B1E0E14247}" srcOrd="2" destOrd="0" presId="urn:microsoft.com/office/officeart/2018/2/layout/IconVerticalSolidList"/>
    <dgm:cxn modelId="{F70905BC-AF94-4600-8468-15CA45B40534}" type="presParOf" srcId="{9C07615B-1E30-415E-949A-E04267B633F5}" destId="{02CEAB4E-7CF2-4C3C-A6C0-354055FE7005}" srcOrd="3" destOrd="0" presId="urn:microsoft.com/office/officeart/2018/2/layout/IconVerticalSolidList"/>
    <dgm:cxn modelId="{A5BB12EA-E08E-4CA9-B011-088BBE9E9457}" type="presParOf" srcId="{6C357025-606A-4341-9321-1DAB9EA1B015}" destId="{55FB79A9-5A33-410D-8186-7EBF01D8F855}" srcOrd="1" destOrd="0" presId="urn:microsoft.com/office/officeart/2018/2/layout/IconVerticalSolidList"/>
    <dgm:cxn modelId="{3EB7D6B3-8825-473B-8A17-C14F56D8C397}" type="presParOf" srcId="{6C357025-606A-4341-9321-1DAB9EA1B015}" destId="{4CA3F912-9051-436A-9A64-663A18015953}" srcOrd="2" destOrd="0" presId="urn:microsoft.com/office/officeart/2018/2/layout/IconVerticalSolidList"/>
    <dgm:cxn modelId="{7ECC7E61-6218-489B-858B-E510C8F21805}" type="presParOf" srcId="{4CA3F912-9051-436A-9A64-663A18015953}" destId="{7656ADDB-DCD2-469C-8368-DB9ED640FA28}" srcOrd="0" destOrd="0" presId="urn:microsoft.com/office/officeart/2018/2/layout/IconVerticalSolidList"/>
    <dgm:cxn modelId="{65418D1A-D95C-4957-B19C-BD85196B6312}" type="presParOf" srcId="{4CA3F912-9051-436A-9A64-663A18015953}" destId="{B85B8859-FC07-45ED-BE87-52B74058A289}" srcOrd="1" destOrd="0" presId="urn:microsoft.com/office/officeart/2018/2/layout/IconVerticalSolidList"/>
    <dgm:cxn modelId="{74D9113C-1936-4EB4-9EA7-93DF62F59677}" type="presParOf" srcId="{4CA3F912-9051-436A-9A64-663A18015953}" destId="{DBA542B1-DD3B-4617-966C-A6F637B9C243}" srcOrd="2" destOrd="0" presId="urn:microsoft.com/office/officeart/2018/2/layout/IconVerticalSolidList"/>
    <dgm:cxn modelId="{37BCC4F7-E025-4145-84AC-8E28DBEE0D6B}" type="presParOf" srcId="{4CA3F912-9051-436A-9A64-663A18015953}" destId="{A71E256D-8C49-40CA-9E4C-188571B417A8}" srcOrd="3" destOrd="0" presId="urn:microsoft.com/office/officeart/2018/2/layout/IconVerticalSolidList"/>
    <dgm:cxn modelId="{B21C4E1D-45DB-4B56-9D67-7666BF3B9119}" type="presParOf" srcId="{6C357025-606A-4341-9321-1DAB9EA1B015}" destId="{4A5C57F2-9314-4132-A49F-3410029A8142}" srcOrd="3" destOrd="0" presId="urn:microsoft.com/office/officeart/2018/2/layout/IconVerticalSolidList"/>
    <dgm:cxn modelId="{123E2E7D-C361-44A1-A657-32275D585EDF}" type="presParOf" srcId="{6C357025-606A-4341-9321-1DAB9EA1B015}" destId="{04DA7029-5582-4383-9FD1-5E5F613F808C}" srcOrd="4" destOrd="0" presId="urn:microsoft.com/office/officeart/2018/2/layout/IconVerticalSolidList"/>
    <dgm:cxn modelId="{F745C65B-D4DC-45BE-9DC1-D5EC813FAE6D}" type="presParOf" srcId="{04DA7029-5582-4383-9FD1-5E5F613F808C}" destId="{52333E39-A436-4B09-A2AB-23F1671084F3}" srcOrd="0" destOrd="0" presId="urn:microsoft.com/office/officeart/2018/2/layout/IconVerticalSolidList"/>
    <dgm:cxn modelId="{8524B623-AB99-41A7-AA25-3AB8385A9808}" type="presParOf" srcId="{04DA7029-5582-4383-9FD1-5E5F613F808C}" destId="{ECD51E3F-FAF7-4EAC-B870-585D83ED88EF}" srcOrd="1" destOrd="0" presId="urn:microsoft.com/office/officeart/2018/2/layout/IconVerticalSolidList"/>
    <dgm:cxn modelId="{77835CC2-18F2-40C4-AD96-871A6347172F}" type="presParOf" srcId="{04DA7029-5582-4383-9FD1-5E5F613F808C}" destId="{D5CEA984-348F-4FEB-9B89-2D16259382D5}" srcOrd="2" destOrd="0" presId="urn:microsoft.com/office/officeart/2018/2/layout/IconVerticalSolidList"/>
    <dgm:cxn modelId="{31EF0A9A-3AFB-46F0-953F-E03D4F41D8F3}" type="presParOf" srcId="{04DA7029-5582-4383-9FD1-5E5F613F808C}" destId="{8E53F113-8018-48E3-B209-CB0467B18881}" srcOrd="3" destOrd="0" presId="urn:microsoft.com/office/officeart/2018/2/layout/IconVerticalSolidList"/>
    <dgm:cxn modelId="{6E219E92-6419-4BB5-9B1E-81F8E3CFF082}" type="presParOf" srcId="{6C357025-606A-4341-9321-1DAB9EA1B015}" destId="{4659222E-1645-4B0D-81A5-A54EFEE6BCD8}" srcOrd="5" destOrd="0" presId="urn:microsoft.com/office/officeart/2018/2/layout/IconVerticalSolidList"/>
    <dgm:cxn modelId="{7E5A4F2E-C732-4BBA-90F2-98D09C6B19B8}" type="presParOf" srcId="{6C357025-606A-4341-9321-1DAB9EA1B015}" destId="{00D600DE-AC74-470C-BBD6-9F9DF26CA1B5}" srcOrd="6" destOrd="0" presId="urn:microsoft.com/office/officeart/2018/2/layout/IconVerticalSolidList"/>
    <dgm:cxn modelId="{EA4200F2-198D-4369-AE60-3C446AC8FA6D}" type="presParOf" srcId="{00D600DE-AC74-470C-BBD6-9F9DF26CA1B5}" destId="{D1747524-949D-4798-8A98-B6D281A23DB7}" srcOrd="0" destOrd="0" presId="urn:microsoft.com/office/officeart/2018/2/layout/IconVerticalSolidList"/>
    <dgm:cxn modelId="{E1EA7B9F-CE03-44CA-96A8-4BE03783D616}" type="presParOf" srcId="{00D600DE-AC74-470C-BBD6-9F9DF26CA1B5}" destId="{C360B004-25C1-4732-BE7A-DFCDA0E57A29}" srcOrd="1" destOrd="0" presId="urn:microsoft.com/office/officeart/2018/2/layout/IconVerticalSolidList"/>
    <dgm:cxn modelId="{9839860A-93DD-4677-AD6D-DA3158279589}" type="presParOf" srcId="{00D600DE-AC74-470C-BBD6-9F9DF26CA1B5}" destId="{BDC68A98-6CA2-494C-A480-34F1ED5AA748}" srcOrd="2" destOrd="0" presId="urn:microsoft.com/office/officeart/2018/2/layout/IconVerticalSolidList"/>
    <dgm:cxn modelId="{F4B82685-AC2E-428F-A467-A74CFB44C6F0}" type="presParOf" srcId="{00D600DE-AC74-470C-BBD6-9F9DF26CA1B5}" destId="{406851B1-296D-4D49-9F8B-B269A72B42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7AFA7-2EA8-480C-BD24-44AC7282AF25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E4B0E-2BB7-428D-9F2F-3E9C80383E17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EAB4E-7CF2-4C3C-A6C0-354055FE7005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Limitações:</a:t>
          </a:r>
          <a:endParaRPr lang="en-US" sz="2200" kern="1200"/>
        </a:p>
      </dsp:txBody>
      <dsp:txXfrm>
        <a:off x="1405898" y="2401"/>
        <a:ext cx="5543541" cy="1217228"/>
      </dsp:txXfrm>
    </dsp:sp>
    <dsp:sp modelId="{7656ADDB-DCD2-469C-8368-DB9ED640FA28}">
      <dsp:nvSpPr>
        <dsp:cNvPr id="0" name=""/>
        <dsp:cNvSpPr/>
      </dsp:nvSpPr>
      <dsp:spPr>
        <a:xfrm>
          <a:off x="0" y="1523936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B8859-FC07-45ED-BE87-52B74058A289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E256D-8C49-40CA-9E4C-188571B417A8}">
      <dsp:nvSpPr>
        <dsp:cNvPr id="0" name=""/>
        <dsp:cNvSpPr/>
      </dsp:nvSpPr>
      <dsp:spPr>
        <a:xfrm>
          <a:off x="1405898" y="1523936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Alto custo inicial de sensores, câmeras e infraestrutura</a:t>
          </a:r>
          <a:endParaRPr lang="en-US" sz="2200" kern="1200"/>
        </a:p>
      </dsp:txBody>
      <dsp:txXfrm>
        <a:off x="1405898" y="1523936"/>
        <a:ext cx="5543541" cy="1217228"/>
      </dsp:txXfrm>
    </dsp:sp>
    <dsp:sp modelId="{52333E39-A436-4B09-A2AB-23F1671084F3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51E3F-FAF7-4EAC-B870-585D83ED88EF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3F113-8018-48E3-B209-CB0467B18881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Necessidade de qualificação técnica de profissionais e gestores públicos</a:t>
          </a:r>
          <a:endParaRPr lang="en-US" sz="2200" kern="1200"/>
        </a:p>
      </dsp:txBody>
      <dsp:txXfrm>
        <a:off x="1405898" y="3045472"/>
        <a:ext cx="5543541" cy="1217228"/>
      </dsp:txXfrm>
    </dsp:sp>
    <dsp:sp modelId="{D1747524-949D-4798-8A98-B6D281A23DB7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0B004-25C1-4732-BE7A-DFCDA0E57A29}">
      <dsp:nvSpPr>
        <dsp:cNvPr id="0" name=""/>
        <dsp:cNvSpPr/>
      </dsp:nvSpPr>
      <dsp:spPr>
        <a:xfrm>
          <a:off x="368211" y="4840883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851B1-296D-4D49-9F8B-B269A72B427D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Desafios relacionados à privacidade e segurança dos dados</a:t>
          </a:r>
          <a:endParaRPr lang="en-US" sz="2200" kern="1200"/>
        </a:p>
      </dsp:txBody>
      <dsp:txXfrm>
        <a:off x="1405898" y="4567007"/>
        <a:ext cx="5543541" cy="12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Luzes laser néon alinhadas formando um triângulo">
            <a:extLst>
              <a:ext uri="{FF2B5EF4-FFF2-40B4-BE49-F238E27FC236}">
                <a16:creationId xmlns:a16="http://schemas.microsoft.com/office/drawing/2014/main" id="{793E1D94-E124-1CA3-39CF-9033F3BE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16" b="1085"/>
          <a:stretch>
            <a:fillRect/>
          </a:stretch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0626FE-08CC-7860-DD93-713461D8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61" y="5513215"/>
            <a:ext cx="10388030" cy="981633"/>
          </a:xfrm>
        </p:spPr>
        <p:txBody>
          <a:bodyPr anchor="ctr">
            <a:normAutofit fontScale="90000"/>
          </a:bodyPr>
          <a:lstStyle/>
          <a:p>
            <a:pPr rtl="0" fontAlgn="base"/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Rafael Henrique Garbelini Alberto - 825114430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Artur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Cagnani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nicacio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- 825140545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Guilherme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Germano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Alves Cardoso - 825165658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Eduardo Barbosa Santos - 825162647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Gabriel Dassi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Winiemcko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– 825149898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Brandon Bryan Butron Alegre - 825161612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8DE57B-A84D-D465-FD38-89F9BB6B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pt-BR" sz="1800" b="1" i="0" u="none" strike="noStrike" cap="all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FastBuy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i="0" u="none" strike="noStrike" cap="all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UC:Sistemas</a:t>
            </a:r>
            <a:r>
              <a:rPr lang="pt-BR" sz="1800" b="1" i="0" u="none" strike="noStrike" cap="all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Computacionais e Segurança</a:t>
            </a:r>
            <a:endParaRPr lang="pt-B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3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 imagem borrada de um trânsito de rua">
            <a:extLst>
              <a:ext uri="{FF2B5EF4-FFF2-40B4-BE49-F238E27FC236}">
                <a16:creationId xmlns:a16="http://schemas.microsoft.com/office/drawing/2014/main" id="{95749C43-9647-2E58-B2F6-B1F45215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36" r="-2" b="58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BE46B-6DDC-F6DF-AE78-04A2A6FB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Solução IoT para Monitoramento de Tráfego e Mobilidade Urbana em Cidades Inteligentes</a:t>
            </a:r>
          </a:p>
          <a:p>
            <a:br>
              <a:rPr lang="en-US" sz="2000"/>
            </a:b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36452-8FF3-F489-2B44-600C9CA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2ABF-6AD1-3DC1-9F29-F2DF1A40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3" y="1578634"/>
            <a:ext cx="4920074" cy="47777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buNone/>
            </a:pPr>
            <a:r>
              <a:rPr lang="pt-BR" sz="1400" dirty="0">
                <a:latin typeface="Arial"/>
                <a:ea typeface="+mn-lt"/>
                <a:cs typeface="+mn-lt"/>
              </a:rPr>
              <a:t>Problema Central:</a:t>
            </a:r>
            <a:br>
              <a:rPr lang="pt-BR" sz="1400" dirty="0">
                <a:latin typeface="Arial"/>
                <a:ea typeface="+mn-lt"/>
                <a:cs typeface="+mn-lt"/>
              </a:rPr>
            </a:br>
            <a:r>
              <a:rPr lang="pt-BR" sz="1400" dirty="0">
                <a:latin typeface="Arial"/>
                <a:ea typeface="+mn-lt"/>
                <a:cs typeface="+mn-lt"/>
              </a:rPr>
              <a:t> O crescimento acelerado dos centros urbanos brasileiros gerou desafios críticos:</a:t>
            </a:r>
            <a:endParaRPr lang="pt-BR"/>
          </a:p>
          <a:p>
            <a:pPr algn="ctr">
              <a:buFont typeface="Arial"/>
            </a:pPr>
            <a:r>
              <a:rPr lang="pt-BR" sz="1400" dirty="0">
                <a:latin typeface="Arial"/>
                <a:ea typeface="+mn-lt"/>
                <a:cs typeface="+mn-lt"/>
              </a:rPr>
              <a:t>Trânsito intenso e imprevisível</a:t>
            </a:r>
            <a:endParaRPr lang="pt-BR" sz="1400">
              <a:latin typeface="Arial"/>
              <a:cs typeface="Arial"/>
            </a:endParaRPr>
          </a:p>
          <a:p>
            <a:pPr algn="ctr">
              <a:buFont typeface="Arial"/>
            </a:pPr>
            <a:r>
              <a:rPr lang="pt-BR" sz="1400" dirty="0">
                <a:latin typeface="Arial"/>
                <a:ea typeface="+mn-lt"/>
                <a:cs typeface="+mn-lt"/>
              </a:rPr>
              <a:t>Aumento no número de acidentes</a:t>
            </a:r>
            <a:endParaRPr lang="pt-BR" sz="1400">
              <a:latin typeface="Arial"/>
              <a:cs typeface="Arial"/>
            </a:endParaRPr>
          </a:p>
          <a:p>
            <a:pPr algn="ctr">
              <a:buFont typeface="Arial"/>
            </a:pPr>
            <a:r>
              <a:rPr lang="pt-BR" sz="1400" dirty="0">
                <a:latin typeface="Arial"/>
                <a:ea typeface="+mn-lt"/>
                <a:cs typeface="+mn-lt"/>
              </a:rPr>
              <a:t>Elevação das emissões de gases poluentes</a:t>
            </a:r>
          </a:p>
          <a:p>
            <a:pPr indent="0" algn="ctr">
              <a:buNone/>
            </a:pPr>
            <a:r>
              <a:rPr lang="pt-BR" sz="1400" dirty="0">
                <a:latin typeface="Arial"/>
                <a:ea typeface="+mn-lt"/>
                <a:cs typeface="+mn-lt"/>
              </a:rPr>
              <a:t>Justificativa:</a:t>
            </a:r>
            <a:br>
              <a:rPr lang="pt-BR" sz="1400" dirty="0">
                <a:latin typeface="Arial"/>
                <a:ea typeface="+mn-lt"/>
                <a:cs typeface="+mn-lt"/>
              </a:rPr>
            </a:br>
            <a:r>
              <a:rPr lang="pt-BR" sz="1400" dirty="0">
                <a:latin typeface="Arial"/>
                <a:ea typeface="+mn-lt"/>
                <a:cs typeface="+mn-lt"/>
              </a:rPr>
              <a:t> As cidades precisam se tornar mais inteligentes para gerenciar a mobilidade com mais eficiência. A tecnologia IoT permite soluções dinâmicas, com respostas em tempo real para os desafios do tráfego urbano.</a:t>
            </a:r>
            <a:endParaRPr lang="pt-BR" sz="1400">
              <a:latin typeface="Arial"/>
              <a:cs typeface="Arial"/>
            </a:endParaRPr>
          </a:p>
          <a:p>
            <a:pPr algn="ctr">
              <a:buNone/>
            </a:pPr>
            <a:r>
              <a:rPr lang="pt-BR" sz="1400" dirty="0">
                <a:latin typeface="Arial"/>
                <a:ea typeface="+mn-lt"/>
                <a:cs typeface="+mn-lt"/>
              </a:rPr>
              <a:t>Objetivo do Projeto:</a:t>
            </a:r>
            <a:br>
              <a:rPr lang="pt-BR" sz="1400" dirty="0">
                <a:latin typeface="Arial"/>
                <a:ea typeface="+mn-lt"/>
                <a:cs typeface="+mn-lt"/>
              </a:rPr>
            </a:br>
            <a:r>
              <a:rPr lang="pt-BR" sz="1400" dirty="0">
                <a:latin typeface="Arial"/>
                <a:ea typeface="+mn-lt"/>
                <a:cs typeface="+mn-lt"/>
              </a:rPr>
              <a:t> Desenvolver uma infraestrutura baseada em IoT que permita o monitoramento e controle inteligente do tráfego, contribuindo para a melhoria da qualidade de vida nas cidades.</a:t>
            </a:r>
            <a:endParaRPr lang="pt-BR" sz="14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1600" dirty="0">
              <a:latin typeface="Arial"/>
            </a:endParaRPr>
          </a:p>
        </p:txBody>
      </p:sp>
      <p:pic>
        <p:nvPicPr>
          <p:cNvPr id="5" name="Picture 4" descr="Vista aérea do horizonte de uma cidade">
            <a:extLst>
              <a:ext uri="{FF2B5EF4-FFF2-40B4-BE49-F238E27FC236}">
                <a16:creationId xmlns:a16="http://schemas.microsoft.com/office/drawing/2014/main" id="{82005FFB-8042-9B45-F863-9923002B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24" r="20580" b="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2C76-B87A-B88D-D8BE-5D6B6D36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Porque usar IoT?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70FEEF5-B49A-70D9-363E-268C9249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A </a:t>
            </a:r>
            <a:r>
              <a:rPr lang="pt-BR" sz="2000" b="1">
                <a:ea typeface="+mn-lt"/>
                <a:cs typeface="+mn-lt"/>
              </a:rPr>
              <a:t>IoT</a:t>
            </a:r>
            <a:r>
              <a:rPr lang="pt-BR" sz="2000">
                <a:ea typeface="+mn-lt"/>
                <a:cs typeface="+mn-lt"/>
              </a:rPr>
              <a:t> permite o monitoramento contínuo do tráfego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Benefícios: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Reações em tempo real (ajustes em semáforos)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Detecção rápida de incidentes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Apoio ao planejamento urbano inteligente</a:t>
            </a:r>
            <a:endParaRPr lang="pt-BR" sz="2000"/>
          </a:p>
          <a:p>
            <a:endParaRPr lang="pt-BR" sz="2000"/>
          </a:p>
        </p:txBody>
      </p:sp>
      <p:pic>
        <p:nvPicPr>
          <p:cNvPr id="39" name="Picture 4" descr="Micro imagem borrada de um trânsito de rua">
            <a:extLst>
              <a:ext uri="{FF2B5EF4-FFF2-40B4-BE49-F238E27FC236}">
                <a16:creationId xmlns:a16="http://schemas.microsoft.com/office/drawing/2014/main" id="{54B33EF0-B1F3-5A6A-E1BB-00CD04EB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49" r="26438" b="-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DCC2D-16E1-6404-4276-9CFEA806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pt-BR">
                <a:ea typeface="+mj-lt"/>
                <a:cs typeface="+mj-lt"/>
              </a:rPr>
              <a:t>Solução Proposta </a:t>
            </a:r>
            <a:endParaRPr lang="pt-BR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B9ED8B2-07EE-D007-D1BE-40347DF6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500" dirty="0">
                <a:latin typeface="Arial"/>
                <a:ea typeface="+mn-lt"/>
                <a:cs typeface="+mn-lt"/>
              </a:rPr>
              <a:t>Sensores IoT:</a:t>
            </a:r>
            <a:br>
              <a:rPr lang="pt-BR" sz="1500" dirty="0">
                <a:latin typeface="Arial"/>
                <a:ea typeface="+mn-lt"/>
                <a:cs typeface="+mn-lt"/>
              </a:rPr>
            </a:br>
            <a:r>
              <a:rPr lang="pt-BR" sz="1500" dirty="0">
                <a:latin typeface="Arial"/>
                <a:ea typeface="+mn-lt"/>
                <a:cs typeface="+mn-lt"/>
              </a:rPr>
              <a:t> Instalados em vias e cruzamentos para detecção de fluxo de veículos.</a:t>
            </a:r>
          </a:p>
          <a:p>
            <a:r>
              <a:rPr lang="pt-BR" sz="1500" dirty="0">
                <a:latin typeface="Arial"/>
                <a:ea typeface="+mn-lt"/>
                <a:cs typeface="+mn-lt"/>
              </a:rPr>
              <a:t>Câmeras com Inteligência Artificial:</a:t>
            </a:r>
            <a:br>
              <a:rPr lang="pt-BR" sz="1500" dirty="0">
                <a:latin typeface="Arial"/>
                <a:ea typeface="+mn-lt"/>
                <a:cs typeface="+mn-lt"/>
              </a:rPr>
            </a:br>
            <a:r>
              <a:rPr lang="pt-BR" sz="1500" dirty="0">
                <a:latin typeface="Arial"/>
                <a:ea typeface="+mn-lt"/>
                <a:cs typeface="+mn-lt"/>
              </a:rPr>
              <a:t> Analisam imagens em tempo real para identificar congestionamentos e acidentes.</a:t>
            </a:r>
            <a:endParaRPr lang="pt-BR" sz="1500" dirty="0">
              <a:latin typeface="Arial"/>
              <a:cs typeface="Arial"/>
            </a:endParaRPr>
          </a:p>
          <a:p>
            <a:r>
              <a:rPr lang="pt-BR" sz="1500" dirty="0">
                <a:latin typeface="Arial"/>
                <a:ea typeface="+mn-lt"/>
                <a:cs typeface="+mn-lt"/>
              </a:rPr>
              <a:t>Semáforos Inteligentes:</a:t>
            </a:r>
            <a:br>
              <a:rPr lang="pt-BR" sz="1500" dirty="0">
                <a:latin typeface="Arial"/>
                <a:ea typeface="+mn-lt"/>
                <a:cs typeface="+mn-lt"/>
              </a:rPr>
            </a:br>
            <a:r>
              <a:rPr lang="pt-BR" sz="1500" dirty="0">
                <a:latin typeface="Arial"/>
                <a:ea typeface="+mn-lt"/>
                <a:cs typeface="+mn-lt"/>
              </a:rPr>
              <a:t> Ajustam automaticamente o tempo de sinal verde conforme o fluxo detectado.</a:t>
            </a:r>
            <a:endParaRPr lang="pt-BR" sz="1500" dirty="0">
              <a:latin typeface="Arial"/>
              <a:cs typeface="Arial"/>
            </a:endParaRPr>
          </a:p>
          <a:p>
            <a:r>
              <a:rPr lang="pt-BR" sz="1500" dirty="0">
                <a:latin typeface="Arial"/>
                <a:ea typeface="+mn-lt"/>
                <a:cs typeface="+mn-lt"/>
              </a:rPr>
              <a:t>Aplicativo para o Cidadão:</a:t>
            </a:r>
            <a:br>
              <a:rPr lang="pt-BR" sz="1500" dirty="0">
                <a:latin typeface="Arial"/>
                <a:ea typeface="+mn-lt"/>
                <a:cs typeface="+mn-lt"/>
              </a:rPr>
            </a:br>
            <a:r>
              <a:rPr lang="pt-BR" sz="1500" dirty="0">
                <a:latin typeface="Arial"/>
                <a:ea typeface="+mn-lt"/>
                <a:cs typeface="+mn-lt"/>
              </a:rPr>
              <a:t> Fornece dados de trânsito em tempo real, rotas alternativas e permite registrar ocorrências de forma colaborativa.</a:t>
            </a:r>
            <a:endParaRPr lang="pt-BR" sz="1500" dirty="0">
              <a:latin typeface="Arial"/>
              <a:cs typeface="Arial"/>
            </a:endParaRPr>
          </a:p>
          <a:p>
            <a:r>
              <a:rPr lang="pt-BR" sz="1500" dirty="0">
                <a:latin typeface="Arial"/>
                <a:ea typeface="+mn-lt"/>
                <a:cs typeface="+mn-lt"/>
              </a:rPr>
              <a:t>Objetivo da solução proposta:</a:t>
            </a:r>
            <a:br>
              <a:rPr lang="pt-BR" sz="1500" dirty="0">
                <a:latin typeface="Arial"/>
                <a:ea typeface="+mn-lt"/>
                <a:cs typeface="+mn-lt"/>
              </a:rPr>
            </a:br>
            <a:r>
              <a:rPr lang="pt-BR" sz="1500" dirty="0">
                <a:latin typeface="Arial"/>
                <a:ea typeface="+mn-lt"/>
                <a:cs typeface="+mn-lt"/>
              </a:rPr>
              <a:t> Transformar os cruzamentos em pontos de decisão inteligente, integrados a uma rede urbana responsiva e adaptável.</a:t>
            </a:r>
            <a:endParaRPr lang="pt-BR" sz="1500" dirty="0">
              <a:latin typeface="Arial"/>
            </a:endParaRPr>
          </a:p>
          <a:p>
            <a:endParaRPr lang="pt-BR" sz="1500"/>
          </a:p>
        </p:txBody>
      </p:sp>
      <p:pic>
        <p:nvPicPr>
          <p:cNvPr id="45" name="Picture 44" descr="Luzes verdes abstratas">
            <a:extLst>
              <a:ext uri="{FF2B5EF4-FFF2-40B4-BE49-F238E27FC236}">
                <a16:creationId xmlns:a16="http://schemas.microsoft.com/office/drawing/2014/main" id="{26968046-A7A4-51E8-0745-E054C01F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7" r="33764" b="4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B8537-C7E1-D29D-ACCC-A5A4CBDC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>
                <a:ea typeface="+mj-lt"/>
                <a:cs typeface="+mj-lt"/>
              </a:rPr>
              <a:t>Plataforma de Dados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6BF-C6AC-2031-E999-A73709D8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Coleta de dados em tempo real → enviados para a </a:t>
            </a:r>
            <a:r>
              <a:rPr lang="pt-BR" sz="2000" b="1">
                <a:ea typeface="+mn-lt"/>
                <a:cs typeface="+mn-lt"/>
              </a:rPr>
              <a:t>nuvem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Análise com </a:t>
            </a:r>
            <a:r>
              <a:rPr lang="pt-BR" sz="2000" b="1">
                <a:ea typeface="+mn-lt"/>
                <a:cs typeface="+mn-lt"/>
              </a:rPr>
              <a:t>machine learning</a:t>
            </a:r>
            <a:r>
              <a:rPr lang="pt-BR" sz="2000">
                <a:ea typeface="+mn-lt"/>
                <a:cs typeface="+mn-lt"/>
              </a:rPr>
              <a:t> para: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Previsão de padrões de tráfego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Otimização de rotas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Tomada de decisão inteligente</a:t>
            </a:r>
            <a:endParaRPr lang="pt-BR" sz="2000"/>
          </a:p>
          <a:p>
            <a:endParaRPr lang="pt-BR" sz="2000"/>
          </a:p>
        </p:txBody>
      </p:sp>
      <p:pic>
        <p:nvPicPr>
          <p:cNvPr id="5" name="Picture 4" descr="Gráfico financeiro digital">
            <a:extLst>
              <a:ext uri="{FF2B5EF4-FFF2-40B4-BE49-F238E27FC236}">
                <a16:creationId xmlns:a16="http://schemas.microsoft.com/office/drawing/2014/main" id="{17C4496A-3D1C-6F85-655C-E5C0E97D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EA248-34CC-7808-081C-B3A7FB7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pt-BR">
                <a:ea typeface="+mj-lt"/>
                <a:cs typeface="+mj-lt"/>
              </a:rPr>
              <a:t>Impacto e Viabilidade</a:t>
            </a:r>
            <a:endParaRPr lang="pt-BR" dirty="0"/>
          </a:p>
        </p:txBody>
      </p:sp>
      <p:pic>
        <p:nvPicPr>
          <p:cNvPr id="24" name="Graphic 23" descr="Trem">
            <a:extLst>
              <a:ext uri="{FF2B5EF4-FFF2-40B4-BE49-F238E27FC236}">
                <a16:creationId xmlns:a16="http://schemas.microsoft.com/office/drawing/2014/main" id="{66F583E8-8A2D-E5B9-56AC-A353808E9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2976281"/>
            <a:ext cx="3333077" cy="3333077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5E4E862-44C3-B1C0-C265-0038400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b="1" dirty="0">
                <a:latin typeface="Arial"/>
                <a:ea typeface="+mn-lt"/>
                <a:cs typeface="+mn-lt"/>
              </a:rPr>
              <a:t>Impacto Tecnológico: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Gestão inteligente do trânsito em tempo real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Redução de acidentes e congestionamentos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Maior eficiência nos deslocamentos urbanos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b="1" dirty="0">
                <a:latin typeface="Arial"/>
                <a:ea typeface="+mn-lt"/>
                <a:cs typeface="+mn-lt"/>
              </a:rPr>
              <a:t>Impacto Social e Ambiental: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Menor emissão de poluentes devido à redução de tempo parado no trânsito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Melhoria na saúde urbana e qualidade de vida da população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Incentivo ao uso de transporte público e rotas alternativas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b="1" dirty="0">
                <a:latin typeface="Arial"/>
                <a:ea typeface="+mn-lt"/>
                <a:cs typeface="+mn-lt"/>
              </a:rPr>
              <a:t>Viabilidade Técnica: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Tecnologias como </a:t>
            </a:r>
            <a:r>
              <a:rPr lang="pt-BR" sz="1600" b="1" err="1">
                <a:latin typeface="Arial"/>
                <a:ea typeface="+mn-lt"/>
                <a:cs typeface="+mn-lt"/>
              </a:rPr>
              <a:t>LoRaWAN</a:t>
            </a:r>
            <a:r>
              <a:rPr lang="pt-BR" sz="1600" dirty="0">
                <a:latin typeface="Arial"/>
                <a:ea typeface="+mn-lt"/>
                <a:cs typeface="+mn-lt"/>
              </a:rPr>
              <a:t>, </a:t>
            </a:r>
            <a:r>
              <a:rPr lang="pt-BR" sz="1600" b="1" dirty="0">
                <a:latin typeface="Arial"/>
                <a:ea typeface="+mn-lt"/>
                <a:cs typeface="+mn-lt"/>
              </a:rPr>
              <a:t>5G</a:t>
            </a:r>
            <a:r>
              <a:rPr lang="pt-BR" sz="1600" dirty="0">
                <a:latin typeface="Arial"/>
                <a:ea typeface="+mn-lt"/>
                <a:cs typeface="+mn-lt"/>
              </a:rPr>
              <a:t>, </a:t>
            </a:r>
            <a:r>
              <a:rPr lang="pt-BR" sz="1600" b="1" dirty="0">
                <a:latin typeface="Arial"/>
                <a:ea typeface="+mn-lt"/>
                <a:cs typeface="+mn-lt"/>
              </a:rPr>
              <a:t>Big Data</a:t>
            </a:r>
            <a:r>
              <a:rPr lang="pt-BR" sz="1600" dirty="0">
                <a:latin typeface="Arial"/>
                <a:ea typeface="+mn-lt"/>
                <a:cs typeface="+mn-lt"/>
              </a:rPr>
              <a:t> e </a:t>
            </a:r>
            <a:r>
              <a:rPr lang="pt-BR" sz="1600" b="1" dirty="0">
                <a:latin typeface="Arial"/>
                <a:ea typeface="+mn-lt"/>
                <a:cs typeface="+mn-lt"/>
              </a:rPr>
              <a:t>cloud </a:t>
            </a:r>
            <a:r>
              <a:rPr lang="pt-BR" sz="1600" b="1" err="1">
                <a:latin typeface="Arial"/>
                <a:ea typeface="+mn-lt"/>
                <a:cs typeface="+mn-lt"/>
              </a:rPr>
              <a:t>computing</a:t>
            </a:r>
            <a:r>
              <a:rPr lang="pt-BR" sz="1600" dirty="0">
                <a:latin typeface="Arial"/>
                <a:ea typeface="+mn-lt"/>
                <a:cs typeface="+mn-lt"/>
              </a:rPr>
              <a:t> já estão disponíveis no Brasil.</a:t>
            </a:r>
            <a:endParaRPr lang="pt-BR" sz="1600">
              <a:latin typeface="Arial"/>
              <a:cs typeface="Arial"/>
            </a:endParaRPr>
          </a:p>
          <a:p>
            <a:r>
              <a:rPr lang="pt-BR" sz="1600" dirty="0">
                <a:latin typeface="Arial"/>
                <a:ea typeface="+mn-lt"/>
                <a:cs typeface="+mn-lt"/>
              </a:rPr>
              <a:t>Infraestrutura pode ser implantada por etapas, conforme orçamento.</a:t>
            </a:r>
            <a:endParaRPr lang="pt-BR" sz="1600">
              <a:latin typeface="Arial"/>
              <a:cs typeface="Arial"/>
            </a:endParaRPr>
          </a:p>
          <a:p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8635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03441-1A1D-3708-BB7C-447A39C9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pt-BR" dirty="0"/>
              <a:t>Limitações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BAE43F-1734-F360-3EFC-E2D93DCF8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126997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93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02041-05C2-0D1C-D644-AAB29E8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Conclusão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A70-81CB-BB54-EBF3-26593859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400" dirty="0">
                <a:latin typeface="Arial"/>
                <a:ea typeface="+mn-lt"/>
                <a:cs typeface="+mn-lt"/>
              </a:rPr>
              <a:t>A utilização de IoT para monitorar o tráfego urbano é uma solução eficiente, viável e alinhada com os objetivos de cidades inteligentes.</a:t>
            </a:r>
            <a:endParaRPr lang="pt-BR"/>
          </a:p>
          <a:p>
            <a:r>
              <a:rPr lang="pt-BR" sz="1400" b="1" dirty="0">
                <a:latin typeface="Arial"/>
                <a:ea typeface="+mn-lt"/>
                <a:cs typeface="+mn-lt"/>
              </a:rPr>
              <a:t>Resultados Esperados:</a:t>
            </a:r>
            <a:endParaRPr lang="pt-BR" sz="1400" b="1">
              <a:latin typeface="Arial"/>
              <a:cs typeface="Arial"/>
            </a:endParaRPr>
          </a:p>
          <a:p>
            <a:r>
              <a:rPr lang="pt-BR" sz="1400" dirty="0">
                <a:latin typeface="Arial"/>
                <a:ea typeface="+mn-lt"/>
                <a:cs typeface="+mn-lt"/>
              </a:rPr>
              <a:t>Maior fluidez no trânsito</a:t>
            </a:r>
            <a:endParaRPr lang="pt-BR" sz="1400">
              <a:latin typeface="Arial"/>
              <a:cs typeface="Arial"/>
            </a:endParaRPr>
          </a:p>
          <a:p>
            <a:r>
              <a:rPr lang="pt-BR" sz="1400" dirty="0">
                <a:latin typeface="Arial"/>
                <a:ea typeface="+mn-lt"/>
                <a:cs typeface="+mn-lt"/>
              </a:rPr>
              <a:t>Redução de acidentes e emissão de poluentes</a:t>
            </a:r>
            <a:endParaRPr lang="pt-BR" sz="1400">
              <a:latin typeface="Arial"/>
              <a:cs typeface="Arial"/>
            </a:endParaRPr>
          </a:p>
          <a:p>
            <a:r>
              <a:rPr lang="pt-BR" sz="1400" dirty="0">
                <a:latin typeface="Arial"/>
                <a:ea typeface="+mn-lt"/>
                <a:cs typeface="+mn-lt"/>
              </a:rPr>
              <a:t>Cidadãos mais bem informados e integrados às soluções urbanas</a:t>
            </a:r>
            <a:endParaRPr lang="pt-BR" sz="1400">
              <a:latin typeface="Arial"/>
              <a:cs typeface="Arial"/>
            </a:endParaRPr>
          </a:p>
          <a:p>
            <a:r>
              <a:rPr lang="pt-BR" sz="1400" b="1" dirty="0">
                <a:latin typeface="Arial"/>
                <a:ea typeface="+mn-lt"/>
                <a:cs typeface="+mn-lt"/>
              </a:rPr>
              <a:t>Perspectiva Futura:</a:t>
            </a:r>
            <a:br>
              <a:rPr lang="pt-BR" sz="1400" dirty="0">
                <a:latin typeface="Arial"/>
                <a:ea typeface="+mn-lt"/>
                <a:cs typeface="+mn-lt"/>
              </a:rPr>
            </a:br>
            <a:r>
              <a:rPr lang="pt-BR" sz="1400" dirty="0">
                <a:latin typeface="Arial"/>
                <a:ea typeface="+mn-lt"/>
                <a:cs typeface="+mn-lt"/>
              </a:rPr>
              <a:t> A proposta pode ser adaptada para diferentes cidades e contextos, evoluindo com tecnologias emergentes como veículos autônomos e integração com mobilidade elétrica.</a:t>
            </a:r>
            <a:endParaRPr lang="pt-BR" sz="1400"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737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do Office</vt:lpstr>
      <vt:lpstr>​ ​ Rafael Henrique Garbelini Alberto - 825114430​ Artur Cagnani nicacio - 825140545​ Guilherme Germano Alves Cardoso - 825165658​ Eduardo Barbosa Santos - 825162647 ​ Gabriel Dassi Winiemcko – 825149898​ Brandon Bryan Butron Alegre - 825161612 </vt:lpstr>
      <vt:lpstr>Solução IoT para Monitoramento de Tráfego e Mobilidade Urbana em Cidades Inteligentes  </vt:lpstr>
      <vt:lpstr>Introdução</vt:lpstr>
      <vt:lpstr>Porque usar IoT?</vt:lpstr>
      <vt:lpstr>Solução Proposta </vt:lpstr>
      <vt:lpstr>Plataforma de Dados</vt:lpstr>
      <vt:lpstr>Impacto e Viabilidade</vt:lpstr>
      <vt:lpstr>Limitações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98</cp:revision>
  <dcterms:created xsi:type="dcterms:W3CDTF">2012-07-30T23:50:35Z</dcterms:created>
  <dcterms:modified xsi:type="dcterms:W3CDTF">2025-06-12T21:35:17Z</dcterms:modified>
</cp:coreProperties>
</file>