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B56EF-C749-431C-4393-52A876E54E93}" v="89" dt="2025-05-29T21:41:23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E128B-2CFB-46DB-BC2D-B7FC5C265D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2FDE795-B6BB-4920-9AEE-DCBD3F360011}">
      <dgm:prSet/>
      <dgm:spPr/>
      <dgm:t>
        <a:bodyPr/>
        <a:lstStyle/>
        <a:p>
          <a:r>
            <a:rPr lang="pt-BR"/>
            <a:t>Redução de acidentes e congestionamentos</a:t>
          </a:r>
          <a:endParaRPr lang="en-US"/>
        </a:p>
      </dgm:t>
    </dgm:pt>
    <dgm:pt modelId="{729F42C8-7C1A-458F-BEB0-61A9D37C577A}" type="parTrans" cxnId="{C8DCEBE8-A0C7-4E0A-A35D-559681917359}">
      <dgm:prSet/>
      <dgm:spPr/>
      <dgm:t>
        <a:bodyPr/>
        <a:lstStyle/>
        <a:p>
          <a:endParaRPr lang="en-US"/>
        </a:p>
      </dgm:t>
    </dgm:pt>
    <dgm:pt modelId="{71681CE1-5754-4AFF-B5D8-99012C01B85D}" type="sibTrans" cxnId="{C8DCEBE8-A0C7-4E0A-A35D-559681917359}">
      <dgm:prSet/>
      <dgm:spPr/>
      <dgm:t>
        <a:bodyPr/>
        <a:lstStyle/>
        <a:p>
          <a:endParaRPr lang="en-US"/>
        </a:p>
      </dgm:t>
    </dgm:pt>
    <dgm:pt modelId="{C58AD38B-E887-49A3-8CC6-CFAD9EB6F042}">
      <dgm:prSet/>
      <dgm:spPr/>
      <dgm:t>
        <a:bodyPr/>
        <a:lstStyle/>
        <a:p>
          <a:r>
            <a:rPr lang="pt-BR"/>
            <a:t>Melhor controle do tráfego</a:t>
          </a:r>
          <a:endParaRPr lang="en-US"/>
        </a:p>
      </dgm:t>
    </dgm:pt>
    <dgm:pt modelId="{3EDF4420-7DE9-4783-B344-800E38588467}" type="parTrans" cxnId="{9CE37DAC-A39A-4B54-9571-55EB51230191}">
      <dgm:prSet/>
      <dgm:spPr/>
      <dgm:t>
        <a:bodyPr/>
        <a:lstStyle/>
        <a:p>
          <a:endParaRPr lang="en-US"/>
        </a:p>
      </dgm:t>
    </dgm:pt>
    <dgm:pt modelId="{6B797846-286A-4716-8230-C4561B499CF6}" type="sibTrans" cxnId="{9CE37DAC-A39A-4B54-9571-55EB51230191}">
      <dgm:prSet/>
      <dgm:spPr/>
      <dgm:t>
        <a:bodyPr/>
        <a:lstStyle/>
        <a:p>
          <a:endParaRPr lang="en-US"/>
        </a:p>
      </dgm:t>
    </dgm:pt>
    <dgm:pt modelId="{FFF4B385-C688-4F66-B25C-D99E78312140}">
      <dgm:prSet/>
      <dgm:spPr/>
      <dgm:t>
        <a:bodyPr/>
        <a:lstStyle/>
        <a:p>
          <a:r>
            <a:rPr lang="pt-BR"/>
            <a:t>Redução de poluentes</a:t>
          </a:r>
          <a:endParaRPr lang="en-US"/>
        </a:p>
      </dgm:t>
    </dgm:pt>
    <dgm:pt modelId="{29422150-CF96-4800-95E3-B0D283D9300E}" type="parTrans" cxnId="{9B0031CE-75A4-4BBB-BEEA-F0FC8B3D1BA7}">
      <dgm:prSet/>
      <dgm:spPr/>
      <dgm:t>
        <a:bodyPr/>
        <a:lstStyle/>
        <a:p>
          <a:endParaRPr lang="en-US"/>
        </a:p>
      </dgm:t>
    </dgm:pt>
    <dgm:pt modelId="{4130CF81-5EDE-45F4-9AB1-F2073A9F9706}" type="sibTrans" cxnId="{9B0031CE-75A4-4BBB-BEEA-F0FC8B3D1BA7}">
      <dgm:prSet/>
      <dgm:spPr/>
      <dgm:t>
        <a:bodyPr/>
        <a:lstStyle/>
        <a:p>
          <a:endParaRPr lang="en-US"/>
        </a:p>
      </dgm:t>
    </dgm:pt>
    <dgm:pt modelId="{8B7AC216-56E5-4579-B569-EED098E58D52}">
      <dgm:prSet/>
      <dgm:spPr/>
      <dgm:t>
        <a:bodyPr/>
        <a:lstStyle/>
        <a:p>
          <a:r>
            <a:rPr lang="pt-BR"/>
            <a:t>Mais qualidade de vida urbana</a:t>
          </a:r>
          <a:endParaRPr lang="en-US"/>
        </a:p>
      </dgm:t>
    </dgm:pt>
    <dgm:pt modelId="{272471A3-7A5A-4031-B94A-CA33880C09D5}" type="parTrans" cxnId="{34F95321-B90D-4D48-8E2E-ED0C059E54EC}">
      <dgm:prSet/>
      <dgm:spPr/>
      <dgm:t>
        <a:bodyPr/>
        <a:lstStyle/>
        <a:p>
          <a:endParaRPr lang="en-US"/>
        </a:p>
      </dgm:t>
    </dgm:pt>
    <dgm:pt modelId="{D2B71587-01BF-4C4A-BBF4-B33A137B17CE}" type="sibTrans" cxnId="{34F95321-B90D-4D48-8E2E-ED0C059E54EC}">
      <dgm:prSet/>
      <dgm:spPr/>
      <dgm:t>
        <a:bodyPr/>
        <a:lstStyle/>
        <a:p>
          <a:endParaRPr lang="en-US"/>
        </a:p>
      </dgm:t>
    </dgm:pt>
    <dgm:pt modelId="{94F7EE14-E3A8-42CA-83E5-925ACFECFFDD}">
      <dgm:prSet/>
      <dgm:spPr/>
      <dgm:t>
        <a:bodyPr/>
        <a:lstStyle/>
        <a:p>
          <a:r>
            <a:rPr lang="pt-BR"/>
            <a:t>Viável com tecnologias já disponíveis (5G, LoRaWAN, Big Data)</a:t>
          </a:r>
          <a:endParaRPr lang="en-US"/>
        </a:p>
      </dgm:t>
    </dgm:pt>
    <dgm:pt modelId="{FE132CBA-C4C9-4C8B-B987-C7414BEAC709}" type="parTrans" cxnId="{8B8BE352-3D7C-438C-927E-3170AA3E7F73}">
      <dgm:prSet/>
      <dgm:spPr/>
      <dgm:t>
        <a:bodyPr/>
        <a:lstStyle/>
        <a:p>
          <a:endParaRPr lang="en-US"/>
        </a:p>
      </dgm:t>
    </dgm:pt>
    <dgm:pt modelId="{7FC53D21-DA9D-4C76-B69A-1B9E14A2D551}" type="sibTrans" cxnId="{8B8BE352-3D7C-438C-927E-3170AA3E7F73}">
      <dgm:prSet/>
      <dgm:spPr/>
      <dgm:t>
        <a:bodyPr/>
        <a:lstStyle/>
        <a:p>
          <a:endParaRPr lang="en-US"/>
        </a:p>
      </dgm:t>
    </dgm:pt>
    <dgm:pt modelId="{E9F998A9-3B2E-4A20-A111-4F77473FBE24}" type="pres">
      <dgm:prSet presAssocID="{F93E128B-2CFB-46DB-BC2D-B7FC5C265D53}" presName="root" presStyleCnt="0">
        <dgm:presLayoutVars>
          <dgm:dir/>
          <dgm:resizeHandles val="exact"/>
        </dgm:presLayoutVars>
      </dgm:prSet>
      <dgm:spPr/>
    </dgm:pt>
    <dgm:pt modelId="{1BA707BD-E1B9-4D54-80E5-259B431D7F4F}" type="pres">
      <dgm:prSet presAssocID="{12FDE795-B6BB-4920-9AEE-DCBD3F360011}" presName="compNode" presStyleCnt="0"/>
      <dgm:spPr/>
    </dgm:pt>
    <dgm:pt modelId="{C2974C9A-F203-4294-BC25-3FFF6A9D628D}" type="pres">
      <dgm:prSet presAssocID="{12FDE795-B6BB-4920-9AEE-DCBD3F3600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"/>
        </a:ext>
      </dgm:extLst>
    </dgm:pt>
    <dgm:pt modelId="{6B82BAC3-E656-4FEF-BCC8-873E33741A20}" type="pres">
      <dgm:prSet presAssocID="{12FDE795-B6BB-4920-9AEE-DCBD3F360011}" presName="spaceRect" presStyleCnt="0"/>
      <dgm:spPr/>
    </dgm:pt>
    <dgm:pt modelId="{4725E9F7-BCB1-4077-BCEE-773955570B0F}" type="pres">
      <dgm:prSet presAssocID="{12FDE795-B6BB-4920-9AEE-DCBD3F360011}" presName="textRect" presStyleLbl="revTx" presStyleIdx="0" presStyleCnt="5">
        <dgm:presLayoutVars>
          <dgm:chMax val="1"/>
          <dgm:chPref val="1"/>
        </dgm:presLayoutVars>
      </dgm:prSet>
      <dgm:spPr/>
    </dgm:pt>
    <dgm:pt modelId="{69AA23DC-50A3-4866-982F-C761C4672D4C}" type="pres">
      <dgm:prSet presAssocID="{71681CE1-5754-4AFF-B5D8-99012C01B85D}" presName="sibTrans" presStyleCnt="0"/>
      <dgm:spPr/>
    </dgm:pt>
    <dgm:pt modelId="{6CF7ACE9-DC2B-43F5-A9F1-435B70DE934A}" type="pres">
      <dgm:prSet presAssocID="{C58AD38B-E887-49A3-8CC6-CFAD9EB6F042}" presName="compNode" presStyleCnt="0"/>
      <dgm:spPr/>
    </dgm:pt>
    <dgm:pt modelId="{D89ABD66-D7F9-48E3-A34C-F13FF27937BC}" type="pres">
      <dgm:prSet presAssocID="{C58AD38B-E887-49A3-8CC6-CFAD9EB6F0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D675E52-7CF8-47C4-B1EB-DBFBCCBAA6EB}" type="pres">
      <dgm:prSet presAssocID="{C58AD38B-E887-49A3-8CC6-CFAD9EB6F042}" presName="spaceRect" presStyleCnt="0"/>
      <dgm:spPr/>
    </dgm:pt>
    <dgm:pt modelId="{3B45C96B-778C-4508-9114-1F07B5554698}" type="pres">
      <dgm:prSet presAssocID="{C58AD38B-E887-49A3-8CC6-CFAD9EB6F042}" presName="textRect" presStyleLbl="revTx" presStyleIdx="1" presStyleCnt="5">
        <dgm:presLayoutVars>
          <dgm:chMax val="1"/>
          <dgm:chPref val="1"/>
        </dgm:presLayoutVars>
      </dgm:prSet>
      <dgm:spPr/>
    </dgm:pt>
    <dgm:pt modelId="{255BFB87-659D-401D-B8A2-268F1BB78777}" type="pres">
      <dgm:prSet presAssocID="{6B797846-286A-4716-8230-C4561B499CF6}" presName="sibTrans" presStyleCnt="0"/>
      <dgm:spPr/>
    </dgm:pt>
    <dgm:pt modelId="{A31898CA-D61A-4CA2-A27C-68D752777BAC}" type="pres">
      <dgm:prSet presAssocID="{FFF4B385-C688-4F66-B25C-D99E78312140}" presName="compNode" presStyleCnt="0"/>
      <dgm:spPr/>
    </dgm:pt>
    <dgm:pt modelId="{09DAD2A0-ABDA-467B-938F-D7F67834FECB}" type="pres">
      <dgm:prSet presAssocID="{FFF4B385-C688-4F66-B25C-D99E783121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gem"/>
        </a:ext>
      </dgm:extLst>
    </dgm:pt>
    <dgm:pt modelId="{C53BFA86-120A-4408-945D-DE40E249BCEE}" type="pres">
      <dgm:prSet presAssocID="{FFF4B385-C688-4F66-B25C-D99E78312140}" presName="spaceRect" presStyleCnt="0"/>
      <dgm:spPr/>
    </dgm:pt>
    <dgm:pt modelId="{14E72BCF-0C40-4EB7-BF89-0C84EB82ADD6}" type="pres">
      <dgm:prSet presAssocID="{FFF4B385-C688-4F66-B25C-D99E78312140}" presName="textRect" presStyleLbl="revTx" presStyleIdx="2" presStyleCnt="5">
        <dgm:presLayoutVars>
          <dgm:chMax val="1"/>
          <dgm:chPref val="1"/>
        </dgm:presLayoutVars>
      </dgm:prSet>
      <dgm:spPr/>
    </dgm:pt>
    <dgm:pt modelId="{BE665FB1-7560-45FB-8573-0D8761DBEB56}" type="pres">
      <dgm:prSet presAssocID="{4130CF81-5EDE-45F4-9AB1-F2073A9F9706}" presName="sibTrans" presStyleCnt="0"/>
      <dgm:spPr/>
    </dgm:pt>
    <dgm:pt modelId="{D5F04F5C-D227-4280-8814-CC5E58850EE8}" type="pres">
      <dgm:prSet presAssocID="{8B7AC216-56E5-4579-B569-EED098E58D52}" presName="compNode" presStyleCnt="0"/>
      <dgm:spPr/>
    </dgm:pt>
    <dgm:pt modelId="{829DA61D-6760-43E0-B93F-DC1637D741BD}" type="pres">
      <dgm:prSet presAssocID="{8B7AC216-56E5-4579-B569-EED098E58D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6AC6EDDE-B3EB-4A69-A49B-E6408C573267}" type="pres">
      <dgm:prSet presAssocID="{8B7AC216-56E5-4579-B569-EED098E58D52}" presName="spaceRect" presStyleCnt="0"/>
      <dgm:spPr/>
    </dgm:pt>
    <dgm:pt modelId="{CA812581-AC1F-4FAC-96F3-07D21D5F7535}" type="pres">
      <dgm:prSet presAssocID="{8B7AC216-56E5-4579-B569-EED098E58D52}" presName="textRect" presStyleLbl="revTx" presStyleIdx="3" presStyleCnt="5">
        <dgm:presLayoutVars>
          <dgm:chMax val="1"/>
          <dgm:chPref val="1"/>
        </dgm:presLayoutVars>
      </dgm:prSet>
      <dgm:spPr/>
    </dgm:pt>
    <dgm:pt modelId="{26BADD21-5D71-4DA3-84AD-857D57D81CAF}" type="pres">
      <dgm:prSet presAssocID="{D2B71587-01BF-4C4A-BBF4-B33A137B17CE}" presName="sibTrans" presStyleCnt="0"/>
      <dgm:spPr/>
    </dgm:pt>
    <dgm:pt modelId="{AE455C4C-238B-40CB-BFD3-110DB19F0631}" type="pres">
      <dgm:prSet presAssocID="{94F7EE14-E3A8-42CA-83E5-925ACFECFFDD}" presName="compNode" presStyleCnt="0"/>
      <dgm:spPr/>
    </dgm:pt>
    <dgm:pt modelId="{04EBA905-C71C-4526-A76F-BBB16C7B089D}" type="pres">
      <dgm:prSet presAssocID="{94F7EE14-E3A8-42CA-83E5-925ACFECFFD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barão"/>
        </a:ext>
      </dgm:extLst>
    </dgm:pt>
    <dgm:pt modelId="{F347EFD9-8A8A-4151-98AE-3CC6DFD6015B}" type="pres">
      <dgm:prSet presAssocID="{94F7EE14-E3A8-42CA-83E5-925ACFECFFDD}" presName="spaceRect" presStyleCnt="0"/>
      <dgm:spPr/>
    </dgm:pt>
    <dgm:pt modelId="{F30DFCE4-2C43-4952-9C07-7C13AB1A1499}" type="pres">
      <dgm:prSet presAssocID="{94F7EE14-E3A8-42CA-83E5-925ACFECFFD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826AA19-2A6C-4371-89CD-C8351D5F9E36}" type="presOf" srcId="{C58AD38B-E887-49A3-8CC6-CFAD9EB6F042}" destId="{3B45C96B-778C-4508-9114-1F07B5554698}" srcOrd="0" destOrd="0" presId="urn:microsoft.com/office/officeart/2018/2/layout/IconLabelList"/>
    <dgm:cxn modelId="{34F95321-B90D-4D48-8E2E-ED0C059E54EC}" srcId="{F93E128B-2CFB-46DB-BC2D-B7FC5C265D53}" destId="{8B7AC216-56E5-4579-B569-EED098E58D52}" srcOrd="3" destOrd="0" parTransId="{272471A3-7A5A-4031-B94A-CA33880C09D5}" sibTransId="{D2B71587-01BF-4C4A-BBF4-B33A137B17CE}"/>
    <dgm:cxn modelId="{C9AFEB69-7748-4FC2-91CF-D5BAF1EFC7C9}" type="presOf" srcId="{94F7EE14-E3A8-42CA-83E5-925ACFECFFDD}" destId="{F30DFCE4-2C43-4952-9C07-7C13AB1A1499}" srcOrd="0" destOrd="0" presId="urn:microsoft.com/office/officeart/2018/2/layout/IconLabelList"/>
    <dgm:cxn modelId="{7B71A94E-C03F-4D00-B4A5-0ABFED70A235}" type="presOf" srcId="{FFF4B385-C688-4F66-B25C-D99E78312140}" destId="{14E72BCF-0C40-4EB7-BF89-0C84EB82ADD6}" srcOrd="0" destOrd="0" presId="urn:microsoft.com/office/officeart/2018/2/layout/IconLabelList"/>
    <dgm:cxn modelId="{8B8BE352-3D7C-438C-927E-3170AA3E7F73}" srcId="{F93E128B-2CFB-46DB-BC2D-B7FC5C265D53}" destId="{94F7EE14-E3A8-42CA-83E5-925ACFECFFDD}" srcOrd="4" destOrd="0" parTransId="{FE132CBA-C4C9-4C8B-B987-C7414BEAC709}" sibTransId="{7FC53D21-DA9D-4C76-B69A-1B9E14A2D551}"/>
    <dgm:cxn modelId="{ADC3597C-3090-480A-B4FB-F3166AC27E41}" type="presOf" srcId="{8B7AC216-56E5-4579-B569-EED098E58D52}" destId="{CA812581-AC1F-4FAC-96F3-07D21D5F7535}" srcOrd="0" destOrd="0" presId="urn:microsoft.com/office/officeart/2018/2/layout/IconLabelList"/>
    <dgm:cxn modelId="{59B0DBA2-212C-491E-A8A8-57C74BEDD8B7}" type="presOf" srcId="{12FDE795-B6BB-4920-9AEE-DCBD3F360011}" destId="{4725E9F7-BCB1-4077-BCEE-773955570B0F}" srcOrd="0" destOrd="0" presId="urn:microsoft.com/office/officeart/2018/2/layout/IconLabelList"/>
    <dgm:cxn modelId="{9CE37DAC-A39A-4B54-9571-55EB51230191}" srcId="{F93E128B-2CFB-46DB-BC2D-B7FC5C265D53}" destId="{C58AD38B-E887-49A3-8CC6-CFAD9EB6F042}" srcOrd="1" destOrd="0" parTransId="{3EDF4420-7DE9-4783-B344-800E38588467}" sibTransId="{6B797846-286A-4716-8230-C4561B499CF6}"/>
    <dgm:cxn modelId="{9B0031CE-75A4-4BBB-BEEA-F0FC8B3D1BA7}" srcId="{F93E128B-2CFB-46DB-BC2D-B7FC5C265D53}" destId="{FFF4B385-C688-4F66-B25C-D99E78312140}" srcOrd="2" destOrd="0" parTransId="{29422150-CF96-4800-95E3-B0D283D9300E}" sibTransId="{4130CF81-5EDE-45F4-9AB1-F2073A9F9706}"/>
    <dgm:cxn modelId="{C8DCEBE8-A0C7-4E0A-A35D-559681917359}" srcId="{F93E128B-2CFB-46DB-BC2D-B7FC5C265D53}" destId="{12FDE795-B6BB-4920-9AEE-DCBD3F360011}" srcOrd="0" destOrd="0" parTransId="{729F42C8-7C1A-458F-BEB0-61A9D37C577A}" sibTransId="{71681CE1-5754-4AFF-B5D8-99012C01B85D}"/>
    <dgm:cxn modelId="{B4D7BFF0-3A60-41CC-897C-7DD87BF2A11C}" type="presOf" srcId="{F93E128B-2CFB-46DB-BC2D-B7FC5C265D53}" destId="{E9F998A9-3B2E-4A20-A111-4F77473FBE24}" srcOrd="0" destOrd="0" presId="urn:microsoft.com/office/officeart/2018/2/layout/IconLabelList"/>
    <dgm:cxn modelId="{58B9122A-A281-41EF-AE66-8387DFE51FEE}" type="presParOf" srcId="{E9F998A9-3B2E-4A20-A111-4F77473FBE24}" destId="{1BA707BD-E1B9-4D54-80E5-259B431D7F4F}" srcOrd="0" destOrd="0" presId="urn:microsoft.com/office/officeart/2018/2/layout/IconLabelList"/>
    <dgm:cxn modelId="{D553756D-285F-4439-8A42-96D836799F70}" type="presParOf" srcId="{1BA707BD-E1B9-4D54-80E5-259B431D7F4F}" destId="{C2974C9A-F203-4294-BC25-3FFF6A9D628D}" srcOrd="0" destOrd="0" presId="urn:microsoft.com/office/officeart/2018/2/layout/IconLabelList"/>
    <dgm:cxn modelId="{43962FE0-F03E-44E5-9F37-7400124C1693}" type="presParOf" srcId="{1BA707BD-E1B9-4D54-80E5-259B431D7F4F}" destId="{6B82BAC3-E656-4FEF-BCC8-873E33741A20}" srcOrd="1" destOrd="0" presId="urn:microsoft.com/office/officeart/2018/2/layout/IconLabelList"/>
    <dgm:cxn modelId="{3CAFD9EE-640B-4E91-A3CF-9556CCDE946E}" type="presParOf" srcId="{1BA707BD-E1B9-4D54-80E5-259B431D7F4F}" destId="{4725E9F7-BCB1-4077-BCEE-773955570B0F}" srcOrd="2" destOrd="0" presId="urn:microsoft.com/office/officeart/2018/2/layout/IconLabelList"/>
    <dgm:cxn modelId="{8849B624-B6A5-42C5-BF62-CACBF3380339}" type="presParOf" srcId="{E9F998A9-3B2E-4A20-A111-4F77473FBE24}" destId="{69AA23DC-50A3-4866-982F-C761C4672D4C}" srcOrd="1" destOrd="0" presId="urn:microsoft.com/office/officeart/2018/2/layout/IconLabelList"/>
    <dgm:cxn modelId="{D5AC9ACB-46D5-41A1-B396-9635151A03B4}" type="presParOf" srcId="{E9F998A9-3B2E-4A20-A111-4F77473FBE24}" destId="{6CF7ACE9-DC2B-43F5-A9F1-435B70DE934A}" srcOrd="2" destOrd="0" presId="urn:microsoft.com/office/officeart/2018/2/layout/IconLabelList"/>
    <dgm:cxn modelId="{88A220A2-A00A-4B78-AEF0-C642E02FE427}" type="presParOf" srcId="{6CF7ACE9-DC2B-43F5-A9F1-435B70DE934A}" destId="{D89ABD66-D7F9-48E3-A34C-F13FF27937BC}" srcOrd="0" destOrd="0" presId="urn:microsoft.com/office/officeart/2018/2/layout/IconLabelList"/>
    <dgm:cxn modelId="{BD4B8CD5-4953-4498-8255-CFE027165D31}" type="presParOf" srcId="{6CF7ACE9-DC2B-43F5-A9F1-435B70DE934A}" destId="{2D675E52-7CF8-47C4-B1EB-DBFBCCBAA6EB}" srcOrd="1" destOrd="0" presId="urn:microsoft.com/office/officeart/2018/2/layout/IconLabelList"/>
    <dgm:cxn modelId="{1C5CEA43-FDAF-4543-9461-B865ACC24362}" type="presParOf" srcId="{6CF7ACE9-DC2B-43F5-A9F1-435B70DE934A}" destId="{3B45C96B-778C-4508-9114-1F07B5554698}" srcOrd="2" destOrd="0" presId="urn:microsoft.com/office/officeart/2018/2/layout/IconLabelList"/>
    <dgm:cxn modelId="{F791AB3E-07EC-479A-BB6F-B7D88522EDAC}" type="presParOf" srcId="{E9F998A9-3B2E-4A20-A111-4F77473FBE24}" destId="{255BFB87-659D-401D-B8A2-268F1BB78777}" srcOrd="3" destOrd="0" presId="urn:microsoft.com/office/officeart/2018/2/layout/IconLabelList"/>
    <dgm:cxn modelId="{90ACD38A-7E43-49FE-89D2-C2AC1B15C051}" type="presParOf" srcId="{E9F998A9-3B2E-4A20-A111-4F77473FBE24}" destId="{A31898CA-D61A-4CA2-A27C-68D752777BAC}" srcOrd="4" destOrd="0" presId="urn:microsoft.com/office/officeart/2018/2/layout/IconLabelList"/>
    <dgm:cxn modelId="{4DE4C68A-2874-4914-92D8-71595BCCFC79}" type="presParOf" srcId="{A31898CA-D61A-4CA2-A27C-68D752777BAC}" destId="{09DAD2A0-ABDA-467B-938F-D7F67834FECB}" srcOrd="0" destOrd="0" presId="urn:microsoft.com/office/officeart/2018/2/layout/IconLabelList"/>
    <dgm:cxn modelId="{F5C2789E-9AE0-4110-A508-EC8E4382FC2F}" type="presParOf" srcId="{A31898CA-D61A-4CA2-A27C-68D752777BAC}" destId="{C53BFA86-120A-4408-945D-DE40E249BCEE}" srcOrd="1" destOrd="0" presId="urn:microsoft.com/office/officeart/2018/2/layout/IconLabelList"/>
    <dgm:cxn modelId="{A9C0183E-9324-4E29-B347-7DA9B6D8660D}" type="presParOf" srcId="{A31898CA-D61A-4CA2-A27C-68D752777BAC}" destId="{14E72BCF-0C40-4EB7-BF89-0C84EB82ADD6}" srcOrd="2" destOrd="0" presId="urn:microsoft.com/office/officeart/2018/2/layout/IconLabelList"/>
    <dgm:cxn modelId="{90BD4640-6BA7-4417-B1D6-6989117B8499}" type="presParOf" srcId="{E9F998A9-3B2E-4A20-A111-4F77473FBE24}" destId="{BE665FB1-7560-45FB-8573-0D8761DBEB56}" srcOrd="5" destOrd="0" presId="urn:microsoft.com/office/officeart/2018/2/layout/IconLabelList"/>
    <dgm:cxn modelId="{0ECD5A0D-1048-49EF-BEC1-CDF6643F1E71}" type="presParOf" srcId="{E9F998A9-3B2E-4A20-A111-4F77473FBE24}" destId="{D5F04F5C-D227-4280-8814-CC5E58850EE8}" srcOrd="6" destOrd="0" presId="urn:microsoft.com/office/officeart/2018/2/layout/IconLabelList"/>
    <dgm:cxn modelId="{4E3EEAF7-BC30-4846-ACF8-19E0076DC329}" type="presParOf" srcId="{D5F04F5C-D227-4280-8814-CC5E58850EE8}" destId="{829DA61D-6760-43E0-B93F-DC1637D741BD}" srcOrd="0" destOrd="0" presId="urn:microsoft.com/office/officeart/2018/2/layout/IconLabelList"/>
    <dgm:cxn modelId="{C15998EA-6C1A-40E6-A6BF-80E8955EFF7E}" type="presParOf" srcId="{D5F04F5C-D227-4280-8814-CC5E58850EE8}" destId="{6AC6EDDE-B3EB-4A69-A49B-E6408C573267}" srcOrd="1" destOrd="0" presId="urn:microsoft.com/office/officeart/2018/2/layout/IconLabelList"/>
    <dgm:cxn modelId="{A92D8BF9-F18D-436E-9BCB-EB79DA386DC1}" type="presParOf" srcId="{D5F04F5C-D227-4280-8814-CC5E58850EE8}" destId="{CA812581-AC1F-4FAC-96F3-07D21D5F7535}" srcOrd="2" destOrd="0" presId="urn:microsoft.com/office/officeart/2018/2/layout/IconLabelList"/>
    <dgm:cxn modelId="{F037AD08-E4E6-4CA0-8A95-4B2C945A2B78}" type="presParOf" srcId="{E9F998A9-3B2E-4A20-A111-4F77473FBE24}" destId="{26BADD21-5D71-4DA3-84AD-857D57D81CAF}" srcOrd="7" destOrd="0" presId="urn:microsoft.com/office/officeart/2018/2/layout/IconLabelList"/>
    <dgm:cxn modelId="{D88B6166-4014-4BCD-BFF8-2F51E2CA8FFF}" type="presParOf" srcId="{E9F998A9-3B2E-4A20-A111-4F77473FBE24}" destId="{AE455C4C-238B-40CB-BFD3-110DB19F0631}" srcOrd="8" destOrd="0" presId="urn:microsoft.com/office/officeart/2018/2/layout/IconLabelList"/>
    <dgm:cxn modelId="{C82AB501-F81B-43FE-B585-38712E178306}" type="presParOf" srcId="{AE455C4C-238B-40CB-BFD3-110DB19F0631}" destId="{04EBA905-C71C-4526-A76F-BBB16C7B089D}" srcOrd="0" destOrd="0" presId="urn:microsoft.com/office/officeart/2018/2/layout/IconLabelList"/>
    <dgm:cxn modelId="{100D7A81-6579-455D-8513-2052C4A7C09E}" type="presParOf" srcId="{AE455C4C-238B-40CB-BFD3-110DB19F0631}" destId="{F347EFD9-8A8A-4151-98AE-3CC6DFD6015B}" srcOrd="1" destOrd="0" presId="urn:microsoft.com/office/officeart/2018/2/layout/IconLabelList"/>
    <dgm:cxn modelId="{D6EAF8F4-4AD0-4760-ACE3-B8FD7518A57C}" type="presParOf" srcId="{AE455C4C-238B-40CB-BFD3-110DB19F0631}" destId="{F30DFCE4-2C43-4952-9C07-7C13AB1A14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74C9A-F203-4294-BC25-3FFF6A9D628D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5E9F7-BCB1-4077-BCEE-773955570B0F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Redução de acidentes e congestionamentos</a:t>
          </a:r>
          <a:endParaRPr lang="en-US" sz="1400" kern="1200"/>
        </a:p>
      </dsp:txBody>
      <dsp:txXfrm>
        <a:off x="333914" y="2276522"/>
        <a:ext cx="1800000" cy="720000"/>
      </dsp:txXfrm>
    </dsp:sp>
    <dsp:sp modelId="{D89ABD66-D7F9-48E3-A34C-F13FF27937BC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5C96B-778C-4508-9114-1F07B5554698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Melhor controle do tráfego</a:t>
          </a:r>
          <a:endParaRPr lang="en-US" sz="1400" kern="1200"/>
        </a:p>
      </dsp:txBody>
      <dsp:txXfrm>
        <a:off x="2448914" y="2276522"/>
        <a:ext cx="1800000" cy="720000"/>
      </dsp:txXfrm>
    </dsp:sp>
    <dsp:sp modelId="{09DAD2A0-ABDA-467B-938F-D7F67834FECB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72BCF-0C40-4EB7-BF89-0C84EB82ADD6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Redução de poluentes</a:t>
          </a:r>
          <a:endParaRPr lang="en-US" sz="1400" kern="1200"/>
        </a:p>
      </dsp:txBody>
      <dsp:txXfrm>
        <a:off x="4563914" y="2276522"/>
        <a:ext cx="1800000" cy="720000"/>
      </dsp:txXfrm>
    </dsp:sp>
    <dsp:sp modelId="{829DA61D-6760-43E0-B93F-DC1637D741B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12581-AC1F-4FAC-96F3-07D21D5F7535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Mais qualidade de vida urbana</a:t>
          </a:r>
          <a:endParaRPr lang="en-US" sz="1400" kern="1200"/>
        </a:p>
      </dsp:txBody>
      <dsp:txXfrm>
        <a:off x="6678914" y="2276522"/>
        <a:ext cx="1800000" cy="720000"/>
      </dsp:txXfrm>
    </dsp:sp>
    <dsp:sp modelId="{04EBA905-C71C-4526-A76F-BBB16C7B089D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DFCE4-2C43-4952-9C07-7C13AB1A1499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Viável com tecnologias já disponíveis (5G, LoRaWAN, Big Data)</a:t>
          </a:r>
          <a:endParaRPr lang="en-US" sz="1400" kern="1200"/>
        </a:p>
      </dsp:txBody>
      <dsp:txXfrm>
        <a:off x="8793914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Luzes laser néon alinhadas formando um triângulo">
            <a:extLst>
              <a:ext uri="{FF2B5EF4-FFF2-40B4-BE49-F238E27FC236}">
                <a16:creationId xmlns:a16="http://schemas.microsoft.com/office/drawing/2014/main" id="{793E1D94-E124-1CA3-39CF-9033F3BE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16" b="1085"/>
          <a:stretch>
            <a:fillRect/>
          </a:stretch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0626FE-08CC-7860-DD93-713461D8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61" y="5513215"/>
            <a:ext cx="10388030" cy="981633"/>
          </a:xfrm>
        </p:spPr>
        <p:txBody>
          <a:bodyPr anchor="ctr">
            <a:normAutofit fontScale="90000"/>
          </a:bodyPr>
          <a:lstStyle/>
          <a:p>
            <a:pPr rtl="0" fontAlgn="base"/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Rafael Henrique Garbelini Alberto - 825114430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Artur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Cagnani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nicacio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- 825140545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Guilherme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Germano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Alves Cardoso - 825165658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Eduardo Barbosa Santos - 825162647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Gabriel Dassi </a:t>
            </a:r>
            <a:r>
              <a:rPr lang="en-US" sz="1800" b="0" i="0" u="none" strike="noStrike" cap="small" dirty="0" err="1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Winiemcko</a:t>
            </a: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 – 825149898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cap="small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Brandon Bryan Butron Alegre - 825161612</a:t>
            </a:r>
            <a:br>
              <a:rPr 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8DE57B-A84D-D465-FD38-89F9BB6B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4112" y="3429000"/>
            <a:ext cx="4419600" cy="1459933"/>
          </a:xfrm>
        </p:spPr>
        <p:txBody>
          <a:bodyPr anchor="b">
            <a:normAutofit fontScale="92500" lnSpcReduction="20000"/>
          </a:bodyPr>
          <a:lstStyle/>
          <a:p>
            <a:pPr algn="r"/>
            <a:r>
              <a:rPr lang="pt-BR" sz="1800" b="1" i="0" u="none" strike="noStrike" cap="all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FastBuy</a:t>
            </a: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  <a:br>
              <a:rPr lang="pt-BR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i="0" u="none" strike="noStrike" cap="all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UC:Sistemas</a:t>
            </a:r>
            <a:r>
              <a:rPr lang="pt-BR" sz="1800" b="1" i="0" u="none" strike="noStrike" cap="all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Computacionais e Segurança</a:t>
            </a:r>
            <a:endParaRPr lang="pt-BR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3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ro imagem borrada de um trânsito de rua">
            <a:extLst>
              <a:ext uri="{FF2B5EF4-FFF2-40B4-BE49-F238E27FC236}">
                <a16:creationId xmlns:a16="http://schemas.microsoft.com/office/drawing/2014/main" id="{95749C43-9647-2E58-B2F6-B1F452159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36" r="-2" b="586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BE46B-6DDC-F6DF-AE78-04A2A6FB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Solução IoT para Monitoramento de Tráfego e Mobilidade Urbana em Cidades Inteligentes</a:t>
            </a:r>
          </a:p>
          <a:p>
            <a:br>
              <a:rPr lang="en-US" sz="2000"/>
            </a:b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2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36452-8FF3-F489-2B44-600C9CA8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 dirty="0"/>
              <a:t>Problemas </a:t>
            </a:r>
            <a:r>
              <a:rPr lang="pt-BR" sz="4000" dirty="0" err="1"/>
              <a:t>indentificados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72ABF-6AD1-3DC1-9F29-F2DF1A401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dirty="0"/>
              <a:t>Crescimento desordenado dos centros urbanos</a:t>
            </a:r>
          </a:p>
          <a:p>
            <a:r>
              <a:rPr lang="pt-BR" sz="2000">
                <a:ea typeface="+mn-lt"/>
                <a:cs typeface="+mn-lt"/>
              </a:rPr>
              <a:t>Congestionamentos</a:t>
            </a:r>
            <a:endParaRPr lang="pt-BR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Acidentes de trânsito</a:t>
            </a:r>
            <a:endParaRPr lang="pt-BR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Emissão de poluentes</a:t>
            </a:r>
            <a:endParaRPr lang="pt-BR">
              <a:ea typeface="+mn-lt"/>
              <a:cs typeface="+mn-lt"/>
            </a:endParaRPr>
          </a:p>
          <a:p>
            <a:r>
              <a:rPr lang="pt-BR" sz="2000">
                <a:ea typeface="+mn-lt"/>
                <a:cs typeface="+mn-lt"/>
              </a:rPr>
              <a:t>Sistemas atuais de mobilidade são ineficientes e reativos</a:t>
            </a:r>
            <a:endParaRPr lang="pt-BR">
              <a:ea typeface="+mn-lt"/>
              <a:cs typeface="+mn-lt"/>
            </a:endParaRPr>
          </a:p>
          <a:p>
            <a:endParaRPr lang="pt-BR" sz="2000" dirty="0"/>
          </a:p>
          <a:p>
            <a:endParaRPr lang="pt-BR" sz="2000"/>
          </a:p>
        </p:txBody>
      </p:sp>
      <p:pic>
        <p:nvPicPr>
          <p:cNvPr id="5" name="Picture 4" descr="Vista aérea do horizonte de uma cidade">
            <a:extLst>
              <a:ext uri="{FF2B5EF4-FFF2-40B4-BE49-F238E27FC236}">
                <a16:creationId xmlns:a16="http://schemas.microsoft.com/office/drawing/2014/main" id="{82005FFB-8042-9B45-F863-9923002B2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24" r="20580" b="3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7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62C76-B87A-B88D-D8BE-5D6B6D36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Porque usar IoT?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70FEEF5-B49A-70D9-363E-268C92491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A </a:t>
            </a:r>
            <a:r>
              <a:rPr lang="pt-BR" sz="2000" b="1">
                <a:ea typeface="+mn-lt"/>
                <a:cs typeface="+mn-lt"/>
              </a:rPr>
              <a:t>IoT</a:t>
            </a:r>
            <a:r>
              <a:rPr lang="pt-BR" sz="2000">
                <a:ea typeface="+mn-lt"/>
                <a:cs typeface="+mn-lt"/>
              </a:rPr>
              <a:t> permite o monitoramento contínuo do tráfego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Benefícios: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Reações em tempo real (ajustes em semáforos)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Detecção rápida de incidentes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Apoio ao planejamento urbano inteligente</a:t>
            </a:r>
            <a:endParaRPr lang="pt-BR" sz="2000"/>
          </a:p>
          <a:p>
            <a:endParaRPr lang="pt-BR" sz="2000"/>
          </a:p>
        </p:txBody>
      </p:sp>
      <p:pic>
        <p:nvPicPr>
          <p:cNvPr id="39" name="Picture 4" descr="Micro imagem borrada de um trânsito de rua">
            <a:extLst>
              <a:ext uri="{FF2B5EF4-FFF2-40B4-BE49-F238E27FC236}">
                <a16:creationId xmlns:a16="http://schemas.microsoft.com/office/drawing/2014/main" id="{54B33EF0-B1F3-5A6A-E1BB-00CD04EB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49" r="26438" b="-3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DCC2D-16E1-6404-4276-9CFEA806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Solução Proposta 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B9ED8B2-07EE-D007-D1BE-40347DF6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 b="1">
                <a:ea typeface="+mn-lt"/>
                <a:cs typeface="+mn-lt"/>
              </a:rPr>
              <a:t>Sensores IoT</a:t>
            </a:r>
            <a:r>
              <a:rPr lang="pt-BR" sz="2000">
                <a:ea typeface="+mn-lt"/>
                <a:cs typeface="+mn-lt"/>
              </a:rPr>
              <a:t> monitoram o fluxo de veículos em tempo real</a:t>
            </a:r>
            <a:endParaRPr lang="pt-BR" sz="2000"/>
          </a:p>
          <a:p>
            <a:r>
              <a:rPr lang="pt-BR" sz="2000" b="1">
                <a:ea typeface="+mn-lt"/>
                <a:cs typeface="+mn-lt"/>
              </a:rPr>
              <a:t>Câmeras com IA</a:t>
            </a:r>
            <a:r>
              <a:rPr lang="pt-BR" sz="2000">
                <a:ea typeface="+mn-lt"/>
                <a:cs typeface="+mn-lt"/>
              </a:rPr>
              <a:t> detectam congestionamentos e acidentes</a:t>
            </a:r>
            <a:endParaRPr lang="pt-BR" sz="2000"/>
          </a:p>
          <a:p>
            <a:r>
              <a:rPr lang="pt-BR" sz="2000" b="1">
                <a:ea typeface="+mn-lt"/>
                <a:cs typeface="+mn-lt"/>
              </a:rPr>
              <a:t>Semáforos inteligentes</a:t>
            </a:r>
            <a:r>
              <a:rPr lang="pt-BR" sz="2000">
                <a:ea typeface="+mn-lt"/>
                <a:cs typeface="+mn-lt"/>
              </a:rPr>
              <a:t> ajustam-se dinamicamente</a:t>
            </a:r>
            <a:endParaRPr lang="pt-BR" sz="2000"/>
          </a:p>
          <a:p>
            <a:r>
              <a:rPr lang="pt-BR" sz="2000" b="1">
                <a:ea typeface="+mn-lt"/>
                <a:cs typeface="+mn-lt"/>
              </a:rPr>
              <a:t>Aplicativo para cidadãos</a:t>
            </a:r>
            <a:r>
              <a:rPr lang="pt-BR" sz="2000">
                <a:ea typeface="+mn-lt"/>
                <a:cs typeface="+mn-lt"/>
              </a:rPr>
              <a:t> mostra trânsito ao vivo e aceita notificações de incidentes</a:t>
            </a:r>
            <a:endParaRPr lang="pt-BR" sz="2000"/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48308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B8537-C7E1-D29D-ACCC-A5A4CBDC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>
                <a:ea typeface="+mj-lt"/>
                <a:cs typeface="+mj-lt"/>
              </a:rPr>
              <a:t>Plataforma de Dados</a:t>
            </a:r>
            <a:endParaRPr lang="pt-B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E6BF-C6AC-2031-E999-A73709D8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Coleta de dados em tempo real → enviados para a </a:t>
            </a:r>
            <a:r>
              <a:rPr lang="pt-BR" sz="2000" b="1">
                <a:ea typeface="+mn-lt"/>
                <a:cs typeface="+mn-lt"/>
              </a:rPr>
              <a:t>nuvem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Análise com </a:t>
            </a:r>
            <a:r>
              <a:rPr lang="pt-BR" sz="2000" b="1">
                <a:ea typeface="+mn-lt"/>
                <a:cs typeface="+mn-lt"/>
              </a:rPr>
              <a:t>machine learning</a:t>
            </a:r>
            <a:r>
              <a:rPr lang="pt-BR" sz="2000">
                <a:ea typeface="+mn-lt"/>
                <a:cs typeface="+mn-lt"/>
              </a:rPr>
              <a:t> para: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Previsão de padrões de tráfego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Otimização de rotas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Tomada de decisão inteligente</a:t>
            </a:r>
            <a:endParaRPr lang="pt-BR" sz="2000"/>
          </a:p>
          <a:p>
            <a:endParaRPr lang="pt-BR" sz="2000"/>
          </a:p>
        </p:txBody>
      </p:sp>
      <p:pic>
        <p:nvPicPr>
          <p:cNvPr id="5" name="Picture 4" descr="Gráfico financeiro digital">
            <a:extLst>
              <a:ext uri="{FF2B5EF4-FFF2-40B4-BE49-F238E27FC236}">
                <a16:creationId xmlns:a16="http://schemas.microsoft.com/office/drawing/2014/main" id="{17C4496A-3D1C-6F85-655C-E5C0E97D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6" r="15717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4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EA248-34CC-7808-081C-B3A7FB7E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Impactos Esperados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015C5-92D2-6185-1206-BD373125E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3207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50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02041-05C2-0D1C-D644-AAB29E8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Conclusão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CA70-81CB-BB54-EBF3-26593859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>
                <a:ea typeface="+mn-lt"/>
                <a:cs typeface="+mn-lt"/>
              </a:rPr>
              <a:t>A proposta é </a:t>
            </a:r>
            <a:r>
              <a:rPr lang="pt-BR" sz="2000" b="1">
                <a:ea typeface="+mn-lt"/>
                <a:cs typeface="+mn-lt"/>
              </a:rPr>
              <a:t>viável</a:t>
            </a:r>
            <a:r>
              <a:rPr lang="pt-BR" sz="2000">
                <a:ea typeface="+mn-lt"/>
                <a:cs typeface="+mn-lt"/>
              </a:rPr>
              <a:t>, </a:t>
            </a:r>
            <a:r>
              <a:rPr lang="pt-BR" sz="2000" b="1">
                <a:ea typeface="+mn-lt"/>
                <a:cs typeface="+mn-lt"/>
              </a:rPr>
              <a:t>tecnologicamente atual</a:t>
            </a:r>
            <a:r>
              <a:rPr lang="pt-BR" sz="2000">
                <a:ea typeface="+mn-lt"/>
                <a:cs typeface="+mn-lt"/>
              </a:rPr>
              <a:t> e </a:t>
            </a:r>
            <a:r>
              <a:rPr lang="pt-BR" sz="2000" b="1">
                <a:ea typeface="+mn-lt"/>
                <a:cs typeface="+mn-lt"/>
              </a:rPr>
              <a:t>necessária</a:t>
            </a:r>
            <a:r>
              <a:rPr lang="pt-BR" sz="2000">
                <a:ea typeface="+mn-lt"/>
                <a:cs typeface="+mn-lt"/>
              </a:rPr>
              <a:t> para as cidades brasileiras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A IoT aplicada ao trânsito pode transformar a mobilidade urbana</a:t>
            </a:r>
            <a:endParaRPr lang="pt-BR" sz="2000"/>
          </a:p>
          <a:p>
            <a:r>
              <a:rPr lang="pt-BR" sz="2000">
                <a:ea typeface="+mn-lt"/>
                <a:cs typeface="+mn-lt"/>
              </a:rPr>
              <a:t>Caminho promissor para cidades inteligentes e sustentáveis</a:t>
            </a:r>
            <a:endParaRPr lang="pt-BR" sz="2000"/>
          </a:p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547376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​ ​ Rafael Henrique Garbelini Alberto - 825114430​ Artur Cagnani nicacio - 825140545​ Guilherme Germano Alves Cardoso - 825165658​ Eduardo Barbosa Santos - 825162647 ​ Gabriel Dassi Winiemcko – 825149898​ Brandon Bryan Butron Alegre - 825161612 </vt:lpstr>
      <vt:lpstr>Solução IoT para Monitoramento de Tráfego e Mobilidade Urbana em Cidades Inteligentes  </vt:lpstr>
      <vt:lpstr>Problemas indentificados</vt:lpstr>
      <vt:lpstr>Porque usar IoT?</vt:lpstr>
      <vt:lpstr>Solução Proposta </vt:lpstr>
      <vt:lpstr>Plataforma de Dados</vt:lpstr>
      <vt:lpstr>Impactos Esperados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2012-07-30T23:50:35Z</dcterms:created>
  <dcterms:modified xsi:type="dcterms:W3CDTF">2025-05-29T21:41:57Z</dcterms:modified>
</cp:coreProperties>
</file>