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9D8F1-CBBE-49FA-AE1D-AFD1FA5461E8}" v="1" dt="2025-05-22T19:44:06.463"/>
    <p1510:client id="{56FFFF46-58FD-6EBA-5D7B-D20191E008DC}" v="641" dt="2025-05-22T19:37:03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108" d="100"/>
          <a:sy n="108" d="100"/>
        </p:scale>
        <p:origin x="72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6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7348129-1D48-4BC0-A8DB-DE2F4BBEA824}" type="datetime1">
              <a:rPr lang="pt-BR" smtClean="0"/>
              <a:t>22/05/2025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4C4A0FF-11C3-4916-A589-DFB00A47FD91}" type="datetime1">
              <a:rPr lang="pt-BR" noProof="0" smtClean="0"/>
              <a:t>22/05/2025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tângulo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49669" y="3428998"/>
            <a:ext cx="6380205" cy="2672864"/>
          </a:xfrm>
        </p:spPr>
        <p:txBody>
          <a:bodyPr rtlCol="0" anchor="t">
            <a:normAutofit/>
          </a:bodyPr>
          <a:lstStyle>
            <a:lvl1pPr algn="r">
              <a:defRPr sz="6000"/>
            </a:lvl1pPr>
          </a:lstStyle>
          <a:p>
            <a:pPr rtl="0"/>
            <a:r>
              <a:rPr lang="pt-BR" dirty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AEFBC9-BE4F-4240-8DE6-BB880A22E598}" type="datetime1">
              <a:rPr lang="pt-BR" noProof="0" smtClean="0"/>
              <a:t>22/05/2025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Ins="45720"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3" name="Caixa de texto 12"/>
          <p:cNvSpPr txBox="1"/>
          <p:nvPr/>
        </p:nvSpPr>
        <p:spPr>
          <a:xfrm>
            <a:off x="124099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24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24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tângulo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aixa de texto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611808" y="808056"/>
            <a:ext cx="7954091" cy="1077229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52FB93-F23D-466B-92AF-BE5BBA0A5B60}" type="datetime1">
              <a:rPr lang="pt-BR" noProof="0" smtClean="0"/>
              <a:t>22/05/2025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tângulo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aixa de texto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239380" y="805818"/>
            <a:ext cx="1326519" cy="5244126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2608751" y="970410"/>
            <a:ext cx="6466903" cy="5079534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1587AB-9ACC-4255-A2DE-6A0630799EB5}" type="datetime1">
              <a:rPr lang="pt-BR" noProof="0" smtClean="0"/>
              <a:t>22/05/2025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tângulo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40C652-E635-40FE-8D0C-879215DFFF1F}" type="datetime1">
              <a:rPr lang="pt-BR" noProof="0" smtClean="0"/>
              <a:t>22/05/2025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Caixa de texto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tângulo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aixa de texto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609873" y="3147254"/>
            <a:ext cx="7956560" cy="1424746"/>
          </a:xfrm>
        </p:spPr>
        <p:txBody>
          <a:bodyPr rtlCol="0" anchor="t">
            <a:normAutofit/>
          </a:bodyPr>
          <a:lstStyle>
            <a:lvl1pPr algn="r"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773968" y="2268786"/>
            <a:ext cx="7791931" cy="878468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B0F1A7-3442-4B0B-9754-37BAABCD223C}" type="datetime1">
              <a:rPr lang="pt-BR" noProof="0" smtClean="0"/>
              <a:t>22/05/2025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tângulo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609873" y="805817"/>
            <a:ext cx="7950984" cy="1081705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2605374" y="2052116"/>
            <a:ext cx="3891960" cy="399782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666636" y="2052114"/>
            <a:ext cx="3894222" cy="3997829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078659-7F18-4C2E-B295-290CB48AAF56}" type="datetime1">
              <a:rPr lang="pt-BR" noProof="0" smtClean="0"/>
              <a:t>22/05/2025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0" name="Caixa de texto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tângulo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Caixa de texto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609873" y="805818"/>
            <a:ext cx="7956560" cy="1078348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609285" y="2052115"/>
            <a:ext cx="3896467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2609285" y="2851331"/>
            <a:ext cx="3893623" cy="307143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666634" y="2052115"/>
            <a:ext cx="3899798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666635" y="2851331"/>
            <a:ext cx="3899798" cy="307143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515F40-481E-43A2-ACEB-0CEBCD8638BB}" type="datetime1">
              <a:rPr lang="pt-BR" noProof="0" smtClean="0"/>
              <a:t>22/05/2025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tângulo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1D4100-1199-4D13-A75F-635F0B7C0AE1}" type="datetime1">
              <a:rPr lang="pt-BR" noProof="0" smtClean="0"/>
              <a:t>22/05/2025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8" name="Caixa de texto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8DB914-6F66-4B9D-8EE6-F09DD59AAB81}" type="datetime1">
              <a:rPr lang="pt-BR" noProof="0" smtClean="0"/>
              <a:t>22/05/2025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tângulo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Caixa de texto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970323" y="1282451"/>
            <a:ext cx="2664361" cy="1903241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20154" y="805818"/>
            <a:ext cx="5446278" cy="5244126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6154"/>
            <a:ext cx="2664361" cy="2386397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4E5945-5769-4F4A-8C03-D8DA61A98BD3}" type="datetime1">
              <a:rPr lang="pt-BR" noProof="0" smtClean="0"/>
              <a:t>22/05/2025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tângulo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Caixa de texto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t-BR" sz="1800" noProof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pt-BR" sz="1000" noProof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971241" y="1282452"/>
            <a:ext cx="3970986" cy="1900473"/>
          </a:xfrm>
        </p:spPr>
        <p:txBody>
          <a:bodyPr rtlCol="0" anchor="b">
            <a:normAutofit/>
          </a:bodyPr>
          <a:lstStyle>
            <a:lvl1pPr algn="l"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2928"/>
            <a:ext cx="3971874" cy="2386394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E9D9A7-4F91-49A4-8591-098C9D8EA2CE}" type="datetime1">
              <a:rPr lang="pt-BR" noProof="0" smtClean="0"/>
              <a:t>22/05/2025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  <a:p>
            <a:pPr lvl="5" rtl="0"/>
            <a:r>
              <a:rPr lang="pt-BR" noProof="0" dirty="0"/>
              <a:t>Sexto nível</a:t>
            </a:r>
          </a:p>
          <a:p>
            <a:pPr lvl="6" rtl="0"/>
            <a:r>
              <a:rPr lang="pt-BR" noProof="0" dirty="0"/>
              <a:t>Sétimo nível</a:t>
            </a:r>
          </a:p>
          <a:p>
            <a:pPr lvl="7" rtl="0"/>
            <a:r>
              <a:rPr lang="pt-BR" noProof="0" dirty="0"/>
              <a:t>Oitavo nível</a:t>
            </a:r>
          </a:p>
          <a:p>
            <a:pPr lvl="8" rtl="0"/>
            <a:r>
              <a:rPr lang="pt-BR" noProof="0" dirty="0"/>
              <a:t>Nono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/>
            <a:fld id="{494151F0-A13D-470E-BA22-7EFE7C89ACED}" type="datetime1">
              <a:rPr lang="pt-BR" noProof="0" smtClean="0"/>
              <a:t>22/05/2025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00CBFCC-E1FF-473E-BF42-70E7405CF173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57" name="Retângulo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rogram_execu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8802" y="3428998"/>
            <a:ext cx="6641072" cy="2723227"/>
          </a:xfrm>
        </p:spPr>
        <p:txBody>
          <a:bodyPr rtlCol="0">
            <a:normAutofit/>
          </a:bodyPr>
          <a:lstStyle/>
          <a:p>
            <a:pPr algn="l">
              <a:spcBef>
                <a:spcPts val="0"/>
              </a:spcBef>
            </a:pPr>
            <a:r>
              <a:rPr lang="pt-BR" sz="3200" dirty="0">
                <a:cs typeface="Arial"/>
              </a:rPr>
              <a:t>Como um programa é executado internamente no computador?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8801" y="341961"/>
            <a:ext cx="6861005" cy="2529754"/>
          </a:xfrm>
        </p:spPr>
        <p:txBody>
          <a:bodyPr rtlCol="0">
            <a:normAutofit/>
          </a:bodyPr>
          <a:lstStyle/>
          <a:p>
            <a:pPr algn="l"/>
            <a:r>
              <a:rPr lang="pt-BR" sz="1400" dirty="0">
                <a:cs typeface="Arial"/>
              </a:rPr>
              <a:t>Rafael Henrique </a:t>
            </a:r>
            <a:r>
              <a:rPr lang="pt-BR" sz="1400" err="1">
                <a:cs typeface="Arial"/>
              </a:rPr>
              <a:t>Garbelini</a:t>
            </a:r>
            <a:r>
              <a:rPr lang="pt-BR" sz="1400" dirty="0">
                <a:cs typeface="Arial"/>
              </a:rPr>
              <a:t> RA: </a:t>
            </a:r>
            <a:r>
              <a:rPr lang="pt-BR" sz="1400" dirty="0">
                <a:ea typeface="+mn-lt"/>
                <a:cs typeface="+mn-lt"/>
              </a:rPr>
              <a:t>825114430</a:t>
            </a:r>
            <a:endParaRPr lang="pt-BR" sz="1600" dirty="0">
              <a:cs typeface="Arial"/>
            </a:endParaRPr>
          </a:p>
          <a:p>
            <a:pPr algn="l"/>
            <a:r>
              <a:rPr lang="pt-BR" sz="1400" dirty="0">
                <a:cs typeface="Arial"/>
              </a:rPr>
              <a:t>Eduardo Barbosa Santos RA: </a:t>
            </a:r>
            <a:r>
              <a:rPr lang="pt-BR" sz="1400" dirty="0">
                <a:ea typeface="+mn-lt"/>
                <a:cs typeface="+mn-lt"/>
              </a:rPr>
              <a:t>825162647</a:t>
            </a:r>
            <a:endParaRPr lang="pt-BR" sz="1400" dirty="0">
              <a:cs typeface="Arial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cs typeface="Arial"/>
              </a:rPr>
              <a:t>Gabriel Dassi RA: 825149898</a:t>
            </a:r>
          </a:p>
          <a:p>
            <a:pPr algn="l"/>
            <a:r>
              <a:rPr lang="pt-BR" sz="1400" dirty="0">
                <a:cs typeface="Arial"/>
              </a:rPr>
              <a:t>Arthur </a:t>
            </a:r>
            <a:r>
              <a:rPr lang="pt-BR" sz="1400" err="1">
                <a:cs typeface="Arial"/>
              </a:rPr>
              <a:t>Cagnani</a:t>
            </a:r>
            <a:r>
              <a:rPr lang="pt-BR" sz="1400" dirty="0">
                <a:cs typeface="Arial"/>
              </a:rPr>
              <a:t> RA: 825140545</a:t>
            </a:r>
          </a:p>
          <a:p>
            <a:pPr algn="l"/>
            <a:r>
              <a:rPr lang="pt-BR" sz="1400" dirty="0">
                <a:ea typeface="+mn-lt"/>
                <a:cs typeface="+mn-lt"/>
              </a:rPr>
              <a:t>Brandon Bryan </a:t>
            </a:r>
            <a:r>
              <a:rPr lang="pt-BR" sz="1400" err="1">
                <a:ea typeface="+mn-lt"/>
                <a:cs typeface="+mn-lt"/>
              </a:rPr>
              <a:t>Butron</a:t>
            </a:r>
            <a:r>
              <a:rPr lang="pt-BR" sz="1400" dirty="0">
                <a:ea typeface="+mn-lt"/>
                <a:cs typeface="+mn-lt"/>
              </a:rPr>
              <a:t> Alegre RA: 825161612</a:t>
            </a:r>
            <a:endParaRPr lang="pt-BR" sz="1400" dirty="0">
              <a:cs typeface="Arial"/>
            </a:endParaRPr>
          </a:p>
          <a:p>
            <a:pPr algn="l"/>
            <a:r>
              <a:rPr lang="pt-BR" sz="1400" dirty="0">
                <a:cs typeface="Arial"/>
              </a:rPr>
              <a:t>Guilherme Germano RA: 825165658</a:t>
            </a: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2AE62-0EA2-A5ED-77CF-E1526F87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Bef>
                <a:spcPts val="0"/>
              </a:spcBef>
            </a:pPr>
            <a:r>
              <a:rPr lang="pt-BR" dirty="0">
                <a:cs typeface="Arial"/>
              </a:rPr>
              <a:t>Armazenamento do 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6B66F4-05E1-621C-B328-B5CD5D297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pt-BR" dirty="0">
                <a:ea typeface="+mn-lt"/>
                <a:cs typeface="+mn-lt"/>
              </a:rPr>
              <a:t>O programa é armazenado em </a:t>
            </a:r>
            <a:r>
              <a:rPr lang="pt-BR" b="1" dirty="0">
                <a:ea typeface="+mn-lt"/>
                <a:cs typeface="+mn-lt"/>
              </a:rPr>
              <a:t>disco</a:t>
            </a:r>
            <a:r>
              <a:rPr lang="pt-BR" dirty="0">
                <a:ea typeface="+mn-lt"/>
                <a:cs typeface="+mn-lt"/>
              </a:rPr>
              <a:t> (HD ou SSD) como um arquivo binário executável ou script de texto.</a:t>
            </a:r>
            <a:endParaRPr lang="pt-BR" dirty="0">
              <a:cs typeface="Arial" panose="020B0604020202020204"/>
            </a:endParaRPr>
          </a:p>
          <a:p>
            <a:pPr marL="344170" indent="-344170"/>
            <a:r>
              <a:rPr lang="pt-BR">
                <a:ea typeface="+mn-lt"/>
                <a:cs typeface="+mn-lt"/>
              </a:rPr>
              <a:t>Esse arquivo contém:</a:t>
            </a:r>
            <a:endParaRPr lang="pt-BR"/>
          </a:p>
          <a:p>
            <a:pPr marL="795020" lvl="1" indent="-337820"/>
            <a:r>
              <a:rPr lang="pt-BR" dirty="0">
                <a:ea typeface="+mn-lt"/>
                <a:cs typeface="+mn-lt"/>
              </a:rPr>
              <a:t>Instruções de máquina (se compilado)</a:t>
            </a:r>
            <a:endParaRPr lang="pt-BR" dirty="0"/>
          </a:p>
          <a:p>
            <a:pPr marL="795020" lvl="1" indent="-337820"/>
            <a:r>
              <a:rPr lang="pt-BR" dirty="0">
                <a:ea typeface="+mn-lt"/>
                <a:cs typeface="+mn-lt"/>
              </a:rPr>
              <a:t>Dados estáticos</a:t>
            </a:r>
            <a:endParaRPr lang="pt-BR" dirty="0"/>
          </a:p>
          <a:p>
            <a:pPr marL="795020" lvl="1" indent="-337820"/>
            <a:r>
              <a:rPr lang="pt-BR" dirty="0">
                <a:ea typeface="+mn-lt"/>
                <a:cs typeface="+mn-lt"/>
              </a:rPr>
              <a:t>Tabelas de símbolos (em alguns casos)</a:t>
            </a:r>
            <a:endParaRPr lang="pt-BR" dirty="0"/>
          </a:p>
          <a:p>
            <a:pPr marL="344170" indent="-344170"/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3765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A661F-B5FB-D7F0-B696-3C999517D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8106181" cy="1077229"/>
          </a:xfrm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pt-BR" dirty="0">
                <a:cs typeface="Arial"/>
              </a:rPr>
              <a:t>Carregamento pelo Sistema Operacional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3728DE-D23B-9347-B3E6-439E4414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pt-BR" dirty="0">
                <a:ea typeface="+mn-lt"/>
                <a:cs typeface="+mn-lt"/>
              </a:rPr>
              <a:t>Quando você executa o programa (por clique ou terminal), o </a:t>
            </a:r>
            <a:r>
              <a:rPr lang="pt-BR" b="1" dirty="0">
                <a:ea typeface="+mn-lt"/>
                <a:cs typeface="+mn-lt"/>
              </a:rPr>
              <a:t>sistema operacional</a:t>
            </a:r>
            <a:r>
              <a:rPr lang="pt-BR" dirty="0">
                <a:ea typeface="+mn-lt"/>
                <a:cs typeface="+mn-lt"/>
              </a:rPr>
              <a:t>:</a:t>
            </a:r>
            <a:endParaRPr lang="pt-BR" dirty="0">
              <a:cs typeface="Arial" panose="020B0604020202020204"/>
            </a:endParaRPr>
          </a:p>
          <a:p>
            <a:pPr marL="344170" indent="-344170"/>
            <a:r>
              <a:rPr lang="pt-BR">
                <a:ea typeface="+mn-lt"/>
                <a:cs typeface="+mn-lt"/>
              </a:rPr>
              <a:t>Aloca espaço na </a:t>
            </a:r>
            <a:r>
              <a:rPr lang="pt-BR" b="1">
                <a:ea typeface="+mn-lt"/>
                <a:cs typeface="+mn-lt"/>
              </a:rPr>
              <a:t>memória RAM</a:t>
            </a:r>
            <a:endParaRPr lang="pt-BR"/>
          </a:p>
          <a:p>
            <a:pPr marL="344170" indent="-344170"/>
            <a:r>
              <a:rPr lang="pt-BR" dirty="0">
                <a:ea typeface="+mn-lt"/>
                <a:cs typeface="+mn-lt"/>
              </a:rPr>
              <a:t>Carrega as </a:t>
            </a:r>
            <a:r>
              <a:rPr lang="pt-BR" b="1" dirty="0">
                <a:ea typeface="+mn-lt"/>
                <a:cs typeface="+mn-lt"/>
              </a:rPr>
              <a:t>instruções do programa</a:t>
            </a:r>
            <a:r>
              <a:rPr lang="pt-BR" dirty="0">
                <a:ea typeface="+mn-lt"/>
                <a:cs typeface="+mn-lt"/>
              </a:rPr>
              <a:t> para a memória</a:t>
            </a:r>
            <a:endParaRPr lang="pt-BR" dirty="0"/>
          </a:p>
          <a:p>
            <a:pPr marL="344170" indent="-344170"/>
            <a:r>
              <a:rPr lang="pt-BR" dirty="0">
                <a:ea typeface="+mn-lt"/>
                <a:cs typeface="+mn-lt"/>
              </a:rPr>
              <a:t>Inicializa a </a:t>
            </a:r>
            <a:r>
              <a:rPr lang="pt-BR" b="1" dirty="0">
                <a:ea typeface="+mn-lt"/>
                <a:cs typeface="+mn-lt"/>
              </a:rPr>
              <a:t>pilha de execução</a:t>
            </a:r>
            <a:r>
              <a:rPr lang="pt-BR" dirty="0">
                <a:ea typeface="+mn-lt"/>
                <a:cs typeface="+mn-lt"/>
              </a:rPr>
              <a:t> e a </a:t>
            </a:r>
            <a:r>
              <a:rPr lang="pt-BR" b="1" dirty="0">
                <a:ea typeface="+mn-lt"/>
                <a:cs typeface="+mn-lt"/>
              </a:rPr>
              <a:t>área de </a:t>
            </a:r>
            <a:r>
              <a:rPr lang="pt-BR" b="1" dirty="0" err="1">
                <a:ea typeface="+mn-lt"/>
                <a:cs typeface="+mn-lt"/>
              </a:rPr>
              <a:t>heap</a:t>
            </a:r>
            <a:endParaRPr lang="pt-BR" dirty="0" err="1"/>
          </a:p>
          <a:p>
            <a:pPr marL="344170" indent="-344170"/>
            <a:r>
              <a:rPr lang="pt-BR" dirty="0">
                <a:ea typeface="+mn-lt"/>
                <a:cs typeface="+mn-lt"/>
              </a:rPr>
              <a:t>Cria uma </a:t>
            </a:r>
            <a:r>
              <a:rPr lang="pt-BR" b="1" dirty="0">
                <a:ea typeface="+mn-lt"/>
                <a:cs typeface="+mn-lt"/>
              </a:rPr>
              <a:t>estrutura de processo (PCB – </a:t>
            </a:r>
            <a:r>
              <a:rPr lang="pt-BR" b="1" dirty="0" err="1">
                <a:ea typeface="+mn-lt"/>
                <a:cs typeface="+mn-lt"/>
              </a:rPr>
              <a:t>Process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Control</a:t>
            </a:r>
            <a:r>
              <a:rPr lang="pt-BR" b="1" dirty="0">
                <a:ea typeface="+mn-lt"/>
                <a:cs typeface="+mn-lt"/>
              </a:rPr>
              <a:t> Block)</a:t>
            </a:r>
            <a:r>
              <a:rPr lang="pt-BR" dirty="0">
                <a:ea typeface="+mn-lt"/>
                <a:cs typeface="+mn-lt"/>
              </a:rPr>
              <a:t> com informações como registradores, estado, etc.</a:t>
            </a:r>
            <a:endParaRPr lang="pt-BR" dirty="0"/>
          </a:p>
          <a:p>
            <a:pPr marL="344170" indent="-344170"/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420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E3563-DDDC-9D28-7712-0A6C04D5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Bef>
                <a:spcPts val="0"/>
              </a:spcBef>
            </a:pPr>
            <a:r>
              <a:rPr lang="pt-BR" dirty="0">
                <a:cs typeface="Arial" panose="020B0604020202020204"/>
              </a:rPr>
              <a:t>CPU e os Ciclos de instruções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0AB114-C2CF-30F5-163D-9FE05E4F5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A CPU executa o programa usando o </a:t>
            </a:r>
            <a:r>
              <a:rPr lang="pt-BR" b="1" dirty="0">
                <a:ea typeface="+mn-lt"/>
                <a:cs typeface="+mn-lt"/>
              </a:rPr>
              <a:t>ciclo de instruções</a:t>
            </a:r>
            <a:r>
              <a:rPr lang="pt-BR" dirty="0">
                <a:ea typeface="+mn-lt"/>
                <a:cs typeface="+mn-lt"/>
              </a:rPr>
              <a:t>, composto por 3 etapas principais:</a:t>
            </a:r>
            <a:endParaRPr lang="pt-BR" dirty="0">
              <a:cs typeface="Arial" panose="020B0604020202020204"/>
            </a:endParaRPr>
          </a:p>
          <a:p>
            <a:pPr marL="344170" indent="-344170">
              <a:buFont typeface="Arial" panose="05000000000000000000" pitchFamily="2" charset="2"/>
              <a:buChar char="•"/>
            </a:pPr>
            <a:r>
              <a:rPr lang="pt-BR" b="1" dirty="0"/>
              <a:t>Ciclo de Busca-Decodificação-Execução (</a:t>
            </a:r>
            <a:r>
              <a:rPr lang="pt-BR" b="1" dirty="0" err="1"/>
              <a:t>Fetch</a:t>
            </a:r>
            <a:r>
              <a:rPr lang="pt-BR" b="1" dirty="0"/>
              <a:t>–</a:t>
            </a:r>
            <a:r>
              <a:rPr lang="pt-BR" b="1" dirty="0" err="1"/>
              <a:t>Decode</a:t>
            </a:r>
            <a:r>
              <a:rPr lang="pt-BR" b="1" dirty="0"/>
              <a:t>–Execute)</a:t>
            </a:r>
            <a:r>
              <a:rPr lang="pt-BR" dirty="0"/>
              <a:t>:</a:t>
            </a:r>
            <a:endParaRPr lang="pt-BR" dirty="0">
              <a:cs typeface="Arial"/>
            </a:endParaRPr>
          </a:p>
          <a:p>
            <a:pPr marL="908050" lvl="1" indent="-457200">
              <a:buAutoNum type="arabicPeriod"/>
            </a:pPr>
            <a:r>
              <a:rPr lang="pt-BR" b="1" dirty="0">
                <a:ea typeface="+mn-lt"/>
                <a:cs typeface="+mn-lt"/>
              </a:rPr>
              <a:t>Busca (</a:t>
            </a:r>
            <a:r>
              <a:rPr lang="pt-BR" b="1" dirty="0" err="1">
                <a:ea typeface="+mn-lt"/>
                <a:cs typeface="+mn-lt"/>
              </a:rPr>
              <a:t>Fetch</a:t>
            </a:r>
            <a:r>
              <a:rPr lang="pt-BR" b="1" dirty="0">
                <a:ea typeface="+mn-lt"/>
                <a:cs typeface="+mn-lt"/>
              </a:rPr>
              <a:t>)</a:t>
            </a:r>
            <a:r>
              <a:rPr lang="pt-BR" dirty="0">
                <a:ea typeface="+mn-lt"/>
                <a:cs typeface="+mn-lt"/>
              </a:rPr>
              <a:t>: A CPU lê a próxima instrução da memória RAM (endereço no contador de programa - PC).</a:t>
            </a:r>
            <a:endParaRPr lang="pt-BR" dirty="0">
              <a:cs typeface="Arial" panose="020B0604020202020204"/>
            </a:endParaRPr>
          </a:p>
          <a:p>
            <a:pPr marL="800100" lvl="1" indent="-342900">
              <a:buAutoNum type="arabicPeriod"/>
            </a:pPr>
            <a:r>
              <a:rPr lang="pt-BR" b="1">
                <a:ea typeface="+mn-lt"/>
                <a:cs typeface="+mn-lt"/>
              </a:rPr>
              <a:t>Decodificação (</a:t>
            </a:r>
            <a:r>
              <a:rPr lang="pt-BR" b="1" err="1">
                <a:ea typeface="+mn-lt"/>
                <a:cs typeface="+mn-lt"/>
              </a:rPr>
              <a:t>Decode</a:t>
            </a:r>
            <a:r>
              <a:rPr lang="pt-BR" b="1" dirty="0">
                <a:ea typeface="+mn-lt"/>
                <a:cs typeface="+mn-lt"/>
              </a:rPr>
              <a:t>)</a:t>
            </a:r>
            <a:r>
              <a:rPr lang="pt-BR" dirty="0">
                <a:ea typeface="+mn-lt"/>
                <a:cs typeface="+mn-lt"/>
              </a:rPr>
              <a:t>: A unidade de controle interpreta a instrução binária (</a:t>
            </a:r>
            <a:r>
              <a:rPr lang="pt-BR" err="1">
                <a:ea typeface="+mn-lt"/>
                <a:cs typeface="+mn-lt"/>
              </a:rPr>
              <a:t>opcode</a:t>
            </a:r>
            <a:r>
              <a:rPr lang="pt-BR" dirty="0">
                <a:ea typeface="+mn-lt"/>
                <a:cs typeface="+mn-lt"/>
              </a:rPr>
              <a:t>).</a:t>
            </a:r>
            <a:endParaRPr lang="pt-BR">
              <a:cs typeface="Arial" panose="020B0604020202020204"/>
            </a:endParaRPr>
          </a:p>
          <a:p>
            <a:pPr marL="800100" lvl="1" indent="-342900">
              <a:buAutoNum type="arabicPeriod"/>
            </a:pPr>
            <a:r>
              <a:rPr lang="pt-BR" b="1" dirty="0">
                <a:ea typeface="+mn-lt"/>
                <a:cs typeface="+mn-lt"/>
              </a:rPr>
              <a:t>Execução (Execute)</a:t>
            </a:r>
            <a:r>
              <a:rPr lang="pt-BR" dirty="0">
                <a:ea typeface="+mn-lt"/>
                <a:cs typeface="+mn-lt"/>
              </a:rPr>
              <a:t>: A CPU executa a instrução (</a:t>
            </a:r>
            <a:r>
              <a:rPr lang="pt-BR" dirty="0" err="1">
                <a:ea typeface="+mn-lt"/>
                <a:cs typeface="+mn-lt"/>
              </a:rPr>
              <a:t>ex</a:t>
            </a:r>
            <a:r>
              <a:rPr lang="pt-BR" dirty="0">
                <a:ea typeface="+mn-lt"/>
                <a:cs typeface="+mn-lt"/>
              </a:rPr>
              <a:t>: soma, leitura de memória, salto condicional).</a:t>
            </a:r>
            <a:endParaRPr lang="pt-BR" dirty="0">
              <a:cs typeface="Arial"/>
            </a:endParaRPr>
          </a:p>
          <a:p>
            <a:pPr marL="344170" indent="-344170">
              <a:buFont typeface="Arial" panose="05000000000000000000" pitchFamily="2" charset="2"/>
              <a:buChar char="•"/>
            </a:pPr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675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E2EFC-8BE4-1A6B-62E1-C6517F0B3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pt-BR">
                <a:cs typeface="Arial" panose="020B0604020202020204"/>
              </a:rPr>
              <a:t>Uso de registradores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DDCDB6-25A6-EC64-6963-A0F576CDC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A CPU usa </a:t>
            </a:r>
            <a:r>
              <a:rPr lang="pt-BR" b="1">
                <a:ea typeface="+mn-lt"/>
                <a:cs typeface="+mn-lt"/>
              </a:rPr>
              <a:t>registradores</a:t>
            </a:r>
            <a:r>
              <a:rPr lang="pt-BR">
                <a:ea typeface="+mn-lt"/>
                <a:cs typeface="+mn-lt"/>
              </a:rPr>
              <a:t> para operações rápidas:</a:t>
            </a:r>
            <a:endParaRPr lang="pt-BR">
              <a:cs typeface="Arial" panose="020B0604020202020204"/>
            </a:endParaRPr>
          </a:p>
          <a:p>
            <a:pPr marL="800100" lvl="1" indent="-342900">
              <a:buAutoNum type="arabicPeriod"/>
            </a:pPr>
            <a:r>
              <a:rPr lang="pt-BR">
                <a:latin typeface="Consolas"/>
              </a:rPr>
              <a:t>PC</a:t>
            </a:r>
            <a:r>
              <a:rPr lang="pt-BR">
                <a:ea typeface="+mn-lt"/>
                <a:cs typeface="+mn-lt"/>
              </a:rPr>
              <a:t> (</a:t>
            </a:r>
            <a:r>
              <a:rPr lang="pt-BR" err="1">
                <a:ea typeface="+mn-lt"/>
                <a:cs typeface="+mn-lt"/>
              </a:rPr>
              <a:t>Program</a:t>
            </a:r>
            <a:r>
              <a:rPr lang="pt-BR">
                <a:ea typeface="+mn-lt"/>
                <a:cs typeface="+mn-lt"/>
              </a:rPr>
              <a:t> Counter): endereço da próxima instrução</a:t>
            </a:r>
            <a:endParaRPr lang="pt-BR">
              <a:cs typeface="Arial"/>
            </a:endParaRPr>
          </a:p>
          <a:p>
            <a:pPr marL="800100" lvl="1" indent="-342900">
              <a:buAutoNum type="arabicPeriod"/>
            </a:pPr>
            <a:r>
              <a:rPr lang="pt-BR" dirty="0">
                <a:latin typeface="Consolas"/>
              </a:rPr>
              <a:t>IR</a:t>
            </a:r>
            <a:r>
              <a:rPr lang="pt-BR" dirty="0">
                <a:ea typeface="+mn-lt"/>
                <a:cs typeface="+mn-lt"/>
              </a:rPr>
              <a:t> (</a:t>
            </a:r>
            <a:r>
              <a:rPr lang="pt-BR" err="1">
                <a:ea typeface="+mn-lt"/>
                <a:cs typeface="+mn-lt"/>
              </a:rPr>
              <a:t>Instruction</a:t>
            </a:r>
            <a:r>
              <a:rPr lang="pt-BR" dirty="0">
                <a:ea typeface="+mn-lt"/>
                <a:cs typeface="+mn-lt"/>
              </a:rPr>
              <a:t> Register): instrução atual</a:t>
            </a:r>
            <a:endParaRPr lang="pt-BR">
              <a:cs typeface="Arial"/>
            </a:endParaRPr>
          </a:p>
          <a:p>
            <a:pPr marL="800100" lvl="1" indent="-342900">
              <a:buAutoNum type="arabicPeriod"/>
            </a:pPr>
            <a:r>
              <a:rPr lang="pt-BR" dirty="0">
                <a:latin typeface="Consolas"/>
              </a:rPr>
              <a:t>ACC</a:t>
            </a:r>
            <a:r>
              <a:rPr lang="pt-BR" dirty="0">
                <a:ea typeface="+mn-lt"/>
                <a:cs typeface="+mn-lt"/>
              </a:rPr>
              <a:t>, </a:t>
            </a:r>
            <a:r>
              <a:rPr lang="pt-BR" dirty="0">
                <a:latin typeface="Consolas"/>
              </a:rPr>
              <a:t>R1</a:t>
            </a:r>
            <a:r>
              <a:rPr lang="pt-BR" dirty="0">
                <a:ea typeface="+mn-lt"/>
                <a:cs typeface="+mn-lt"/>
              </a:rPr>
              <a:t>, </a:t>
            </a:r>
            <a:r>
              <a:rPr lang="pt-BR" dirty="0">
                <a:latin typeface="Consolas"/>
              </a:rPr>
              <a:t>R2</a:t>
            </a:r>
            <a:r>
              <a:rPr lang="pt-BR" dirty="0">
                <a:ea typeface="+mn-lt"/>
                <a:cs typeface="+mn-lt"/>
              </a:rPr>
              <a:t>, etc.: registradores de uso geral</a:t>
            </a:r>
            <a:endParaRPr lang="pt-BR">
              <a:cs typeface="Arial"/>
            </a:endParaRPr>
          </a:p>
          <a:p>
            <a:pPr marL="344170" indent="-344170"/>
            <a:r>
              <a:rPr lang="pt-BR" dirty="0">
                <a:ea typeface="+mn-lt"/>
                <a:cs typeface="+mn-lt"/>
              </a:rPr>
              <a:t>Dados temporários e resultados intermediários são mantidos aqui.</a:t>
            </a:r>
            <a:endParaRPr lang="pt-BR" dirty="0"/>
          </a:p>
          <a:p>
            <a:pPr marL="344170" indent="-344170"/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3295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A62A2-AB88-C23D-7489-FE0BF9DC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Bef>
                <a:spcPts val="0"/>
              </a:spcBef>
            </a:pPr>
            <a:r>
              <a:rPr lang="pt-BR" dirty="0">
                <a:cs typeface="Arial" panose="020B0604020202020204"/>
              </a:rPr>
              <a:t>Acesso à memória e Entrada/Saída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527F4A-ABFC-FD47-746F-FD2802285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pt-BR" dirty="0">
                <a:ea typeface="+mn-lt"/>
                <a:cs typeface="+mn-lt"/>
              </a:rPr>
              <a:t>Instruções podem:</a:t>
            </a:r>
            <a:endParaRPr lang="pt-BR" dirty="0">
              <a:cs typeface="Arial"/>
            </a:endParaRPr>
          </a:p>
          <a:p>
            <a:pPr marL="795020" lvl="1" indent="-337820"/>
            <a:r>
              <a:rPr lang="pt-BR" dirty="0">
                <a:ea typeface="+mn-lt"/>
                <a:cs typeface="+mn-lt"/>
              </a:rPr>
              <a:t>Ler ou escrever da memória (RAM)</a:t>
            </a:r>
            <a:endParaRPr lang="pt-BR" dirty="0"/>
          </a:p>
          <a:p>
            <a:pPr marL="795020" lvl="1" indent="-337820"/>
            <a:r>
              <a:rPr lang="pt-BR" dirty="0">
                <a:ea typeface="+mn-lt"/>
                <a:cs typeface="+mn-lt"/>
              </a:rPr>
              <a:t>Fazer chamadas ao sistema operacional para acessar:</a:t>
            </a:r>
            <a:endParaRPr lang="pt-BR" dirty="0"/>
          </a:p>
          <a:p>
            <a:pPr marL="1258570" lvl="2" indent="-344170"/>
            <a:r>
              <a:rPr lang="pt-BR" dirty="0">
                <a:ea typeface="+mn-lt"/>
                <a:cs typeface="+mn-lt"/>
              </a:rPr>
              <a:t>Disco</a:t>
            </a:r>
            <a:endParaRPr lang="pt-BR" dirty="0">
              <a:cs typeface="Arial"/>
            </a:endParaRPr>
          </a:p>
          <a:p>
            <a:pPr marL="1258570" lvl="2" indent="-344170"/>
            <a:r>
              <a:rPr lang="pt-BR" dirty="0">
                <a:ea typeface="+mn-lt"/>
                <a:cs typeface="+mn-lt"/>
              </a:rPr>
              <a:t>Tela (vídeo)</a:t>
            </a:r>
            <a:endParaRPr lang="pt-BR" dirty="0"/>
          </a:p>
          <a:p>
            <a:pPr marL="1258570" lvl="2" indent="-344170"/>
            <a:r>
              <a:rPr lang="pt-BR" dirty="0">
                <a:ea typeface="+mn-lt"/>
                <a:cs typeface="+mn-lt"/>
              </a:rPr>
              <a:t>Teclado, rede, etc.</a:t>
            </a:r>
            <a:endParaRPr lang="pt-BR" dirty="0"/>
          </a:p>
          <a:p>
            <a:pPr marL="344170" indent="-344170"/>
            <a:r>
              <a:rPr lang="pt-BR" dirty="0">
                <a:ea typeface="+mn-lt"/>
                <a:cs typeface="+mn-lt"/>
              </a:rPr>
              <a:t>Essas interações são feitas por interrupções ou </a:t>
            </a:r>
            <a:r>
              <a:rPr lang="pt-BR" b="1" dirty="0">
                <a:ea typeface="+mn-lt"/>
                <a:cs typeface="+mn-lt"/>
              </a:rPr>
              <a:t>c</a:t>
            </a:r>
            <a:r>
              <a:rPr lang="pt-BR" dirty="0">
                <a:ea typeface="+mn-lt"/>
                <a:cs typeface="+mn-lt"/>
              </a:rPr>
              <a:t>hamadas de sistema (</a:t>
            </a:r>
            <a:r>
              <a:rPr lang="pt-BR" dirty="0" err="1">
                <a:ea typeface="+mn-lt"/>
                <a:cs typeface="+mn-lt"/>
              </a:rPr>
              <a:t>syscalls</a:t>
            </a:r>
            <a:r>
              <a:rPr lang="pt-BR" dirty="0">
                <a:ea typeface="+mn-lt"/>
                <a:cs typeface="+mn-lt"/>
              </a:rPr>
              <a:t>).</a:t>
            </a:r>
            <a:endParaRPr lang="pt-BR" dirty="0"/>
          </a:p>
          <a:p>
            <a:pPr marL="344170" indent="-344170"/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290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6E2A9-71BA-F1A9-16C4-372A222ED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Bef>
                <a:spcPts val="0"/>
              </a:spcBef>
            </a:pPr>
            <a:r>
              <a:rPr lang="pt-BR" dirty="0">
                <a:cs typeface="Arial" panose="020B0604020202020204"/>
              </a:rPr>
              <a:t>Gerenciamento de Processos e Threads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49D679-885E-5BA4-1DC5-F20EE2503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pt-BR" dirty="0">
                <a:ea typeface="+mn-lt"/>
                <a:cs typeface="+mn-lt"/>
              </a:rPr>
              <a:t>O SO pode alternar entre múltiplos programas usando escalonamento (multitarefa).</a:t>
            </a:r>
            <a:endParaRPr lang="pt-BR" dirty="0">
              <a:cs typeface="Arial" panose="020B0604020202020204"/>
            </a:endParaRPr>
          </a:p>
          <a:p>
            <a:pPr marL="344170" indent="-344170"/>
            <a:r>
              <a:rPr lang="pt-BR" dirty="0">
                <a:ea typeface="+mn-lt"/>
                <a:cs typeface="+mn-lt"/>
              </a:rPr>
              <a:t>Threads (subprocessos) podem ser executadas paralelamente (em núcleos diferentes da CPU).</a:t>
            </a:r>
            <a:endParaRPr lang="pt-BR" dirty="0"/>
          </a:p>
          <a:p>
            <a:pPr marL="344170" indent="-344170"/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3399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0427E-77E2-40EF-2FA4-528236E9B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Bef>
                <a:spcPts val="0"/>
              </a:spcBef>
            </a:pPr>
            <a:r>
              <a:rPr lang="pt-BR" dirty="0">
                <a:cs typeface="Arial" panose="020B0604020202020204"/>
              </a:rPr>
              <a:t>Encerramento do 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21D846-4731-1ADF-9E62-49C2A0AA7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pt-BR" dirty="0">
                <a:ea typeface="+mn-lt"/>
                <a:cs typeface="+mn-lt"/>
              </a:rPr>
              <a:t>Ao fim do programa, o SO:</a:t>
            </a:r>
            <a:endParaRPr lang="pt-BR" dirty="0">
              <a:cs typeface="Arial" panose="020B0604020202020204"/>
            </a:endParaRP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pt-BR" dirty="0">
                <a:ea typeface="+mn-lt"/>
                <a:cs typeface="+mn-lt"/>
              </a:rPr>
              <a:t>Libera a memória alocada</a:t>
            </a:r>
            <a:endParaRPr lang="pt-BR">
              <a:cs typeface="Arial"/>
            </a:endParaRP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pt-BR" dirty="0">
                <a:ea typeface="+mn-lt"/>
                <a:cs typeface="+mn-lt"/>
              </a:rPr>
              <a:t>Fecha arquivos abertos</a:t>
            </a:r>
            <a:endParaRPr lang="pt-BR">
              <a:cs typeface="Arial"/>
            </a:endParaRP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pt-BR" dirty="0">
                <a:ea typeface="+mn-lt"/>
                <a:cs typeface="+mn-lt"/>
              </a:rPr>
              <a:t>Atualiza a tabela de processos</a:t>
            </a:r>
            <a:endParaRPr lang="pt-BR">
              <a:cs typeface="Arial"/>
            </a:endParaRPr>
          </a:p>
          <a:p>
            <a:pPr marL="344170" indent="-344170"/>
            <a:r>
              <a:rPr lang="pt-BR" dirty="0">
                <a:ea typeface="+mn-lt"/>
                <a:cs typeface="+mn-lt"/>
              </a:rPr>
              <a:t>Envia código de saída (</a:t>
            </a:r>
            <a:r>
              <a:rPr lang="pt-BR" dirty="0" err="1">
                <a:ea typeface="+mn-lt"/>
                <a:cs typeface="+mn-lt"/>
              </a:rPr>
              <a:t>exit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code</a:t>
            </a:r>
            <a:r>
              <a:rPr lang="pt-BR" dirty="0">
                <a:ea typeface="+mn-lt"/>
                <a:cs typeface="+mn-lt"/>
              </a:rPr>
              <a:t>)</a:t>
            </a:r>
            <a:endParaRPr lang="pt-BR" dirty="0"/>
          </a:p>
          <a:p>
            <a:pPr marL="344170" indent="-344170"/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9629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844DE-9B85-DDFD-5F7F-8A1D161E6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Bef>
                <a:spcPts val="0"/>
              </a:spcBef>
            </a:pPr>
            <a:r>
              <a:rPr lang="pt-BR" dirty="0">
                <a:cs typeface="Arial" panose="020B0604020202020204"/>
              </a:rPr>
              <a:t>Fontes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2C8BDD-E034-DC80-EB34-23A3AADE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2017" y="2870981"/>
            <a:ext cx="7796540" cy="3690754"/>
          </a:xfrm>
        </p:spPr>
        <p:txBody>
          <a:bodyPr>
            <a:normAutofit/>
          </a:bodyPr>
          <a:lstStyle/>
          <a:p>
            <a:pPr marL="344170" indent="-344170"/>
            <a:r>
              <a:rPr lang="pt-BR" dirty="0">
                <a:ea typeface="+mn-lt"/>
                <a:cs typeface="+mn-lt"/>
                <a:hlinkClick r:id="rId2"/>
              </a:rPr>
              <a:t>https://en.wikipedia.org/wiki/Program_execution</a:t>
            </a:r>
            <a:endParaRPr lang="pt-BR">
              <a:ea typeface="+mn-lt"/>
              <a:cs typeface="+mn-lt"/>
            </a:endParaRPr>
          </a:p>
          <a:p>
            <a:pPr marL="344170" indent="-344170"/>
            <a:r>
              <a:rPr lang="pt-BR" dirty="0">
                <a:ea typeface="+mn-lt"/>
                <a:cs typeface="+mn-lt"/>
              </a:rPr>
              <a:t>Visão geral de como um programa é executado.</a:t>
            </a:r>
            <a:endParaRPr lang="pt-BR" dirty="0">
              <a:cs typeface="Arial" panose="020B0604020202020204"/>
            </a:endParaRPr>
          </a:p>
          <a:p>
            <a:pPr marL="344170" indent="-344170"/>
            <a:r>
              <a:rPr lang="pt-BR" dirty="0">
                <a:ea typeface="+mn-lt"/>
                <a:cs typeface="+mn-lt"/>
              </a:rPr>
              <a:t>https://www.geeksforgeeks.org/memory-layout-of-c-program</a:t>
            </a:r>
          </a:p>
          <a:p>
            <a:pPr marL="344170" indent="-344170"/>
            <a:r>
              <a:rPr lang="pt-BR" dirty="0">
                <a:ea typeface="+mn-lt"/>
                <a:cs typeface="+mn-lt"/>
              </a:rPr>
              <a:t>Explicação com diagramas e exemplos de linguagens como C.</a:t>
            </a:r>
            <a:endParaRPr lang="pt-BR" dirty="0"/>
          </a:p>
          <a:p>
            <a:pPr marL="344170" indent="-344170"/>
            <a:r>
              <a:rPr lang="pt-BR" dirty="0">
                <a:ea typeface="+mn-lt"/>
                <a:cs typeface="+mn-lt"/>
              </a:rPr>
              <a:t>https://developer.ibm.com/articles/how-operating-systems-work</a:t>
            </a:r>
            <a:endParaRPr lang="pt-BR" dirty="0"/>
          </a:p>
          <a:p>
            <a:pPr marL="344170" indent="-344170"/>
            <a:r>
              <a:rPr lang="pt-BR" dirty="0">
                <a:ea typeface="+mn-lt"/>
                <a:cs typeface="+mn-lt"/>
              </a:rPr>
              <a:t>Explica a função do SO e do hardware na execução.</a:t>
            </a:r>
            <a:endParaRPr lang="pt-BR" dirty="0"/>
          </a:p>
          <a:p>
            <a:pPr marL="344170" indent="-344170"/>
            <a:endParaRPr lang="pt-BR"/>
          </a:p>
          <a:p>
            <a:pPr marL="344170" indent="-344170"/>
            <a:endParaRPr lang="pt-BR" dirty="0">
              <a:cs typeface="Arial" panose="020B0604020202020204"/>
            </a:endParaRPr>
          </a:p>
          <a:p>
            <a:pPr marL="344170" indent="-344170"/>
            <a:endParaRPr lang="pt-BR" dirty="0">
              <a:cs typeface="Arial" panose="020B0604020202020204"/>
            </a:endParaRPr>
          </a:p>
          <a:p>
            <a:pPr marL="344170" indent="-344170"/>
            <a:endParaRPr lang="pt-BR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51482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B0F2AC-8567-4D03-BFFC-653DB596C528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Widescreen</PresentationFormat>
  <Paragraphs>1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Madison</vt:lpstr>
      <vt:lpstr>Como um programa é executado internamente no computador?</vt:lpstr>
      <vt:lpstr>Armazenamento do Programa</vt:lpstr>
      <vt:lpstr>Carregamento pelo Sistema Operacional</vt:lpstr>
      <vt:lpstr>CPU e os Ciclos de instruções</vt:lpstr>
      <vt:lpstr>Uso de registradores </vt:lpstr>
      <vt:lpstr>Acesso à memória e Entrada/Saída</vt:lpstr>
      <vt:lpstr>Gerenciamento de Processos e Threads</vt:lpstr>
      <vt:lpstr>Encerramento do programa</vt:lpstr>
      <vt:lpstr>Fontes utilizadas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158</cp:revision>
  <dcterms:created xsi:type="dcterms:W3CDTF">2025-05-22T19:11:39Z</dcterms:created>
  <dcterms:modified xsi:type="dcterms:W3CDTF">2025-05-22T19:45:27Z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