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446FF-42A7-48DE-AA20-A8874CCD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D7DD49-EC3C-4233-A695-5B6E38102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ACBA0-2585-4B3F-9138-91602345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8C55B-A770-418C-91F4-66562E37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C9C11-FBCD-4E8E-810F-C29C05EB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1CE23-56DD-419F-960B-08031C77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749561-CC71-43AB-ACDA-F966FA5F8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09B62-B20C-4881-8658-03B10C47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03FAB-A8CA-4DB9-AA62-576A246E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A1CB3-ED5C-4892-8613-DBFAEDAA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66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A1DE61-3F64-4837-8925-EA672B1D7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8C101B-AA94-499E-9D95-9A3030CF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4F796-96F7-4C92-B914-0C00FDD6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1C9E2-0F52-40B7-B487-7B0D7054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AB580-6856-4CC5-85B4-DFA59D31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72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A6967-EFA2-4365-A7DA-B7007B76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86086-6120-44EE-84BA-ABC59220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7456A-E25C-46E7-BCA4-3469FD8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2351DC-EA90-4A93-9677-0628FAD9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95D211-5859-49A7-9361-242DE0D1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44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3E7F5-CDEA-4EA3-81D4-9E7630C8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DF769-E74F-4101-9605-8CB28BE1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3B0BB-A4FD-447A-BF40-7D0CB2DF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692E03-348D-4CEB-901F-EBAB3726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CB82B8-E735-436E-9874-F26C7F40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46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DD8A0-1B83-46FC-B183-9CB40220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0EEF5-B6D1-4AE0-8C17-399AEF590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093E0E-CAA3-448A-A3D3-50A27DC61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D61255-8AE2-4A8A-B89A-42C41EA1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7315BD-DC03-4563-9D5D-F06F2012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8899D7-F23E-4445-AFD7-F775D511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8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4D986-9A8C-4CF0-835F-1C0EA92B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E65634-1B9C-4939-AB05-6BE27B1D9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703046-6B98-49F5-AB14-E02B5B3E5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F56EE1-EBB9-45CD-9479-E3D0692F0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97CD5C-34E0-46BF-8A7A-C94D233A7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B37A03-12EF-473A-A473-8949FC2D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75FA47-68BB-42FF-9284-98584952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3911DC-B398-4F60-A633-7E4A275C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7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7C0AC-200B-4078-9EB1-B676FF0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9AA7E3-4EB8-4576-AE7D-42AD4F74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B3F2B9-AF23-41C5-9851-6AE1F84C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EE7100-0805-47C6-97D5-021964A0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70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7D11F1-98C7-4AE3-B6CC-35D9CFFC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D9E7D5-B0CE-48C4-BA18-16BF33DD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D5BF4C-1959-4EF4-8863-68B6523D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08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077AE-61C4-4290-AE96-1A543221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101F3-6353-4E91-AFBD-666CF1C7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CEC8E6-123E-4BF0-87AB-E1101D5D2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FD48B0-0877-4151-AA4B-9925758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209806-38A5-47CB-A462-11FFE8C5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EF0732-5405-4C32-AE28-3E468296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7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B7890-F2FF-4192-AC8A-2D224E07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8055FD-6887-4CA9-8727-DA1C53604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09BC2A-5F24-41AF-A39C-41DAD2A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E98FBC-91C5-47B6-8B61-B9535A2B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2556E9-C388-4F6E-8B6B-3862FDBF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C6A75A-6B3F-4C5E-8F4A-37A9299A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9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2A5680-CAFE-4522-BC69-F33EC3C3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BDAB97-E782-4D04-B9D6-C886CFA0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46B91-B5CF-44C1-A39D-2EB2F5DB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E096-A7E8-4CB5-8E65-224B645688B8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048CD-0B4F-4712-9805-D41DE6A9E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5CB4C2-83DE-4A35-931F-3A149464B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64691-2FD5-456B-9B96-6DE7E5A4F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7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2B54B349-DFA4-4FB2-97E2-96F9CEF03CD9}"/>
              </a:ext>
            </a:extLst>
          </p:cNvPr>
          <p:cNvGrpSpPr/>
          <p:nvPr/>
        </p:nvGrpSpPr>
        <p:grpSpPr>
          <a:xfrm>
            <a:off x="443662" y="185460"/>
            <a:ext cx="4781550" cy="5985391"/>
            <a:chOff x="481951" y="343971"/>
            <a:chExt cx="4781550" cy="598539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6B8CEDD-84A3-4682-8F58-41348D7F7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951" y="528637"/>
              <a:ext cx="4781550" cy="5800725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B23BA8B-D665-4F9D-AE97-1208C5E44A8F}"/>
                </a:ext>
              </a:extLst>
            </p:cNvPr>
            <p:cNvSpPr txBox="1"/>
            <p:nvPr/>
          </p:nvSpPr>
          <p:spPr>
            <a:xfrm>
              <a:off x="4257909" y="2292094"/>
              <a:ext cx="8002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330Ω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B0A49F9-DF06-4A54-90BE-ECF229810A0F}"/>
                </a:ext>
              </a:extLst>
            </p:cNvPr>
            <p:cNvSpPr txBox="1"/>
            <p:nvPr/>
          </p:nvSpPr>
          <p:spPr>
            <a:xfrm>
              <a:off x="1431756" y="2328671"/>
              <a:ext cx="8322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10KΩ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3A41FE7-F8B3-46C0-8D1A-9014AB882755}"/>
                </a:ext>
              </a:extLst>
            </p:cNvPr>
            <p:cNvSpPr/>
            <p:nvPr/>
          </p:nvSpPr>
          <p:spPr>
            <a:xfrm>
              <a:off x="2872726" y="633984"/>
              <a:ext cx="687338" cy="66267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4C55B7E-8F5E-479F-B60A-6293C55EB068}"/>
                </a:ext>
              </a:extLst>
            </p:cNvPr>
            <p:cNvSpPr txBox="1"/>
            <p:nvPr/>
          </p:nvSpPr>
          <p:spPr>
            <a:xfrm>
              <a:off x="3765451" y="34397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発光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7455CC5-0181-4DFA-BF12-51440552D706}"/>
                </a:ext>
              </a:extLst>
            </p:cNvPr>
            <p:cNvSpPr txBox="1"/>
            <p:nvPr/>
          </p:nvSpPr>
          <p:spPr>
            <a:xfrm>
              <a:off x="2148134" y="34397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受光</a:t>
              </a:r>
              <a:endParaRPr kumimoji="1" lang="ja-JP" altLang="en-US" dirty="0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F8ACD949-60B2-4566-905B-D07D32393D7C}"/>
                </a:ext>
              </a:extLst>
            </p:cNvPr>
            <p:cNvCxnSpPr/>
            <p:nvPr/>
          </p:nvCxnSpPr>
          <p:spPr>
            <a:xfrm flipH="1">
              <a:off x="3339592" y="713303"/>
              <a:ext cx="525272" cy="252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29C342A5-EFD4-4986-A090-0298BA2C442D}"/>
                </a:ext>
              </a:extLst>
            </p:cNvPr>
            <p:cNvCxnSpPr/>
            <p:nvPr/>
          </p:nvCxnSpPr>
          <p:spPr>
            <a:xfrm>
              <a:off x="2570960" y="633984"/>
              <a:ext cx="446362" cy="263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910EC2A-4639-404F-9A39-09ECE5B09ADC}"/>
                </a:ext>
              </a:extLst>
            </p:cNvPr>
            <p:cNvCxnSpPr/>
            <p:nvPr/>
          </p:nvCxnSpPr>
          <p:spPr>
            <a:xfrm flipV="1">
              <a:off x="2267712" y="1840992"/>
              <a:ext cx="526429" cy="487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95994915-BEC6-48E7-B00C-EA12EA8ED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1480" y="1840992"/>
              <a:ext cx="526429" cy="487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28DA211-C178-4F1D-B29B-376B3FD93BD0}"/>
                </a:ext>
              </a:extLst>
            </p:cNvPr>
            <p:cNvSpPr/>
            <p:nvPr/>
          </p:nvSpPr>
          <p:spPr>
            <a:xfrm>
              <a:off x="2148134" y="1060704"/>
              <a:ext cx="2509884" cy="215215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08B3B848-D8CA-4194-9545-2746EC6DE870}"/>
                </a:ext>
              </a:extLst>
            </p:cNvPr>
            <p:cNvSpPr/>
            <p:nvPr/>
          </p:nvSpPr>
          <p:spPr>
            <a:xfrm>
              <a:off x="1350628" y="2977231"/>
              <a:ext cx="3120709" cy="215215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291A639-2200-4789-9570-1589D2962CF9}"/>
              </a:ext>
            </a:extLst>
          </p:cNvPr>
          <p:cNvSpPr txBox="1"/>
          <p:nvPr/>
        </p:nvSpPr>
        <p:spPr>
          <a:xfrm>
            <a:off x="7074093" y="3596004"/>
            <a:ext cx="4172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センサの出力</a:t>
            </a:r>
            <a:r>
              <a:rPr lang="en-US" altLang="ja-JP" sz="1200" dirty="0"/>
              <a:t>f</a:t>
            </a:r>
            <a:r>
              <a:rPr lang="ja-JP" altLang="en-US" sz="1200" dirty="0"/>
              <a:t>電圧</a:t>
            </a:r>
            <a:r>
              <a:rPr lang="en-US" altLang="ja-JP" sz="1200" dirty="0"/>
              <a:t>V</a:t>
            </a:r>
            <a:r>
              <a:rPr lang="ja-JP" altLang="en-US" sz="1200" dirty="0"/>
              <a:t>は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V=</a:t>
            </a:r>
            <a:r>
              <a:rPr lang="en-US" altLang="ja-JP" sz="1200" dirty="0" err="1"/>
              <a:t>Vcc</a:t>
            </a:r>
            <a:r>
              <a:rPr lang="ja-JP" altLang="en-US" sz="1200" dirty="0"/>
              <a:t>ー</a:t>
            </a:r>
            <a:r>
              <a:rPr lang="en-US" altLang="ja-JP" sz="1200" dirty="0"/>
              <a:t>RI</a:t>
            </a:r>
            <a:r>
              <a:rPr lang="ja-JP" altLang="en-US" sz="1200" dirty="0"/>
              <a:t>　　（</a:t>
            </a:r>
            <a:r>
              <a:rPr lang="en-US" altLang="ja-JP" sz="1200" dirty="0"/>
              <a:t>R</a:t>
            </a:r>
            <a:r>
              <a:rPr lang="ja-JP" altLang="en-US" sz="1200" dirty="0"/>
              <a:t>＝</a:t>
            </a:r>
            <a:r>
              <a:rPr lang="en-US" altLang="ja-JP" sz="1200" dirty="0"/>
              <a:t>10[KΩ]</a:t>
            </a:r>
            <a:r>
              <a:rPr lang="ja-JP" altLang="en-US" sz="1200" dirty="0"/>
              <a:t>、</a:t>
            </a:r>
            <a:r>
              <a:rPr lang="en-US" altLang="ja-JP" sz="1200" dirty="0" err="1"/>
              <a:t>Vcc</a:t>
            </a:r>
            <a:r>
              <a:rPr lang="ja-JP" altLang="en-US" sz="1200" dirty="0"/>
              <a:t>＝</a:t>
            </a:r>
            <a:r>
              <a:rPr lang="en-US" altLang="ja-JP" sz="1200" dirty="0"/>
              <a:t>5[v]</a:t>
            </a:r>
            <a:r>
              <a:rPr lang="ja-JP" altLang="en-US" sz="1200" dirty="0"/>
              <a:t>）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解説</a:t>
            </a:r>
            <a:r>
              <a:rPr lang="en-US" altLang="ja-JP" sz="1200" dirty="0"/>
              <a:t>】</a:t>
            </a:r>
          </a:p>
          <a:p>
            <a:r>
              <a:rPr lang="ja-JP" altLang="en-US" sz="1200" dirty="0"/>
              <a:t>光がトランジスタに当たらないとトランジスタが絶縁（蛇口が閉じている）してので、電流 </a:t>
            </a:r>
            <a:r>
              <a:rPr lang="en-US" altLang="ja-JP" sz="1200" dirty="0"/>
              <a:t>I=0</a:t>
            </a:r>
            <a:r>
              <a:rPr lang="ja-JP" altLang="en-US" sz="1200" dirty="0"/>
              <a:t>　。ゆえに出力は</a:t>
            </a:r>
            <a:endParaRPr lang="en-US" altLang="ja-JP" sz="1200" dirty="0"/>
          </a:p>
          <a:p>
            <a:r>
              <a:rPr lang="ja-JP" altLang="en-US" sz="1200" dirty="0"/>
              <a:t>　　　</a:t>
            </a:r>
            <a:r>
              <a:rPr lang="en-US" altLang="ja-JP" sz="1200" dirty="0"/>
              <a:t>V</a:t>
            </a:r>
            <a:r>
              <a:rPr lang="ja-JP" altLang="en-US" sz="1200" dirty="0"/>
              <a:t>＝</a:t>
            </a:r>
            <a:r>
              <a:rPr lang="en-US" altLang="ja-JP" sz="1200" dirty="0" err="1"/>
              <a:t>Vcc</a:t>
            </a:r>
            <a:r>
              <a:rPr lang="ja-JP" altLang="en-US" sz="1200" dirty="0"/>
              <a:t>ーＲ・</a:t>
            </a:r>
            <a:r>
              <a:rPr lang="en-US" altLang="ja-JP" sz="1200" dirty="0"/>
              <a:t>0</a:t>
            </a:r>
          </a:p>
          <a:p>
            <a:r>
              <a:rPr lang="ja-JP" altLang="en-US" sz="1200" dirty="0"/>
              <a:t>　　　　＝</a:t>
            </a:r>
            <a:r>
              <a:rPr lang="en-US" altLang="ja-JP" sz="1200" dirty="0" err="1"/>
              <a:t>Vcc</a:t>
            </a:r>
            <a:endParaRPr lang="en-US" altLang="ja-JP" sz="1200" dirty="0"/>
          </a:p>
          <a:p>
            <a:r>
              <a:rPr lang="ja-JP" altLang="en-US" sz="1200" dirty="0"/>
              <a:t>　　　　＝</a:t>
            </a:r>
            <a:r>
              <a:rPr lang="en-US" altLang="ja-JP" sz="1200" dirty="0"/>
              <a:t>5[v]</a:t>
            </a:r>
          </a:p>
          <a:p>
            <a:endParaRPr lang="en-US" altLang="ja-JP" sz="1200" dirty="0"/>
          </a:p>
          <a:p>
            <a:r>
              <a:rPr kumimoji="1" lang="ja-JP" altLang="en-US" sz="1200" dirty="0"/>
              <a:t>光が</a:t>
            </a:r>
            <a:r>
              <a:rPr lang="ja-JP" altLang="en-US" sz="1200" dirty="0"/>
              <a:t>トランジスタに</a:t>
            </a:r>
            <a:r>
              <a:rPr kumimoji="1" lang="ja-JP" altLang="en-US" sz="1200" dirty="0"/>
              <a:t>当たるとトランジスタが導通（蛇口が開く）するので、電流が流れる。最大出力は</a:t>
            </a:r>
            <a:endParaRPr kumimoji="1" lang="en-US" altLang="ja-JP" sz="1200" dirty="0"/>
          </a:p>
          <a:p>
            <a:r>
              <a:rPr lang="ja-JP" altLang="en-US" sz="1200" dirty="0"/>
              <a:t>　　　</a:t>
            </a:r>
            <a:r>
              <a:rPr lang="en-US" altLang="ja-JP" sz="1200" dirty="0"/>
              <a:t>V</a:t>
            </a:r>
            <a:r>
              <a:rPr lang="ja-JP" altLang="en-US" sz="1200" dirty="0"/>
              <a:t>＝</a:t>
            </a:r>
            <a:r>
              <a:rPr lang="en-US" altLang="ja-JP" sz="1200" dirty="0" err="1"/>
              <a:t>Vcc</a:t>
            </a:r>
            <a:r>
              <a:rPr lang="en-US" altLang="ja-JP" sz="1200" dirty="0"/>
              <a:t>-RI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900" dirty="0"/>
              <a:t>※</a:t>
            </a:r>
            <a:r>
              <a:rPr lang="ja-JP" altLang="en-US" sz="900" dirty="0"/>
              <a:t>より正確には光の強さによってトランジスタに流れる電流（</a:t>
            </a:r>
            <a:r>
              <a:rPr lang="en-US" altLang="ja-JP" sz="900" dirty="0"/>
              <a:t>I)</a:t>
            </a:r>
            <a:r>
              <a:rPr lang="ja-JP" altLang="en-US" sz="900" dirty="0"/>
              <a:t>が制限されるので、光の強さに応じた出力になる</a:t>
            </a:r>
            <a:endParaRPr kumimoji="1" lang="ja-JP" altLang="en-US" sz="900" dirty="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21F4585-DF56-435E-B618-E909CECAFEE7}"/>
              </a:ext>
            </a:extLst>
          </p:cNvPr>
          <p:cNvCxnSpPr>
            <a:endCxn id="10" idx="1"/>
          </p:cNvCxnSpPr>
          <p:nvPr/>
        </p:nvCxnSpPr>
        <p:spPr>
          <a:xfrm flipV="1">
            <a:off x="2109845" y="806812"/>
            <a:ext cx="724592" cy="52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FBC89DD0-CD88-432F-A19E-BCA0C5D9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13" y="5820705"/>
            <a:ext cx="1587170" cy="900486"/>
          </a:xfrm>
          <a:prstGeom prst="rect">
            <a:avLst/>
          </a:prstGeom>
        </p:spPr>
      </p:pic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E73A606C-F4D2-487D-9A8F-43AB4AE98F6D}"/>
              </a:ext>
            </a:extLst>
          </p:cNvPr>
          <p:cNvGrpSpPr/>
          <p:nvPr/>
        </p:nvGrpSpPr>
        <p:grpSpPr>
          <a:xfrm>
            <a:off x="5692078" y="680801"/>
            <a:ext cx="6092687" cy="2700908"/>
            <a:chOff x="5692078" y="680801"/>
            <a:chExt cx="6092687" cy="2700908"/>
          </a:xfrm>
        </p:grpSpPr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B35EBFDA-D531-4BF1-B407-7B635A9D8D24}"/>
                </a:ext>
              </a:extLst>
            </p:cNvPr>
            <p:cNvGrpSpPr/>
            <p:nvPr/>
          </p:nvGrpSpPr>
          <p:grpSpPr>
            <a:xfrm>
              <a:off x="5692078" y="680801"/>
              <a:ext cx="6092687" cy="2700908"/>
              <a:chOff x="5692078" y="680801"/>
              <a:chExt cx="6092687" cy="2700908"/>
            </a:xfrm>
          </p:grpSpPr>
          <p:grpSp>
            <p:nvGrpSpPr>
              <p:cNvPr id="108" name="グループ化 107">
                <a:extLst>
                  <a:ext uri="{FF2B5EF4-FFF2-40B4-BE49-F238E27FC236}">
                    <a16:creationId xmlns:a16="http://schemas.microsoft.com/office/drawing/2014/main" id="{4BF83D02-2FCD-44AB-963B-6A69953F77AC}"/>
                  </a:ext>
                </a:extLst>
              </p:cNvPr>
              <p:cNvGrpSpPr/>
              <p:nvPr/>
            </p:nvGrpSpPr>
            <p:grpSpPr>
              <a:xfrm>
                <a:off x="5692078" y="680801"/>
                <a:ext cx="6092687" cy="2700908"/>
                <a:chOff x="5692078" y="680801"/>
                <a:chExt cx="6092687" cy="2700908"/>
              </a:xfrm>
            </p:grpSpPr>
            <p:grpSp>
              <p:nvGrpSpPr>
                <p:cNvPr id="103" name="グループ化 102">
                  <a:extLst>
                    <a:ext uri="{FF2B5EF4-FFF2-40B4-BE49-F238E27FC236}">
                      <a16:creationId xmlns:a16="http://schemas.microsoft.com/office/drawing/2014/main" id="{F6E8274A-C3B1-4F56-A382-E0BC85E63087}"/>
                    </a:ext>
                  </a:extLst>
                </p:cNvPr>
                <p:cNvGrpSpPr/>
                <p:nvPr/>
              </p:nvGrpSpPr>
              <p:grpSpPr>
                <a:xfrm>
                  <a:off x="5692078" y="680801"/>
                  <a:ext cx="6092687" cy="2700908"/>
                  <a:chOff x="5692078" y="680801"/>
                  <a:chExt cx="6092687" cy="2700908"/>
                </a:xfrm>
              </p:grpSpPr>
              <p:grpSp>
                <p:nvGrpSpPr>
                  <p:cNvPr id="94" name="グループ化 93">
                    <a:extLst>
                      <a:ext uri="{FF2B5EF4-FFF2-40B4-BE49-F238E27FC236}">
                        <a16:creationId xmlns:a16="http://schemas.microsoft.com/office/drawing/2014/main" id="{DC326F7F-6D27-4166-80CC-72FD4F03A847}"/>
                      </a:ext>
                    </a:extLst>
                  </p:cNvPr>
                  <p:cNvGrpSpPr/>
                  <p:nvPr/>
                </p:nvGrpSpPr>
                <p:grpSpPr>
                  <a:xfrm>
                    <a:off x="5692078" y="680801"/>
                    <a:ext cx="6092687" cy="2700908"/>
                    <a:chOff x="5691444" y="965322"/>
                    <a:chExt cx="6092687" cy="2700908"/>
                  </a:xfrm>
                </p:grpSpPr>
                <p:sp>
                  <p:nvSpPr>
                    <p:cNvPr id="38" name="四角形: 角を丸くする 37">
                      <a:extLst>
                        <a:ext uri="{FF2B5EF4-FFF2-40B4-BE49-F238E27FC236}">
                          <a16:creationId xmlns:a16="http://schemas.microsoft.com/office/drawing/2014/main" id="{B5834179-93BD-420D-A216-ACEA23AE3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1444" y="965322"/>
                      <a:ext cx="5069236" cy="2700908"/>
                    </a:xfrm>
                    <a:prstGeom prst="roundRect">
                      <a:avLst>
                        <a:gd name="adj" fmla="val 6342"/>
                      </a:avLst>
                    </a:prstGeom>
                    <a:solidFill>
                      <a:srgbClr val="F7F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53" name="グループ化 52">
                      <a:extLst>
                        <a:ext uri="{FF2B5EF4-FFF2-40B4-BE49-F238E27FC236}">
                          <a16:creationId xmlns:a16="http://schemas.microsoft.com/office/drawing/2014/main" id="{C99B7AB6-CDEE-4B20-B02D-EEAE617E09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9453" y="1222519"/>
                      <a:ext cx="3715626" cy="1955639"/>
                      <a:chOff x="7206799" y="1235178"/>
                      <a:chExt cx="3715626" cy="1394118"/>
                    </a:xfrm>
                  </p:grpSpPr>
                  <p:sp>
                    <p:nvSpPr>
                      <p:cNvPr id="42" name="正方形/長方形 41">
                        <a:extLst>
                          <a:ext uri="{FF2B5EF4-FFF2-40B4-BE49-F238E27FC236}">
                            <a16:creationId xmlns:a16="http://schemas.microsoft.com/office/drawing/2014/main" id="{C0AE23A3-7024-433C-9ED5-A8733C91558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501478" y="1235178"/>
                        <a:ext cx="1182070" cy="139411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pic>
                    <p:nvPicPr>
                      <p:cNvPr id="35" name="図 34">
                        <a:extLst>
                          <a:ext uri="{FF2B5EF4-FFF2-40B4-BE49-F238E27FC236}">
                            <a16:creationId xmlns:a16="http://schemas.microsoft.com/office/drawing/2014/main" id="{C9021762-2963-4D97-8F93-D85A2C8916F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44709" t="7407" r="12386" b="11211"/>
                      <a:stretch/>
                    </p:blipFill>
                    <p:spPr>
                      <a:xfrm>
                        <a:off x="9288692" y="2022798"/>
                        <a:ext cx="229247" cy="36115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3" name="図 42">
                        <a:extLst>
                          <a:ext uri="{FF2B5EF4-FFF2-40B4-BE49-F238E27FC236}">
                            <a16:creationId xmlns:a16="http://schemas.microsoft.com/office/drawing/2014/main" id="{4E1FAD7B-9954-49D6-898B-E8FF3AF8839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 rot="16200000" flipH="1">
                        <a:off x="10539694" y="1410135"/>
                        <a:ext cx="339849" cy="425612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40" name="グループ化 39">
                        <a:extLst>
                          <a:ext uri="{FF2B5EF4-FFF2-40B4-BE49-F238E27FC236}">
                            <a16:creationId xmlns:a16="http://schemas.microsoft.com/office/drawing/2014/main" id="{45694010-D927-4293-A2B9-0F2776AEE7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06799" y="1235179"/>
                        <a:ext cx="1739141" cy="1394117"/>
                        <a:chOff x="5435279" y="633983"/>
                        <a:chExt cx="2207415" cy="1658104"/>
                      </a:xfrm>
                    </p:grpSpPr>
                    <p:sp>
                      <p:nvSpPr>
                        <p:cNvPr id="25" name="正方形/長方形 24">
                          <a:extLst>
                            <a:ext uri="{FF2B5EF4-FFF2-40B4-BE49-F238E27FC236}">
                              <a16:creationId xmlns:a16="http://schemas.microsoft.com/office/drawing/2014/main" id="{00E165A1-31D2-4307-B005-14ACEEE6E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04515" y="633983"/>
                          <a:ext cx="1344278" cy="16581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27" name="図 26">
                          <a:extLst>
                            <a:ext uri="{FF2B5EF4-FFF2-40B4-BE49-F238E27FC236}">
                              <a16:creationId xmlns:a16="http://schemas.microsoft.com/office/drawing/2014/main" id="{78264288-EA76-48F1-A2FA-E1929EB412A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 rot="5400000">
                          <a:off x="5482836" y="851357"/>
                          <a:ext cx="404202" cy="4993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" name="図 30">
                          <a:extLst>
                            <a:ext uri="{FF2B5EF4-FFF2-40B4-BE49-F238E27FC236}">
                              <a16:creationId xmlns:a16="http://schemas.microsoft.com/office/drawing/2014/main" id="{BDA1CB06-BE2F-4D9C-BCCE-3F3B88A74EB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 rot="5400000">
                          <a:off x="6763198" y="739207"/>
                          <a:ext cx="714374" cy="65017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図 32">
                          <a:extLst>
                            <a:ext uri="{FF2B5EF4-FFF2-40B4-BE49-F238E27FC236}">
                              <a16:creationId xmlns:a16="http://schemas.microsoft.com/office/drawing/2014/main" id="{BC5D52CF-0CAD-4B06-9A5A-20B77A6213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 rot="5400000">
                          <a:off x="6984700" y="1326771"/>
                          <a:ext cx="399002" cy="916987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44" name="図 43">
                        <a:extLst>
                          <a:ext uri="{FF2B5EF4-FFF2-40B4-BE49-F238E27FC236}">
                            <a16:creationId xmlns:a16="http://schemas.microsoft.com/office/drawing/2014/main" id="{018F7C07-669A-450A-9DA6-8F97E070E66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 rot="16200000" flipH="1">
                        <a:off x="9157070" y="1313165"/>
                        <a:ext cx="600640" cy="57172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54" name="テキスト ボックス 53">
                      <a:extLst>
                        <a:ext uri="{FF2B5EF4-FFF2-40B4-BE49-F238E27FC236}">
                          <a16:creationId xmlns:a16="http://schemas.microsoft.com/office/drawing/2014/main" id="{68C69A4F-3B99-4AD0-BCA8-DE97C77FEC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2805" y="1508161"/>
                      <a:ext cx="593432" cy="38856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200" dirty="0"/>
                        <a:t>330Ω</a:t>
                      </a:r>
                      <a:endParaRPr kumimoji="1" lang="ja-JP" altLang="en-US" sz="1200" dirty="0"/>
                    </a:p>
                  </p:txBody>
                </p: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D07589C9-1C10-48F1-96EC-F36F7F0AE0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11248" y="1489692"/>
                      <a:ext cx="614271" cy="38856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200" dirty="0"/>
                        <a:t>10KΩ</a:t>
                      </a:r>
                      <a:endParaRPr kumimoji="1" lang="ja-JP" altLang="en-US" sz="1200" dirty="0"/>
                    </a:p>
                  </p:txBody>
                </p:sp>
                <p:cxnSp>
                  <p:nvCxnSpPr>
                    <p:cNvPr id="57" name="直線コネクタ 56">
                      <a:extLst>
                        <a:ext uri="{FF2B5EF4-FFF2-40B4-BE49-F238E27FC236}">
                          <a16:creationId xmlns:a16="http://schemas.microsoft.com/office/drawing/2014/main" id="{DDF38C31-026B-4A15-979D-F44EC58868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09452" y="3178156"/>
                      <a:ext cx="229468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線コネクタ 61">
                      <a:extLst>
                        <a:ext uri="{FF2B5EF4-FFF2-40B4-BE49-F238E27FC236}">
                          <a16:creationId xmlns:a16="http://schemas.microsoft.com/office/drawing/2014/main" id="{241D3029-A739-4750-B52B-97D5BE71D4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25367" y="1223074"/>
                      <a:ext cx="20046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" name="テキスト ボックス 65">
                      <a:extLst>
                        <a:ext uri="{FF2B5EF4-FFF2-40B4-BE49-F238E27FC236}">
                          <a16:creationId xmlns:a16="http://schemas.microsoft.com/office/drawing/2014/main" id="{10E65370-239F-4A19-BCD1-B98AAD9BFC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8123" y="3039656"/>
                      <a:ext cx="9252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200" dirty="0"/>
                        <a:t>0[v](GND)</a:t>
                      </a:r>
                      <a:endParaRPr kumimoji="1" lang="ja-JP" altLang="en-US" sz="1200" dirty="0"/>
                    </a:p>
                  </p:txBody>
                </p:sp>
                <p:sp>
                  <p:nvSpPr>
                    <p:cNvPr id="67" name="テキスト ボックス 66">
                      <a:extLst>
                        <a:ext uri="{FF2B5EF4-FFF2-40B4-BE49-F238E27FC236}">
                          <a16:creationId xmlns:a16="http://schemas.microsoft.com/office/drawing/2014/main" id="{DA59D1EB-899A-4999-958F-02261DB21D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14702" y="1084019"/>
                      <a:ext cx="84189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200" dirty="0"/>
                        <a:t>5[v](</a:t>
                      </a:r>
                      <a:r>
                        <a:rPr kumimoji="1" lang="en-US" altLang="ja-JP" sz="1200" dirty="0" err="1"/>
                        <a:t>Vcc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p:txBody>
                </p:sp>
                <p:grpSp>
                  <p:nvGrpSpPr>
                    <p:cNvPr id="89" name="グループ化 88">
                      <a:extLst>
                        <a:ext uri="{FF2B5EF4-FFF2-40B4-BE49-F238E27FC236}">
                          <a16:creationId xmlns:a16="http://schemas.microsoft.com/office/drawing/2014/main" id="{3D9CE9F4-20D4-437D-9D06-FAC80777FC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5771" y="1089020"/>
                      <a:ext cx="5259846" cy="2202166"/>
                      <a:chOff x="6373117" y="1021667"/>
                      <a:chExt cx="5259846" cy="2202166"/>
                    </a:xfrm>
                  </p:grpSpPr>
                  <p:sp>
                    <p:nvSpPr>
                      <p:cNvPr id="59" name="円弧 58">
                        <a:extLst>
                          <a:ext uri="{FF2B5EF4-FFF2-40B4-BE49-F238E27FC236}">
                            <a16:creationId xmlns:a16="http://schemas.microsoft.com/office/drawing/2014/main" id="{7452AB41-4AA3-4ABA-AA34-0EAD636D1C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5008" y="1549858"/>
                        <a:ext cx="600010" cy="1293329"/>
                      </a:xfrm>
                      <a:prstGeom prst="arc">
                        <a:avLst>
                          <a:gd name="adj1" fmla="val 11989350"/>
                          <a:gd name="adj2" fmla="val 9395247"/>
                        </a:avLst>
                      </a:prstGeom>
                      <a:ln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0" name="円弧 59">
                        <a:extLst>
                          <a:ext uri="{FF2B5EF4-FFF2-40B4-BE49-F238E27FC236}">
                            <a16:creationId xmlns:a16="http://schemas.microsoft.com/office/drawing/2014/main" id="{0D51B86C-37DD-4641-8A41-DCA2AC3C895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656859" y="1586070"/>
                        <a:ext cx="758781" cy="1281432"/>
                      </a:xfrm>
                      <a:prstGeom prst="arc">
                        <a:avLst>
                          <a:gd name="adj1" fmla="val 11989350"/>
                          <a:gd name="adj2" fmla="val 9395247"/>
                        </a:avLst>
                      </a:prstGeom>
                      <a:ln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2" name="四角形: 角を丸くする 71">
                        <a:extLst>
                          <a:ext uri="{FF2B5EF4-FFF2-40B4-BE49-F238E27FC236}">
                            <a16:creationId xmlns:a16="http://schemas.microsoft.com/office/drawing/2014/main" id="{3B4306EF-A243-4482-8750-5C4C770D8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0926" y="3008618"/>
                        <a:ext cx="4613076" cy="215215"/>
                      </a:xfrm>
                      <a:prstGeom prst="roundRect">
                        <a:avLst/>
                      </a:prstGeom>
                      <a:solidFill>
                        <a:schemeClr val="tx1">
                          <a:alpha val="2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3" name="四角形: 角を丸くする 72">
                        <a:extLst>
                          <a:ext uri="{FF2B5EF4-FFF2-40B4-BE49-F238E27FC236}">
                            <a16:creationId xmlns:a16="http://schemas.microsoft.com/office/drawing/2014/main" id="{001598A5-11CB-4DB7-9299-B7A48840FA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3117" y="1021667"/>
                        <a:ext cx="4662216" cy="215215"/>
                      </a:xfrm>
                      <a:prstGeom prst="roundRect">
                        <a:avLst/>
                      </a:prstGeom>
                      <a:solidFill>
                        <a:srgbClr val="FF0000">
                          <a:alpha val="2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6" name="楕円 75">
                        <a:extLst>
                          <a:ext uri="{FF2B5EF4-FFF2-40B4-BE49-F238E27FC236}">
                            <a16:creationId xmlns:a16="http://schemas.microsoft.com/office/drawing/2014/main" id="{06167A87-8787-405F-966F-7A9CCDC0F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57390" y="2029338"/>
                        <a:ext cx="93013" cy="93013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78" name="直線コネクタ 77">
                        <a:extLst>
                          <a:ext uri="{FF2B5EF4-FFF2-40B4-BE49-F238E27FC236}">
                            <a16:creationId xmlns:a16="http://schemas.microsoft.com/office/drawing/2014/main" id="{F44C4305-9057-43AD-9523-DE25D2D4E4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503897" y="2072843"/>
                        <a:ext cx="2129066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4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コネクタ 80">
                        <a:extLst>
                          <a:ext uri="{FF2B5EF4-FFF2-40B4-BE49-F238E27FC236}">
                            <a16:creationId xmlns:a16="http://schemas.microsoft.com/office/drawing/2014/main" id="{BD1E8372-76B7-4627-AB37-8EC84E1D6C3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683548" y="3112621"/>
                        <a:ext cx="949415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直線矢印コネクタ 87">
                        <a:extLst>
                          <a:ext uri="{FF2B5EF4-FFF2-40B4-BE49-F238E27FC236}">
                            <a16:creationId xmlns:a16="http://schemas.microsoft.com/office/drawing/2014/main" id="{1C2EEF0B-97F9-4AE9-87A0-B07BD96BB10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476139" y="2083978"/>
                        <a:ext cx="0" cy="1026825"/>
                      </a:xfrm>
                      <a:prstGeom prst="straightConnector1">
                        <a:avLst/>
                      </a:prstGeom>
                      <a:ln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1" name="テキスト ボックス 90">
                      <a:extLst>
                        <a:ext uri="{FF2B5EF4-FFF2-40B4-BE49-F238E27FC236}">
                          <a16:creationId xmlns:a16="http://schemas.microsoft.com/office/drawing/2014/main" id="{9335F3FA-B3DF-4D5B-BBF6-54B8DF780A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45232" y="2379083"/>
                      <a:ext cx="8388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1200" dirty="0"/>
                        <a:t>センサの出力電圧</a:t>
                      </a:r>
                      <a:endParaRPr lang="en-US" altLang="ja-JP" sz="1200" dirty="0"/>
                    </a:p>
                  </p:txBody>
                </p:sp>
                <p:sp>
                  <p:nvSpPr>
                    <p:cNvPr id="98" name="テキスト ボックス 97">
                      <a:extLst>
                        <a:ext uri="{FF2B5EF4-FFF2-40B4-BE49-F238E27FC236}">
                          <a16:creationId xmlns:a16="http://schemas.microsoft.com/office/drawing/2014/main" id="{178BEE64-3E07-4E31-A865-A96A4E36E1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98532" y="2005707"/>
                      <a:ext cx="3385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ja-JP" altLang="en-US" sz="1200" dirty="0"/>
                        <a:t>④</a:t>
                      </a:r>
                      <a:endParaRPr kumimoji="1" lang="ja-JP" altLang="en-US" sz="1200" dirty="0"/>
                    </a:p>
                  </p:txBody>
                </p:sp>
                <p:sp>
                  <p:nvSpPr>
                    <p:cNvPr id="100" name="テキスト ボックス 99">
                      <a:extLst>
                        <a:ext uri="{FF2B5EF4-FFF2-40B4-BE49-F238E27FC236}">
                          <a16:creationId xmlns:a16="http://schemas.microsoft.com/office/drawing/2014/main" id="{400E3967-BE6D-46A0-9769-628FC6CB1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98532" y="2905659"/>
                      <a:ext cx="3385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200" dirty="0"/>
                        <a:t>③</a:t>
                      </a:r>
                    </a:p>
                  </p:txBody>
                </p:sp>
                <p:sp>
                  <p:nvSpPr>
                    <p:cNvPr id="101" name="テキスト ボックス 100">
                      <a:extLst>
                        <a:ext uri="{FF2B5EF4-FFF2-40B4-BE49-F238E27FC236}">
                          <a16:creationId xmlns:a16="http://schemas.microsoft.com/office/drawing/2014/main" id="{CA128AD5-2F2F-49C7-B7F3-9CA6900BFE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91601" y="2024908"/>
                      <a:ext cx="3385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200" dirty="0"/>
                        <a:t>①</a:t>
                      </a:r>
                    </a:p>
                  </p:txBody>
                </p:sp>
                <p:sp>
                  <p:nvSpPr>
                    <p:cNvPr id="102" name="テキスト ボックス 101">
                      <a:extLst>
                        <a:ext uri="{FF2B5EF4-FFF2-40B4-BE49-F238E27FC236}">
                          <a16:creationId xmlns:a16="http://schemas.microsoft.com/office/drawing/2014/main" id="{A25C44FF-4EBC-4935-B437-B9612E0AA3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30436" y="2899870"/>
                      <a:ext cx="3385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200" dirty="0"/>
                        <a:t>②</a:t>
                      </a:r>
                    </a:p>
                  </p:txBody>
                </p:sp>
              </p:grpSp>
              <p:sp>
                <p:nvSpPr>
                  <p:cNvPr id="99" name="正方形/長方形 98">
                    <a:extLst>
                      <a:ext uri="{FF2B5EF4-FFF2-40B4-BE49-F238E27FC236}">
                        <a16:creationId xmlns:a16="http://schemas.microsoft.com/office/drawing/2014/main" id="{EEC671C6-3CA5-48A1-BCD6-895C0C5A0DF4}"/>
                      </a:ext>
                    </a:extLst>
                  </p:cNvPr>
                  <p:cNvSpPr/>
                  <p:nvPr/>
                </p:nvSpPr>
                <p:spPr>
                  <a:xfrm>
                    <a:off x="7651917" y="1978657"/>
                    <a:ext cx="1594624" cy="662677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03952029-C4DE-4F2E-8F00-9127A3C00332}"/>
                    </a:ext>
                  </a:extLst>
                </p:cNvPr>
                <p:cNvSpPr/>
                <p:nvPr/>
              </p:nvSpPr>
              <p:spPr>
                <a:xfrm>
                  <a:off x="8136696" y="2233258"/>
                  <a:ext cx="312532" cy="224715"/>
                </a:xfrm>
                <a:prstGeom prst="rect">
                  <a:avLst/>
                </a:prstGeom>
                <a:solidFill>
                  <a:srgbClr val="F7F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9" name="フリーフォーム: 図形 108">
                <a:extLst>
                  <a:ext uri="{FF2B5EF4-FFF2-40B4-BE49-F238E27FC236}">
                    <a16:creationId xmlns:a16="http://schemas.microsoft.com/office/drawing/2014/main" id="{86FAB6A3-3551-4E0D-9C47-FB0B660E8173}"/>
                  </a:ext>
                </a:extLst>
              </p:cNvPr>
              <p:cNvSpPr/>
              <p:nvPr/>
            </p:nvSpPr>
            <p:spPr>
              <a:xfrm>
                <a:off x="8243935" y="2272502"/>
                <a:ext cx="385894" cy="176169"/>
              </a:xfrm>
              <a:custGeom>
                <a:avLst/>
                <a:gdLst>
                  <a:gd name="connsiteX0" fmla="*/ 0 w 385894"/>
                  <a:gd name="connsiteY0" fmla="*/ 125835 h 176169"/>
                  <a:gd name="connsiteX1" fmla="*/ 125835 w 385894"/>
                  <a:gd name="connsiteY1" fmla="*/ 0 h 176169"/>
                  <a:gd name="connsiteX2" fmla="*/ 209725 w 385894"/>
                  <a:gd name="connsiteY2" fmla="*/ 176169 h 176169"/>
                  <a:gd name="connsiteX3" fmla="*/ 385894 w 385894"/>
                  <a:gd name="connsiteY3" fmla="*/ 25167 h 1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94" h="176169">
                    <a:moveTo>
                      <a:pt x="0" y="125835"/>
                    </a:moveTo>
                    <a:lnTo>
                      <a:pt x="125835" y="0"/>
                    </a:lnTo>
                    <a:lnTo>
                      <a:pt x="209725" y="176169"/>
                    </a:lnTo>
                    <a:lnTo>
                      <a:pt x="385894" y="25167"/>
                    </a:ln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8F734CA0-F5ED-47A0-B5E4-33B22F4B00A8}"/>
                </a:ext>
              </a:extLst>
            </p:cNvPr>
            <p:cNvSpPr txBox="1"/>
            <p:nvPr/>
          </p:nvSpPr>
          <p:spPr>
            <a:xfrm>
              <a:off x="7937624" y="2634896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dirty="0"/>
                <a:t>フォトリフレクタ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09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170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 浩司</dc:creator>
  <cp:lastModifiedBy>山口 浩司</cp:lastModifiedBy>
  <cp:revision>7</cp:revision>
  <dcterms:created xsi:type="dcterms:W3CDTF">2021-03-09T22:51:10Z</dcterms:created>
  <dcterms:modified xsi:type="dcterms:W3CDTF">2021-03-09T23:47:41Z</dcterms:modified>
</cp:coreProperties>
</file>