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8" r:id="rId4"/>
    <p:sldId id="298" r:id="rId5"/>
    <p:sldId id="264" r:id="rId6"/>
    <p:sldId id="288" r:id="rId7"/>
    <p:sldId id="293" r:id="rId8"/>
    <p:sldId id="296" r:id="rId9"/>
    <p:sldId id="289" r:id="rId10"/>
    <p:sldId id="269" r:id="rId11"/>
    <p:sldId id="262" r:id="rId12"/>
    <p:sldId id="263" r:id="rId13"/>
    <p:sldId id="290" r:id="rId14"/>
    <p:sldId id="261" r:id="rId15"/>
    <p:sldId id="29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A4"/>
    <a:srgbClr val="F5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158" y="1181"/>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608A1-7903-4BF5-8FBE-2A03C6DCDBD5}"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D836D-DF62-4721-8338-EBAAA7B285E1}" type="slidenum">
              <a:rPr lang="zh-CN" altLang="en-US" smtClean="0"/>
              <a:t>‹#›</a:t>
            </a:fld>
            <a:endParaRPr lang="zh-CN" altLang="en-US"/>
          </a:p>
        </p:txBody>
      </p:sp>
    </p:spTree>
    <p:extLst>
      <p:ext uri="{BB962C8B-B14F-4D97-AF65-F5344CB8AC3E}">
        <p14:creationId xmlns:p14="http://schemas.microsoft.com/office/powerpoint/2010/main" val="155005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D836D-DF62-4721-8338-EBAAA7B285E1}" type="slidenum">
              <a:rPr lang="zh-CN" altLang="en-US" smtClean="0"/>
              <a:t>1</a:t>
            </a:fld>
            <a:endParaRPr lang="zh-CN" altLang="en-US"/>
          </a:p>
        </p:txBody>
      </p:sp>
    </p:spTree>
    <p:extLst>
      <p:ext uri="{BB962C8B-B14F-4D97-AF65-F5344CB8AC3E}">
        <p14:creationId xmlns:p14="http://schemas.microsoft.com/office/powerpoint/2010/main" val="350610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D836D-DF62-4721-8338-EBAAA7B285E1}" type="slidenum">
              <a:rPr lang="zh-CN" altLang="en-US" smtClean="0"/>
              <a:t>14</a:t>
            </a:fld>
            <a:endParaRPr lang="zh-CN" altLang="en-US"/>
          </a:p>
        </p:txBody>
      </p:sp>
    </p:spTree>
    <p:extLst>
      <p:ext uri="{BB962C8B-B14F-4D97-AF65-F5344CB8AC3E}">
        <p14:creationId xmlns:p14="http://schemas.microsoft.com/office/powerpoint/2010/main" val="122774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E7722-D2C2-BFD6-1B4B-4EF7E4026F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497D98-E05F-2E8E-5E4A-E45D73374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2CCAE0-E2A4-F73D-7497-B1B1DDB9F5A1}"/>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DA3E0E46-8884-7A06-C239-0CC514C4A9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F52CE5-465D-E878-8028-AC25C38B7F98}"/>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180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BA532-B13C-6039-8882-5C98D24859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479CBD-7EAB-0745-5D38-D0F18F129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FD14B6-FCB2-AE22-8927-25DADC151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284E2E-62F1-8DBA-BD94-9D1401B2DD49}"/>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380D2BBC-379F-AB8E-3FDB-2B17693C5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42AE72-450B-C534-00C5-5F72726B1343}"/>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108346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419A5-E3B6-DB7D-5CE0-3A00F29F76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5BB85B-D6DD-4EA3-095B-77C64383C2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43F574-ED19-0EE2-A81A-E6D4C01B8480}"/>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D93269DF-126A-05AF-2D28-0B0D14B42F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0305B6-65E7-6051-3C86-07A3FB173347}"/>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536578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54A4F4-3EE8-4EC2-1560-88F70FA1D0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66CEC2-E4E2-C1F9-430A-D18BD28FEC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4F4863-A885-2494-B719-CDB432C35099}"/>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05FB3F23-82C7-B072-2A5E-E1D49576A0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81CFC7-A166-39B4-1C36-F2E266BFC5F5}"/>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573255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竖排内容占位符 2">
            <a:extLst>
              <a:ext uri="{FF2B5EF4-FFF2-40B4-BE49-F238E27FC236}">
                <a16:creationId xmlns:a16="http://schemas.microsoft.com/office/drawing/2014/main" id="{B1A122C2-D9E5-4D78-AC6E-D7A9936722F3}"/>
              </a:ext>
            </a:extLst>
          </p:cNvPr>
          <p:cNvSpPr>
            <a:spLocks noGrp="1"/>
          </p:cNvSpPr>
          <p:nvPr>
            <p:ph orient="vert" sz="quarter" idx="10"/>
          </p:nvPr>
        </p:nvSpPr>
        <p:spPr>
          <a:xfrm>
            <a:off x="2707798" y="843179"/>
            <a:ext cx="7705725" cy="46878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11765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61E90-2849-4786-9D8B-5C6D701E9F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53642DC-8D9A-92AB-AEC1-7E0884BB1A19}"/>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4" name="页脚占位符 3">
            <a:extLst>
              <a:ext uri="{FF2B5EF4-FFF2-40B4-BE49-F238E27FC236}">
                <a16:creationId xmlns:a16="http://schemas.microsoft.com/office/drawing/2014/main" id="{A548F072-785C-6EC7-A53D-0C0D224A07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675E93-9BE1-5733-7FD2-6158D21B6988}"/>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4100621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2023/3/28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52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2023/3/28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39344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52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C5440-F2B1-A81A-D410-744D16ACA8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E13F4F-7268-EE58-3750-0CD0A147009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9D9FB8-242B-5839-5044-F2B2C338475A}"/>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F0AE7453-676E-56DE-8BFD-200A20A816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8633DF-0BD0-E1E6-CD78-765FD9DFA1BC}"/>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293683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57E75CD-94FC-682D-6EA9-7CFAC8451872}"/>
              </a:ext>
            </a:extLst>
          </p:cNvPr>
          <p:cNvSpPr/>
          <p:nvPr userDrawn="1"/>
        </p:nvSpPr>
        <p:spPr>
          <a:xfrm>
            <a:off x="0" y="-242"/>
            <a:ext cx="12192000" cy="6858242"/>
          </a:xfrm>
          <a:prstGeom prst="rect">
            <a:avLst/>
          </a:prstGeom>
          <a:solidFill>
            <a:srgbClr val="F5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黑暗中的光&#10;&#10;中度可信度描述已自动生成">
            <a:extLst>
              <a:ext uri="{FF2B5EF4-FFF2-40B4-BE49-F238E27FC236}">
                <a16:creationId xmlns:a16="http://schemas.microsoft.com/office/drawing/2014/main" id="{E19B0093-7D34-D49B-6259-22613C9EE5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6875070">
            <a:off x="-1760170" y="206990"/>
            <a:ext cx="7450476" cy="6976919"/>
          </a:xfrm>
          <a:prstGeom prst="rect">
            <a:avLst/>
          </a:prstGeom>
        </p:spPr>
      </p:pic>
      <p:pic>
        <p:nvPicPr>
          <p:cNvPr id="7" name="图片 6" descr="表格&#10;&#10;描述已自动生成">
            <a:extLst>
              <a:ext uri="{FF2B5EF4-FFF2-40B4-BE49-F238E27FC236}">
                <a16:creationId xmlns:a16="http://schemas.microsoft.com/office/drawing/2014/main" id="{EE0826AD-C517-3401-5563-812065E8C1A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48353"/>
          <a:stretch/>
        </p:blipFill>
        <p:spPr>
          <a:xfrm>
            <a:off x="5894962" y="-242"/>
            <a:ext cx="6296606" cy="6858242"/>
          </a:xfrm>
          <a:prstGeom prst="rect">
            <a:avLst/>
          </a:prstGeom>
        </p:spPr>
      </p:pic>
    </p:spTree>
    <p:extLst>
      <p:ext uri="{BB962C8B-B14F-4D97-AF65-F5344CB8AC3E}">
        <p14:creationId xmlns:p14="http://schemas.microsoft.com/office/powerpoint/2010/main" val="18088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46BA6-98AB-6F4C-F9A9-F6657D9BCE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E46419-7417-DA53-1781-B8D9264060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2ADFCEC-0E19-4E4E-A36F-35308FB5E5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A6DAAF-0287-7E24-6BED-35ED6962E5CB}"/>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39F205B5-16F0-2BC8-693E-E5DDAE5B8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9B7C58-24F2-C82C-384A-61981E02E70F}"/>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407497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463F-9EEF-215D-9471-377DB4A0E5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182F0E-6B11-BEFC-ABB6-E5D9FD16B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89A0B0-24E5-4A15-420A-22312F822F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F35F2E-FA82-82FF-4E08-92DBE9F61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25B9D4-8B3F-A29A-39C7-F046ECA788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15375B-0674-78FA-3684-C10701768693}"/>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8" name="页脚占位符 7">
            <a:extLst>
              <a:ext uri="{FF2B5EF4-FFF2-40B4-BE49-F238E27FC236}">
                <a16:creationId xmlns:a16="http://schemas.microsoft.com/office/drawing/2014/main" id="{916270A2-0C65-2CFD-28A8-2EA1341F06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644297-3B48-F5CC-1759-C63F53CECEE1}"/>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344439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463F-9EEF-215D-9471-377DB4A0E5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182F0E-6B11-BEFC-ABB6-E5D9FD16B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89A0B0-24E5-4A15-420A-22312F822F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F35F2E-FA82-82FF-4E08-92DBE9F61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25B9D4-8B3F-A29A-39C7-F046ECA788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15375B-0674-78FA-3684-C10701768693}"/>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8" name="页脚占位符 7">
            <a:extLst>
              <a:ext uri="{FF2B5EF4-FFF2-40B4-BE49-F238E27FC236}">
                <a16:creationId xmlns:a16="http://schemas.microsoft.com/office/drawing/2014/main" id="{916270A2-0C65-2CFD-28A8-2EA1341F06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644297-3B48-F5CC-1759-C63F53CECEE1}"/>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
        <p:nvSpPr>
          <p:cNvPr id="11" name="TextBox 10"/>
          <p:cNvSpPr txBox="1"/>
          <p:nvPr userDrawn="1"/>
        </p:nvSpPr>
        <p:spPr>
          <a:xfrm>
            <a:off x="1729904" y="67284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74252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598B2EF-F323-1063-ECD7-FC4668046277}"/>
              </a:ext>
            </a:extLst>
          </p:cNvPr>
          <p:cNvSpPr/>
          <p:nvPr userDrawn="1"/>
        </p:nvSpPr>
        <p:spPr>
          <a:xfrm>
            <a:off x="0" y="-242"/>
            <a:ext cx="12192000" cy="6858242"/>
          </a:xfrm>
          <a:prstGeom prst="rect">
            <a:avLst/>
          </a:prstGeom>
          <a:solidFill>
            <a:srgbClr val="F5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暗中的光&#10;&#10;中度可信度描述已自动生成">
            <a:extLst>
              <a:ext uri="{FF2B5EF4-FFF2-40B4-BE49-F238E27FC236}">
                <a16:creationId xmlns:a16="http://schemas.microsoft.com/office/drawing/2014/main" id="{38DA081B-E105-93B5-7741-78A2E9BAF0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6875070">
            <a:off x="-179960" y="387839"/>
            <a:ext cx="1386558" cy="1298427"/>
          </a:xfrm>
          <a:prstGeom prst="rect">
            <a:avLst/>
          </a:prstGeom>
        </p:spPr>
      </p:pic>
      <p:sp>
        <p:nvSpPr>
          <p:cNvPr id="7" name="标题 6">
            <a:extLst>
              <a:ext uri="{FF2B5EF4-FFF2-40B4-BE49-F238E27FC236}">
                <a16:creationId xmlns:a16="http://schemas.microsoft.com/office/drawing/2014/main" id="{CD2F1451-46ED-322B-1E2C-4086462752CB}"/>
              </a:ext>
            </a:extLst>
          </p:cNvPr>
          <p:cNvSpPr>
            <a:spLocks noGrp="1"/>
          </p:cNvSpPr>
          <p:nvPr>
            <p:ph type="title"/>
          </p:nvPr>
        </p:nvSpPr>
        <p:spPr>
          <a:xfrm>
            <a:off x="1063256" y="365125"/>
            <a:ext cx="10290544" cy="1325563"/>
          </a:xfrm>
        </p:spPr>
        <p:txBody>
          <a:bodyPr>
            <a:normAutofit/>
          </a:bodyPr>
          <a:lstStyle>
            <a:lvl1pPr>
              <a:defRPr sz="3600"/>
            </a:lvl1pPr>
          </a:lstStyle>
          <a:p>
            <a:r>
              <a:rPr lang="zh-CN" altLang="en-US"/>
              <a:t>单击此处编辑母版标题样式</a:t>
            </a:r>
          </a:p>
        </p:txBody>
      </p:sp>
      <p:pic>
        <p:nvPicPr>
          <p:cNvPr id="10" name="图形 9">
            <a:extLst>
              <a:ext uri="{FF2B5EF4-FFF2-40B4-BE49-F238E27FC236}">
                <a16:creationId xmlns:a16="http://schemas.microsoft.com/office/drawing/2014/main" id="{AFAAD8E9-BED4-B8E1-07DF-26C1BE1B3B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51816" y="871997"/>
            <a:ext cx="323005" cy="311818"/>
          </a:xfrm>
          <a:prstGeom prst="rect">
            <a:avLst/>
          </a:prstGeom>
        </p:spPr>
      </p:pic>
    </p:spTree>
    <p:extLst>
      <p:ext uri="{BB962C8B-B14F-4D97-AF65-F5344CB8AC3E}">
        <p14:creationId xmlns:p14="http://schemas.microsoft.com/office/powerpoint/2010/main" val="234360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5C443-A1F8-059A-BABB-687EEADEAAEC}"/>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3" name="页脚占位符 2">
            <a:extLst>
              <a:ext uri="{FF2B5EF4-FFF2-40B4-BE49-F238E27FC236}">
                <a16:creationId xmlns:a16="http://schemas.microsoft.com/office/drawing/2014/main" id="{9F6A3F27-89FC-7C46-CB99-8247C267F2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BB0D12-0766-BE87-A771-7C5C38A38312}"/>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334004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3D092-60BB-0B59-36CB-6299913A9E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50C86F-C06B-1E8B-8846-26EB44F9E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F911C8-43C5-821A-4FC3-058E5BADF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13E6EB-B970-94A3-E701-8A8200A06723}"/>
              </a:ext>
            </a:extLst>
          </p:cNvPr>
          <p:cNvSpPr>
            <a:spLocks noGrp="1"/>
          </p:cNvSpPr>
          <p:nvPr>
            <p:ph type="dt" sz="half" idx="10"/>
          </p:nvPr>
        </p:nvSpPr>
        <p:spPr/>
        <p:txBody>
          <a:bodyPr/>
          <a:lstStyle/>
          <a:p>
            <a:fld id="{3AAD7CC1-70CD-42AC-B027-099F5DA882A7}" type="datetimeFigureOut">
              <a:rPr lang="zh-CN" altLang="en-US" smtClean="0"/>
              <a:t>2023/3/28</a:t>
            </a:fld>
            <a:endParaRPr lang="zh-CN" altLang="en-US"/>
          </a:p>
        </p:txBody>
      </p:sp>
      <p:sp>
        <p:nvSpPr>
          <p:cNvPr id="6" name="页脚占位符 5">
            <a:extLst>
              <a:ext uri="{FF2B5EF4-FFF2-40B4-BE49-F238E27FC236}">
                <a16:creationId xmlns:a16="http://schemas.microsoft.com/office/drawing/2014/main" id="{20686402-1D9F-0FD9-B0EF-A779F80E1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5EB367-0F26-7A76-7748-57B7A97B9DD7}"/>
              </a:ext>
            </a:extLst>
          </p:cNvPr>
          <p:cNvSpPr>
            <a:spLocks noGrp="1"/>
          </p:cNvSpPr>
          <p:nvPr>
            <p:ph type="sldNum" sz="quarter" idx="12"/>
          </p:nvPr>
        </p:nvSpPr>
        <p:spPr/>
        <p:txBody>
          <a:body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1437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BFD71B-A902-8297-4CC2-3C8F389EC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1B3156-C00B-C90B-9F45-27A72A644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B1B6E0-C9DD-765B-D159-ADCF16ECB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D7CC1-70CD-42AC-B027-099F5DA882A7}" type="datetimeFigureOut">
              <a:rPr lang="zh-CN" altLang="en-US" smtClean="0"/>
              <a:t>2023/3/28</a:t>
            </a:fld>
            <a:endParaRPr lang="zh-CN" altLang="en-US"/>
          </a:p>
        </p:txBody>
      </p:sp>
      <p:sp>
        <p:nvSpPr>
          <p:cNvPr id="5" name="页脚占位符 4">
            <a:extLst>
              <a:ext uri="{FF2B5EF4-FFF2-40B4-BE49-F238E27FC236}">
                <a16:creationId xmlns:a16="http://schemas.microsoft.com/office/drawing/2014/main" id="{FF02E1C8-5DF7-C7B8-5A5A-E6DBAC8D21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5E577A-7A4C-089D-8944-86CACACA2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9BE5F-A91B-4E77-BE08-6E0CEAF76041}" type="slidenum">
              <a:rPr lang="zh-CN" altLang="en-US" smtClean="0"/>
              <a:t>‹#›</a:t>
            </a:fld>
            <a:endParaRPr lang="zh-CN" altLang="en-US"/>
          </a:p>
        </p:txBody>
      </p:sp>
    </p:spTree>
    <p:extLst>
      <p:ext uri="{BB962C8B-B14F-4D97-AF65-F5344CB8AC3E}">
        <p14:creationId xmlns:p14="http://schemas.microsoft.com/office/powerpoint/2010/main" val="199187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861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表格&#10;&#10;描述已自动生成">
            <a:extLst>
              <a:ext uri="{FF2B5EF4-FFF2-40B4-BE49-F238E27FC236}">
                <a16:creationId xmlns:a16="http://schemas.microsoft.com/office/drawing/2014/main" id="{8A03E6BD-23AD-0A4A-64C1-96E16386C7C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242"/>
            <a:ext cx="12191569" cy="6858242"/>
          </a:xfrm>
          <a:prstGeom prst="rect">
            <a:avLst/>
          </a:prstGeom>
        </p:spPr>
      </p:pic>
      <p:pic>
        <p:nvPicPr>
          <p:cNvPr id="5" name="图片 4" descr="黑暗中亮着灯&#10;&#10;低可信度描述已自动生成">
            <a:extLst>
              <a:ext uri="{FF2B5EF4-FFF2-40B4-BE49-F238E27FC236}">
                <a16:creationId xmlns:a16="http://schemas.microsoft.com/office/drawing/2014/main" id="{DB97C752-60C9-15BB-7E36-6ABF71B3D9B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65" y="48491"/>
            <a:ext cx="12191570" cy="6858241"/>
          </a:xfrm>
          <a:prstGeom prst="rect">
            <a:avLst/>
          </a:prstGeom>
        </p:spPr>
      </p:pic>
      <p:sp>
        <p:nvSpPr>
          <p:cNvPr id="8" name="文本框 7">
            <a:extLst>
              <a:ext uri="{FF2B5EF4-FFF2-40B4-BE49-F238E27FC236}">
                <a16:creationId xmlns:a16="http://schemas.microsoft.com/office/drawing/2014/main" id="{1A5E4C73-7625-5D80-8EA0-B425F6B5388C}"/>
              </a:ext>
            </a:extLst>
          </p:cNvPr>
          <p:cNvSpPr txBox="1"/>
          <p:nvPr/>
        </p:nvSpPr>
        <p:spPr>
          <a:xfrm>
            <a:off x="2114784" y="2142259"/>
            <a:ext cx="7962437" cy="1938992"/>
          </a:xfrm>
          <a:prstGeom prst="rect">
            <a:avLst/>
          </a:prstGeom>
          <a:noFill/>
        </p:spPr>
        <p:txBody>
          <a:bodyPr wrap="none" rtlCol="0">
            <a:spAutoFit/>
          </a:bodyPr>
          <a:lstStyle/>
          <a:p>
            <a:pPr algn="ctr"/>
            <a:r>
              <a:rPr lang="zh-CN" altLang="en-US" sz="6000" dirty="0">
                <a:cs typeface="+mn-ea"/>
                <a:sym typeface="+mn-lt"/>
              </a:rPr>
              <a:t>基于</a:t>
            </a:r>
            <a:r>
              <a:rPr lang="en-US" altLang="zh-CN" sz="6000" dirty="0">
                <a:cs typeface="+mn-ea"/>
                <a:sym typeface="+mn-lt"/>
              </a:rPr>
              <a:t>Golang</a:t>
            </a:r>
            <a:r>
              <a:rPr lang="zh-CN" altLang="en-US" sz="6000" dirty="0">
                <a:cs typeface="+mn-ea"/>
                <a:sym typeface="+mn-lt"/>
              </a:rPr>
              <a:t>的</a:t>
            </a:r>
            <a:endParaRPr lang="en-US" altLang="zh-CN" sz="6000" dirty="0">
              <a:cs typeface="+mn-ea"/>
              <a:sym typeface="+mn-lt"/>
            </a:endParaRPr>
          </a:p>
          <a:p>
            <a:pPr algn="ctr"/>
            <a:r>
              <a:rPr lang="zh-CN" altLang="en-US" sz="6000" dirty="0">
                <a:cs typeface="+mn-ea"/>
                <a:sym typeface="+mn-lt"/>
              </a:rPr>
              <a:t>分布式缓存设计与实现</a:t>
            </a:r>
          </a:p>
        </p:txBody>
      </p:sp>
      <p:grpSp>
        <p:nvGrpSpPr>
          <p:cNvPr id="10" name="组合 9">
            <a:extLst>
              <a:ext uri="{FF2B5EF4-FFF2-40B4-BE49-F238E27FC236}">
                <a16:creationId xmlns:a16="http://schemas.microsoft.com/office/drawing/2014/main" id="{55D74118-BCB4-BB92-7EB8-31EA6B365791}"/>
              </a:ext>
            </a:extLst>
          </p:cNvPr>
          <p:cNvGrpSpPr/>
          <p:nvPr/>
        </p:nvGrpSpPr>
        <p:grpSpPr>
          <a:xfrm>
            <a:off x="3532064" y="5499240"/>
            <a:ext cx="2495955" cy="392718"/>
            <a:chOff x="1123888" y="5437497"/>
            <a:chExt cx="2495955" cy="392718"/>
          </a:xfrm>
        </p:grpSpPr>
        <p:pic>
          <p:nvPicPr>
            <p:cNvPr id="11" name="图形 10">
              <a:extLst>
                <a:ext uri="{FF2B5EF4-FFF2-40B4-BE49-F238E27FC236}">
                  <a16:creationId xmlns:a16="http://schemas.microsoft.com/office/drawing/2014/main" id="{2FF984CE-6070-4BC2-6EF3-C3CCC4B986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23888" y="5437497"/>
              <a:ext cx="380179" cy="380179"/>
            </a:xfrm>
            <a:prstGeom prst="rect">
              <a:avLst/>
            </a:prstGeom>
          </p:spPr>
        </p:pic>
        <p:sp>
          <p:nvSpPr>
            <p:cNvPr id="12" name="文本框 11">
              <a:extLst>
                <a:ext uri="{FF2B5EF4-FFF2-40B4-BE49-F238E27FC236}">
                  <a16:creationId xmlns:a16="http://schemas.microsoft.com/office/drawing/2014/main" id="{89ECC0B1-4586-A600-F3E4-9ADB4D44EEC1}"/>
                </a:ext>
              </a:extLst>
            </p:cNvPr>
            <p:cNvSpPr txBox="1"/>
            <p:nvPr/>
          </p:nvSpPr>
          <p:spPr>
            <a:xfrm>
              <a:off x="1487720" y="5460883"/>
              <a:ext cx="2132123" cy="369332"/>
            </a:xfrm>
            <a:prstGeom prst="rect">
              <a:avLst/>
            </a:prstGeom>
            <a:noFill/>
          </p:spPr>
          <p:txBody>
            <a:bodyPr wrap="square" rtlCol="0">
              <a:spAutoFit/>
            </a:bodyPr>
            <a:lstStyle/>
            <a:p>
              <a:pPr lvl="0"/>
              <a:r>
                <a:rPr lang="zh-CN" altLang="en-US" dirty="0">
                  <a:solidFill>
                    <a:srgbClr val="000000"/>
                  </a:solidFill>
                  <a:cs typeface="+mn-ea"/>
                  <a:sym typeface="+mn-lt"/>
                </a:rPr>
                <a:t>答辩人：解雨洋</a:t>
              </a:r>
            </a:p>
          </p:txBody>
        </p:sp>
      </p:grpSp>
      <p:grpSp>
        <p:nvGrpSpPr>
          <p:cNvPr id="13" name="组合 12">
            <a:extLst>
              <a:ext uri="{FF2B5EF4-FFF2-40B4-BE49-F238E27FC236}">
                <a16:creationId xmlns:a16="http://schemas.microsoft.com/office/drawing/2014/main" id="{DFDBE7CA-25B9-8A37-06B9-A647EE1A1414}"/>
              </a:ext>
            </a:extLst>
          </p:cNvPr>
          <p:cNvGrpSpPr/>
          <p:nvPr/>
        </p:nvGrpSpPr>
        <p:grpSpPr>
          <a:xfrm>
            <a:off x="6063652" y="5499240"/>
            <a:ext cx="3517813" cy="392718"/>
            <a:chOff x="3388312" y="5437497"/>
            <a:chExt cx="3517813" cy="392718"/>
          </a:xfrm>
        </p:grpSpPr>
        <p:pic>
          <p:nvPicPr>
            <p:cNvPr id="14" name="图形 13">
              <a:extLst>
                <a:ext uri="{FF2B5EF4-FFF2-40B4-BE49-F238E27FC236}">
                  <a16:creationId xmlns:a16="http://schemas.microsoft.com/office/drawing/2014/main" id="{AAC67AA4-DDB1-234C-9704-2A5DDE2B51D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388312" y="5437497"/>
              <a:ext cx="380179" cy="380179"/>
            </a:xfrm>
            <a:prstGeom prst="rect">
              <a:avLst/>
            </a:prstGeom>
          </p:spPr>
        </p:pic>
        <p:sp>
          <p:nvSpPr>
            <p:cNvPr id="15" name="文本框 14">
              <a:extLst>
                <a:ext uri="{FF2B5EF4-FFF2-40B4-BE49-F238E27FC236}">
                  <a16:creationId xmlns:a16="http://schemas.microsoft.com/office/drawing/2014/main" id="{1A9C2F5E-5BA7-BACE-5BA6-28DE80321BBD}"/>
                </a:ext>
              </a:extLst>
            </p:cNvPr>
            <p:cNvSpPr txBox="1"/>
            <p:nvPr/>
          </p:nvSpPr>
          <p:spPr>
            <a:xfrm>
              <a:off x="3821846" y="5460883"/>
              <a:ext cx="3084279" cy="369332"/>
            </a:xfrm>
            <a:prstGeom prst="rect">
              <a:avLst/>
            </a:prstGeom>
            <a:noFill/>
          </p:spPr>
          <p:txBody>
            <a:bodyPr wrap="square" rtlCol="0">
              <a:spAutoFit/>
            </a:bodyPr>
            <a:lstStyle/>
            <a:p>
              <a:r>
                <a:rPr lang="zh-CN" altLang="en-US" dirty="0">
                  <a:cs typeface="+mn-ea"/>
                  <a:sym typeface="+mn-lt"/>
                </a:rPr>
                <a:t>时间：</a:t>
              </a:r>
              <a:r>
                <a:rPr lang="en-US" altLang="zh-CN" dirty="0">
                  <a:cs typeface="+mn-ea"/>
                  <a:sym typeface="+mn-lt"/>
                </a:rPr>
                <a:t>2023</a:t>
              </a:r>
              <a:r>
                <a:rPr lang="zh-CN" altLang="en-US" dirty="0">
                  <a:cs typeface="+mn-ea"/>
                  <a:sym typeface="+mn-lt"/>
                </a:rPr>
                <a:t>年</a:t>
              </a:r>
              <a:r>
                <a:rPr lang="en-US" altLang="zh-CN" dirty="0">
                  <a:cs typeface="+mn-ea"/>
                  <a:sym typeface="+mn-lt"/>
                </a:rPr>
                <a:t>3</a:t>
              </a:r>
              <a:r>
                <a:rPr lang="zh-CN" altLang="en-US" dirty="0">
                  <a:cs typeface="+mn-ea"/>
                  <a:sym typeface="+mn-lt"/>
                </a:rPr>
                <a:t>月</a:t>
              </a:r>
              <a:r>
                <a:rPr lang="en-US" altLang="zh-CN" dirty="0">
                  <a:cs typeface="+mn-ea"/>
                  <a:sym typeface="+mn-lt"/>
                </a:rPr>
                <a:t>29</a:t>
              </a:r>
              <a:r>
                <a:rPr lang="zh-CN" altLang="en-US" dirty="0">
                  <a:cs typeface="+mn-ea"/>
                  <a:sym typeface="+mn-lt"/>
                </a:rPr>
                <a:t>日</a:t>
              </a:r>
            </a:p>
          </p:txBody>
        </p:sp>
      </p:grpSp>
    </p:spTree>
    <p:extLst>
      <p:ext uri="{BB962C8B-B14F-4D97-AF65-F5344CB8AC3E}">
        <p14:creationId xmlns:p14="http://schemas.microsoft.com/office/powerpoint/2010/main" val="1382472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1">
            <a:extLst>
              <a:ext uri="{FF2B5EF4-FFF2-40B4-BE49-F238E27FC236}">
                <a16:creationId xmlns:a16="http://schemas.microsoft.com/office/drawing/2014/main" id="{C0F9A1DD-E3CB-41A2-9EAC-00A83EB18037}"/>
              </a:ext>
            </a:extLst>
          </p:cNvPr>
          <p:cNvSpPr/>
          <p:nvPr/>
        </p:nvSpPr>
        <p:spPr>
          <a:xfrm rot="18900000">
            <a:off x="368095" y="5064873"/>
            <a:ext cx="4590616" cy="1162840"/>
          </a:xfrm>
          <a:custGeom>
            <a:avLst/>
            <a:gdLst>
              <a:gd name="connsiteX0" fmla="*/ 4812732 w 4998144"/>
              <a:gd name="connsiteY0" fmla="*/ 185412 h 1266070"/>
              <a:gd name="connsiteX1" fmla="*/ 4998144 w 4998144"/>
              <a:gd name="connsiteY1" fmla="*/ 633035 h 1266070"/>
              <a:gd name="connsiteX2" fmla="*/ 4998143 w 4998144"/>
              <a:gd name="connsiteY2" fmla="*/ 633035 h 1266070"/>
              <a:gd name="connsiteX3" fmla="*/ 4365108 w 4998144"/>
              <a:gd name="connsiteY3" fmla="*/ 1266070 h 1266070"/>
              <a:gd name="connsiteX4" fmla="*/ 1266069 w 4998144"/>
              <a:gd name="connsiteY4" fmla="*/ 1266069 h 1266070"/>
              <a:gd name="connsiteX5" fmla="*/ 0 w 4998144"/>
              <a:gd name="connsiteY5" fmla="*/ 0 h 1266070"/>
              <a:gd name="connsiteX6" fmla="*/ 4365109 w 4998144"/>
              <a:gd name="connsiteY6" fmla="*/ 0 h 1266070"/>
              <a:gd name="connsiteX7" fmla="*/ 4812732 w 4998144"/>
              <a:gd name="connsiteY7" fmla="*/ 185412 h 12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8144" h="1266070">
                <a:moveTo>
                  <a:pt x="4812732" y="185412"/>
                </a:moveTo>
                <a:cubicBezTo>
                  <a:pt x="4927289" y="299968"/>
                  <a:pt x="4998144" y="458227"/>
                  <a:pt x="4998144" y="633035"/>
                </a:cubicBezTo>
                <a:lnTo>
                  <a:pt x="4998143" y="633035"/>
                </a:lnTo>
                <a:cubicBezTo>
                  <a:pt x="4998143" y="982651"/>
                  <a:pt x="4714724" y="1266070"/>
                  <a:pt x="4365108" y="1266070"/>
                </a:cubicBezTo>
                <a:lnTo>
                  <a:pt x="1266069" y="1266069"/>
                </a:lnTo>
                <a:lnTo>
                  <a:pt x="0" y="0"/>
                </a:lnTo>
                <a:lnTo>
                  <a:pt x="4365109" y="0"/>
                </a:lnTo>
                <a:cubicBezTo>
                  <a:pt x="4539917" y="0"/>
                  <a:pt x="4698176" y="70855"/>
                  <a:pt x="4812732" y="185412"/>
                </a:cubicBezTo>
                <a:close/>
              </a:path>
            </a:pathLst>
          </a:cu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26">
            <a:extLst>
              <a:ext uri="{FF2B5EF4-FFF2-40B4-BE49-F238E27FC236}">
                <a16:creationId xmlns:a16="http://schemas.microsoft.com/office/drawing/2014/main" id="{9EEC08C9-A80D-41EF-9CE3-DBE47FFDB224}"/>
              </a:ext>
            </a:extLst>
          </p:cNvPr>
          <p:cNvSpPr/>
          <p:nvPr/>
        </p:nvSpPr>
        <p:spPr>
          <a:xfrm>
            <a:off x="9596954" y="1"/>
            <a:ext cx="2595047" cy="3501357"/>
          </a:xfrm>
          <a:custGeom>
            <a:avLst/>
            <a:gdLst>
              <a:gd name="connsiteX0" fmla="*/ 2774618 w 3082193"/>
              <a:gd name="connsiteY0" fmla="*/ 0 h 4158637"/>
              <a:gd name="connsiteX1" fmla="*/ 3082193 w 3082193"/>
              <a:gd name="connsiteY1" fmla="*/ 0 h 4158637"/>
              <a:gd name="connsiteX2" fmla="*/ 3082193 w 3082193"/>
              <a:gd name="connsiteY2" fmla="*/ 2460465 h 4158637"/>
              <a:gd name="connsiteX3" fmla="*/ 1670661 w 3082193"/>
              <a:gd name="connsiteY3" fmla="*/ 3871998 h 4158637"/>
              <a:gd name="connsiteX4" fmla="*/ 286641 w 3082193"/>
              <a:gd name="connsiteY4" fmla="*/ 3871998 h 4158637"/>
              <a:gd name="connsiteX5" fmla="*/ 286641 w 3082193"/>
              <a:gd name="connsiteY5" fmla="*/ 2487977 h 415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193" h="4158637">
                <a:moveTo>
                  <a:pt x="2774618" y="0"/>
                </a:moveTo>
                <a:lnTo>
                  <a:pt x="3082193" y="0"/>
                </a:lnTo>
                <a:lnTo>
                  <a:pt x="3082193" y="2460465"/>
                </a:lnTo>
                <a:lnTo>
                  <a:pt x="1670661" y="3871998"/>
                </a:lnTo>
                <a:cubicBezTo>
                  <a:pt x="1288474" y="4254184"/>
                  <a:pt x="668827" y="4254184"/>
                  <a:pt x="286641" y="3871998"/>
                </a:cubicBezTo>
                <a:cubicBezTo>
                  <a:pt x="-95546" y="3489811"/>
                  <a:pt x="-95546" y="2870164"/>
                  <a:pt x="286641" y="2487977"/>
                </a:cubicBezTo>
                <a:close/>
              </a:path>
            </a:pathLst>
          </a:custGeom>
          <a:solidFill>
            <a:schemeClr val="accent5">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36" name="组合 35">
            <a:extLst>
              <a:ext uri="{FF2B5EF4-FFF2-40B4-BE49-F238E27FC236}">
                <a16:creationId xmlns:a16="http://schemas.microsoft.com/office/drawing/2014/main" id="{4516ADFA-051E-4996-9C5D-8256B5EA675A}"/>
              </a:ext>
            </a:extLst>
          </p:cNvPr>
          <p:cNvGrpSpPr/>
          <p:nvPr/>
        </p:nvGrpSpPr>
        <p:grpSpPr>
          <a:xfrm>
            <a:off x="1005713" y="2534166"/>
            <a:ext cx="2020138" cy="2939811"/>
            <a:chOff x="1005713" y="2534166"/>
            <a:chExt cx="2020138" cy="2939811"/>
          </a:xfrm>
        </p:grpSpPr>
        <p:sp>
          <p:nvSpPr>
            <p:cNvPr id="8" name="任意多边形 1">
              <a:extLst>
                <a:ext uri="{FF2B5EF4-FFF2-40B4-BE49-F238E27FC236}">
                  <a16:creationId xmlns:a16="http://schemas.microsoft.com/office/drawing/2014/main" id="{3C471705-D711-4CF4-9251-024082EF545E}"/>
                </a:ext>
              </a:extLst>
            </p:cNvPr>
            <p:cNvSpPr/>
            <p:nvPr/>
          </p:nvSpPr>
          <p:spPr>
            <a:xfrm>
              <a:off x="1005713" y="2534166"/>
              <a:ext cx="2020137" cy="2020137"/>
            </a:xfrm>
            <a:custGeom>
              <a:avLst/>
              <a:gdLst>
                <a:gd name="connsiteX0" fmla="*/ 1672128 w 3344258"/>
                <a:gd name="connsiteY0" fmla="*/ 669316 h 3344258"/>
                <a:gd name="connsiteX1" fmla="*/ 669316 w 3344258"/>
                <a:gd name="connsiteY1" fmla="*/ 1672128 h 3344258"/>
                <a:gd name="connsiteX2" fmla="*/ 1672128 w 3344258"/>
                <a:gd name="connsiteY2" fmla="*/ 2674940 h 3344258"/>
                <a:gd name="connsiteX3" fmla="*/ 2674940 w 3344258"/>
                <a:gd name="connsiteY3" fmla="*/ 1672128 h 3344258"/>
                <a:gd name="connsiteX4" fmla="*/ 1672128 w 3344258"/>
                <a:gd name="connsiteY4" fmla="*/ 669316 h 3344258"/>
                <a:gd name="connsiteX5" fmla="*/ 1672129 w 3344258"/>
                <a:gd name="connsiteY5" fmla="*/ 0 h 3344258"/>
                <a:gd name="connsiteX6" fmla="*/ 3344258 w 3344258"/>
                <a:gd name="connsiteY6" fmla="*/ 1672129 h 3344258"/>
                <a:gd name="connsiteX7" fmla="*/ 1672129 w 3344258"/>
                <a:gd name="connsiteY7" fmla="*/ 3344258 h 3344258"/>
                <a:gd name="connsiteX8" fmla="*/ 0 w 3344258"/>
                <a:gd name="connsiteY8" fmla="*/ 1672129 h 3344258"/>
                <a:gd name="connsiteX9" fmla="*/ 1672129 w 3344258"/>
                <a:gd name="connsiteY9" fmla="*/ 0 h 334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4258" h="3344258">
                  <a:moveTo>
                    <a:pt x="1672128" y="669316"/>
                  </a:moveTo>
                  <a:cubicBezTo>
                    <a:pt x="1118290" y="669316"/>
                    <a:pt x="669316" y="1118290"/>
                    <a:pt x="669316" y="1672128"/>
                  </a:cubicBezTo>
                  <a:cubicBezTo>
                    <a:pt x="669316" y="2225966"/>
                    <a:pt x="1118290" y="2674940"/>
                    <a:pt x="1672128" y="2674940"/>
                  </a:cubicBezTo>
                  <a:cubicBezTo>
                    <a:pt x="2225966" y="2674940"/>
                    <a:pt x="2674940" y="2225966"/>
                    <a:pt x="2674940" y="1672128"/>
                  </a:cubicBezTo>
                  <a:cubicBezTo>
                    <a:pt x="2674940" y="1118290"/>
                    <a:pt x="2225966" y="669316"/>
                    <a:pt x="1672128" y="669316"/>
                  </a:cubicBezTo>
                  <a:close/>
                  <a:moveTo>
                    <a:pt x="1672129" y="0"/>
                  </a:moveTo>
                  <a:cubicBezTo>
                    <a:pt x="2595620" y="0"/>
                    <a:pt x="3344258" y="748638"/>
                    <a:pt x="3344258" y="1672129"/>
                  </a:cubicBezTo>
                  <a:cubicBezTo>
                    <a:pt x="3344258" y="2595620"/>
                    <a:pt x="2595620" y="3344258"/>
                    <a:pt x="1672129" y="3344258"/>
                  </a:cubicBezTo>
                  <a:cubicBezTo>
                    <a:pt x="748638" y="3344258"/>
                    <a:pt x="0" y="2595620"/>
                    <a:pt x="0" y="1672129"/>
                  </a:cubicBezTo>
                  <a:cubicBezTo>
                    <a:pt x="0" y="748638"/>
                    <a:pt x="748638" y="0"/>
                    <a:pt x="1672129" y="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3" name="文本框 12">
              <a:extLst>
                <a:ext uri="{FF2B5EF4-FFF2-40B4-BE49-F238E27FC236}">
                  <a16:creationId xmlns:a16="http://schemas.microsoft.com/office/drawing/2014/main" id="{DCB1DD9D-FE82-449A-9C5A-7DDE8937B902}"/>
                </a:ext>
              </a:extLst>
            </p:cNvPr>
            <p:cNvSpPr txBox="1"/>
            <p:nvPr/>
          </p:nvSpPr>
          <p:spPr>
            <a:xfrm>
              <a:off x="1005713" y="5176331"/>
              <a:ext cx="2020138" cy="297646"/>
            </a:xfrm>
            <a:prstGeom prst="rect">
              <a:avLst/>
            </a:prstGeom>
            <a:noFill/>
          </p:spPr>
          <p:txBody>
            <a:bodyPr wrap="square" rtlCol="0">
              <a:spAutoFit/>
            </a:bodyPr>
            <a:lstStyle>
              <a:defPPr>
                <a:defRPr lang="zh-CN"/>
              </a:defPPr>
              <a:lvl1pPr>
                <a:lnSpc>
                  <a:spcPts val="1500"/>
                </a:lnSpc>
                <a:defRPr sz="900"/>
              </a:lvl1pPr>
            </a:lstStyle>
            <a:p>
              <a:pPr algn="ctr"/>
              <a:r>
                <a:rPr lang="en-US" altLang="zh-CN" sz="2000" dirty="0">
                  <a:cs typeface="+mn-ea"/>
                  <a:sym typeface="+mn-lt"/>
                </a:rPr>
                <a:t>Golang v1.19.3</a:t>
              </a:r>
            </a:p>
          </p:txBody>
        </p:sp>
        <p:sp>
          <p:nvSpPr>
            <p:cNvPr id="21" name="文本框 20">
              <a:extLst>
                <a:ext uri="{FF2B5EF4-FFF2-40B4-BE49-F238E27FC236}">
                  <a16:creationId xmlns:a16="http://schemas.microsoft.com/office/drawing/2014/main" id="{F5EB11C8-2E18-452A-AC8C-8CE15A83F4EB}"/>
                </a:ext>
              </a:extLst>
            </p:cNvPr>
            <p:cNvSpPr txBox="1"/>
            <p:nvPr/>
          </p:nvSpPr>
          <p:spPr>
            <a:xfrm>
              <a:off x="1321409" y="3332820"/>
              <a:ext cx="1388742"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pPr algn="ctr"/>
              <a:r>
                <a:rPr lang="en-US" altLang="zh-CN" dirty="0">
                  <a:cs typeface="+mn-ea"/>
                  <a:sym typeface="+mn-lt"/>
                </a:rPr>
                <a:t>01</a:t>
              </a:r>
            </a:p>
          </p:txBody>
        </p:sp>
      </p:grpSp>
      <p:grpSp>
        <p:nvGrpSpPr>
          <p:cNvPr id="37" name="组合 36">
            <a:extLst>
              <a:ext uri="{FF2B5EF4-FFF2-40B4-BE49-F238E27FC236}">
                <a16:creationId xmlns:a16="http://schemas.microsoft.com/office/drawing/2014/main" id="{0C635AF2-AE4A-467B-AA47-9DC2AB8398B6}"/>
              </a:ext>
            </a:extLst>
          </p:cNvPr>
          <p:cNvGrpSpPr/>
          <p:nvPr/>
        </p:nvGrpSpPr>
        <p:grpSpPr>
          <a:xfrm>
            <a:off x="3802594" y="2534166"/>
            <a:ext cx="2020138" cy="2939811"/>
            <a:chOff x="3802594" y="2534166"/>
            <a:chExt cx="2020138" cy="2939811"/>
          </a:xfrm>
        </p:grpSpPr>
        <p:sp>
          <p:nvSpPr>
            <p:cNvPr id="9" name="任意多边形 2">
              <a:extLst>
                <a:ext uri="{FF2B5EF4-FFF2-40B4-BE49-F238E27FC236}">
                  <a16:creationId xmlns:a16="http://schemas.microsoft.com/office/drawing/2014/main" id="{C55F084D-581D-4BF2-8E7B-19D4B09FED51}"/>
                </a:ext>
              </a:extLst>
            </p:cNvPr>
            <p:cNvSpPr/>
            <p:nvPr/>
          </p:nvSpPr>
          <p:spPr>
            <a:xfrm>
              <a:off x="3802595" y="2534166"/>
              <a:ext cx="2020137" cy="2020137"/>
            </a:xfrm>
            <a:custGeom>
              <a:avLst/>
              <a:gdLst>
                <a:gd name="connsiteX0" fmla="*/ 1672128 w 3344258"/>
                <a:gd name="connsiteY0" fmla="*/ 669316 h 3344258"/>
                <a:gd name="connsiteX1" fmla="*/ 669316 w 3344258"/>
                <a:gd name="connsiteY1" fmla="*/ 1672128 h 3344258"/>
                <a:gd name="connsiteX2" fmla="*/ 1672128 w 3344258"/>
                <a:gd name="connsiteY2" fmla="*/ 2674940 h 3344258"/>
                <a:gd name="connsiteX3" fmla="*/ 2674940 w 3344258"/>
                <a:gd name="connsiteY3" fmla="*/ 1672128 h 3344258"/>
                <a:gd name="connsiteX4" fmla="*/ 1672128 w 3344258"/>
                <a:gd name="connsiteY4" fmla="*/ 669316 h 3344258"/>
                <a:gd name="connsiteX5" fmla="*/ 1672129 w 3344258"/>
                <a:gd name="connsiteY5" fmla="*/ 0 h 3344258"/>
                <a:gd name="connsiteX6" fmla="*/ 3344258 w 3344258"/>
                <a:gd name="connsiteY6" fmla="*/ 1672129 h 3344258"/>
                <a:gd name="connsiteX7" fmla="*/ 1672129 w 3344258"/>
                <a:gd name="connsiteY7" fmla="*/ 3344258 h 3344258"/>
                <a:gd name="connsiteX8" fmla="*/ 0 w 3344258"/>
                <a:gd name="connsiteY8" fmla="*/ 1672129 h 3344258"/>
                <a:gd name="connsiteX9" fmla="*/ 1672129 w 3344258"/>
                <a:gd name="connsiteY9" fmla="*/ 0 h 334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4258" h="3344258">
                  <a:moveTo>
                    <a:pt x="1672128" y="669316"/>
                  </a:moveTo>
                  <a:cubicBezTo>
                    <a:pt x="1118290" y="669316"/>
                    <a:pt x="669316" y="1118290"/>
                    <a:pt x="669316" y="1672128"/>
                  </a:cubicBezTo>
                  <a:cubicBezTo>
                    <a:pt x="669316" y="2225966"/>
                    <a:pt x="1118290" y="2674940"/>
                    <a:pt x="1672128" y="2674940"/>
                  </a:cubicBezTo>
                  <a:cubicBezTo>
                    <a:pt x="2225966" y="2674940"/>
                    <a:pt x="2674940" y="2225966"/>
                    <a:pt x="2674940" y="1672128"/>
                  </a:cubicBezTo>
                  <a:cubicBezTo>
                    <a:pt x="2674940" y="1118290"/>
                    <a:pt x="2225966" y="669316"/>
                    <a:pt x="1672128" y="669316"/>
                  </a:cubicBezTo>
                  <a:close/>
                  <a:moveTo>
                    <a:pt x="1672129" y="0"/>
                  </a:moveTo>
                  <a:cubicBezTo>
                    <a:pt x="2595620" y="0"/>
                    <a:pt x="3344258" y="748638"/>
                    <a:pt x="3344258" y="1672129"/>
                  </a:cubicBezTo>
                  <a:cubicBezTo>
                    <a:pt x="3344258" y="2595620"/>
                    <a:pt x="2595620" y="3344258"/>
                    <a:pt x="1672129" y="3344258"/>
                  </a:cubicBezTo>
                  <a:cubicBezTo>
                    <a:pt x="748638" y="3344258"/>
                    <a:pt x="0" y="2595620"/>
                    <a:pt x="0" y="1672129"/>
                  </a:cubicBezTo>
                  <a:cubicBezTo>
                    <a:pt x="0" y="748638"/>
                    <a:pt x="748638" y="0"/>
                    <a:pt x="1672129" y="0"/>
                  </a:cubicBezTo>
                  <a:close/>
                </a:path>
              </a:pathLst>
            </a:cu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4" name="文本框 13">
              <a:extLst>
                <a:ext uri="{FF2B5EF4-FFF2-40B4-BE49-F238E27FC236}">
                  <a16:creationId xmlns:a16="http://schemas.microsoft.com/office/drawing/2014/main" id="{46233486-D315-4CFB-AD1D-7ADFDF07BF51}"/>
                </a:ext>
              </a:extLst>
            </p:cNvPr>
            <p:cNvSpPr txBox="1"/>
            <p:nvPr/>
          </p:nvSpPr>
          <p:spPr>
            <a:xfrm>
              <a:off x="3802594" y="5176331"/>
              <a:ext cx="2020138" cy="297646"/>
            </a:xfrm>
            <a:prstGeom prst="rect">
              <a:avLst/>
            </a:prstGeom>
            <a:noFill/>
          </p:spPr>
          <p:txBody>
            <a:bodyPr wrap="square" rtlCol="0">
              <a:spAutoFit/>
            </a:bodyPr>
            <a:lstStyle>
              <a:defPPr>
                <a:defRPr lang="zh-CN"/>
              </a:defPPr>
              <a:lvl1pPr>
                <a:lnSpc>
                  <a:spcPts val="1500"/>
                </a:lnSpc>
                <a:defRPr sz="900"/>
              </a:lvl1pPr>
            </a:lstStyle>
            <a:p>
              <a:pPr algn="ctr"/>
              <a:r>
                <a:rPr lang="en-US" altLang="zh-CN" sz="2000" dirty="0">
                  <a:cs typeface="+mn-ea"/>
                  <a:sym typeface="+mn-lt"/>
                </a:rPr>
                <a:t>ProtoBuf v22.2</a:t>
              </a:r>
            </a:p>
          </p:txBody>
        </p:sp>
        <p:sp>
          <p:nvSpPr>
            <p:cNvPr id="22" name="文本框 21">
              <a:extLst>
                <a:ext uri="{FF2B5EF4-FFF2-40B4-BE49-F238E27FC236}">
                  <a16:creationId xmlns:a16="http://schemas.microsoft.com/office/drawing/2014/main" id="{29735DDF-0F3A-401B-B0A6-137AD957680C}"/>
                </a:ext>
              </a:extLst>
            </p:cNvPr>
            <p:cNvSpPr txBox="1"/>
            <p:nvPr/>
          </p:nvSpPr>
          <p:spPr>
            <a:xfrm>
              <a:off x="4118291" y="3332820"/>
              <a:ext cx="1388742"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pPr algn="ctr"/>
              <a:r>
                <a:rPr lang="en-US" altLang="zh-CN" dirty="0">
                  <a:cs typeface="+mn-ea"/>
                  <a:sym typeface="+mn-lt"/>
                </a:rPr>
                <a:t>02</a:t>
              </a:r>
            </a:p>
          </p:txBody>
        </p:sp>
      </p:grpSp>
      <p:grpSp>
        <p:nvGrpSpPr>
          <p:cNvPr id="38" name="组合 37">
            <a:extLst>
              <a:ext uri="{FF2B5EF4-FFF2-40B4-BE49-F238E27FC236}">
                <a16:creationId xmlns:a16="http://schemas.microsoft.com/office/drawing/2014/main" id="{9EA6EAF8-D249-4F8E-A28C-DD61678BD9F5}"/>
              </a:ext>
            </a:extLst>
          </p:cNvPr>
          <p:cNvGrpSpPr/>
          <p:nvPr/>
        </p:nvGrpSpPr>
        <p:grpSpPr>
          <a:xfrm>
            <a:off x="6599475" y="2534166"/>
            <a:ext cx="2250344" cy="3601531"/>
            <a:chOff x="6599475" y="2534166"/>
            <a:chExt cx="2250344" cy="3601531"/>
          </a:xfrm>
        </p:grpSpPr>
        <p:sp>
          <p:nvSpPr>
            <p:cNvPr id="10" name="任意多边形 3">
              <a:extLst>
                <a:ext uri="{FF2B5EF4-FFF2-40B4-BE49-F238E27FC236}">
                  <a16:creationId xmlns:a16="http://schemas.microsoft.com/office/drawing/2014/main" id="{48D6C74D-9368-4E8A-AFB4-9F4E32863424}"/>
                </a:ext>
              </a:extLst>
            </p:cNvPr>
            <p:cNvSpPr/>
            <p:nvPr/>
          </p:nvSpPr>
          <p:spPr>
            <a:xfrm>
              <a:off x="6599477" y="2534166"/>
              <a:ext cx="2020137" cy="2020137"/>
            </a:xfrm>
            <a:custGeom>
              <a:avLst/>
              <a:gdLst>
                <a:gd name="connsiteX0" fmla="*/ 1672128 w 3344258"/>
                <a:gd name="connsiteY0" fmla="*/ 669316 h 3344258"/>
                <a:gd name="connsiteX1" fmla="*/ 669316 w 3344258"/>
                <a:gd name="connsiteY1" fmla="*/ 1672128 h 3344258"/>
                <a:gd name="connsiteX2" fmla="*/ 1672128 w 3344258"/>
                <a:gd name="connsiteY2" fmla="*/ 2674940 h 3344258"/>
                <a:gd name="connsiteX3" fmla="*/ 2674940 w 3344258"/>
                <a:gd name="connsiteY3" fmla="*/ 1672128 h 3344258"/>
                <a:gd name="connsiteX4" fmla="*/ 1672128 w 3344258"/>
                <a:gd name="connsiteY4" fmla="*/ 669316 h 3344258"/>
                <a:gd name="connsiteX5" fmla="*/ 1672129 w 3344258"/>
                <a:gd name="connsiteY5" fmla="*/ 0 h 3344258"/>
                <a:gd name="connsiteX6" fmla="*/ 3344258 w 3344258"/>
                <a:gd name="connsiteY6" fmla="*/ 1672129 h 3344258"/>
                <a:gd name="connsiteX7" fmla="*/ 1672129 w 3344258"/>
                <a:gd name="connsiteY7" fmla="*/ 3344258 h 3344258"/>
                <a:gd name="connsiteX8" fmla="*/ 0 w 3344258"/>
                <a:gd name="connsiteY8" fmla="*/ 1672129 h 3344258"/>
                <a:gd name="connsiteX9" fmla="*/ 1672129 w 3344258"/>
                <a:gd name="connsiteY9" fmla="*/ 0 h 334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4258" h="3344258">
                  <a:moveTo>
                    <a:pt x="1672128" y="669316"/>
                  </a:moveTo>
                  <a:cubicBezTo>
                    <a:pt x="1118290" y="669316"/>
                    <a:pt x="669316" y="1118290"/>
                    <a:pt x="669316" y="1672128"/>
                  </a:cubicBezTo>
                  <a:cubicBezTo>
                    <a:pt x="669316" y="2225966"/>
                    <a:pt x="1118290" y="2674940"/>
                    <a:pt x="1672128" y="2674940"/>
                  </a:cubicBezTo>
                  <a:cubicBezTo>
                    <a:pt x="2225966" y="2674940"/>
                    <a:pt x="2674940" y="2225966"/>
                    <a:pt x="2674940" y="1672128"/>
                  </a:cubicBezTo>
                  <a:cubicBezTo>
                    <a:pt x="2674940" y="1118290"/>
                    <a:pt x="2225966" y="669316"/>
                    <a:pt x="1672128" y="669316"/>
                  </a:cubicBezTo>
                  <a:close/>
                  <a:moveTo>
                    <a:pt x="1672129" y="0"/>
                  </a:moveTo>
                  <a:cubicBezTo>
                    <a:pt x="2595620" y="0"/>
                    <a:pt x="3344258" y="748638"/>
                    <a:pt x="3344258" y="1672129"/>
                  </a:cubicBezTo>
                  <a:cubicBezTo>
                    <a:pt x="3344258" y="2595620"/>
                    <a:pt x="2595620" y="3344258"/>
                    <a:pt x="1672129" y="3344258"/>
                  </a:cubicBezTo>
                  <a:cubicBezTo>
                    <a:pt x="748638" y="3344258"/>
                    <a:pt x="0" y="2595620"/>
                    <a:pt x="0" y="1672129"/>
                  </a:cubicBezTo>
                  <a:cubicBezTo>
                    <a:pt x="0" y="748638"/>
                    <a:pt x="748638" y="0"/>
                    <a:pt x="1672129" y="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5" name="文本框 14">
              <a:extLst>
                <a:ext uri="{FF2B5EF4-FFF2-40B4-BE49-F238E27FC236}">
                  <a16:creationId xmlns:a16="http://schemas.microsoft.com/office/drawing/2014/main" id="{BD8E1F2E-6DD4-43B2-9D0D-1148A0BFE072}"/>
                </a:ext>
              </a:extLst>
            </p:cNvPr>
            <p:cNvSpPr txBox="1"/>
            <p:nvPr/>
          </p:nvSpPr>
          <p:spPr>
            <a:xfrm>
              <a:off x="6599475" y="5120034"/>
              <a:ext cx="2250344" cy="1015663"/>
            </a:xfrm>
            <a:prstGeom prst="rect">
              <a:avLst/>
            </a:prstGeom>
            <a:noFill/>
          </p:spPr>
          <p:txBody>
            <a:bodyPr wrap="square" rtlCol="0">
              <a:spAutoFit/>
            </a:bodyPr>
            <a:lstStyle>
              <a:defPPr>
                <a:defRPr lang="zh-CN"/>
              </a:defPPr>
              <a:lvl1pPr>
                <a:lnSpc>
                  <a:spcPts val="1500"/>
                </a:lnSpc>
                <a:defRPr sz="900"/>
              </a:lvl1pPr>
            </a:lstStyle>
            <a:p>
              <a:pPr algn="ctr">
                <a:lnSpc>
                  <a:spcPct val="100000"/>
                </a:lnSpc>
              </a:pPr>
              <a:r>
                <a:rPr lang="zh-CN" altLang="en-US" sz="2000" dirty="0">
                  <a:cs typeface="+mn-ea"/>
                  <a:sym typeface="+mn-lt"/>
                </a:rPr>
                <a:t>至少双核多线程</a:t>
              </a:r>
              <a:r>
                <a:rPr lang="en-US" altLang="zh-CN" sz="2000" dirty="0">
                  <a:cs typeface="+mn-ea"/>
                  <a:sym typeface="+mn-lt"/>
                </a:rPr>
                <a:t>CPU</a:t>
              </a:r>
              <a:r>
                <a:rPr lang="zh-CN" altLang="en-US" sz="2000" dirty="0">
                  <a:cs typeface="+mn-ea"/>
                  <a:sym typeface="+mn-lt"/>
                </a:rPr>
                <a:t>、主频</a:t>
              </a:r>
              <a:r>
                <a:rPr lang="en-US" altLang="zh-CN" sz="2000" dirty="0">
                  <a:cs typeface="+mn-ea"/>
                  <a:sym typeface="+mn-lt"/>
                </a:rPr>
                <a:t>&gt;3.0HHZ</a:t>
              </a:r>
            </a:p>
          </p:txBody>
        </p:sp>
        <p:sp>
          <p:nvSpPr>
            <p:cNvPr id="23" name="文本框 22">
              <a:extLst>
                <a:ext uri="{FF2B5EF4-FFF2-40B4-BE49-F238E27FC236}">
                  <a16:creationId xmlns:a16="http://schemas.microsoft.com/office/drawing/2014/main" id="{2401C5B4-08F2-40EA-B861-619EDB246603}"/>
                </a:ext>
              </a:extLst>
            </p:cNvPr>
            <p:cNvSpPr txBox="1"/>
            <p:nvPr/>
          </p:nvSpPr>
          <p:spPr>
            <a:xfrm>
              <a:off x="6912253" y="3332820"/>
              <a:ext cx="1388742"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pPr algn="ctr"/>
              <a:r>
                <a:rPr lang="en-US" altLang="zh-CN" dirty="0">
                  <a:cs typeface="+mn-ea"/>
                  <a:sym typeface="+mn-lt"/>
                </a:rPr>
                <a:t>03</a:t>
              </a:r>
            </a:p>
          </p:txBody>
        </p:sp>
      </p:grpSp>
      <p:grpSp>
        <p:nvGrpSpPr>
          <p:cNvPr id="39" name="组合 38">
            <a:extLst>
              <a:ext uri="{FF2B5EF4-FFF2-40B4-BE49-F238E27FC236}">
                <a16:creationId xmlns:a16="http://schemas.microsoft.com/office/drawing/2014/main" id="{6814AB2F-E6DD-469C-8A1E-1A6A1D791BA7}"/>
              </a:ext>
            </a:extLst>
          </p:cNvPr>
          <p:cNvGrpSpPr/>
          <p:nvPr/>
        </p:nvGrpSpPr>
        <p:grpSpPr>
          <a:xfrm>
            <a:off x="9381611" y="2534166"/>
            <a:ext cx="2033733" cy="3293754"/>
            <a:chOff x="9381611" y="2534166"/>
            <a:chExt cx="2033733" cy="3293754"/>
          </a:xfrm>
        </p:grpSpPr>
        <p:sp>
          <p:nvSpPr>
            <p:cNvPr id="11" name="任意多边形 4">
              <a:extLst>
                <a:ext uri="{FF2B5EF4-FFF2-40B4-BE49-F238E27FC236}">
                  <a16:creationId xmlns:a16="http://schemas.microsoft.com/office/drawing/2014/main" id="{3B7A989D-0920-47F9-A9A4-38B71F501FAF}"/>
                </a:ext>
              </a:extLst>
            </p:cNvPr>
            <p:cNvSpPr/>
            <p:nvPr/>
          </p:nvSpPr>
          <p:spPr>
            <a:xfrm>
              <a:off x="9381611" y="2534166"/>
              <a:ext cx="2020137" cy="2020137"/>
            </a:xfrm>
            <a:custGeom>
              <a:avLst/>
              <a:gdLst>
                <a:gd name="connsiteX0" fmla="*/ 1672128 w 3344258"/>
                <a:gd name="connsiteY0" fmla="*/ 669316 h 3344258"/>
                <a:gd name="connsiteX1" fmla="*/ 669316 w 3344258"/>
                <a:gd name="connsiteY1" fmla="*/ 1672128 h 3344258"/>
                <a:gd name="connsiteX2" fmla="*/ 1672128 w 3344258"/>
                <a:gd name="connsiteY2" fmla="*/ 2674940 h 3344258"/>
                <a:gd name="connsiteX3" fmla="*/ 2674940 w 3344258"/>
                <a:gd name="connsiteY3" fmla="*/ 1672128 h 3344258"/>
                <a:gd name="connsiteX4" fmla="*/ 1672128 w 3344258"/>
                <a:gd name="connsiteY4" fmla="*/ 669316 h 3344258"/>
                <a:gd name="connsiteX5" fmla="*/ 1672129 w 3344258"/>
                <a:gd name="connsiteY5" fmla="*/ 0 h 3344258"/>
                <a:gd name="connsiteX6" fmla="*/ 3344258 w 3344258"/>
                <a:gd name="connsiteY6" fmla="*/ 1672129 h 3344258"/>
                <a:gd name="connsiteX7" fmla="*/ 1672129 w 3344258"/>
                <a:gd name="connsiteY7" fmla="*/ 3344258 h 3344258"/>
                <a:gd name="connsiteX8" fmla="*/ 0 w 3344258"/>
                <a:gd name="connsiteY8" fmla="*/ 1672129 h 3344258"/>
                <a:gd name="connsiteX9" fmla="*/ 1672129 w 3344258"/>
                <a:gd name="connsiteY9" fmla="*/ 0 h 334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4258" h="3344258">
                  <a:moveTo>
                    <a:pt x="1672128" y="669316"/>
                  </a:moveTo>
                  <a:cubicBezTo>
                    <a:pt x="1118290" y="669316"/>
                    <a:pt x="669316" y="1118290"/>
                    <a:pt x="669316" y="1672128"/>
                  </a:cubicBezTo>
                  <a:cubicBezTo>
                    <a:pt x="669316" y="2225966"/>
                    <a:pt x="1118290" y="2674940"/>
                    <a:pt x="1672128" y="2674940"/>
                  </a:cubicBezTo>
                  <a:cubicBezTo>
                    <a:pt x="2225966" y="2674940"/>
                    <a:pt x="2674940" y="2225966"/>
                    <a:pt x="2674940" y="1672128"/>
                  </a:cubicBezTo>
                  <a:cubicBezTo>
                    <a:pt x="2674940" y="1118290"/>
                    <a:pt x="2225966" y="669316"/>
                    <a:pt x="1672128" y="669316"/>
                  </a:cubicBezTo>
                  <a:close/>
                  <a:moveTo>
                    <a:pt x="1672129" y="0"/>
                  </a:moveTo>
                  <a:cubicBezTo>
                    <a:pt x="2595620" y="0"/>
                    <a:pt x="3344258" y="748638"/>
                    <a:pt x="3344258" y="1672129"/>
                  </a:cubicBezTo>
                  <a:cubicBezTo>
                    <a:pt x="3344258" y="2595620"/>
                    <a:pt x="2595620" y="3344258"/>
                    <a:pt x="1672129" y="3344258"/>
                  </a:cubicBezTo>
                  <a:cubicBezTo>
                    <a:pt x="748638" y="3344258"/>
                    <a:pt x="0" y="2595620"/>
                    <a:pt x="0" y="1672129"/>
                  </a:cubicBezTo>
                  <a:cubicBezTo>
                    <a:pt x="0" y="748638"/>
                    <a:pt x="748638" y="0"/>
                    <a:pt x="1672129" y="0"/>
                  </a:cubicBezTo>
                  <a:close/>
                </a:path>
              </a:pathLst>
            </a:cu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6" name="文本框 15">
              <a:extLst>
                <a:ext uri="{FF2B5EF4-FFF2-40B4-BE49-F238E27FC236}">
                  <a16:creationId xmlns:a16="http://schemas.microsoft.com/office/drawing/2014/main" id="{641E3200-6000-4E63-9ADC-236DBBAD7F75}"/>
                </a:ext>
              </a:extLst>
            </p:cNvPr>
            <p:cNvSpPr txBox="1"/>
            <p:nvPr/>
          </p:nvSpPr>
          <p:spPr>
            <a:xfrm>
              <a:off x="9395206" y="5120034"/>
              <a:ext cx="2020138" cy="707886"/>
            </a:xfrm>
            <a:prstGeom prst="rect">
              <a:avLst/>
            </a:prstGeom>
            <a:noFill/>
          </p:spPr>
          <p:txBody>
            <a:bodyPr wrap="square" rtlCol="0">
              <a:spAutoFit/>
            </a:bodyPr>
            <a:lstStyle>
              <a:defPPr>
                <a:defRPr lang="zh-CN"/>
              </a:defPPr>
              <a:lvl1pPr>
                <a:lnSpc>
                  <a:spcPts val="1500"/>
                </a:lnSpc>
                <a:defRPr sz="900"/>
              </a:lvl1pPr>
            </a:lstStyle>
            <a:p>
              <a:pPr algn="ctr">
                <a:lnSpc>
                  <a:spcPct val="100000"/>
                </a:lnSpc>
              </a:pPr>
              <a:r>
                <a:rPr lang="zh-CN" altLang="en-US" sz="2000" dirty="0">
                  <a:cs typeface="+mn-ea"/>
                  <a:sym typeface="+mn-lt"/>
                </a:rPr>
                <a:t>运行内存</a:t>
              </a:r>
              <a:r>
                <a:rPr lang="en-US" altLang="zh-CN" sz="2000" dirty="0">
                  <a:cs typeface="+mn-ea"/>
                  <a:sym typeface="+mn-lt"/>
                </a:rPr>
                <a:t>&gt;512MB</a:t>
              </a:r>
            </a:p>
          </p:txBody>
        </p:sp>
        <p:sp>
          <p:nvSpPr>
            <p:cNvPr id="24" name="文本框 23">
              <a:extLst>
                <a:ext uri="{FF2B5EF4-FFF2-40B4-BE49-F238E27FC236}">
                  <a16:creationId xmlns:a16="http://schemas.microsoft.com/office/drawing/2014/main" id="{06247AA1-E7C8-4F29-81E3-E5355F055A81}"/>
                </a:ext>
              </a:extLst>
            </p:cNvPr>
            <p:cNvSpPr txBox="1"/>
            <p:nvPr/>
          </p:nvSpPr>
          <p:spPr>
            <a:xfrm>
              <a:off x="9712059" y="3332820"/>
              <a:ext cx="1388742"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pPr algn="ctr"/>
              <a:r>
                <a:rPr lang="en-US" altLang="zh-CN" dirty="0">
                  <a:cs typeface="+mn-ea"/>
                  <a:sym typeface="+mn-lt"/>
                </a:rPr>
                <a:t>04</a:t>
              </a:r>
            </a:p>
          </p:txBody>
        </p:sp>
      </p:grpSp>
      <p:sp>
        <p:nvSpPr>
          <p:cNvPr id="7" name="任意多边形 30">
            <a:extLst>
              <a:ext uri="{FF2B5EF4-FFF2-40B4-BE49-F238E27FC236}">
                <a16:creationId xmlns:a16="http://schemas.microsoft.com/office/drawing/2014/main" id="{F3FE0BCD-12DB-41BD-A0DD-5C59504B0D8B}"/>
              </a:ext>
            </a:extLst>
          </p:cNvPr>
          <p:cNvSpPr/>
          <p:nvPr/>
        </p:nvSpPr>
        <p:spPr>
          <a:xfrm>
            <a:off x="9351146" y="0"/>
            <a:ext cx="2108259" cy="1562308"/>
          </a:xfrm>
          <a:custGeom>
            <a:avLst/>
            <a:gdLst>
              <a:gd name="connsiteX0" fmla="*/ 1016357 w 2108259"/>
              <a:gd name="connsiteY0" fmla="*/ 0 h 1562308"/>
              <a:gd name="connsiteX1" fmla="*/ 2108259 w 2108259"/>
              <a:gd name="connsiteY1" fmla="*/ 0 h 1562308"/>
              <a:gd name="connsiteX2" fmla="*/ 659020 w 2108259"/>
              <a:gd name="connsiteY2" fmla="*/ 1449238 h 1562308"/>
              <a:gd name="connsiteX3" fmla="*/ 113069 w 2108259"/>
              <a:gd name="connsiteY3" fmla="*/ 1449238 h 1562308"/>
              <a:gd name="connsiteX4" fmla="*/ 113070 w 2108259"/>
              <a:gd name="connsiteY4" fmla="*/ 1449239 h 1562308"/>
              <a:gd name="connsiteX5" fmla="*/ 113070 w 2108259"/>
              <a:gd name="connsiteY5" fmla="*/ 903287 h 156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59" h="1562308">
                <a:moveTo>
                  <a:pt x="1016357" y="0"/>
                </a:moveTo>
                <a:lnTo>
                  <a:pt x="2108259" y="0"/>
                </a:lnTo>
                <a:lnTo>
                  <a:pt x="659020" y="1449238"/>
                </a:lnTo>
                <a:cubicBezTo>
                  <a:pt x="508260" y="1599998"/>
                  <a:pt x="263829" y="1599998"/>
                  <a:pt x="113069" y="1449238"/>
                </a:cubicBezTo>
                <a:lnTo>
                  <a:pt x="113070" y="1449239"/>
                </a:lnTo>
                <a:cubicBezTo>
                  <a:pt x="-37690" y="1298479"/>
                  <a:pt x="-37690" y="1054048"/>
                  <a:pt x="113070" y="903287"/>
                </a:cubicBezTo>
                <a:close/>
              </a:path>
            </a:pathLst>
          </a:cu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 name="标题 1">
            <a:extLst>
              <a:ext uri="{FF2B5EF4-FFF2-40B4-BE49-F238E27FC236}">
                <a16:creationId xmlns:a16="http://schemas.microsoft.com/office/drawing/2014/main" id="{F8108810-FBB0-C5BE-03FF-37B5F68DCAD5}"/>
              </a:ext>
            </a:extLst>
          </p:cNvPr>
          <p:cNvSpPr>
            <a:spLocks noGrp="1"/>
          </p:cNvSpPr>
          <p:nvPr>
            <p:ph type="title"/>
          </p:nvPr>
        </p:nvSpPr>
        <p:spPr/>
        <p:txBody>
          <a:bodyPr/>
          <a:lstStyle/>
          <a:p>
            <a:r>
              <a:rPr lang="zh-CN" altLang="en-US" dirty="0">
                <a:latin typeface="+mn-lt"/>
                <a:ea typeface="+mn-ea"/>
                <a:cs typeface="+mn-ea"/>
                <a:sym typeface="+mn-lt"/>
              </a:rPr>
              <a:t>软硬件环境</a:t>
            </a:r>
          </a:p>
        </p:txBody>
      </p:sp>
    </p:spTree>
    <p:custDataLst>
      <p:tags r:id="rId1"/>
    </p:custDataLst>
    <p:extLst>
      <p:ext uri="{BB962C8B-B14F-4D97-AF65-F5344CB8AC3E}">
        <p14:creationId xmlns:p14="http://schemas.microsoft.com/office/powerpoint/2010/main" val="357355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750"/>
                                        <p:tgtEl>
                                          <p:spTgt spid="36"/>
                                        </p:tgtEl>
                                      </p:cBhvr>
                                    </p:animEffect>
                                    <p:anim calcmode="lin" valueType="num">
                                      <p:cBhvr>
                                        <p:cTn id="8" dur="750" fill="hold"/>
                                        <p:tgtEl>
                                          <p:spTgt spid="36"/>
                                        </p:tgtEl>
                                        <p:attrNameLst>
                                          <p:attrName>ppt_x</p:attrName>
                                        </p:attrNameLst>
                                      </p:cBhvr>
                                      <p:tavLst>
                                        <p:tav tm="0">
                                          <p:val>
                                            <p:strVal val="#ppt_x"/>
                                          </p:val>
                                        </p:tav>
                                        <p:tav tm="100000">
                                          <p:val>
                                            <p:strVal val="#ppt_x"/>
                                          </p:val>
                                        </p:tav>
                                      </p:tavLst>
                                    </p:anim>
                                    <p:anim calcmode="lin" valueType="num">
                                      <p:cBhvr>
                                        <p:cTn id="9" dur="75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750"/>
                                        <p:tgtEl>
                                          <p:spTgt spid="37"/>
                                        </p:tgtEl>
                                      </p:cBhvr>
                                    </p:animEffect>
                                    <p:anim calcmode="lin" valueType="num">
                                      <p:cBhvr>
                                        <p:cTn id="15" dur="750" fill="hold"/>
                                        <p:tgtEl>
                                          <p:spTgt spid="37"/>
                                        </p:tgtEl>
                                        <p:attrNameLst>
                                          <p:attrName>ppt_x</p:attrName>
                                        </p:attrNameLst>
                                      </p:cBhvr>
                                      <p:tavLst>
                                        <p:tav tm="0">
                                          <p:val>
                                            <p:strVal val="#ppt_x"/>
                                          </p:val>
                                        </p:tav>
                                        <p:tav tm="100000">
                                          <p:val>
                                            <p:strVal val="#ppt_x"/>
                                          </p:val>
                                        </p:tav>
                                      </p:tavLst>
                                    </p:anim>
                                    <p:anim calcmode="lin" valueType="num">
                                      <p:cBhvr>
                                        <p:cTn id="16" dur="7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750"/>
                                        <p:tgtEl>
                                          <p:spTgt spid="38"/>
                                        </p:tgtEl>
                                      </p:cBhvr>
                                    </p:animEffect>
                                    <p:anim calcmode="lin" valueType="num">
                                      <p:cBhvr>
                                        <p:cTn id="22" dur="750" fill="hold"/>
                                        <p:tgtEl>
                                          <p:spTgt spid="38"/>
                                        </p:tgtEl>
                                        <p:attrNameLst>
                                          <p:attrName>ppt_x</p:attrName>
                                        </p:attrNameLst>
                                      </p:cBhvr>
                                      <p:tavLst>
                                        <p:tav tm="0">
                                          <p:val>
                                            <p:strVal val="#ppt_x"/>
                                          </p:val>
                                        </p:tav>
                                        <p:tav tm="100000">
                                          <p:val>
                                            <p:strVal val="#ppt_x"/>
                                          </p:val>
                                        </p:tav>
                                      </p:tavLst>
                                    </p:anim>
                                    <p:anim calcmode="lin" valueType="num">
                                      <p:cBhvr>
                                        <p:cTn id="23" dur="7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750"/>
                                        <p:tgtEl>
                                          <p:spTgt spid="39"/>
                                        </p:tgtEl>
                                      </p:cBhvr>
                                    </p:animEffect>
                                    <p:anim calcmode="lin" valueType="num">
                                      <p:cBhvr>
                                        <p:cTn id="29" dur="750" fill="hold"/>
                                        <p:tgtEl>
                                          <p:spTgt spid="39"/>
                                        </p:tgtEl>
                                        <p:attrNameLst>
                                          <p:attrName>ppt_x</p:attrName>
                                        </p:attrNameLst>
                                      </p:cBhvr>
                                      <p:tavLst>
                                        <p:tav tm="0">
                                          <p:val>
                                            <p:strVal val="#ppt_x"/>
                                          </p:val>
                                        </p:tav>
                                        <p:tav tm="100000">
                                          <p:val>
                                            <p:strVal val="#ppt_x"/>
                                          </p:val>
                                        </p:tav>
                                      </p:tavLst>
                                    </p:anim>
                                    <p:anim calcmode="lin" valueType="num">
                                      <p:cBhvr>
                                        <p:cTn id="30" dur="7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14">
            <a:extLst>
              <a:ext uri="{FF2B5EF4-FFF2-40B4-BE49-F238E27FC236}">
                <a16:creationId xmlns:a16="http://schemas.microsoft.com/office/drawing/2014/main" id="{10B60F55-F418-4606-AF54-9C027BDA422C}"/>
              </a:ext>
            </a:extLst>
          </p:cNvPr>
          <p:cNvSpPr/>
          <p:nvPr/>
        </p:nvSpPr>
        <p:spPr>
          <a:xfrm>
            <a:off x="8126440" y="0"/>
            <a:ext cx="3446761" cy="2554194"/>
          </a:xfrm>
          <a:custGeom>
            <a:avLst/>
            <a:gdLst>
              <a:gd name="connsiteX0" fmla="*/ 1016357 w 2108259"/>
              <a:gd name="connsiteY0" fmla="*/ 0 h 1562308"/>
              <a:gd name="connsiteX1" fmla="*/ 2108259 w 2108259"/>
              <a:gd name="connsiteY1" fmla="*/ 0 h 1562308"/>
              <a:gd name="connsiteX2" fmla="*/ 659020 w 2108259"/>
              <a:gd name="connsiteY2" fmla="*/ 1449238 h 1562308"/>
              <a:gd name="connsiteX3" fmla="*/ 113069 w 2108259"/>
              <a:gd name="connsiteY3" fmla="*/ 1449238 h 1562308"/>
              <a:gd name="connsiteX4" fmla="*/ 113070 w 2108259"/>
              <a:gd name="connsiteY4" fmla="*/ 1449239 h 1562308"/>
              <a:gd name="connsiteX5" fmla="*/ 113070 w 2108259"/>
              <a:gd name="connsiteY5" fmla="*/ 903287 h 156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59" h="1562308">
                <a:moveTo>
                  <a:pt x="1016357" y="0"/>
                </a:moveTo>
                <a:lnTo>
                  <a:pt x="2108259" y="0"/>
                </a:lnTo>
                <a:lnTo>
                  <a:pt x="659020" y="1449238"/>
                </a:lnTo>
                <a:cubicBezTo>
                  <a:pt x="508260" y="1599998"/>
                  <a:pt x="263829" y="1599998"/>
                  <a:pt x="113069" y="1449238"/>
                </a:cubicBezTo>
                <a:lnTo>
                  <a:pt x="113070" y="1449239"/>
                </a:lnTo>
                <a:cubicBezTo>
                  <a:pt x="-37690" y="1298479"/>
                  <a:pt x="-37690" y="1054048"/>
                  <a:pt x="113070" y="903287"/>
                </a:cubicBezTo>
                <a:close/>
              </a:path>
            </a:pathLst>
          </a:cu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15">
            <a:extLst>
              <a:ext uri="{FF2B5EF4-FFF2-40B4-BE49-F238E27FC236}">
                <a16:creationId xmlns:a16="http://schemas.microsoft.com/office/drawing/2014/main" id="{B0955061-2928-43C5-903B-975DC58B76C6}"/>
              </a:ext>
            </a:extLst>
          </p:cNvPr>
          <p:cNvSpPr/>
          <p:nvPr/>
        </p:nvSpPr>
        <p:spPr>
          <a:xfrm flipH="1" flipV="1">
            <a:off x="8126440" y="4303806"/>
            <a:ext cx="3446761" cy="2554194"/>
          </a:xfrm>
          <a:custGeom>
            <a:avLst/>
            <a:gdLst>
              <a:gd name="connsiteX0" fmla="*/ 1016357 w 2108259"/>
              <a:gd name="connsiteY0" fmla="*/ 0 h 1562308"/>
              <a:gd name="connsiteX1" fmla="*/ 2108259 w 2108259"/>
              <a:gd name="connsiteY1" fmla="*/ 0 h 1562308"/>
              <a:gd name="connsiteX2" fmla="*/ 659020 w 2108259"/>
              <a:gd name="connsiteY2" fmla="*/ 1449238 h 1562308"/>
              <a:gd name="connsiteX3" fmla="*/ 113069 w 2108259"/>
              <a:gd name="connsiteY3" fmla="*/ 1449238 h 1562308"/>
              <a:gd name="connsiteX4" fmla="*/ 113070 w 2108259"/>
              <a:gd name="connsiteY4" fmla="*/ 1449239 h 1562308"/>
              <a:gd name="connsiteX5" fmla="*/ 113070 w 2108259"/>
              <a:gd name="connsiteY5" fmla="*/ 903287 h 156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59" h="1562308">
                <a:moveTo>
                  <a:pt x="1016357" y="0"/>
                </a:moveTo>
                <a:lnTo>
                  <a:pt x="2108259" y="0"/>
                </a:lnTo>
                <a:lnTo>
                  <a:pt x="659020" y="1449238"/>
                </a:lnTo>
                <a:cubicBezTo>
                  <a:pt x="508260" y="1599998"/>
                  <a:pt x="263829" y="1599998"/>
                  <a:pt x="113069" y="1449238"/>
                </a:cubicBezTo>
                <a:lnTo>
                  <a:pt x="113070" y="1449239"/>
                </a:lnTo>
                <a:cubicBezTo>
                  <a:pt x="-37690" y="1298479"/>
                  <a:pt x="-37690" y="1054048"/>
                  <a:pt x="113070" y="903287"/>
                </a:cubicBezTo>
                <a:close/>
              </a:path>
            </a:pathLst>
          </a:cu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23" name="组合 22">
            <a:extLst>
              <a:ext uri="{FF2B5EF4-FFF2-40B4-BE49-F238E27FC236}">
                <a16:creationId xmlns:a16="http://schemas.microsoft.com/office/drawing/2014/main" id="{4FAEC887-446F-4E02-8141-9EED6E40A5DD}"/>
              </a:ext>
            </a:extLst>
          </p:cNvPr>
          <p:cNvGrpSpPr/>
          <p:nvPr/>
        </p:nvGrpSpPr>
        <p:grpSpPr>
          <a:xfrm>
            <a:off x="1301220" y="2782766"/>
            <a:ext cx="3416238" cy="902585"/>
            <a:chOff x="771266" y="3940948"/>
            <a:chExt cx="3416238" cy="902585"/>
          </a:xfrm>
        </p:grpSpPr>
        <p:sp>
          <p:nvSpPr>
            <p:cNvPr id="18" name="椭圆 17">
              <a:extLst>
                <a:ext uri="{FF2B5EF4-FFF2-40B4-BE49-F238E27FC236}">
                  <a16:creationId xmlns:a16="http://schemas.microsoft.com/office/drawing/2014/main" id="{A1880383-7BBC-46CD-BBCD-35E11F07CB46}"/>
                </a:ext>
              </a:extLst>
            </p:cNvPr>
            <p:cNvSpPr/>
            <p:nvPr/>
          </p:nvSpPr>
          <p:spPr>
            <a:xfrm>
              <a:off x="771266" y="3964798"/>
              <a:ext cx="538679" cy="538676"/>
            </a:xfrm>
            <a:prstGeom prst="ellipse">
              <a:avLst/>
            </a:prstGeom>
            <a:solidFill>
              <a:schemeClr val="accent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zh-CN" altLang="en-US" dirty="0">
                <a:solidFill>
                  <a:schemeClr val="tx1"/>
                </a:solidFill>
                <a:cs typeface="+mn-ea"/>
                <a:sym typeface="+mn-lt"/>
              </a:endParaRPr>
            </a:p>
          </p:txBody>
        </p:sp>
        <p:sp>
          <p:nvSpPr>
            <p:cNvPr id="10" name="文本框 9">
              <a:extLst>
                <a:ext uri="{FF2B5EF4-FFF2-40B4-BE49-F238E27FC236}">
                  <a16:creationId xmlns:a16="http://schemas.microsoft.com/office/drawing/2014/main" id="{7EC16D04-C8F4-4239-A829-6EDE0C7E8AEB}"/>
                </a:ext>
              </a:extLst>
            </p:cNvPr>
            <p:cNvSpPr txBox="1"/>
            <p:nvPr/>
          </p:nvSpPr>
          <p:spPr>
            <a:xfrm>
              <a:off x="1369243" y="4366479"/>
              <a:ext cx="2818261" cy="477054"/>
            </a:xfrm>
            <a:prstGeom prst="rect">
              <a:avLst/>
            </a:prstGeom>
            <a:noFill/>
          </p:spPr>
          <p:txBody>
            <a:bodyPr wrap="square" rtlCol="0">
              <a:spAutoFit/>
            </a:bodyPr>
            <a:lstStyle>
              <a:defPPr>
                <a:defRPr lang="zh-CN"/>
              </a:defPPr>
              <a:lvl1pPr>
                <a:lnSpc>
                  <a:spcPts val="1500"/>
                </a:lnSpc>
                <a:defRPr sz="900"/>
              </a:lvl1pPr>
            </a:lstStyle>
            <a:p>
              <a:r>
                <a:rPr lang="en-US" altLang="zh-CN" sz="1400" dirty="0">
                  <a:cs typeface="+mn-ea"/>
                  <a:sym typeface="+mn-lt"/>
                </a:rPr>
                <a:t>Golang</a:t>
              </a:r>
              <a:r>
                <a:rPr lang="zh-CN" altLang="en-US" sz="1400" dirty="0">
                  <a:cs typeface="+mn-ea"/>
                  <a:sym typeface="+mn-lt"/>
                </a:rPr>
                <a:t>目前最主流的集成开发环境</a:t>
              </a:r>
              <a:endParaRPr lang="en-US" altLang="zh-CN" sz="1400" dirty="0">
                <a:cs typeface="+mn-ea"/>
                <a:sym typeface="+mn-lt"/>
              </a:endParaRPr>
            </a:p>
          </p:txBody>
        </p:sp>
        <p:sp>
          <p:nvSpPr>
            <p:cNvPr id="11" name="文本框 10">
              <a:extLst>
                <a:ext uri="{FF2B5EF4-FFF2-40B4-BE49-F238E27FC236}">
                  <a16:creationId xmlns:a16="http://schemas.microsoft.com/office/drawing/2014/main" id="{0E00769E-B0B4-4233-97A6-C334DFE6E864}"/>
                </a:ext>
              </a:extLst>
            </p:cNvPr>
            <p:cNvSpPr txBox="1"/>
            <p:nvPr/>
          </p:nvSpPr>
          <p:spPr>
            <a:xfrm>
              <a:off x="1369243" y="3940948"/>
              <a:ext cx="2818261"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r>
                <a:rPr lang="en-US" altLang="zh-CN" dirty="0">
                  <a:cs typeface="+mn-ea"/>
                  <a:sym typeface="+mn-lt"/>
                </a:rPr>
                <a:t>Goland</a:t>
              </a:r>
            </a:p>
          </p:txBody>
        </p:sp>
      </p:grpSp>
      <p:grpSp>
        <p:nvGrpSpPr>
          <p:cNvPr id="24" name="组合 23">
            <a:extLst>
              <a:ext uri="{FF2B5EF4-FFF2-40B4-BE49-F238E27FC236}">
                <a16:creationId xmlns:a16="http://schemas.microsoft.com/office/drawing/2014/main" id="{0F2D8D46-6761-4637-B021-D48D818B5A3B}"/>
              </a:ext>
            </a:extLst>
          </p:cNvPr>
          <p:cNvGrpSpPr/>
          <p:nvPr/>
        </p:nvGrpSpPr>
        <p:grpSpPr>
          <a:xfrm>
            <a:off x="1301220" y="3857835"/>
            <a:ext cx="3424963" cy="948751"/>
            <a:chOff x="762541" y="5213190"/>
            <a:chExt cx="3424963" cy="948751"/>
          </a:xfrm>
        </p:grpSpPr>
        <p:grpSp>
          <p:nvGrpSpPr>
            <p:cNvPr id="12" name="组合 11">
              <a:extLst>
                <a:ext uri="{FF2B5EF4-FFF2-40B4-BE49-F238E27FC236}">
                  <a16:creationId xmlns:a16="http://schemas.microsoft.com/office/drawing/2014/main" id="{E48CC202-2950-4EF7-8E9C-3091C451246E}"/>
                </a:ext>
              </a:extLst>
            </p:cNvPr>
            <p:cNvGrpSpPr/>
            <p:nvPr/>
          </p:nvGrpSpPr>
          <p:grpSpPr>
            <a:xfrm>
              <a:off x="762541" y="5228637"/>
              <a:ext cx="538679" cy="538676"/>
              <a:chOff x="6200669" y="2235779"/>
              <a:chExt cx="410200" cy="410198"/>
            </a:xfrm>
          </p:grpSpPr>
          <p:sp>
            <p:nvSpPr>
              <p:cNvPr id="16" name="椭圆 15">
                <a:extLst>
                  <a:ext uri="{FF2B5EF4-FFF2-40B4-BE49-F238E27FC236}">
                    <a16:creationId xmlns:a16="http://schemas.microsoft.com/office/drawing/2014/main" id="{F47F3D07-DD59-4AB2-82E9-5215EEA14B18}"/>
                  </a:ext>
                </a:extLst>
              </p:cNvPr>
              <p:cNvSpPr/>
              <p:nvPr/>
            </p:nvSpPr>
            <p:spPr>
              <a:xfrm>
                <a:off x="6200669" y="2235779"/>
                <a:ext cx="410200" cy="410198"/>
              </a:xfrm>
              <a:prstGeom prst="ellipse">
                <a:avLst/>
              </a:prstGeom>
              <a:solidFill>
                <a:schemeClr val="accent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zh-CN" altLang="en-US" dirty="0">
                  <a:solidFill>
                    <a:schemeClr val="tx1"/>
                  </a:solidFill>
                  <a:cs typeface="+mn-ea"/>
                  <a:sym typeface="+mn-lt"/>
                </a:endParaRPr>
              </a:p>
            </p:txBody>
          </p:sp>
          <p:sp>
            <p:nvSpPr>
              <p:cNvPr id="17" name="任意多边形 11">
                <a:extLst>
                  <a:ext uri="{FF2B5EF4-FFF2-40B4-BE49-F238E27FC236}">
                    <a16:creationId xmlns:a16="http://schemas.microsoft.com/office/drawing/2014/main" id="{B00F4FBD-EA46-44DD-958F-056E9082B213}"/>
                  </a:ext>
                </a:extLst>
              </p:cNvPr>
              <p:cNvSpPr/>
              <p:nvPr/>
            </p:nvSpPr>
            <p:spPr>
              <a:xfrm>
                <a:off x="6316768" y="2376357"/>
                <a:ext cx="178001" cy="141741"/>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grpSp>
        <p:sp>
          <p:nvSpPr>
            <p:cNvPr id="13" name="文本框 12">
              <a:extLst>
                <a:ext uri="{FF2B5EF4-FFF2-40B4-BE49-F238E27FC236}">
                  <a16:creationId xmlns:a16="http://schemas.microsoft.com/office/drawing/2014/main" id="{E1B6BE10-CB2C-4B69-B925-5280B89A66E4}"/>
                </a:ext>
              </a:extLst>
            </p:cNvPr>
            <p:cNvSpPr txBox="1"/>
            <p:nvPr/>
          </p:nvSpPr>
          <p:spPr>
            <a:xfrm>
              <a:off x="1369243" y="5638721"/>
              <a:ext cx="2818261" cy="523220"/>
            </a:xfrm>
            <a:prstGeom prst="rect">
              <a:avLst/>
            </a:prstGeom>
            <a:noFill/>
          </p:spPr>
          <p:txBody>
            <a:bodyPr wrap="square" rtlCol="0">
              <a:spAutoFit/>
            </a:bodyPr>
            <a:lstStyle>
              <a:defPPr>
                <a:defRPr lang="zh-CN"/>
              </a:defPPr>
              <a:lvl1pPr>
                <a:lnSpc>
                  <a:spcPts val="1500"/>
                </a:lnSpc>
                <a:defRPr sz="900"/>
              </a:lvl1pPr>
            </a:lstStyle>
            <a:p>
              <a:pPr>
                <a:lnSpc>
                  <a:spcPct val="100000"/>
                </a:lnSpc>
              </a:pPr>
              <a:r>
                <a:rPr lang="zh-CN" altLang="en-US" sz="1400" dirty="0">
                  <a:cs typeface="+mn-ea"/>
                  <a:sym typeface="+mn-lt"/>
                </a:rPr>
                <a:t>微软旗下的轻量化、带有丰富插件的编辑器</a:t>
              </a:r>
              <a:endParaRPr lang="en-US" altLang="zh-CN" sz="1400" dirty="0">
                <a:cs typeface="+mn-ea"/>
                <a:sym typeface="+mn-lt"/>
              </a:endParaRPr>
            </a:p>
          </p:txBody>
        </p:sp>
        <p:sp>
          <p:nvSpPr>
            <p:cNvPr id="14" name="文本框 13">
              <a:extLst>
                <a:ext uri="{FF2B5EF4-FFF2-40B4-BE49-F238E27FC236}">
                  <a16:creationId xmlns:a16="http://schemas.microsoft.com/office/drawing/2014/main" id="{CD7FB8F0-3B20-4948-A2A4-3152630FC044}"/>
                </a:ext>
              </a:extLst>
            </p:cNvPr>
            <p:cNvSpPr txBox="1"/>
            <p:nvPr/>
          </p:nvSpPr>
          <p:spPr>
            <a:xfrm>
              <a:off x="1369243" y="5213190"/>
              <a:ext cx="2818261" cy="400110"/>
            </a:xfrm>
            <a:prstGeom prst="rect">
              <a:avLst/>
            </a:prstGeom>
            <a:noFill/>
          </p:spPr>
          <p:txBody>
            <a:bodyPr wrap="square">
              <a:spAutoFit/>
            </a:bodyPr>
            <a:lstStyle>
              <a:defPPr>
                <a:defRPr lang="zh-CN"/>
              </a:defPPr>
              <a:lvl1pPr marR="0" lvl="0" indent="0" defTabSz="913765" fontAlgn="auto">
                <a:lnSpc>
                  <a:spcPct val="100000"/>
                </a:lnSpc>
                <a:spcBef>
                  <a:spcPts val="0"/>
                </a:spcBef>
                <a:spcAft>
                  <a:spcPts val="0"/>
                </a:spcAft>
                <a:buClrTx/>
                <a:buSzPct val="25000"/>
                <a:buFontTx/>
                <a:buNone/>
                <a:defRPr kumimoji="0" sz="2000" b="1" i="0" u="none" strike="noStrike" cap="none" spc="0" normalizeH="0" baseline="0">
                  <a:ln>
                    <a:noFill/>
                  </a:ln>
                  <a:effectLst/>
                  <a:uLnTx/>
                  <a:uFillTx/>
                </a:defRPr>
              </a:lvl1pPr>
            </a:lstStyle>
            <a:p>
              <a:r>
                <a:rPr lang="en-US" altLang="zh-CN" dirty="0">
                  <a:cs typeface="+mn-ea"/>
                  <a:sym typeface="+mn-lt"/>
                </a:rPr>
                <a:t>Visual Studio Code</a:t>
              </a:r>
            </a:p>
          </p:txBody>
        </p:sp>
      </p:grpSp>
      <p:sp>
        <p:nvSpPr>
          <p:cNvPr id="2" name="标题 1">
            <a:extLst>
              <a:ext uri="{FF2B5EF4-FFF2-40B4-BE49-F238E27FC236}">
                <a16:creationId xmlns:a16="http://schemas.microsoft.com/office/drawing/2014/main" id="{78E55AF6-1ABA-57C4-5135-B72F8FA9349F}"/>
              </a:ext>
            </a:extLst>
          </p:cNvPr>
          <p:cNvSpPr>
            <a:spLocks noGrp="1"/>
          </p:cNvSpPr>
          <p:nvPr>
            <p:ph type="title"/>
          </p:nvPr>
        </p:nvSpPr>
        <p:spPr/>
        <p:txBody>
          <a:bodyPr/>
          <a:lstStyle/>
          <a:p>
            <a:r>
              <a:rPr lang="zh-CN" altLang="en-US" dirty="0">
                <a:latin typeface="+mn-lt"/>
                <a:ea typeface="+mn-ea"/>
                <a:cs typeface="+mn-ea"/>
                <a:sym typeface="+mn-lt"/>
              </a:rPr>
              <a:t>开发工具</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488" y="1628280"/>
            <a:ext cx="349885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任意多边形 11">
            <a:extLst>
              <a:ext uri="{FF2B5EF4-FFF2-40B4-BE49-F238E27FC236}">
                <a16:creationId xmlns:a16="http://schemas.microsoft.com/office/drawing/2014/main" id="{2911EA7B-AC74-8D95-D757-4A427E3EEF4E}"/>
              </a:ext>
            </a:extLst>
          </p:cNvPr>
          <p:cNvSpPr/>
          <p:nvPr/>
        </p:nvSpPr>
        <p:spPr>
          <a:xfrm>
            <a:off x="1461775" y="2982821"/>
            <a:ext cx="233753" cy="186136"/>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633459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99F873-407B-3992-0349-CC8BA93B22FB}"/>
              </a:ext>
            </a:extLst>
          </p:cNvPr>
          <p:cNvSpPr txBox="1"/>
          <p:nvPr/>
        </p:nvSpPr>
        <p:spPr>
          <a:xfrm>
            <a:off x="679252" y="3297677"/>
            <a:ext cx="2955553" cy="1015663"/>
          </a:xfrm>
          <a:prstGeom prst="rect">
            <a:avLst/>
          </a:prstGeom>
          <a:noFill/>
        </p:spPr>
        <p:txBody>
          <a:bodyPr wrap="none" rtlCol="0">
            <a:spAutoFit/>
          </a:bodyPr>
          <a:lstStyle/>
          <a:p>
            <a:pPr algn="ctr"/>
            <a:r>
              <a:rPr lang="en-US" altLang="zh-CN" sz="6000" dirty="0">
                <a:solidFill>
                  <a:srgbClr val="001BA4"/>
                </a:solidFill>
                <a:cs typeface="+mn-ea"/>
                <a:sym typeface="+mn-lt"/>
              </a:rPr>
              <a:t>PART04</a:t>
            </a:r>
            <a:endParaRPr lang="zh-CN" altLang="en-US" sz="6000" dirty="0">
              <a:solidFill>
                <a:srgbClr val="001BA4"/>
              </a:solidFill>
              <a:cs typeface="+mn-ea"/>
              <a:sym typeface="+mn-lt"/>
            </a:endParaRPr>
          </a:p>
        </p:txBody>
      </p:sp>
      <p:sp>
        <p:nvSpPr>
          <p:cNvPr id="6" name="文本框 5">
            <a:extLst>
              <a:ext uri="{FF2B5EF4-FFF2-40B4-BE49-F238E27FC236}">
                <a16:creationId xmlns:a16="http://schemas.microsoft.com/office/drawing/2014/main" id="{3A469322-BEFD-043D-C728-594EE705DBEF}"/>
              </a:ext>
            </a:extLst>
          </p:cNvPr>
          <p:cNvSpPr txBox="1"/>
          <p:nvPr/>
        </p:nvSpPr>
        <p:spPr>
          <a:xfrm>
            <a:off x="4899120" y="2264585"/>
            <a:ext cx="2236510" cy="707886"/>
          </a:xfrm>
          <a:prstGeom prst="rect">
            <a:avLst/>
          </a:prstGeom>
          <a:noFill/>
        </p:spPr>
        <p:txBody>
          <a:bodyPr wrap="none" rtlCol="0">
            <a:spAutoFit/>
          </a:bodyPr>
          <a:lstStyle/>
          <a:p>
            <a:r>
              <a:rPr lang="zh-CN" altLang="en-US" sz="4000" dirty="0">
                <a:solidFill>
                  <a:schemeClr val="accent1"/>
                </a:solidFill>
                <a:cs typeface="+mn-ea"/>
                <a:sym typeface="+mn-lt"/>
              </a:rPr>
              <a:t>进度计划</a:t>
            </a:r>
          </a:p>
        </p:txBody>
      </p:sp>
      <p:sp>
        <p:nvSpPr>
          <p:cNvPr id="7" name="文本框 6">
            <a:extLst>
              <a:ext uri="{FF2B5EF4-FFF2-40B4-BE49-F238E27FC236}">
                <a16:creationId xmlns:a16="http://schemas.microsoft.com/office/drawing/2014/main" id="{82E2F50E-6766-42B0-5B70-37AD2355789B}"/>
              </a:ext>
            </a:extLst>
          </p:cNvPr>
          <p:cNvSpPr txBox="1"/>
          <p:nvPr/>
        </p:nvSpPr>
        <p:spPr>
          <a:xfrm>
            <a:off x="4932879" y="3672125"/>
            <a:ext cx="1877437" cy="581057"/>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CN" altLang="en-US" sz="2400" dirty="0">
                <a:cs typeface="+mn-ea"/>
                <a:sym typeface="+mn-lt"/>
              </a:rPr>
              <a:t>进度计划</a:t>
            </a:r>
            <a:endParaRPr lang="en-US" altLang="zh-CN" sz="2400" dirty="0">
              <a:cs typeface="+mn-ea"/>
              <a:sym typeface="+mn-lt"/>
            </a:endParaRPr>
          </a:p>
        </p:txBody>
      </p:sp>
    </p:spTree>
    <p:extLst>
      <p:ext uri="{BB962C8B-B14F-4D97-AF65-F5344CB8AC3E}">
        <p14:creationId xmlns:p14="http://schemas.microsoft.com/office/powerpoint/2010/main" val="3859602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í$ḷiďê">
            <a:extLst>
              <a:ext uri="{FF2B5EF4-FFF2-40B4-BE49-F238E27FC236}">
                <a16:creationId xmlns:a16="http://schemas.microsoft.com/office/drawing/2014/main" id="{82054A7E-AFFA-4A7E-B0E3-9993A2244581}"/>
              </a:ext>
            </a:extLst>
          </p:cNvPr>
          <p:cNvGrpSpPr/>
          <p:nvPr/>
        </p:nvGrpSpPr>
        <p:grpSpPr>
          <a:xfrm flipV="1">
            <a:off x="2447253" y="1757113"/>
            <a:ext cx="5015000" cy="4577275"/>
            <a:chOff x="827001" y="1265389"/>
            <a:chExt cx="5015000" cy="4577275"/>
          </a:xfrm>
        </p:grpSpPr>
        <p:sp>
          <p:nvSpPr>
            <p:cNvPr id="20" name="ïṥ1îḋê">
              <a:extLst>
                <a:ext uri="{FF2B5EF4-FFF2-40B4-BE49-F238E27FC236}">
                  <a16:creationId xmlns:a16="http://schemas.microsoft.com/office/drawing/2014/main" id="{4BF13312-5085-4B52-AD36-741FA924AB74}"/>
                </a:ext>
              </a:extLst>
            </p:cNvPr>
            <p:cNvSpPr/>
            <p:nvPr/>
          </p:nvSpPr>
          <p:spPr>
            <a:xfrm>
              <a:off x="2833001" y="1265389"/>
              <a:ext cx="1003000" cy="864655"/>
            </a:xfrm>
            <a:custGeom>
              <a:avLst/>
              <a:gdLst>
                <a:gd name="connsiteX0" fmla="*/ 501500 w 1003000"/>
                <a:gd name="connsiteY0" fmla="*/ 0 h 864655"/>
                <a:gd name="connsiteX1" fmla="*/ 1003000 w 1003000"/>
                <a:gd name="connsiteY1" fmla="*/ 864655 h 864655"/>
                <a:gd name="connsiteX2" fmla="*/ 0 w 1003000"/>
                <a:gd name="connsiteY2" fmla="*/ 864655 h 864655"/>
              </a:gdLst>
              <a:ahLst/>
              <a:cxnLst>
                <a:cxn ang="0">
                  <a:pos x="connsiteX0" y="connsiteY0"/>
                </a:cxn>
                <a:cxn ang="0">
                  <a:pos x="connsiteX1" y="connsiteY1"/>
                </a:cxn>
                <a:cxn ang="0">
                  <a:pos x="connsiteX2" y="connsiteY2"/>
                </a:cxn>
              </a:cxnLst>
              <a:rect l="l" t="t" r="r" b="b"/>
              <a:pathLst>
                <a:path w="1003000" h="864655">
                  <a:moveTo>
                    <a:pt x="501500" y="0"/>
                  </a:moveTo>
                  <a:lnTo>
                    <a:pt x="1003000" y="864655"/>
                  </a:lnTo>
                  <a:lnTo>
                    <a:pt x="0" y="86465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1" name="îṡľïḍè">
              <a:extLst>
                <a:ext uri="{FF2B5EF4-FFF2-40B4-BE49-F238E27FC236}">
                  <a16:creationId xmlns:a16="http://schemas.microsoft.com/office/drawing/2014/main" id="{A75B8624-23B9-4E76-BEE2-5EE0C1DE5F91}"/>
                </a:ext>
              </a:extLst>
            </p:cNvPr>
            <p:cNvSpPr/>
            <p:nvPr/>
          </p:nvSpPr>
          <p:spPr>
            <a:xfrm>
              <a:off x="2331501" y="2193544"/>
              <a:ext cx="2006000" cy="864655"/>
            </a:xfrm>
            <a:custGeom>
              <a:avLst/>
              <a:gdLst>
                <a:gd name="connsiteX0" fmla="*/ 501500 w 2006000"/>
                <a:gd name="connsiteY0" fmla="*/ 0 h 864655"/>
                <a:gd name="connsiteX1" fmla="*/ 1504500 w 2006000"/>
                <a:gd name="connsiteY1" fmla="*/ 0 h 864655"/>
                <a:gd name="connsiteX2" fmla="*/ 2006000 w 2006000"/>
                <a:gd name="connsiteY2" fmla="*/ 864655 h 864655"/>
                <a:gd name="connsiteX3" fmla="*/ 0 w 2006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2006000" h="864655">
                  <a:moveTo>
                    <a:pt x="501500" y="0"/>
                  </a:moveTo>
                  <a:lnTo>
                    <a:pt x="1504500" y="0"/>
                  </a:lnTo>
                  <a:lnTo>
                    <a:pt x="2006000" y="864655"/>
                  </a:lnTo>
                  <a:lnTo>
                    <a:pt x="0" y="864655"/>
                  </a:lnTo>
                  <a:close/>
                </a:path>
              </a:pathLst>
            </a:cu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cs typeface="+mn-ea"/>
                <a:sym typeface="+mn-lt"/>
              </a:endParaRPr>
            </a:p>
          </p:txBody>
        </p:sp>
        <p:sp>
          <p:nvSpPr>
            <p:cNvPr id="22" name="iśḻîďê">
              <a:extLst>
                <a:ext uri="{FF2B5EF4-FFF2-40B4-BE49-F238E27FC236}">
                  <a16:creationId xmlns:a16="http://schemas.microsoft.com/office/drawing/2014/main" id="{D0D14B0E-D7A3-491A-A16F-F9BE439D0743}"/>
                </a:ext>
              </a:extLst>
            </p:cNvPr>
            <p:cNvSpPr/>
            <p:nvPr/>
          </p:nvSpPr>
          <p:spPr>
            <a:xfrm>
              <a:off x="1830001" y="3121699"/>
              <a:ext cx="3009000" cy="864655"/>
            </a:xfrm>
            <a:custGeom>
              <a:avLst/>
              <a:gdLst>
                <a:gd name="connsiteX0" fmla="*/ 501500 w 3009000"/>
                <a:gd name="connsiteY0" fmla="*/ 0 h 864655"/>
                <a:gd name="connsiteX1" fmla="*/ 2507500 w 3009000"/>
                <a:gd name="connsiteY1" fmla="*/ 0 h 864655"/>
                <a:gd name="connsiteX2" fmla="*/ 3009000 w 3009000"/>
                <a:gd name="connsiteY2" fmla="*/ 864655 h 864655"/>
                <a:gd name="connsiteX3" fmla="*/ 0 w 3009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3009000" h="864655">
                  <a:moveTo>
                    <a:pt x="501500" y="0"/>
                  </a:moveTo>
                  <a:lnTo>
                    <a:pt x="2507500" y="0"/>
                  </a:lnTo>
                  <a:lnTo>
                    <a:pt x="3009000" y="864655"/>
                  </a:lnTo>
                  <a:lnTo>
                    <a:pt x="0" y="864655"/>
                  </a:lnTo>
                  <a:close/>
                </a:path>
              </a:pathLst>
            </a:custGeom>
            <a:solidFill>
              <a:schemeClr val="accent2">
                <a:lumMod val="40000"/>
                <a:lumOff val="6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cs typeface="+mn-ea"/>
                <a:sym typeface="+mn-lt"/>
              </a:endParaRPr>
            </a:p>
          </p:txBody>
        </p:sp>
        <p:sp>
          <p:nvSpPr>
            <p:cNvPr id="23" name="išľiḋé">
              <a:extLst>
                <a:ext uri="{FF2B5EF4-FFF2-40B4-BE49-F238E27FC236}">
                  <a16:creationId xmlns:a16="http://schemas.microsoft.com/office/drawing/2014/main" id="{5AE498A3-C4F3-4523-94A2-907F19AA0FD3}"/>
                </a:ext>
              </a:extLst>
            </p:cNvPr>
            <p:cNvSpPr/>
            <p:nvPr/>
          </p:nvSpPr>
          <p:spPr>
            <a:xfrm>
              <a:off x="1328501" y="4049854"/>
              <a:ext cx="4012000" cy="864655"/>
            </a:xfrm>
            <a:custGeom>
              <a:avLst/>
              <a:gdLst>
                <a:gd name="connsiteX0" fmla="*/ 501500 w 4012000"/>
                <a:gd name="connsiteY0" fmla="*/ 0 h 864655"/>
                <a:gd name="connsiteX1" fmla="*/ 3510500 w 4012000"/>
                <a:gd name="connsiteY1" fmla="*/ 0 h 864655"/>
                <a:gd name="connsiteX2" fmla="*/ 4012000 w 4012000"/>
                <a:gd name="connsiteY2" fmla="*/ 864655 h 864655"/>
                <a:gd name="connsiteX3" fmla="*/ 0 w 4012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4012000" h="864655">
                  <a:moveTo>
                    <a:pt x="501500" y="0"/>
                  </a:moveTo>
                  <a:lnTo>
                    <a:pt x="3510500" y="0"/>
                  </a:lnTo>
                  <a:lnTo>
                    <a:pt x="4012000" y="864655"/>
                  </a:lnTo>
                  <a:lnTo>
                    <a:pt x="0" y="864655"/>
                  </a:lnTo>
                  <a:close/>
                </a:path>
              </a:pathLst>
            </a:custGeom>
            <a:solidFill>
              <a:schemeClr val="accent2">
                <a:lumMod val="40000"/>
                <a:lumOff val="6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cs typeface="+mn-ea"/>
                <a:sym typeface="+mn-lt"/>
              </a:endParaRPr>
            </a:p>
          </p:txBody>
        </p:sp>
        <p:sp>
          <p:nvSpPr>
            <p:cNvPr id="24" name="íśḷïḓê">
              <a:extLst>
                <a:ext uri="{FF2B5EF4-FFF2-40B4-BE49-F238E27FC236}">
                  <a16:creationId xmlns:a16="http://schemas.microsoft.com/office/drawing/2014/main" id="{35C5ECD9-10B4-4AF6-A3A6-634AA045ED05}"/>
                </a:ext>
              </a:extLst>
            </p:cNvPr>
            <p:cNvSpPr/>
            <p:nvPr/>
          </p:nvSpPr>
          <p:spPr>
            <a:xfrm>
              <a:off x="827001" y="4978009"/>
              <a:ext cx="5015000" cy="864655"/>
            </a:xfrm>
            <a:custGeom>
              <a:avLst/>
              <a:gdLst>
                <a:gd name="connsiteX0" fmla="*/ 501500 w 5015000"/>
                <a:gd name="connsiteY0" fmla="*/ 0 h 864655"/>
                <a:gd name="connsiteX1" fmla="*/ 4513500 w 5015000"/>
                <a:gd name="connsiteY1" fmla="*/ 0 h 864655"/>
                <a:gd name="connsiteX2" fmla="*/ 5015000 w 5015000"/>
                <a:gd name="connsiteY2" fmla="*/ 864655 h 864655"/>
                <a:gd name="connsiteX3" fmla="*/ 0 w 5015000"/>
                <a:gd name="connsiteY3" fmla="*/ 864655 h 864655"/>
              </a:gdLst>
              <a:ahLst/>
              <a:cxnLst>
                <a:cxn ang="0">
                  <a:pos x="connsiteX0" y="connsiteY0"/>
                </a:cxn>
                <a:cxn ang="0">
                  <a:pos x="connsiteX1" y="connsiteY1"/>
                </a:cxn>
                <a:cxn ang="0">
                  <a:pos x="connsiteX2" y="connsiteY2"/>
                </a:cxn>
                <a:cxn ang="0">
                  <a:pos x="connsiteX3" y="connsiteY3"/>
                </a:cxn>
              </a:cxnLst>
              <a:rect l="l" t="t" r="r" b="b"/>
              <a:pathLst>
                <a:path w="5015000" h="864655">
                  <a:moveTo>
                    <a:pt x="501500" y="0"/>
                  </a:moveTo>
                  <a:lnTo>
                    <a:pt x="4513500" y="0"/>
                  </a:lnTo>
                  <a:lnTo>
                    <a:pt x="5015000" y="864655"/>
                  </a:lnTo>
                  <a:lnTo>
                    <a:pt x="0" y="864655"/>
                  </a:lnTo>
                  <a:close/>
                </a:path>
              </a:pathLst>
            </a:custGeom>
            <a:solidFill>
              <a:schemeClr val="accent2">
                <a:lumMod val="20000"/>
                <a:lumOff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bg1"/>
                </a:solidFill>
                <a:cs typeface="+mn-ea"/>
                <a:sym typeface="+mn-lt"/>
              </a:endParaRPr>
            </a:p>
          </p:txBody>
        </p:sp>
      </p:grpSp>
      <p:sp>
        <p:nvSpPr>
          <p:cNvPr id="16" name="îṣľíḋê">
            <a:extLst>
              <a:ext uri="{FF2B5EF4-FFF2-40B4-BE49-F238E27FC236}">
                <a16:creationId xmlns:a16="http://schemas.microsoft.com/office/drawing/2014/main" id="{D90D4AA6-934B-440C-950B-D17A06C5F628}"/>
              </a:ext>
            </a:extLst>
          </p:cNvPr>
          <p:cNvSpPr txBox="1"/>
          <p:nvPr/>
        </p:nvSpPr>
        <p:spPr>
          <a:xfrm>
            <a:off x="6678864" y="4674646"/>
            <a:ext cx="5257800" cy="614129"/>
          </a:xfrm>
          <a:prstGeom prst="rect">
            <a:avLst/>
          </a:prstGeom>
          <a:noFill/>
          <a:ln>
            <a:noFill/>
          </a:ln>
        </p:spPr>
        <p:txBody>
          <a:bodyPr wrap="square" lIns="91440" tIns="45720" rIns="91440" bIns="45720" anchor="ctr" anchorCtr="0">
            <a:normAutofit/>
          </a:bodyPr>
          <a:lstStyle/>
          <a:p>
            <a:pPr>
              <a:buSzPct val="25000"/>
            </a:pPr>
            <a:r>
              <a:rPr lang="zh-CN" altLang="en-US" sz="2400" b="1" dirty="0">
                <a:cs typeface="+mn-ea"/>
                <a:sym typeface="+mn-lt"/>
              </a:rPr>
              <a:t>系统调试与运行</a:t>
            </a:r>
            <a:endParaRPr lang="en-US" altLang="zh-CN" sz="2400" b="1" dirty="0">
              <a:cs typeface="+mn-ea"/>
              <a:sym typeface="+mn-lt"/>
            </a:endParaRPr>
          </a:p>
        </p:txBody>
      </p:sp>
      <p:sp>
        <p:nvSpPr>
          <p:cNvPr id="14" name="iṩlidê">
            <a:extLst>
              <a:ext uri="{FF2B5EF4-FFF2-40B4-BE49-F238E27FC236}">
                <a16:creationId xmlns:a16="http://schemas.microsoft.com/office/drawing/2014/main" id="{D92F7C13-664D-486E-8FB0-30EBC84E2694}"/>
              </a:ext>
            </a:extLst>
          </p:cNvPr>
          <p:cNvSpPr txBox="1"/>
          <p:nvPr/>
        </p:nvSpPr>
        <p:spPr>
          <a:xfrm>
            <a:off x="7083927" y="3746491"/>
            <a:ext cx="5257800" cy="614129"/>
          </a:xfrm>
          <a:prstGeom prst="rect">
            <a:avLst/>
          </a:prstGeom>
          <a:noFill/>
          <a:ln>
            <a:noFill/>
          </a:ln>
        </p:spPr>
        <p:txBody>
          <a:bodyPr wrap="square" lIns="91440" tIns="45720" rIns="91440" bIns="45720" anchor="ctr" anchorCtr="0">
            <a:normAutofit/>
          </a:bodyPr>
          <a:lstStyle/>
          <a:p>
            <a:pPr>
              <a:buSzPct val="25000"/>
            </a:pPr>
            <a:r>
              <a:rPr lang="zh-CN" altLang="en-US" sz="2400" b="1" dirty="0">
                <a:cs typeface="+mn-ea"/>
                <a:sym typeface="+mn-lt"/>
              </a:rPr>
              <a:t>系统开发</a:t>
            </a:r>
            <a:endParaRPr lang="en-US" altLang="zh-CN" sz="2400" b="1" dirty="0">
              <a:cs typeface="+mn-ea"/>
              <a:sym typeface="+mn-lt"/>
            </a:endParaRPr>
          </a:p>
        </p:txBody>
      </p:sp>
      <p:sp>
        <p:nvSpPr>
          <p:cNvPr id="12" name="íṡļïḑé">
            <a:extLst>
              <a:ext uri="{FF2B5EF4-FFF2-40B4-BE49-F238E27FC236}">
                <a16:creationId xmlns:a16="http://schemas.microsoft.com/office/drawing/2014/main" id="{0BECD635-4F9B-4829-A302-5F97F0387B60}"/>
              </a:ext>
            </a:extLst>
          </p:cNvPr>
          <p:cNvSpPr txBox="1"/>
          <p:nvPr/>
        </p:nvSpPr>
        <p:spPr>
          <a:xfrm>
            <a:off x="7573213" y="2802921"/>
            <a:ext cx="5257800" cy="614129"/>
          </a:xfrm>
          <a:prstGeom prst="rect">
            <a:avLst/>
          </a:prstGeom>
          <a:noFill/>
          <a:ln>
            <a:noFill/>
          </a:ln>
        </p:spPr>
        <p:txBody>
          <a:bodyPr wrap="square" lIns="91440" tIns="45720" rIns="91440" bIns="45720" anchor="ctr" anchorCtr="0">
            <a:normAutofit/>
          </a:bodyPr>
          <a:lstStyle/>
          <a:p>
            <a:pPr>
              <a:buSzPct val="25000"/>
            </a:pPr>
            <a:r>
              <a:rPr lang="zh-CN" altLang="en-US" sz="2400" b="1" dirty="0">
                <a:cs typeface="+mn-ea"/>
                <a:sym typeface="+mn-lt"/>
              </a:rPr>
              <a:t>系统设计</a:t>
            </a:r>
            <a:endParaRPr lang="en-US" altLang="zh-CN" sz="2400" b="1" dirty="0">
              <a:cs typeface="+mn-ea"/>
              <a:sym typeface="+mn-lt"/>
            </a:endParaRPr>
          </a:p>
        </p:txBody>
      </p:sp>
      <p:sp>
        <p:nvSpPr>
          <p:cNvPr id="10" name="îṡļíḋe">
            <a:extLst>
              <a:ext uri="{FF2B5EF4-FFF2-40B4-BE49-F238E27FC236}">
                <a16:creationId xmlns:a16="http://schemas.microsoft.com/office/drawing/2014/main" id="{E992705F-43BB-4A9B-8C0A-C7A928C494C5}"/>
              </a:ext>
            </a:extLst>
          </p:cNvPr>
          <p:cNvSpPr txBox="1"/>
          <p:nvPr/>
        </p:nvSpPr>
        <p:spPr>
          <a:xfrm>
            <a:off x="7782428" y="1915909"/>
            <a:ext cx="4559299" cy="614129"/>
          </a:xfrm>
          <a:prstGeom prst="rect">
            <a:avLst/>
          </a:prstGeom>
          <a:noFill/>
          <a:ln>
            <a:noFill/>
          </a:ln>
        </p:spPr>
        <p:txBody>
          <a:bodyPr wrap="square" lIns="91440" tIns="45720" rIns="91440" bIns="45720" anchor="ctr" anchorCtr="0">
            <a:normAutofit/>
          </a:bodyPr>
          <a:lstStyle/>
          <a:p>
            <a:pPr>
              <a:buSzPct val="25000"/>
            </a:pPr>
            <a:r>
              <a:rPr lang="zh-CN" altLang="en-US" sz="2400" b="1" dirty="0">
                <a:cs typeface="+mn-ea"/>
                <a:sym typeface="+mn-lt"/>
              </a:rPr>
              <a:t>需求分析</a:t>
            </a:r>
            <a:endParaRPr lang="en-US" altLang="zh-CN" sz="2400" b="1" dirty="0">
              <a:cs typeface="+mn-ea"/>
              <a:sym typeface="+mn-lt"/>
            </a:endParaRPr>
          </a:p>
        </p:txBody>
      </p:sp>
      <p:sp>
        <p:nvSpPr>
          <p:cNvPr id="2" name="标题 1">
            <a:extLst>
              <a:ext uri="{FF2B5EF4-FFF2-40B4-BE49-F238E27FC236}">
                <a16:creationId xmlns:a16="http://schemas.microsoft.com/office/drawing/2014/main" id="{50DC23DC-2AF7-4996-6C34-F8E3CDD86B29}"/>
              </a:ext>
            </a:extLst>
          </p:cNvPr>
          <p:cNvSpPr>
            <a:spLocks noGrp="1"/>
          </p:cNvSpPr>
          <p:nvPr>
            <p:ph type="title"/>
          </p:nvPr>
        </p:nvSpPr>
        <p:spPr/>
        <p:txBody>
          <a:bodyPr/>
          <a:lstStyle/>
          <a:p>
            <a:r>
              <a:rPr lang="zh-CN" altLang="en-US" dirty="0">
                <a:latin typeface="+mn-lt"/>
                <a:ea typeface="+mn-ea"/>
                <a:cs typeface="+mn-ea"/>
                <a:sym typeface="+mn-lt"/>
              </a:rPr>
              <a:t>进度计划</a:t>
            </a:r>
          </a:p>
        </p:txBody>
      </p:sp>
      <p:sp>
        <p:nvSpPr>
          <p:cNvPr id="3" name="文本框 2">
            <a:extLst>
              <a:ext uri="{FF2B5EF4-FFF2-40B4-BE49-F238E27FC236}">
                <a16:creationId xmlns:a16="http://schemas.microsoft.com/office/drawing/2014/main" id="{A7AB1FAC-2B18-3980-5EAE-BB45D898DA94}"/>
              </a:ext>
            </a:extLst>
          </p:cNvPr>
          <p:cNvSpPr txBox="1"/>
          <p:nvPr/>
        </p:nvSpPr>
        <p:spPr>
          <a:xfrm>
            <a:off x="4136467" y="2879154"/>
            <a:ext cx="2885873" cy="461665"/>
          </a:xfrm>
          <a:prstGeom prst="rect">
            <a:avLst/>
          </a:prstGeom>
          <a:noFill/>
        </p:spPr>
        <p:txBody>
          <a:bodyPr wrap="square" rtlCol="0">
            <a:spAutoFit/>
          </a:bodyPr>
          <a:lstStyle/>
          <a:p>
            <a:r>
              <a:rPr lang="en-US" altLang="zh-CN" sz="2400" dirty="0">
                <a:solidFill>
                  <a:srgbClr val="001BA4"/>
                </a:solidFill>
              </a:rPr>
              <a:t>3.21~4.3</a:t>
            </a:r>
            <a:endParaRPr lang="zh-CN" altLang="en-US" sz="2400" dirty="0">
              <a:solidFill>
                <a:srgbClr val="001BA4"/>
              </a:solidFill>
            </a:endParaRPr>
          </a:p>
        </p:txBody>
      </p:sp>
      <p:sp>
        <p:nvSpPr>
          <p:cNvPr id="25" name="文本框 24">
            <a:extLst>
              <a:ext uri="{FF2B5EF4-FFF2-40B4-BE49-F238E27FC236}">
                <a16:creationId xmlns:a16="http://schemas.microsoft.com/office/drawing/2014/main" id="{E5278669-3693-F968-9C2E-9D4347D4F0A0}"/>
              </a:ext>
            </a:extLst>
          </p:cNvPr>
          <p:cNvSpPr txBox="1"/>
          <p:nvPr/>
        </p:nvSpPr>
        <p:spPr>
          <a:xfrm>
            <a:off x="4136467" y="1988830"/>
            <a:ext cx="2885873" cy="461665"/>
          </a:xfrm>
          <a:prstGeom prst="rect">
            <a:avLst/>
          </a:prstGeom>
          <a:noFill/>
        </p:spPr>
        <p:txBody>
          <a:bodyPr wrap="square" rtlCol="0">
            <a:spAutoFit/>
          </a:bodyPr>
          <a:lstStyle/>
          <a:p>
            <a:r>
              <a:rPr lang="en-US" altLang="zh-CN" sz="2400" dirty="0">
                <a:solidFill>
                  <a:srgbClr val="001BA4"/>
                </a:solidFill>
              </a:rPr>
              <a:t>3.10~3.20</a:t>
            </a:r>
            <a:endParaRPr lang="zh-CN" altLang="en-US" sz="2400" dirty="0">
              <a:solidFill>
                <a:srgbClr val="001BA4"/>
              </a:solidFill>
            </a:endParaRPr>
          </a:p>
        </p:txBody>
      </p:sp>
      <p:sp>
        <p:nvSpPr>
          <p:cNvPr id="26" name="文本框 25">
            <a:extLst>
              <a:ext uri="{FF2B5EF4-FFF2-40B4-BE49-F238E27FC236}">
                <a16:creationId xmlns:a16="http://schemas.microsoft.com/office/drawing/2014/main" id="{D45DE027-2011-0FEB-5E36-B0396370AFBF}"/>
              </a:ext>
            </a:extLst>
          </p:cNvPr>
          <p:cNvSpPr txBox="1"/>
          <p:nvPr/>
        </p:nvSpPr>
        <p:spPr>
          <a:xfrm>
            <a:off x="4074880" y="3813664"/>
            <a:ext cx="2885873" cy="461665"/>
          </a:xfrm>
          <a:prstGeom prst="rect">
            <a:avLst/>
          </a:prstGeom>
          <a:noFill/>
        </p:spPr>
        <p:txBody>
          <a:bodyPr wrap="square" rtlCol="0">
            <a:spAutoFit/>
          </a:bodyPr>
          <a:lstStyle/>
          <a:p>
            <a:r>
              <a:rPr lang="en-US" altLang="zh-CN" sz="2400" dirty="0">
                <a:solidFill>
                  <a:srgbClr val="001BA4"/>
                </a:solidFill>
              </a:rPr>
              <a:t>4.4~5.30</a:t>
            </a:r>
            <a:endParaRPr lang="zh-CN" altLang="en-US" sz="2400" dirty="0">
              <a:solidFill>
                <a:srgbClr val="001BA4"/>
              </a:solidFill>
            </a:endParaRPr>
          </a:p>
        </p:txBody>
      </p:sp>
      <p:sp>
        <p:nvSpPr>
          <p:cNvPr id="27" name="文本框 26">
            <a:extLst>
              <a:ext uri="{FF2B5EF4-FFF2-40B4-BE49-F238E27FC236}">
                <a16:creationId xmlns:a16="http://schemas.microsoft.com/office/drawing/2014/main" id="{6FE52846-3052-8AE8-4DF1-19A39ED147E2}"/>
              </a:ext>
            </a:extLst>
          </p:cNvPr>
          <p:cNvSpPr txBox="1"/>
          <p:nvPr/>
        </p:nvSpPr>
        <p:spPr>
          <a:xfrm>
            <a:off x="4136467" y="4741820"/>
            <a:ext cx="1821286" cy="468516"/>
          </a:xfrm>
          <a:prstGeom prst="rect">
            <a:avLst/>
          </a:prstGeom>
          <a:noFill/>
        </p:spPr>
        <p:txBody>
          <a:bodyPr wrap="square" rtlCol="0">
            <a:spAutoFit/>
          </a:bodyPr>
          <a:lstStyle/>
          <a:p>
            <a:r>
              <a:rPr lang="en-US" altLang="zh-CN" sz="2400" dirty="0">
                <a:solidFill>
                  <a:schemeClr val="bg1"/>
                </a:solidFill>
              </a:rPr>
              <a:t>5.31~6.30</a:t>
            </a:r>
            <a:endParaRPr lang="zh-CN" altLang="en-US" sz="2400" dirty="0">
              <a:solidFill>
                <a:schemeClr val="bg1"/>
              </a:solidFill>
            </a:endParaRPr>
          </a:p>
        </p:txBody>
      </p:sp>
      <p:sp>
        <p:nvSpPr>
          <p:cNvPr id="5" name="îṣľíḋê">
            <a:extLst>
              <a:ext uri="{FF2B5EF4-FFF2-40B4-BE49-F238E27FC236}">
                <a16:creationId xmlns:a16="http://schemas.microsoft.com/office/drawing/2014/main" id="{A0588D49-9778-D0F6-6EF6-F98E56E2DA0D}"/>
              </a:ext>
            </a:extLst>
          </p:cNvPr>
          <p:cNvSpPr txBox="1"/>
          <p:nvPr/>
        </p:nvSpPr>
        <p:spPr>
          <a:xfrm>
            <a:off x="6459253" y="5575501"/>
            <a:ext cx="5257800" cy="614129"/>
          </a:xfrm>
          <a:prstGeom prst="rect">
            <a:avLst/>
          </a:prstGeom>
          <a:noFill/>
          <a:ln>
            <a:noFill/>
          </a:ln>
        </p:spPr>
        <p:txBody>
          <a:bodyPr wrap="square" lIns="91440" tIns="45720" rIns="91440" bIns="45720" anchor="ctr" anchorCtr="0">
            <a:normAutofit/>
          </a:bodyPr>
          <a:lstStyle/>
          <a:p>
            <a:pPr>
              <a:buSzPct val="25000"/>
            </a:pPr>
            <a:r>
              <a:rPr lang="zh-CN" altLang="en-US" sz="2400" b="1" dirty="0">
                <a:cs typeface="+mn-ea"/>
                <a:sym typeface="+mn-lt"/>
              </a:rPr>
              <a:t>结题</a:t>
            </a:r>
            <a:endParaRPr lang="en-US" altLang="zh-CN" sz="2400" b="1" dirty="0">
              <a:cs typeface="+mn-ea"/>
              <a:sym typeface="+mn-lt"/>
            </a:endParaRPr>
          </a:p>
        </p:txBody>
      </p:sp>
    </p:spTree>
    <p:custDataLst>
      <p:tags r:id="rId1"/>
    </p:custDataLst>
    <p:extLst>
      <p:ext uri="{BB962C8B-B14F-4D97-AF65-F5344CB8AC3E}">
        <p14:creationId xmlns:p14="http://schemas.microsoft.com/office/powerpoint/2010/main" val="3894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表格&#10;&#10;描述已自动生成">
            <a:extLst>
              <a:ext uri="{FF2B5EF4-FFF2-40B4-BE49-F238E27FC236}">
                <a16:creationId xmlns:a16="http://schemas.microsoft.com/office/drawing/2014/main" id="{8A03E6BD-23AD-0A4A-64C1-96E16386C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42"/>
            <a:ext cx="12191569" cy="6858242"/>
          </a:xfrm>
          <a:prstGeom prst="rect">
            <a:avLst/>
          </a:prstGeom>
        </p:spPr>
      </p:pic>
      <p:pic>
        <p:nvPicPr>
          <p:cNvPr id="5" name="图片 4" descr="黑暗中亮着灯&#10;&#10;低可信度描述已自动生成">
            <a:extLst>
              <a:ext uri="{FF2B5EF4-FFF2-40B4-BE49-F238E27FC236}">
                <a16:creationId xmlns:a16="http://schemas.microsoft.com/office/drawing/2014/main" id="{DB97C752-60C9-15BB-7E36-6ABF71B3D9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665" y="124691"/>
            <a:ext cx="12191570" cy="6858241"/>
          </a:xfrm>
          <a:prstGeom prst="rect">
            <a:avLst/>
          </a:prstGeom>
        </p:spPr>
      </p:pic>
      <p:sp>
        <p:nvSpPr>
          <p:cNvPr id="8" name="文本框 7">
            <a:extLst>
              <a:ext uri="{FF2B5EF4-FFF2-40B4-BE49-F238E27FC236}">
                <a16:creationId xmlns:a16="http://schemas.microsoft.com/office/drawing/2014/main" id="{1A5E4C73-7625-5D80-8EA0-B425F6B5388C}"/>
              </a:ext>
            </a:extLst>
          </p:cNvPr>
          <p:cNvSpPr txBox="1"/>
          <p:nvPr/>
        </p:nvSpPr>
        <p:spPr>
          <a:xfrm>
            <a:off x="3450097" y="1982329"/>
            <a:ext cx="4698722" cy="1446550"/>
          </a:xfrm>
          <a:prstGeom prst="rect">
            <a:avLst/>
          </a:prstGeom>
          <a:noFill/>
        </p:spPr>
        <p:txBody>
          <a:bodyPr wrap="none" rtlCol="0">
            <a:spAutoFit/>
          </a:bodyPr>
          <a:lstStyle/>
          <a:p>
            <a:pPr algn="ctr"/>
            <a:r>
              <a:rPr lang="zh-CN" altLang="en-US" sz="8800" dirty="0">
                <a:cs typeface="+mn-ea"/>
                <a:sym typeface="+mn-lt"/>
              </a:rPr>
              <a:t>谢谢观看</a:t>
            </a:r>
          </a:p>
        </p:txBody>
      </p:sp>
      <p:grpSp>
        <p:nvGrpSpPr>
          <p:cNvPr id="10" name="组合 9">
            <a:extLst>
              <a:ext uri="{FF2B5EF4-FFF2-40B4-BE49-F238E27FC236}">
                <a16:creationId xmlns:a16="http://schemas.microsoft.com/office/drawing/2014/main" id="{55D74118-BCB4-BB92-7EB8-31EA6B365791}"/>
              </a:ext>
            </a:extLst>
          </p:cNvPr>
          <p:cNvGrpSpPr/>
          <p:nvPr/>
        </p:nvGrpSpPr>
        <p:grpSpPr>
          <a:xfrm>
            <a:off x="3506664" y="5499240"/>
            <a:ext cx="2495955" cy="392718"/>
            <a:chOff x="1123888" y="5437497"/>
            <a:chExt cx="2495955" cy="392718"/>
          </a:xfrm>
        </p:grpSpPr>
        <p:pic>
          <p:nvPicPr>
            <p:cNvPr id="11" name="图形 10">
              <a:extLst>
                <a:ext uri="{FF2B5EF4-FFF2-40B4-BE49-F238E27FC236}">
                  <a16:creationId xmlns:a16="http://schemas.microsoft.com/office/drawing/2014/main" id="{2FF984CE-6070-4BC2-6EF3-C3CCC4B986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888" y="5437497"/>
              <a:ext cx="380179" cy="380179"/>
            </a:xfrm>
            <a:prstGeom prst="rect">
              <a:avLst/>
            </a:prstGeom>
          </p:spPr>
        </p:pic>
        <p:sp>
          <p:nvSpPr>
            <p:cNvPr id="12" name="文本框 11">
              <a:extLst>
                <a:ext uri="{FF2B5EF4-FFF2-40B4-BE49-F238E27FC236}">
                  <a16:creationId xmlns:a16="http://schemas.microsoft.com/office/drawing/2014/main" id="{89ECC0B1-4586-A600-F3E4-9ADB4D44EEC1}"/>
                </a:ext>
              </a:extLst>
            </p:cNvPr>
            <p:cNvSpPr txBox="1"/>
            <p:nvPr/>
          </p:nvSpPr>
          <p:spPr>
            <a:xfrm>
              <a:off x="1487720" y="5460883"/>
              <a:ext cx="2132123" cy="369332"/>
            </a:xfrm>
            <a:prstGeom prst="rect">
              <a:avLst/>
            </a:prstGeom>
            <a:noFill/>
          </p:spPr>
          <p:txBody>
            <a:bodyPr wrap="square" rtlCol="0">
              <a:spAutoFit/>
            </a:bodyPr>
            <a:lstStyle/>
            <a:p>
              <a:r>
                <a:rPr lang="zh-CN" altLang="en-US" dirty="0">
                  <a:cs typeface="+mn-ea"/>
                  <a:sym typeface="+mn-lt"/>
                </a:rPr>
                <a:t>答辩人：解雨洋</a:t>
              </a:r>
            </a:p>
          </p:txBody>
        </p:sp>
      </p:grpSp>
      <p:grpSp>
        <p:nvGrpSpPr>
          <p:cNvPr id="13" name="组合 12">
            <a:extLst>
              <a:ext uri="{FF2B5EF4-FFF2-40B4-BE49-F238E27FC236}">
                <a16:creationId xmlns:a16="http://schemas.microsoft.com/office/drawing/2014/main" id="{DFDBE7CA-25B9-8A37-06B9-A647EE1A1414}"/>
              </a:ext>
            </a:extLst>
          </p:cNvPr>
          <p:cNvGrpSpPr/>
          <p:nvPr/>
        </p:nvGrpSpPr>
        <p:grpSpPr>
          <a:xfrm>
            <a:off x="6292252" y="5499240"/>
            <a:ext cx="3517813" cy="392718"/>
            <a:chOff x="3388312" y="5437497"/>
            <a:chExt cx="3517813" cy="392718"/>
          </a:xfrm>
        </p:grpSpPr>
        <p:pic>
          <p:nvPicPr>
            <p:cNvPr id="14" name="图形 13">
              <a:extLst>
                <a:ext uri="{FF2B5EF4-FFF2-40B4-BE49-F238E27FC236}">
                  <a16:creationId xmlns:a16="http://schemas.microsoft.com/office/drawing/2014/main" id="{AAC67AA4-DDB1-234C-9704-2A5DDE2B51D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88312" y="5437497"/>
              <a:ext cx="380179" cy="380179"/>
            </a:xfrm>
            <a:prstGeom prst="rect">
              <a:avLst/>
            </a:prstGeom>
          </p:spPr>
        </p:pic>
        <p:sp>
          <p:nvSpPr>
            <p:cNvPr id="15" name="文本框 14">
              <a:extLst>
                <a:ext uri="{FF2B5EF4-FFF2-40B4-BE49-F238E27FC236}">
                  <a16:creationId xmlns:a16="http://schemas.microsoft.com/office/drawing/2014/main" id="{1A9C2F5E-5BA7-BACE-5BA6-28DE80321BBD}"/>
                </a:ext>
              </a:extLst>
            </p:cNvPr>
            <p:cNvSpPr txBox="1"/>
            <p:nvPr/>
          </p:nvSpPr>
          <p:spPr>
            <a:xfrm>
              <a:off x="3821846" y="5460883"/>
              <a:ext cx="3084279" cy="369332"/>
            </a:xfrm>
            <a:prstGeom prst="rect">
              <a:avLst/>
            </a:prstGeom>
            <a:noFill/>
          </p:spPr>
          <p:txBody>
            <a:bodyPr wrap="square" rtlCol="0">
              <a:spAutoFit/>
            </a:bodyPr>
            <a:lstStyle/>
            <a:p>
              <a:r>
                <a:rPr lang="zh-CN" altLang="en-US" dirty="0">
                  <a:cs typeface="+mn-ea"/>
                  <a:sym typeface="+mn-lt"/>
                </a:rPr>
                <a:t>时间：</a:t>
              </a:r>
              <a:r>
                <a:rPr lang="en-US" altLang="zh-CN" dirty="0">
                  <a:cs typeface="+mn-ea"/>
                  <a:sym typeface="+mn-lt"/>
                </a:rPr>
                <a:t>2023</a:t>
              </a:r>
              <a:r>
                <a:rPr lang="zh-CN" altLang="en-US" dirty="0">
                  <a:cs typeface="+mn-ea"/>
                  <a:sym typeface="+mn-lt"/>
                </a:rPr>
                <a:t>年</a:t>
              </a:r>
              <a:r>
                <a:rPr lang="en-US" altLang="zh-CN" dirty="0">
                  <a:cs typeface="+mn-ea"/>
                  <a:sym typeface="+mn-lt"/>
                </a:rPr>
                <a:t>3</a:t>
              </a:r>
              <a:r>
                <a:rPr lang="zh-CN" altLang="en-US" dirty="0">
                  <a:cs typeface="+mn-ea"/>
                  <a:sym typeface="+mn-lt"/>
                </a:rPr>
                <a:t>月</a:t>
              </a:r>
              <a:r>
                <a:rPr lang="en-US" altLang="zh-CN" dirty="0">
                  <a:cs typeface="+mn-ea"/>
                  <a:sym typeface="+mn-lt"/>
                </a:rPr>
                <a:t>29</a:t>
              </a:r>
              <a:r>
                <a:rPr lang="zh-CN" altLang="en-US" dirty="0">
                  <a:cs typeface="+mn-ea"/>
                  <a:sym typeface="+mn-lt"/>
                </a:rPr>
                <a:t>日</a:t>
              </a:r>
            </a:p>
          </p:txBody>
        </p:sp>
      </p:grpSp>
    </p:spTree>
    <p:extLst>
      <p:ext uri="{BB962C8B-B14F-4D97-AF65-F5344CB8AC3E}">
        <p14:creationId xmlns:p14="http://schemas.microsoft.com/office/powerpoint/2010/main" val="3590092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99F873-407B-3992-0349-CC8BA93B22FB}"/>
              </a:ext>
            </a:extLst>
          </p:cNvPr>
          <p:cNvSpPr txBox="1"/>
          <p:nvPr/>
        </p:nvSpPr>
        <p:spPr>
          <a:xfrm>
            <a:off x="679252" y="3297677"/>
            <a:ext cx="2955553" cy="1015663"/>
          </a:xfrm>
          <a:prstGeom prst="rect">
            <a:avLst/>
          </a:prstGeom>
          <a:noFill/>
        </p:spPr>
        <p:txBody>
          <a:bodyPr wrap="none" rtlCol="0">
            <a:spAutoFit/>
          </a:bodyPr>
          <a:lstStyle/>
          <a:p>
            <a:pPr algn="ctr"/>
            <a:r>
              <a:rPr lang="en-US" altLang="zh-CN" sz="6000" dirty="0">
                <a:solidFill>
                  <a:schemeClr val="accent1"/>
                </a:solidFill>
                <a:cs typeface="+mn-ea"/>
                <a:sym typeface="+mn-lt"/>
              </a:rPr>
              <a:t>PART01</a:t>
            </a:r>
            <a:endParaRPr lang="zh-CN" altLang="en-US" sz="6000" dirty="0">
              <a:solidFill>
                <a:schemeClr val="accent1"/>
              </a:solidFill>
              <a:cs typeface="+mn-ea"/>
              <a:sym typeface="+mn-lt"/>
            </a:endParaRPr>
          </a:p>
        </p:txBody>
      </p:sp>
      <p:sp>
        <p:nvSpPr>
          <p:cNvPr id="6" name="文本框 5">
            <a:extLst>
              <a:ext uri="{FF2B5EF4-FFF2-40B4-BE49-F238E27FC236}">
                <a16:creationId xmlns:a16="http://schemas.microsoft.com/office/drawing/2014/main" id="{3A469322-BEFD-043D-C728-594EE705DBEF}"/>
              </a:ext>
            </a:extLst>
          </p:cNvPr>
          <p:cNvSpPr txBox="1"/>
          <p:nvPr/>
        </p:nvSpPr>
        <p:spPr>
          <a:xfrm>
            <a:off x="4899120" y="1939532"/>
            <a:ext cx="4493538" cy="830997"/>
          </a:xfrm>
          <a:prstGeom prst="rect">
            <a:avLst/>
          </a:prstGeom>
          <a:noFill/>
        </p:spPr>
        <p:txBody>
          <a:bodyPr wrap="none" rtlCol="0">
            <a:spAutoFit/>
          </a:bodyPr>
          <a:lstStyle/>
          <a:p>
            <a:pPr>
              <a:buSzPct val="25000"/>
            </a:pPr>
            <a:r>
              <a:rPr lang="zh-CN" altLang="en-US" sz="4800" b="1" dirty="0">
                <a:solidFill>
                  <a:schemeClr val="accent1"/>
                </a:solidFill>
                <a:cs typeface="+mn-ea"/>
                <a:sym typeface="+mn-lt"/>
              </a:rPr>
              <a:t>题目背景与意义</a:t>
            </a:r>
            <a:endParaRPr lang="en-US" altLang="zh-CN" sz="4800" b="1" dirty="0">
              <a:solidFill>
                <a:schemeClr val="accent1"/>
              </a:solidFill>
              <a:cs typeface="+mn-ea"/>
              <a:sym typeface="+mn-lt"/>
            </a:endParaRPr>
          </a:p>
        </p:txBody>
      </p:sp>
      <p:sp>
        <p:nvSpPr>
          <p:cNvPr id="7" name="文本框 6">
            <a:extLst>
              <a:ext uri="{FF2B5EF4-FFF2-40B4-BE49-F238E27FC236}">
                <a16:creationId xmlns:a16="http://schemas.microsoft.com/office/drawing/2014/main" id="{82E2F50E-6766-42B0-5B70-37AD2355789B}"/>
              </a:ext>
            </a:extLst>
          </p:cNvPr>
          <p:cNvSpPr txBox="1"/>
          <p:nvPr/>
        </p:nvSpPr>
        <p:spPr>
          <a:xfrm>
            <a:off x="4899120" y="3297677"/>
            <a:ext cx="1968809" cy="1135054"/>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CN" altLang="en-US" sz="2400" dirty="0">
                <a:cs typeface="+mn-ea"/>
                <a:sym typeface="+mn-lt"/>
              </a:rPr>
              <a:t>课题背景 </a:t>
            </a:r>
            <a:endParaRPr lang="en-US" altLang="zh-CN" sz="2400" dirty="0">
              <a:cs typeface="+mn-ea"/>
              <a:sym typeface="+mn-lt"/>
            </a:endParaRPr>
          </a:p>
          <a:p>
            <a:pPr marL="457200" indent="-457200">
              <a:lnSpc>
                <a:spcPct val="150000"/>
              </a:lnSpc>
              <a:buFont typeface="Arial" panose="020B0604020202020204" pitchFamily="34" charset="0"/>
              <a:buChar char="•"/>
            </a:pPr>
            <a:r>
              <a:rPr lang="zh-CN" altLang="en-US" sz="2400" dirty="0">
                <a:cs typeface="+mn-ea"/>
                <a:sym typeface="+mn-lt"/>
              </a:rPr>
              <a:t>研究意义</a:t>
            </a:r>
            <a:endParaRPr lang="en-US" altLang="zh-CN" sz="2400" dirty="0">
              <a:cs typeface="+mn-ea"/>
              <a:sym typeface="+mn-lt"/>
            </a:endParaRPr>
          </a:p>
        </p:txBody>
      </p:sp>
    </p:spTree>
    <p:extLst>
      <p:ext uri="{BB962C8B-B14F-4D97-AF65-F5344CB8AC3E}">
        <p14:creationId xmlns:p14="http://schemas.microsoft.com/office/powerpoint/2010/main" val="1605853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34AEA6F-5135-3CF9-0BC5-D47BA8180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020" y="1600201"/>
            <a:ext cx="4846938" cy="4332868"/>
          </a:xfrm>
          <a:prstGeom prst="rect">
            <a:avLst/>
          </a:prstGeom>
        </p:spPr>
      </p:pic>
      <p:sp>
        <p:nvSpPr>
          <p:cNvPr id="10" name="文本框 9">
            <a:extLst>
              <a:ext uri="{FF2B5EF4-FFF2-40B4-BE49-F238E27FC236}">
                <a16:creationId xmlns:a16="http://schemas.microsoft.com/office/drawing/2014/main" id="{02C0FDD8-8C99-4975-8AC7-752EB30AF32B}"/>
              </a:ext>
            </a:extLst>
          </p:cNvPr>
          <p:cNvSpPr txBox="1"/>
          <p:nvPr/>
        </p:nvSpPr>
        <p:spPr>
          <a:xfrm>
            <a:off x="536042" y="1600201"/>
            <a:ext cx="6022798" cy="4801314"/>
          </a:xfrm>
          <a:prstGeom prst="rect">
            <a:avLst/>
          </a:prstGeom>
          <a:noFill/>
        </p:spPr>
        <p:txBody>
          <a:bodyPr wrap="square">
            <a:spAutoFit/>
          </a:bodyPr>
          <a:lstStyle/>
          <a:p>
            <a:r>
              <a:rPr lang="en-US" altLang="zh-CN" dirty="0"/>
              <a:t>   </a:t>
            </a:r>
            <a:r>
              <a:rPr lang="zh-CN" altLang="zh-CN" dirty="0"/>
              <a:t>在计算机系统中，缓存无处不在，使用缓存我们得到以下收益：加速读写。因为缓存通常是全内存的，比如</a:t>
            </a:r>
            <a:r>
              <a:rPr lang="en-US" altLang="zh-CN" dirty="0"/>
              <a:t>Redis</a:t>
            </a:r>
            <a:r>
              <a:rPr lang="zh-CN" altLang="zh-CN" dirty="0"/>
              <a:t>、</a:t>
            </a:r>
            <a:r>
              <a:rPr lang="en-US" altLang="zh-CN" dirty="0" err="1"/>
              <a:t>MemCache</a:t>
            </a:r>
            <a:r>
              <a:rPr lang="zh-CN" altLang="zh-CN" dirty="0"/>
              <a:t>。对内存的直接读写会比传统的存储层如</a:t>
            </a:r>
            <a:r>
              <a:rPr lang="en-US" altLang="zh-CN" dirty="0"/>
              <a:t>MySQL</a:t>
            </a:r>
            <a:r>
              <a:rPr lang="zh-CN" altLang="zh-CN" dirty="0"/>
              <a:t>，性能好很多。同等配置单机</a:t>
            </a:r>
            <a:r>
              <a:rPr lang="en-US" altLang="zh-CN" dirty="0"/>
              <a:t>Redis QPS</a:t>
            </a:r>
            <a:r>
              <a:rPr lang="zh-CN" altLang="zh-CN" dirty="0"/>
              <a:t>可轻松上万，而</a:t>
            </a:r>
            <a:r>
              <a:rPr lang="en-US" altLang="zh-CN" dirty="0"/>
              <a:t>MySQL</a:t>
            </a:r>
            <a:r>
              <a:rPr lang="zh-CN" altLang="zh-CN" dirty="0"/>
              <a:t>则只有几千。加速读写之后，响应时间加快，相比之下系统的用户体验能得到更好的提升。降低后端的负载。缓存一些复杂计算或者耗时得出的结果可以降低后端系统对</a:t>
            </a:r>
            <a:r>
              <a:rPr lang="en-US" altLang="zh-CN" dirty="0"/>
              <a:t>CPU</a:t>
            </a:r>
            <a:r>
              <a:rPr lang="zh-CN" altLang="zh-CN" dirty="0"/>
              <a:t>、</a:t>
            </a:r>
            <a:r>
              <a:rPr lang="en-US" altLang="zh-CN" dirty="0"/>
              <a:t>IO</a:t>
            </a:r>
            <a:r>
              <a:rPr lang="zh-CN" altLang="zh-CN" dirty="0"/>
              <a:t>、线程这些资源的需求，让系统运行在一个相对资源健康的环境。</a:t>
            </a:r>
            <a:endParaRPr lang="en-US" altLang="zh-CN" dirty="0"/>
          </a:p>
          <a:p>
            <a:endParaRPr lang="en-US" altLang="zh-CN" dirty="0"/>
          </a:p>
          <a:p>
            <a:r>
              <a:rPr lang="en-US" altLang="zh-CN" dirty="0"/>
              <a:t>   </a:t>
            </a:r>
            <a:r>
              <a:rPr lang="zh-CN" altLang="zh-CN" dirty="0"/>
              <a:t>但是单台计算机的算力与存储空间往往是有限的，随着业务量与访问量的提升，单台机器很容易达到瓶颈。因此往往会利用多台服务器资源，分布式的并行处理来提高缓存性能，即分布式缓存。分布式缓存通常由一个服务端实现管理和控制，有多个客户端节点存储数据，其能够高性能地读取数据、能够动态地扩展或删除缓存节点、能够自动负载均衡数据的节点选择。</a:t>
            </a:r>
          </a:p>
        </p:txBody>
      </p:sp>
      <p:grpSp>
        <p:nvGrpSpPr>
          <p:cNvPr id="5" name="组合 4">
            <a:extLst>
              <a:ext uri="{FF2B5EF4-FFF2-40B4-BE49-F238E27FC236}">
                <a16:creationId xmlns:a16="http://schemas.microsoft.com/office/drawing/2014/main" id="{1D797B4D-0902-48E0-9C0F-59E37014BFF5}"/>
              </a:ext>
            </a:extLst>
          </p:cNvPr>
          <p:cNvGrpSpPr/>
          <p:nvPr/>
        </p:nvGrpSpPr>
        <p:grpSpPr>
          <a:xfrm>
            <a:off x="8086072" y="3791164"/>
            <a:ext cx="4105927" cy="3066837"/>
            <a:chOff x="8086072" y="3791164"/>
            <a:chExt cx="4105927" cy="3066837"/>
          </a:xfrm>
        </p:grpSpPr>
        <p:sp>
          <p:nvSpPr>
            <p:cNvPr id="6" name="任意多边形 15">
              <a:extLst>
                <a:ext uri="{FF2B5EF4-FFF2-40B4-BE49-F238E27FC236}">
                  <a16:creationId xmlns:a16="http://schemas.microsoft.com/office/drawing/2014/main" id="{DDEE6EFA-41E6-4F42-BAA1-9A8D4E7D78A6}"/>
                </a:ext>
              </a:extLst>
            </p:cNvPr>
            <p:cNvSpPr/>
            <p:nvPr/>
          </p:nvSpPr>
          <p:spPr>
            <a:xfrm>
              <a:off x="9332260" y="3791164"/>
              <a:ext cx="2859739" cy="3066836"/>
            </a:xfrm>
            <a:custGeom>
              <a:avLst/>
              <a:gdLst>
                <a:gd name="connsiteX0" fmla="*/ 2463597 w 3862696"/>
                <a:gd name="connsiteY0" fmla="*/ 852 h 4142426"/>
                <a:gd name="connsiteX1" fmla="*/ 3855788 w 3862696"/>
                <a:gd name="connsiteY1" fmla="*/ 373889 h 4142426"/>
                <a:gd name="connsiteX2" fmla="*/ 3862696 w 3862696"/>
                <a:gd name="connsiteY2" fmla="*/ 378597 h 4142426"/>
                <a:gd name="connsiteX3" fmla="*/ 3862696 w 3862696"/>
                <a:gd name="connsiteY3" fmla="*/ 4142426 h 4142426"/>
                <a:gd name="connsiteX4" fmla="*/ 582470 w 3862696"/>
                <a:gd name="connsiteY4" fmla="*/ 4142426 h 4142426"/>
                <a:gd name="connsiteX5" fmla="*/ 480247 w 3862696"/>
                <a:gd name="connsiteY5" fmla="*/ 4014728 h 4142426"/>
                <a:gd name="connsiteX6" fmla="*/ 339532 w 3862696"/>
                <a:gd name="connsiteY6" fmla="*/ 3797139 h 4142426"/>
                <a:gd name="connsiteX7" fmla="*/ 1265995 w 3862696"/>
                <a:gd name="connsiteY7" fmla="*/ 339532 h 4142426"/>
                <a:gd name="connsiteX8" fmla="*/ 2463597 w 3862696"/>
                <a:gd name="connsiteY8" fmla="*/ 852 h 414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2696" h="4142426">
                  <a:moveTo>
                    <a:pt x="2463597" y="852"/>
                  </a:moveTo>
                  <a:cubicBezTo>
                    <a:pt x="2953209" y="-11864"/>
                    <a:pt x="3438129" y="118070"/>
                    <a:pt x="3855788" y="373889"/>
                  </a:cubicBezTo>
                  <a:lnTo>
                    <a:pt x="3862696" y="378597"/>
                  </a:lnTo>
                  <a:lnTo>
                    <a:pt x="3862696" y="4142426"/>
                  </a:lnTo>
                  <a:lnTo>
                    <a:pt x="582470" y="4142426"/>
                  </a:lnTo>
                  <a:lnTo>
                    <a:pt x="480247" y="4014728"/>
                  </a:lnTo>
                  <a:cubicBezTo>
                    <a:pt x="430218" y="3945359"/>
                    <a:pt x="383217" y="3872803"/>
                    <a:pt x="339532" y="3797139"/>
                  </a:cubicBezTo>
                  <a:cubicBezTo>
                    <a:pt x="-359424" y="2586512"/>
                    <a:pt x="55368" y="1038488"/>
                    <a:pt x="1265995" y="339532"/>
                  </a:cubicBezTo>
                  <a:cubicBezTo>
                    <a:pt x="1644316" y="121108"/>
                    <a:pt x="2055586" y="11449"/>
                    <a:pt x="2463597" y="852"/>
                  </a:cubicBezTo>
                  <a:close/>
                </a:path>
              </a:pathLst>
            </a:custGeom>
            <a:solidFill>
              <a:schemeClr val="accent1">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cs typeface="+mn-ea"/>
                <a:sym typeface="+mn-lt"/>
              </a:endParaRPr>
            </a:p>
          </p:txBody>
        </p:sp>
        <p:sp>
          <p:nvSpPr>
            <p:cNvPr id="7" name="任意多边形 16">
              <a:extLst>
                <a:ext uri="{FF2B5EF4-FFF2-40B4-BE49-F238E27FC236}">
                  <a16:creationId xmlns:a16="http://schemas.microsoft.com/office/drawing/2014/main" id="{D0C1CED3-D1EA-4ABA-B11F-BA2413F34175}"/>
                </a:ext>
              </a:extLst>
            </p:cNvPr>
            <p:cNvSpPr/>
            <p:nvPr/>
          </p:nvSpPr>
          <p:spPr>
            <a:xfrm>
              <a:off x="8086072" y="5956300"/>
              <a:ext cx="3138606" cy="901701"/>
            </a:xfrm>
            <a:custGeom>
              <a:avLst/>
              <a:gdLst>
                <a:gd name="connsiteX0" fmla="*/ 1677294 w 3570005"/>
                <a:gd name="connsiteY0" fmla="*/ 2674 h 1025639"/>
                <a:gd name="connsiteX1" fmla="*/ 1888969 w 3570005"/>
                <a:gd name="connsiteY1" fmla="*/ 2685 h 1025639"/>
                <a:gd name="connsiteX2" fmla="*/ 2860682 w 3570005"/>
                <a:gd name="connsiteY2" fmla="*/ 301674 h 1025639"/>
                <a:gd name="connsiteX3" fmla="*/ 3501815 w 3570005"/>
                <a:gd name="connsiteY3" fmla="*/ 915810 h 1025639"/>
                <a:gd name="connsiteX4" fmla="*/ 3570005 w 3570005"/>
                <a:gd name="connsiteY4" fmla="*/ 1025639 h 1025639"/>
                <a:gd name="connsiteX5" fmla="*/ 0 w 3570005"/>
                <a:gd name="connsiteY5" fmla="*/ 1025639 h 1025639"/>
                <a:gd name="connsiteX6" fmla="*/ 18563 w 3570005"/>
                <a:gd name="connsiteY6" fmla="*/ 991614 h 1025639"/>
                <a:gd name="connsiteX7" fmla="*/ 1677294 w 3570005"/>
                <a:gd name="connsiteY7" fmla="*/ 2674 h 10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0005" h="1025639">
                  <a:moveTo>
                    <a:pt x="1677294" y="2674"/>
                  </a:moveTo>
                  <a:cubicBezTo>
                    <a:pt x="1747070" y="-867"/>
                    <a:pt x="1817689" y="-918"/>
                    <a:pt x="1888969" y="2685"/>
                  </a:cubicBezTo>
                  <a:cubicBezTo>
                    <a:pt x="2245368" y="20699"/>
                    <a:pt x="2576117" y="127935"/>
                    <a:pt x="2860682" y="301674"/>
                  </a:cubicBezTo>
                  <a:cubicBezTo>
                    <a:pt x="3116790" y="458038"/>
                    <a:pt x="3335490" y="668271"/>
                    <a:pt x="3501815" y="915810"/>
                  </a:cubicBezTo>
                  <a:lnTo>
                    <a:pt x="3570005" y="1025639"/>
                  </a:lnTo>
                  <a:lnTo>
                    <a:pt x="0" y="1025639"/>
                  </a:lnTo>
                  <a:lnTo>
                    <a:pt x="18563" y="991614"/>
                  </a:lnTo>
                  <a:cubicBezTo>
                    <a:pt x="366041" y="422483"/>
                    <a:pt x="979532" y="38085"/>
                    <a:pt x="1677294" y="2674"/>
                  </a:cubicBezTo>
                  <a:close/>
                </a:path>
              </a:pathLst>
            </a:custGeom>
            <a:solidFill>
              <a:schemeClr val="accent1">
                <a:alpha val="2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cs typeface="+mn-ea"/>
                <a:sym typeface="+mn-lt"/>
              </a:endParaRPr>
            </a:p>
          </p:txBody>
        </p:sp>
      </p:grpSp>
      <p:sp>
        <p:nvSpPr>
          <p:cNvPr id="2" name="标题 1">
            <a:extLst>
              <a:ext uri="{FF2B5EF4-FFF2-40B4-BE49-F238E27FC236}">
                <a16:creationId xmlns:a16="http://schemas.microsoft.com/office/drawing/2014/main" id="{9AD78A69-23AF-2420-1060-AFBB69406CDB}"/>
              </a:ext>
            </a:extLst>
          </p:cNvPr>
          <p:cNvSpPr>
            <a:spLocks noGrp="1"/>
          </p:cNvSpPr>
          <p:nvPr>
            <p:ph type="title"/>
          </p:nvPr>
        </p:nvSpPr>
        <p:spPr/>
        <p:txBody>
          <a:bodyPr/>
          <a:lstStyle/>
          <a:p>
            <a:r>
              <a:rPr lang="zh-CN" altLang="en-US" dirty="0">
                <a:latin typeface="+mn-lt"/>
                <a:ea typeface="+mn-ea"/>
                <a:cs typeface="+mn-ea"/>
                <a:sym typeface="+mn-lt"/>
              </a:rPr>
              <a:t>课题背景</a:t>
            </a:r>
          </a:p>
        </p:txBody>
      </p:sp>
    </p:spTree>
    <p:custDataLst>
      <p:tags r:id="rId1"/>
    </p:custDataLst>
    <p:extLst>
      <p:ext uri="{BB962C8B-B14F-4D97-AF65-F5344CB8AC3E}">
        <p14:creationId xmlns:p14="http://schemas.microsoft.com/office/powerpoint/2010/main" val="2038176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91481717-76E8-4F0C-8C1E-607CCA79A2F3}"/>
              </a:ext>
            </a:extLst>
          </p:cNvPr>
          <p:cNvGrpSpPr/>
          <p:nvPr/>
        </p:nvGrpSpPr>
        <p:grpSpPr>
          <a:xfrm>
            <a:off x="1063256" y="3075312"/>
            <a:ext cx="2381770" cy="2168900"/>
            <a:chOff x="2078787" y="3094362"/>
            <a:chExt cx="2381770" cy="2168900"/>
          </a:xfrm>
        </p:grpSpPr>
        <p:sp>
          <p:nvSpPr>
            <p:cNvPr id="16" name="任意多边形 42">
              <a:extLst>
                <a:ext uri="{FF2B5EF4-FFF2-40B4-BE49-F238E27FC236}">
                  <a16:creationId xmlns:a16="http://schemas.microsoft.com/office/drawing/2014/main" id="{2AE3BB50-1DBD-4793-A851-F6F56FD175C1}"/>
                </a:ext>
              </a:extLst>
            </p:cNvPr>
            <p:cNvSpPr/>
            <p:nvPr/>
          </p:nvSpPr>
          <p:spPr>
            <a:xfrm>
              <a:off x="2078787" y="3094362"/>
              <a:ext cx="2381770" cy="2168900"/>
            </a:xfrm>
            <a:custGeom>
              <a:avLst/>
              <a:gdLst>
                <a:gd name="connsiteX0" fmla="*/ 3612124 w 5416434"/>
                <a:gd name="connsiteY0" fmla="*/ 0 h 4932339"/>
                <a:gd name="connsiteX1" fmla="*/ 1804615 w 5416434"/>
                <a:gd name="connsiteY1" fmla="*/ 0 h 4932339"/>
                <a:gd name="connsiteX2" fmla="*/ 1024397 w 5416434"/>
                <a:gd name="connsiteY2" fmla="*/ 450430 h 4932339"/>
                <a:gd name="connsiteX3" fmla="*/ 120643 w 5416434"/>
                <a:gd name="connsiteY3" fmla="*/ 2015740 h 4932339"/>
                <a:gd name="connsiteX4" fmla="*/ 120643 w 5416434"/>
                <a:gd name="connsiteY4" fmla="*/ 2916600 h 4932339"/>
                <a:gd name="connsiteX5" fmla="*/ 1024397 w 5416434"/>
                <a:gd name="connsiteY5" fmla="*/ 4481910 h 4932339"/>
                <a:gd name="connsiteX6" fmla="*/ 1804463 w 5416434"/>
                <a:gd name="connsiteY6" fmla="*/ 4932340 h 4932339"/>
                <a:gd name="connsiteX7" fmla="*/ 3611972 w 5416434"/>
                <a:gd name="connsiteY7" fmla="*/ 4932340 h 4932339"/>
                <a:gd name="connsiteX8" fmla="*/ 4392037 w 5416434"/>
                <a:gd name="connsiteY8" fmla="*/ 4481910 h 4932339"/>
                <a:gd name="connsiteX9" fmla="*/ 5295792 w 5416434"/>
                <a:gd name="connsiteY9" fmla="*/ 2916600 h 4932339"/>
                <a:gd name="connsiteX10" fmla="*/ 5295792 w 5416434"/>
                <a:gd name="connsiteY10" fmla="*/ 2015740 h 4932339"/>
                <a:gd name="connsiteX11" fmla="*/ 4392189 w 5416434"/>
                <a:gd name="connsiteY11" fmla="*/ 450430 h 4932339"/>
                <a:gd name="connsiteX12" fmla="*/ 3612124 w 5416434"/>
                <a:gd name="connsiteY12" fmla="*/ 0 h 493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6434" h="4932339">
                  <a:moveTo>
                    <a:pt x="3612124" y="0"/>
                  </a:moveTo>
                  <a:lnTo>
                    <a:pt x="1804615" y="0"/>
                  </a:lnTo>
                  <a:cubicBezTo>
                    <a:pt x="1482749" y="0"/>
                    <a:pt x="1185407" y="171672"/>
                    <a:pt x="1024397" y="450430"/>
                  </a:cubicBezTo>
                  <a:lnTo>
                    <a:pt x="120643" y="2015740"/>
                  </a:lnTo>
                  <a:cubicBezTo>
                    <a:pt x="-40214" y="2294498"/>
                    <a:pt x="-40214" y="2637842"/>
                    <a:pt x="120643" y="2916600"/>
                  </a:cubicBezTo>
                  <a:lnTo>
                    <a:pt x="1024397" y="4481910"/>
                  </a:lnTo>
                  <a:cubicBezTo>
                    <a:pt x="1185254" y="4760667"/>
                    <a:pt x="1482749" y="4932340"/>
                    <a:pt x="1804463" y="4932340"/>
                  </a:cubicBezTo>
                  <a:lnTo>
                    <a:pt x="3611972" y="4932340"/>
                  </a:lnTo>
                  <a:cubicBezTo>
                    <a:pt x="3933838" y="4932340"/>
                    <a:pt x="4231180" y="4760667"/>
                    <a:pt x="4392037" y="4481910"/>
                  </a:cubicBezTo>
                  <a:lnTo>
                    <a:pt x="5295792" y="2916600"/>
                  </a:lnTo>
                  <a:cubicBezTo>
                    <a:pt x="5456649" y="2637842"/>
                    <a:pt x="5456649" y="2294498"/>
                    <a:pt x="5295792" y="2015740"/>
                  </a:cubicBezTo>
                  <a:lnTo>
                    <a:pt x="4392189" y="450430"/>
                  </a:lnTo>
                  <a:cubicBezTo>
                    <a:pt x="4231332" y="171672"/>
                    <a:pt x="3933991" y="0"/>
                    <a:pt x="3612124" y="0"/>
                  </a:cubicBezTo>
                  <a:close/>
                </a:path>
              </a:pathLst>
            </a:custGeom>
            <a:solidFill>
              <a:schemeClr val="tx1">
                <a:lumMod val="50000"/>
                <a:lumOff val="50000"/>
                <a:alpha val="1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b="1" dirty="0">
                <a:solidFill>
                  <a:srgbClr val="FFFFFF"/>
                </a:solidFill>
                <a:cs typeface="+mn-ea"/>
                <a:sym typeface="+mn-lt"/>
              </a:endParaRPr>
            </a:p>
          </p:txBody>
        </p:sp>
        <p:sp>
          <p:nvSpPr>
            <p:cNvPr id="17" name="文本框 16">
              <a:extLst>
                <a:ext uri="{FF2B5EF4-FFF2-40B4-BE49-F238E27FC236}">
                  <a16:creationId xmlns:a16="http://schemas.microsoft.com/office/drawing/2014/main" id="{9AD67D3E-0CE4-4082-9B77-B990C6F3557E}"/>
                </a:ext>
              </a:extLst>
            </p:cNvPr>
            <p:cNvSpPr txBox="1"/>
            <p:nvPr/>
          </p:nvSpPr>
          <p:spPr>
            <a:xfrm>
              <a:off x="2431419" y="3667455"/>
              <a:ext cx="1676506" cy="371513"/>
            </a:xfrm>
            <a:prstGeom prst="rect">
              <a:avLst/>
            </a:prstGeom>
            <a:noFill/>
          </p:spPr>
          <p:txBody>
            <a:bodyPr wrap="square" lIns="90000" tIns="46800" rIns="90000" bIns="46800" rtlCol="0" anchor="b" anchorCtr="0">
              <a:spAutoFit/>
            </a:bodyPr>
            <a:lstStyle/>
            <a:p>
              <a:pPr algn="ctr"/>
              <a:r>
                <a:rPr lang="zh-CN" altLang="en-US" b="1" dirty="0">
                  <a:cs typeface="+mn-ea"/>
                  <a:sym typeface="+mn-lt"/>
                </a:rPr>
                <a:t>高性能</a:t>
              </a:r>
            </a:p>
          </p:txBody>
        </p:sp>
        <p:sp>
          <p:nvSpPr>
            <p:cNvPr id="18" name="矩形 17">
              <a:extLst>
                <a:ext uri="{FF2B5EF4-FFF2-40B4-BE49-F238E27FC236}">
                  <a16:creationId xmlns:a16="http://schemas.microsoft.com/office/drawing/2014/main" id="{CD27C011-F7FC-4C87-9F7E-A24B6990A179}"/>
                </a:ext>
              </a:extLst>
            </p:cNvPr>
            <p:cNvSpPr/>
            <p:nvPr/>
          </p:nvSpPr>
          <p:spPr>
            <a:xfrm flipH="1">
              <a:off x="2431419" y="4285823"/>
              <a:ext cx="1676506" cy="340983"/>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algn="ctr">
                <a:lnSpc>
                  <a:spcPct val="150000"/>
                </a:lnSpc>
              </a:pPr>
              <a:r>
                <a:rPr lang="zh-CN" altLang="en-US" sz="900" dirty="0">
                  <a:solidFill>
                    <a:schemeClr val="tx1"/>
                  </a:solidFill>
                  <a:cs typeface="+mn-ea"/>
                  <a:sym typeface="+mn-lt"/>
                </a:rPr>
                <a:t>分布式缓存将高速内存作为存储介质，数据以</a:t>
              </a:r>
              <a:r>
                <a:rPr lang="en-US" altLang="zh-CN" sz="900" dirty="0">
                  <a:solidFill>
                    <a:schemeClr val="tx1"/>
                  </a:solidFill>
                  <a:cs typeface="+mn-ea"/>
                  <a:sym typeface="+mn-lt"/>
                </a:rPr>
                <a:t>key/value</a:t>
              </a:r>
              <a:r>
                <a:rPr lang="zh-CN" altLang="en-US" sz="900" dirty="0">
                  <a:solidFill>
                    <a:schemeClr val="tx1"/>
                  </a:solidFill>
                  <a:cs typeface="+mn-ea"/>
                  <a:sym typeface="+mn-lt"/>
                </a:rPr>
                <a:t>形式存储，能够获得</a:t>
              </a:r>
              <a:r>
                <a:rPr lang="en-US" altLang="zh-CN" sz="900" dirty="0">
                  <a:solidFill>
                    <a:schemeClr val="tx1"/>
                  </a:solidFill>
                  <a:cs typeface="+mn-ea"/>
                  <a:sym typeface="+mn-lt"/>
                </a:rPr>
                <a:t>DRAM</a:t>
              </a:r>
              <a:r>
                <a:rPr lang="zh-CN" altLang="en-US" sz="900" dirty="0">
                  <a:solidFill>
                    <a:schemeClr val="tx1"/>
                  </a:solidFill>
                  <a:cs typeface="+mn-ea"/>
                  <a:sym typeface="+mn-lt"/>
                </a:rPr>
                <a:t>级别的读写性能</a:t>
              </a:r>
              <a:endParaRPr lang="en-US" altLang="zh-CN" sz="900" dirty="0">
                <a:solidFill>
                  <a:schemeClr val="tx1"/>
                </a:solidFill>
                <a:cs typeface="+mn-ea"/>
                <a:sym typeface="+mn-lt"/>
              </a:endParaRPr>
            </a:p>
          </p:txBody>
        </p:sp>
        <p:cxnSp>
          <p:nvCxnSpPr>
            <p:cNvPr id="19" name="直接连接符 18">
              <a:extLst>
                <a:ext uri="{FF2B5EF4-FFF2-40B4-BE49-F238E27FC236}">
                  <a16:creationId xmlns:a16="http://schemas.microsoft.com/office/drawing/2014/main" id="{BCB66321-78A6-49AA-8B1E-C6E4D1119FA7}"/>
                </a:ext>
              </a:extLst>
            </p:cNvPr>
            <p:cNvCxnSpPr>
              <a:cxnSpLocks/>
            </p:cNvCxnSpPr>
            <p:nvPr/>
          </p:nvCxnSpPr>
          <p:spPr>
            <a:xfrm>
              <a:off x="3190095" y="4159762"/>
              <a:ext cx="159154"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7327C003-E35D-4BB4-B4AC-4140D23C02A6}"/>
              </a:ext>
            </a:extLst>
          </p:cNvPr>
          <p:cNvGrpSpPr/>
          <p:nvPr/>
        </p:nvGrpSpPr>
        <p:grpSpPr>
          <a:xfrm>
            <a:off x="3797658" y="3075312"/>
            <a:ext cx="2381770" cy="2168900"/>
            <a:chOff x="4905115" y="3094362"/>
            <a:chExt cx="2381770" cy="2168900"/>
          </a:xfrm>
        </p:grpSpPr>
        <p:sp>
          <p:nvSpPr>
            <p:cNvPr id="15" name="任意多边形 2">
              <a:extLst>
                <a:ext uri="{FF2B5EF4-FFF2-40B4-BE49-F238E27FC236}">
                  <a16:creationId xmlns:a16="http://schemas.microsoft.com/office/drawing/2014/main" id="{0191F28C-477E-4C95-B7CB-BD5078BBE52C}"/>
                </a:ext>
              </a:extLst>
            </p:cNvPr>
            <p:cNvSpPr/>
            <p:nvPr/>
          </p:nvSpPr>
          <p:spPr>
            <a:xfrm>
              <a:off x="4905115" y="3094362"/>
              <a:ext cx="2381770" cy="2168900"/>
            </a:xfrm>
            <a:custGeom>
              <a:avLst/>
              <a:gdLst>
                <a:gd name="connsiteX0" fmla="*/ 3612124 w 5416434"/>
                <a:gd name="connsiteY0" fmla="*/ 0 h 4932339"/>
                <a:gd name="connsiteX1" fmla="*/ 1804615 w 5416434"/>
                <a:gd name="connsiteY1" fmla="*/ 0 h 4932339"/>
                <a:gd name="connsiteX2" fmla="*/ 1024397 w 5416434"/>
                <a:gd name="connsiteY2" fmla="*/ 450430 h 4932339"/>
                <a:gd name="connsiteX3" fmla="*/ 120643 w 5416434"/>
                <a:gd name="connsiteY3" fmla="*/ 2015740 h 4932339"/>
                <a:gd name="connsiteX4" fmla="*/ 120643 w 5416434"/>
                <a:gd name="connsiteY4" fmla="*/ 2916600 h 4932339"/>
                <a:gd name="connsiteX5" fmla="*/ 1024397 w 5416434"/>
                <a:gd name="connsiteY5" fmla="*/ 4481910 h 4932339"/>
                <a:gd name="connsiteX6" fmla="*/ 1804463 w 5416434"/>
                <a:gd name="connsiteY6" fmla="*/ 4932340 h 4932339"/>
                <a:gd name="connsiteX7" fmla="*/ 3611972 w 5416434"/>
                <a:gd name="connsiteY7" fmla="*/ 4932340 h 4932339"/>
                <a:gd name="connsiteX8" fmla="*/ 4392037 w 5416434"/>
                <a:gd name="connsiteY8" fmla="*/ 4481910 h 4932339"/>
                <a:gd name="connsiteX9" fmla="*/ 5295792 w 5416434"/>
                <a:gd name="connsiteY9" fmla="*/ 2916600 h 4932339"/>
                <a:gd name="connsiteX10" fmla="*/ 5295792 w 5416434"/>
                <a:gd name="connsiteY10" fmla="*/ 2015740 h 4932339"/>
                <a:gd name="connsiteX11" fmla="*/ 4392189 w 5416434"/>
                <a:gd name="connsiteY11" fmla="*/ 450430 h 4932339"/>
                <a:gd name="connsiteX12" fmla="*/ 3612124 w 5416434"/>
                <a:gd name="connsiteY12" fmla="*/ 0 h 493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6434" h="4932339">
                  <a:moveTo>
                    <a:pt x="3612124" y="0"/>
                  </a:moveTo>
                  <a:lnTo>
                    <a:pt x="1804615" y="0"/>
                  </a:lnTo>
                  <a:cubicBezTo>
                    <a:pt x="1482749" y="0"/>
                    <a:pt x="1185407" y="171672"/>
                    <a:pt x="1024397" y="450430"/>
                  </a:cubicBezTo>
                  <a:lnTo>
                    <a:pt x="120643" y="2015740"/>
                  </a:lnTo>
                  <a:cubicBezTo>
                    <a:pt x="-40214" y="2294498"/>
                    <a:pt x="-40214" y="2637842"/>
                    <a:pt x="120643" y="2916600"/>
                  </a:cubicBezTo>
                  <a:lnTo>
                    <a:pt x="1024397" y="4481910"/>
                  </a:lnTo>
                  <a:cubicBezTo>
                    <a:pt x="1185254" y="4760667"/>
                    <a:pt x="1482749" y="4932340"/>
                    <a:pt x="1804463" y="4932340"/>
                  </a:cubicBezTo>
                  <a:lnTo>
                    <a:pt x="3611972" y="4932340"/>
                  </a:lnTo>
                  <a:cubicBezTo>
                    <a:pt x="3933838" y="4932340"/>
                    <a:pt x="4231180" y="4760667"/>
                    <a:pt x="4392037" y="4481910"/>
                  </a:cubicBezTo>
                  <a:lnTo>
                    <a:pt x="5295792" y="2916600"/>
                  </a:lnTo>
                  <a:cubicBezTo>
                    <a:pt x="5456649" y="2637842"/>
                    <a:pt x="5456649" y="2294498"/>
                    <a:pt x="5295792" y="2015740"/>
                  </a:cubicBezTo>
                  <a:lnTo>
                    <a:pt x="4392189" y="450430"/>
                  </a:lnTo>
                  <a:cubicBezTo>
                    <a:pt x="4231332" y="171672"/>
                    <a:pt x="3933991" y="0"/>
                    <a:pt x="3612124" y="0"/>
                  </a:cubicBezTo>
                  <a:close/>
                </a:path>
              </a:pathLst>
            </a:custGeom>
            <a:solidFill>
              <a:schemeClr val="accent1">
                <a:alpha val="1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b="1" dirty="0">
                <a:solidFill>
                  <a:srgbClr val="FFFFFF"/>
                </a:solidFill>
                <a:cs typeface="+mn-ea"/>
                <a:sym typeface="+mn-lt"/>
              </a:endParaRPr>
            </a:p>
          </p:txBody>
        </p:sp>
        <p:sp>
          <p:nvSpPr>
            <p:cNvPr id="20" name="文本框 19">
              <a:extLst>
                <a:ext uri="{FF2B5EF4-FFF2-40B4-BE49-F238E27FC236}">
                  <a16:creationId xmlns:a16="http://schemas.microsoft.com/office/drawing/2014/main" id="{F481FCEC-4683-47CF-96C6-09B2A26701D9}"/>
                </a:ext>
              </a:extLst>
            </p:cNvPr>
            <p:cNvSpPr txBox="1"/>
            <p:nvPr/>
          </p:nvSpPr>
          <p:spPr>
            <a:xfrm>
              <a:off x="5257747" y="3667455"/>
              <a:ext cx="1676506" cy="371513"/>
            </a:xfrm>
            <a:prstGeom prst="rect">
              <a:avLst/>
            </a:prstGeom>
            <a:noFill/>
          </p:spPr>
          <p:txBody>
            <a:bodyPr wrap="square" lIns="90000" tIns="46800" rIns="90000" bIns="46800" rtlCol="0" anchor="b" anchorCtr="0">
              <a:spAutoFit/>
            </a:bodyPr>
            <a:lstStyle/>
            <a:p>
              <a:pPr algn="ctr"/>
              <a:r>
                <a:rPr lang="zh-CN" altLang="en-US" b="1" dirty="0">
                  <a:solidFill>
                    <a:schemeClr val="accent1"/>
                  </a:solidFill>
                  <a:cs typeface="+mn-ea"/>
                  <a:sym typeface="+mn-lt"/>
                </a:rPr>
                <a:t>动态扩展性</a:t>
              </a:r>
            </a:p>
          </p:txBody>
        </p:sp>
        <p:sp>
          <p:nvSpPr>
            <p:cNvPr id="21" name="矩形 20">
              <a:extLst>
                <a:ext uri="{FF2B5EF4-FFF2-40B4-BE49-F238E27FC236}">
                  <a16:creationId xmlns:a16="http://schemas.microsoft.com/office/drawing/2014/main" id="{CD1086F9-9420-437E-882C-8EEE8AAE4972}"/>
                </a:ext>
              </a:extLst>
            </p:cNvPr>
            <p:cNvSpPr/>
            <p:nvPr/>
          </p:nvSpPr>
          <p:spPr>
            <a:xfrm flipH="1">
              <a:off x="5257747" y="4285823"/>
              <a:ext cx="1676506" cy="340983"/>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algn="ctr">
                <a:lnSpc>
                  <a:spcPct val="150000"/>
                </a:lnSpc>
              </a:pPr>
              <a:r>
                <a:rPr lang="zh-CN" altLang="en-US" sz="900" dirty="0">
                  <a:solidFill>
                    <a:schemeClr val="tx1"/>
                  </a:solidFill>
                  <a:cs typeface="+mn-ea"/>
                  <a:sym typeface="+mn-lt"/>
                </a:rPr>
                <a:t>支持弹性扩展。可以动态的增加或减少节点。最大限度的提高了资源利用率</a:t>
              </a:r>
              <a:endParaRPr lang="en-US" altLang="zh-CN" sz="900" dirty="0">
                <a:solidFill>
                  <a:schemeClr val="tx1"/>
                </a:solidFill>
                <a:cs typeface="+mn-ea"/>
                <a:sym typeface="+mn-lt"/>
              </a:endParaRPr>
            </a:p>
          </p:txBody>
        </p:sp>
        <p:cxnSp>
          <p:nvCxnSpPr>
            <p:cNvPr id="22" name="直接连接符 21">
              <a:extLst>
                <a:ext uri="{FF2B5EF4-FFF2-40B4-BE49-F238E27FC236}">
                  <a16:creationId xmlns:a16="http://schemas.microsoft.com/office/drawing/2014/main" id="{A291BE68-A029-422D-9666-EC3D9AB9B0AA}"/>
                </a:ext>
              </a:extLst>
            </p:cNvPr>
            <p:cNvCxnSpPr>
              <a:cxnSpLocks/>
            </p:cNvCxnSpPr>
            <p:nvPr/>
          </p:nvCxnSpPr>
          <p:spPr>
            <a:xfrm>
              <a:off x="6016423" y="4159762"/>
              <a:ext cx="159154" cy="0"/>
            </a:xfrm>
            <a:prstGeom prst="line">
              <a:avLst/>
            </a:prstGeom>
            <a:ln w="25400" cap="rnd"/>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BFDCBCE4-B236-4CAE-8E4F-24840B5B7D5B}"/>
              </a:ext>
            </a:extLst>
          </p:cNvPr>
          <p:cNvGrpSpPr/>
          <p:nvPr/>
        </p:nvGrpSpPr>
        <p:grpSpPr>
          <a:xfrm>
            <a:off x="6606087" y="3094993"/>
            <a:ext cx="2381770" cy="2168900"/>
            <a:chOff x="7731443" y="3094362"/>
            <a:chExt cx="2381770" cy="2168900"/>
          </a:xfrm>
        </p:grpSpPr>
        <p:sp>
          <p:nvSpPr>
            <p:cNvPr id="23" name="任意多边形 46">
              <a:extLst>
                <a:ext uri="{FF2B5EF4-FFF2-40B4-BE49-F238E27FC236}">
                  <a16:creationId xmlns:a16="http://schemas.microsoft.com/office/drawing/2014/main" id="{4D1EE9E0-E0FF-4F37-83EE-7B771BBFB42A}"/>
                </a:ext>
              </a:extLst>
            </p:cNvPr>
            <p:cNvSpPr/>
            <p:nvPr/>
          </p:nvSpPr>
          <p:spPr>
            <a:xfrm>
              <a:off x="7731443" y="3094362"/>
              <a:ext cx="2381770" cy="2168900"/>
            </a:xfrm>
            <a:custGeom>
              <a:avLst/>
              <a:gdLst>
                <a:gd name="connsiteX0" fmla="*/ 3612124 w 5416434"/>
                <a:gd name="connsiteY0" fmla="*/ 0 h 4932339"/>
                <a:gd name="connsiteX1" fmla="*/ 1804615 w 5416434"/>
                <a:gd name="connsiteY1" fmla="*/ 0 h 4932339"/>
                <a:gd name="connsiteX2" fmla="*/ 1024397 w 5416434"/>
                <a:gd name="connsiteY2" fmla="*/ 450430 h 4932339"/>
                <a:gd name="connsiteX3" fmla="*/ 120643 w 5416434"/>
                <a:gd name="connsiteY3" fmla="*/ 2015740 h 4932339"/>
                <a:gd name="connsiteX4" fmla="*/ 120643 w 5416434"/>
                <a:gd name="connsiteY4" fmla="*/ 2916600 h 4932339"/>
                <a:gd name="connsiteX5" fmla="*/ 1024397 w 5416434"/>
                <a:gd name="connsiteY5" fmla="*/ 4481910 h 4932339"/>
                <a:gd name="connsiteX6" fmla="*/ 1804463 w 5416434"/>
                <a:gd name="connsiteY6" fmla="*/ 4932340 h 4932339"/>
                <a:gd name="connsiteX7" fmla="*/ 3611972 w 5416434"/>
                <a:gd name="connsiteY7" fmla="*/ 4932340 h 4932339"/>
                <a:gd name="connsiteX8" fmla="*/ 4392037 w 5416434"/>
                <a:gd name="connsiteY8" fmla="*/ 4481910 h 4932339"/>
                <a:gd name="connsiteX9" fmla="*/ 5295792 w 5416434"/>
                <a:gd name="connsiteY9" fmla="*/ 2916600 h 4932339"/>
                <a:gd name="connsiteX10" fmla="*/ 5295792 w 5416434"/>
                <a:gd name="connsiteY10" fmla="*/ 2015740 h 4932339"/>
                <a:gd name="connsiteX11" fmla="*/ 4392189 w 5416434"/>
                <a:gd name="connsiteY11" fmla="*/ 450430 h 4932339"/>
                <a:gd name="connsiteX12" fmla="*/ 3612124 w 5416434"/>
                <a:gd name="connsiteY12" fmla="*/ 0 h 493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6434" h="4932339">
                  <a:moveTo>
                    <a:pt x="3612124" y="0"/>
                  </a:moveTo>
                  <a:lnTo>
                    <a:pt x="1804615" y="0"/>
                  </a:lnTo>
                  <a:cubicBezTo>
                    <a:pt x="1482749" y="0"/>
                    <a:pt x="1185407" y="171672"/>
                    <a:pt x="1024397" y="450430"/>
                  </a:cubicBezTo>
                  <a:lnTo>
                    <a:pt x="120643" y="2015740"/>
                  </a:lnTo>
                  <a:cubicBezTo>
                    <a:pt x="-40214" y="2294498"/>
                    <a:pt x="-40214" y="2637842"/>
                    <a:pt x="120643" y="2916600"/>
                  </a:cubicBezTo>
                  <a:lnTo>
                    <a:pt x="1024397" y="4481910"/>
                  </a:lnTo>
                  <a:cubicBezTo>
                    <a:pt x="1185254" y="4760667"/>
                    <a:pt x="1482749" y="4932340"/>
                    <a:pt x="1804463" y="4932340"/>
                  </a:cubicBezTo>
                  <a:lnTo>
                    <a:pt x="3611972" y="4932340"/>
                  </a:lnTo>
                  <a:cubicBezTo>
                    <a:pt x="3933838" y="4932340"/>
                    <a:pt x="4231180" y="4760667"/>
                    <a:pt x="4392037" y="4481910"/>
                  </a:cubicBezTo>
                  <a:lnTo>
                    <a:pt x="5295792" y="2916600"/>
                  </a:lnTo>
                  <a:cubicBezTo>
                    <a:pt x="5456649" y="2637842"/>
                    <a:pt x="5456649" y="2294498"/>
                    <a:pt x="5295792" y="2015740"/>
                  </a:cubicBezTo>
                  <a:lnTo>
                    <a:pt x="4392189" y="450430"/>
                  </a:lnTo>
                  <a:cubicBezTo>
                    <a:pt x="4231332" y="171672"/>
                    <a:pt x="3933991" y="0"/>
                    <a:pt x="3612124" y="0"/>
                  </a:cubicBezTo>
                  <a:close/>
                </a:path>
              </a:pathLst>
            </a:custGeom>
            <a:solidFill>
              <a:schemeClr val="tx1">
                <a:lumMod val="50000"/>
                <a:lumOff val="50000"/>
                <a:alpha val="1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b="1" dirty="0">
                <a:solidFill>
                  <a:srgbClr val="FFFFFF"/>
                </a:solidFill>
                <a:cs typeface="+mn-ea"/>
                <a:sym typeface="+mn-lt"/>
              </a:endParaRPr>
            </a:p>
          </p:txBody>
        </p:sp>
        <p:sp>
          <p:nvSpPr>
            <p:cNvPr id="24" name="文本框 23">
              <a:extLst>
                <a:ext uri="{FF2B5EF4-FFF2-40B4-BE49-F238E27FC236}">
                  <a16:creationId xmlns:a16="http://schemas.microsoft.com/office/drawing/2014/main" id="{9F64D136-245E-45B6-83F0-FF4DACCB790D}"/>
                </a:ext>
              </a:extLst>
            </p:cNvPr>
            <p:cNvSpPr txBox="1"/>
            <p:nvPr/>
          </p:nvSpPr>
          <p:spPr>
            <a:xfrm>
              <a:off x="8084075" y="3667455"/>
              <a:ext cx="1676506" cy="371513"/>
            </a:xfrm>
            <a:prstGeom prst="rect">
              <a:avLst/>
            </a:prstGeom>
            <a:noFill/>
          </p:spPr>
          <p:txBody>
            <a:bodyPr wrap="square" lIns="90000" tIns="46800" rIns="90000" bIns="46800" rtlCol="0" anchor="b" anchorCtr="0">
              <a:spAutoFit/>
            </a:bodyPr>
            <a:lstStyle/>
            <a:p>
              <a:pPr algn="ctr"/>
              <a:r>
                <a:rPr lang="zh-CN" altLang="en-US" b="1" dirty="0">
                  <a:cs typeface="+mn-ea"/>
                  <a:sym typeface="+mn-lt"/>
                </a:rPr>
                <a:t>高可用性</a:t>
              </a:r>
            </a:p>
          </p:txBody>
        </p:sp>
        <p:sp>
          <p:nvSpPr>
            <p:cNvPr id="25" name="矩形 24">
              <a:extLst>
                <a:ext uri="{FF2B5EF4-FFF2-40B4-BE49-F238E27FC236}">
                  <a16:creationId xmlns:a16="http://schemas.microsoft.com/office/drawing/2014/main" id="{69EAF36F-04F1-408D-985E-96CC7F27C4DA}"/>
                </a:ext>
              </a:extLst>
            </p:cNvPr>
            <p:cNvSpPr/>
            <p:nvPr/>
          </p:nvSpPr>
          <p:spPr>
            <a:xfrm flipH="1">
              <a:off x="8084075" y="4285823"/>
              <a:ext cx="1676506" cy="340983"/>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algn="ctr">
                <a:lnSpc>
                  <a:spcPct val="150000"/>
                </a:lnSpc>
              </a:pPr>
              <a:r>
                <a:rPr lang="zh-CN" altLang="en-US" sz="900" dirty="0">
                  <a:solidFill>
                    <a:schemeClr val="tx1"/>
                  </a:solidFill>
                  <a:cs typeface="+mn-ea"/>
                  <a:sym typeface="+mn-lt"/>
                </a:rPr>
                <a:t>支持故障自动发现。透明实施故障切换。动态扩展时数据自动均匀分区，保障缓存的持续可用</a:t>
              </a:r>
              <a:endParaRPr lang="en-US" altLang="zh-CN" sz="900" dirty="0">
                <a:solidFill>
                  <a:schemeClr val="tx1"/>
                </a:solidFill>
                <a:cs typeface="+mn-ea"/>
                <a:sym typeface="+mn-lt"/>
              </a:endParaRPr>
            </a:p>
          </p:txBody>
        </p:sp>
        <p:cxnSp>
          <p:nvCxnSpPr>
            <p:cNvPr id="26" name="直接连接符 25">
              <a:extLst>
                <a:ext uri="{FF2B5EF4-FFF2-40B4-BE49-F238E27FC236}">
                  <a16:creationId xmlns:a16="http://schemas.microsoft.com/office/drawing/2014/main" id="{3C7E3345-F86C-4CA3-AED5-03D920C2E2B3}"/>
                </a:ext>
              </a:extLst>
            </p:cNvPr>
            <p:cNvCxnSpPr>
              <a:cxnSpLocks/>
            </p:cNvCxnSpPr>
            <p:nvPr/>
          </p:nvCxnSpPr>
          <p:spPr>
            <a:xfrm>
              <a:off x="8842751" y="4159762"/>
              <a:ext cx="159154"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B773C2D3-4B53-4B0C-B877-911B18155D04}"/>
              </a:ext>
            </a:extLst>
          </p:cNvPr>
          <p:cNvSpPr/>
          <p:nvPr/>
        </p:nvSpPr>
        <p:spPr>
          <a:xfrm>
            <a:off x="746328" y="1653041"/>
            <a:ext cx="10858498" cy="720433"/>
          </a:xfrm>
          <a:prstGeom prst="rect">
            <a:avLst/>
          </a:prstGeom>
        </p:spPr>
        <p:txBody>
          <a:bodyPr wrap="square" anchor="b" anchorCtr="0">
            <a:noAutofit/>
          </a:bodyPr>
          <a:lstStyle/>
          <a:p>
            <a:pPr algn="ctr">
              <a:buSzPct val="25000"/>
            </a:pPr>
            <a:r>
              <a:rPr lang="zh-CN" altLang="en-US" sz="3200" b="1" dirty="0">
                <a:solidFill>
                  <a:schemeClr val="accent1"/>
                </a:solidFill>
                <a:cs typeface="+mn-ea"/>
                <a:sym typeface="+mn-lt"/>
              </a:rPr>
              <a:t>分布式缓存的优点</a:t>
            </a:r>
            <a:endParaRPr lang="en-US" altLang="zh-CN" sz="3200" b="1" dirty="0">
              <a:cs typeface="+mn-ea"/>
              <a:sym typeface="+mn-lt"/>
            </a:endParaRPr>
          </a:p>
        </p:txBody>
      </p:sp>
      <p:grpSp>
        <p:nvGrpSpPr>
          <p:cNvPr id="6" name="组合 5">
            <a:extLst>
              <a:ext uri="{FF2B5EF4-FFF2-40B4-BE49-F238E27FC236}">
                <a16:creationId xmlns:a16="http://schemas.microsoft.com/office/drawing/2014/main" id="{9B52BA86-67CD-4DB8-9887-734D70ACA4EF}"/>
              </a:ext>
            </a:extLst>
          </p:cNvPr>
          <p:cNvGrpSpPr/>
          <p:nvPr/>
        </p:nvGrpSpPr>
        <p:grpSpPr>
          <a:xfrm>
            <a:off x="1476128" y="1331792"/>
            <a:ext cx="10715873" cy="5526209"/>
            <a:chOff x="1476128" y="1331792"/>
            <a:chExt cx="10715873" cy="5526209"/>
          </a:xfrm>
        </p:grpSpPr>
        <p:sp>
          <p:nvSpPr>
            <p:cNvPr id="12" name="任意多边形 84">
              <a:extLst>
                <a:ext uri="{FF2B5EF4-FFF2-40B4-BE49-F238E27FC236}">
                  <a16:creationId xmlns:a16="http://schemas.microsoft.com/office/drawing/2014/main" id="{AEB8A856-5A9A-4DDB-AFB7-7804CE8061C1}"/>
                </a:ext>
              </a:extLst>
            </p:cNvPr>
            <p:cNvSpPr/>
            <p:nvPr/>
          </p:nvSpPr>
          <p:spPr>
            <a:xfrm rot="5400000">
              <a:off x="1507991" y="1299929"/>
              <a:ext cx="487771" cy="551497"/>
            </a:xfrm>
            <a:custGeom>
              <a:avLst/>
              <a:gdLst>
                <a:gd name="connsiteX0" fmla="*/ 1496663 w 1635382"/>
                <a:gd name="connsiteY0" fmla="*/ 679532 h 1849045"/>
                <a:gd name="connsiteX1" fmla="*/ 432721 w 1635382"/>
                <a:gd name="connsiteY1" fmla="*/ 41167 h 1849045"/>
                <a:gd name="connsiteX2" fmla="*/ 0 w 1635382"/>
                <a:gd name="connsiteY2" fmla="*/ 286245 h 1849045"/>
                <a:gd name="connsiteX3" fmla="*/ 0 w 1635382"/>
                <a:gd name="connsiteY3" fmla="*/ 1562881 h 1849045"/>
                <a:gd name="connsiteX4" fmla="*/ 432721 w 1635382"/>
                <a:gd name="connsiteY4" fmla="*/ 1807864 h 1849045"/>
                <a:gd name="connsiteX5" fmla="*/ 1496568 w 1635382"/>
                <a:gd name="connsiteY5" fmla="*/ 1169594 h 1849045"/>
                <a:gd name="connsiteX6" fmla="*/ 1496663 w 1635382"/>
                <a:gd name="connsiteY6" fmla="*/ 679532 h 184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382" h="1849045">
                  <a:moveTo>
                    <a:pt x="1496663" y="679532"/>
                  </a:moveTo>
                  <a:lnTo>
                    <a:pt x="432721" y="41167"/>
                  </a:lnTo>
                  <a:cubicBezTo>
                    <a:pt x="242316" y="-73133"/>
                    <a:pt x="0" y="64122"/>
                    <a:pt x="0" y="286245"/>
                  </a:cubicBezTo>
                  <a:lnTo>
                    <a:pt x="0" y="1562881"/>
                  </a:lnTo>
                  <a:cubicBezTo>
                    <a:pt x="0" y="1785004"/>
                    <a:pt x="242316" y="1922164"/>
                    <a:pt x="432721" y="1807864"/>
                  </a:cubicBezTo>
                  <a:lnTo>
                    <a:pt x="1496568" y="1169594"/>
                  </a:lnTo>
                  <a:cubicBezTo>
                    <a:pt x="1681639" y="1058532"/>
                    <a:pt x="1681639" y="790499"/>
                    <a:pt x="1496663" y="679532"/>
                  </a:cubicBezTo>
                  <a:close/>
                </a:path>
              </a:pathLst>
            </a:custGeom>
            <a:solidFill>
              <a:schemeClr val="accent1">
                <a:alpha val="50000"/>
              </a:schemeClr>
            </a:solidFill>
            <a:ln w="12700">
              <a:noFill/>
            </a:ln>
            <a:effectLst/>
          </p:spPr>
          <p:style>
            <a:lnRef idx="1">
              <a:schemeClr val="accent1"/>
            </a:lnRef>
            <a:fillRef idx="0">
              <a:schemeClr val="accent1"/>
            </a:fillRef>
            <a:effectRef idx="0">
              <a:schemeClr val="accent1"/>
            </a:effectRef>
            <a:fontRef idx="minor">
              <a:schemeClr val="tx1"/>
            </a:fontRef>
          </p:style>
          <p:txBody>
            <a:bodyPr rot="0" spcFirstLastPara="0" vert="horz" wrap="square" lIns="180000" tIns="46800" rIns="90000" bIns="46800" numCol="1" spcCol="0" rtlCol="0" fromWordArt="0" anchor="ctr" anchorCtr="0" forceAA="0" compatLnSpc="1">
              <a:normAutofit/>
            </a:bodyPr>
            <a:lstStyle/>
            <a:p>
              <a:pPr algn="ctr"/>
              <a:endParaRPr lang="zh-CN" altLang="en-US" sz="2400" b="1" dirty="0">
                <a:solidFill>
                  <a:schemeClr val="tx1"/>
                </a:solidFill>
                <a:cs typeface="+mn-ea"/>
                <a:sym typeface="+mn-lt"/>
              </a:endParaRPr>
            </a:p>
          </p:txBody>
        </p:sp>
        <p:grpSp>
          <p:nvGrpSpPr>
            <p:cNvPr id="8" name="组合 7">
              <a:extLst>
                <a:ext uri="{FF2B5EF4-FFF2-40B4-BE49-F238E27FC236}">
                  <a16:creationId xmlns:a16="http://schemas.microsoft.com/office/drawing/2014/main" id="{E4AAF272-CE3F-436F-8513-F2BB0E2E926E}"/>
                </a:ext>
              </a:extLst>
            </p:cNvPr>
            <p:cNvGrpSpPr/>
            <p:nvPr/>
          </p:nvGrpSpPr>
          <p:grpSpPr>
            <a:xfrm>
              <a:off x="9143324" y="5263263"/>
              <a:ext cx="3048677" cy="1594738"/>
              <a:chOff x="9143324" y="5263263"/>
              <a:chExt cx="3048677" cy="1594738"/>
            </a:xfrm>
          </p:grpSpPr>
          <p:sp>
            <p:nvSpPr>
              <p:cNvPr id="9" name="任意多边形 78">
                <a:extLst>
                  <a:ext uri="{FF2B5EF4-FFF2-40B4-BE49-F238E27FC236}">
                    <a16:creationId xmlns:a16="http://schemas.microsoft.com/office/drawing/2014/main" id="{BD00FCCB-06FF-42E2-9F78-4E8B41844CD5}"/>
                  </a:ext>
                </a:extLst>
              </p:cNvPr>
              <p:cNvSpPr/>
              <p:nvPr/>
            </p:nvSpPr>
            <p:spPr>
              <a:xfrm>
                <a:off x="9877433" y="5263263"/>
                <a:ext cx="2314568" cy="1594738"/>
              </a:xfrm>
              <a:custGeom>
                <a:avLst/>
                <a:gdLst>
                  <a:gd name="connsiteX0" fmla="*/ 2052043 w 3640163"/>
                  <a:gd name="connsiteY0" fmla="*/ 0 h 2508074"/>
                  <a:gd name="connsiteX1" fmla="*/ 3640163 w 3640163"/>
                  <a:gd name="connsiteY1" fmla="*/ 0 h 2508074"/>
                  <a:gd name="connsiteX2" fmla="*/ 3640163 w 3640163"/>
                  <a:gd name="connsiteY2" fmla="*/ 2508074 h 2508074"/>
                  <a:gd name="connsiteX3" fmla="*/ 0 w 3640163"/>
                  <a:gd name="connsiteY3" fmla="*/ 2508074 h 2508074"/>
                  <a:gd name="connsiteX4" fmla="*/ 61891 w 3640163"/>
                  <a:gd name="connsiteY4" fmla="*/ 2382244 h 2508074"/>
                  <a:gd name="connsiteX5" fmla="*/ 1129966 w 3640163"/>
                  <a:gd name="connsiteY5" fmla="*/ 532328 h 2508074"/>
                  <a:gd name="connsiteX6" fmla="*/ 2052043 w 3640163"/>
                  <a:gd name="connsiteY6" fmla="*/ 0 h 250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0163" h="2508074">
                    <a:moveTo>
                      <a:pt x="2052043" y="0"/>
                    </a:moveTo>
                    <a:lnTo>
                      <a:pt x="3640163" y="0"/>
                    </a:lnTo>
                    <a:lnTo>
                      <a:pt x="3640163" y="2508074"/>
                    </a:lnTo>
                    <a:lnTo>
                      <a:pt x="0" y="2508074"/>
                    </a:lnTo>
                    <a:lnTo>
                      <a:pt x="61891" y="2382244"/>
                    </a:lnTo>
                    <a:lnTo>
                      <a:pt x="1129966" y="532328"/>
                    </a:lnTo>
                    <a:cubicBezTo>
                      <a:pt x="1320251" y="202886"/>
                      <a:pt x="1671655" y="0"/>
                      <a:pt x="2052043" y="0"/>
                    </a:cubicBezTo>
                    <a:close/>
                  </a:path>
                </a:pathLst>
              </a:custGeom>
              <a:solidFill>
                <a:schemeClr val="accent1">
                  <a:alpha val="10000"/>
                </a:schemeClr>
              </a:solidFill>
              <a:ln w="12700">
                <a:noFill/>
              </a:ln>
              <a:effectLst/>
            </p:spPr>
            <p:style>
              <a:lnRef idx="1">
                <a:schemeClr val="accent1"/>
              </a:lnRef>
              <a:fillRef idx="0">
                <a:schemeClr val="accent1"/>
              </a:fillRef>
              <a:effectRef idx="0">
                <a:schemeClr val="accent1"/>
              </a:effectRef>
              <a:fontRef idx="minor">
                <a:schemeClr val="tx1"/>
              </a:fontRef>
            </p:style>
            <p:txBody>
              <a:bodyPr rot="0" spcFirstLastPara="0" vert="horz" wrap="square" lIns="180000" tIns="46800" rIns="90000" bIns="46800" numCol="1" spcCol="0" rtlCol="0" fromWordArt="0" anchor="ctr" anchorCtr="0" forceAA="0" compatLnSpc="1">
                <a:noAutofit/>
              </a:bodyPr>
              <a:lstStyle/>
              <a:p>
                <a:pPr algn="ctr"/>
                <a:endParaRPr lang="zh-CN" altLang="en-US" sz="2400" b="1" dirty="0">
                  <a:solidFill>
                    <a:schemeClr val="tx1"/>
                  </a:solidFill>
                  <a:cs typeface="+mn-ea"/>
                  <a:sym typeface="+mn-lt"/>
                </a:endParaRPr>
              </a:p>
            </p:txBody>
          </p:sp>
          <p:sp>
            <p:nvSpPr>
              <p:cNvPr id="10" name="任意多边形 79">
                <a:extLst>
                  <a:ext uri="{FF2B5EF4-FFF2-40B4-BE49-F238E27FC236}">
                    <a16:creationId xmlns:a16="http://schemas.microsoft.com/office/drawing/2014/main" id="{BFF42B51-4320-42C1-BD6C-716618E661F9}"/>
                  </a:ext>
                </a:extLst>
              </p:cNvPr>
              <p:cNvSpPr/>
              <p:nvPr/>
            </p:nvSpPr>
            <p:spPr>
              <a:xfrm>
                <a:off x="9143324" y="6235700"/>
                <a:ext cx="1353609" cy="622300"/>
              </a:xfrm>
              <a:custGeom>
                <a:avLst/>
                <a:gdLst>
                  <a:gd name="connsiteX0" fmla="*/ 524618 w 1574606"/>
                  <a:gd name="connsiteY0" fmla="*/ 0 h 723900"/>
                  <a:gd name="connsiteX1" fmla="*/ 1050077 w 1574606"/>
                  <a:gd name="connsiteY1" fmla="*/ 0 h 723900"/>
                  <a:gd name="connsiteX2" fmla="*/ 1276849 w 1574606"/>
                  <a:gd name="connsiteY2" fmla="*/ 130944 h 723900"/>
                  <a:gd name="connsiteX3" fmla="*/ 1539534 w 1574606"/>
                  <a:gd name="connsiteY3" fmla="*/ 585995 h 723900"/>
                  <a:gd name="connsiteX4" fmla="*/ 1574606 w 1574606"/>
                  <a:gd name="connsiteY4" fmla="*/ 716939 h 723900"/>
                  <a:gd name="connsiteX5" fmla="*/ 1572742 w 1574606"/>
                  <a:gd name="connsiteY5" fmla="*/ 723900 h 723900"/>
                  <a:gd name="connsiteX6" fmla="*/ 1864 w 1574606"/>
                  <a:gd name="connsiteY6" fmla="*/ 723900 h 723900"/>
                  <a:gd name="connsiteX7" fmla="*/ 0 w 1574606"/>
                  <a:gd name="connsiteY7" fmla="*/ 716939 h 723900"/>
                  <a:gd name="connsiteX8" fmla="*/ 35072 w 1574606"/>
                  <a:gd name="connsiteY8" fmla="*/ 585995 h 723900"/>
                  <a:gd name="connsiteX9" fmla="*/ 297801 w 1574606"/>
                  <a:gd name="connsiteY9" fmla="*/ 130944 h 723900"/>
                  <a:gd name="connsiteX10" fmla="*/ 524618 w 1574606"/>
                  <a:gd name="connsiteY10"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4606" h="723900">
                    <a:moveTo>
                      <a:pt x="524618" y="0"/>
                    </a:moveTo>
                    <a:lnTo>
                      <a:pt x="1050077" y="0"/>
                    </a:lnTo>
                    <a:cubicBezTo>
                      <a:pt x="1143647" y="0"/>
                      <a:pt x="1230086" y="49907"/>
                      <a:pt x="1276849" y="130944"/>
                    </a:cubicBezTo>
                    <a:lnTo>
                      <a:pt x="1539534" y="585995"/>
                    </a:lnTo>
                    <a:cubicBezTo>
                      <a:pt x="1562916" y="626513"/>
                      <a:pt x="1574606" y="671726"/>
                      <a:pt x="1574606" y="716939"/>
                    </a:cubicBezTo>
                    <a:lnTo>
                      <a:pt x="1572742" y="723900"/>
                    </a:lnTo>
                    <a:lnTo>
                      <a:pt x="1864" y="723900"/>
                    </a:lnTo>
                    <a:lnTo>
                      <a:pt x="0" y="716939"/>
                    </a:lnTo>
                    <a:cubicBezTo>
                      <a:pt x="0" y="671726"/>
                      <a:pt x="11691" y="626513"/>
                      <a:pt x="35072" y="585995"/>
                    </a:cubicBezTo>
                    <a:lnTo>
                      <a:pt x="297801" y="130944"/>
                    </a:lnTo>
                    <a:cubicBezTo>
                      <a:pt x="344608" y="49907"/>
                      <a:pt x="431048" y="0"/>
                      <a:pt x="524618" y="0"/>
                    </a:cubicBezTo>
                    <a:close/>
                  </a:path>
                </a:pathLst>
              </a:custGeom>
              <a:solidFill>
                <a:schemeClr val="accent1">
                  <a:alpha val="2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600" b="1" dirty="0">
                  <a:solidFill>
                    <a:srgbClr val="FFFFFF"/>
                  </a:solidFill>
                  <a:cs typeface="+mn-ea"/>
                  <a:sym typeface="+mn-lt"/>
                </a:endParaRPr>
              </a:p>
            </p:txBody>
          </p:sp>
        </p:grpSp>
      </p:grpSp>
      <p:sp>
        <p:nvSpPr>
          <p:cNvPr id="2" name="标题 1">
            <a:extLst>
              <a:ext uri="{FF2B5EF4-FFF2-40B4-BE49-F238E27FC236}">
                <a16:creationId xmlns:a16="http://schemas.microsoft.com/office/drawing/2014/main" id="{BF3DE547-667D-0773-7E00-83D0AE0B1B5E}"/>
              </a:ext>
            </a:extLst>
          </p:cNvPr>
          <p:cNvSpPr>
            <a:spLocks noGrp="1"/>
          </p:cNvSpPr>
          <p:nvPr>
            <p:ph type="title"/>
          </p:nvPr>
        </p:nvSpPr>
        <p:spPr/>
        <p:txBody>
          <a:bodyPr/>
          <a:lstStyle/>
          <a:p>
            <a:r>
              <a:rPr lang="zh-CN" altLang="en-US" dirty="0">
                <a:latin typeface="+mn-lt"/>
                <a:ea typeface="+mn-ea"/>
                <a:cs typeface="+mn-ea"/>
                <a:sym typeface="+mn-lt"/>
              </a:rPr>
              <a:t>课题背景</a:t>
            </a:r>
          </a:p>
        </p:txBody>
      </p:sp>
      <p:sp>
        <p:nvSpPr>
          <p:cNvPr id="28" name="TextBox 27"/>
          <p:cNvSpPr txBox="1"/>
          <p:nvPr/>
        </p:nvSpPr>
        <p:spPr>
          <a:xfrm>
            <a:off x="251992" y="6546850"/>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 </a:t>
            </a:r>
            <a:r>
              <a:rPr kumimoji="0" lang="en-US" altLang="zh-CN" sz="100" b="0" i="0" u="none" strike="noStrike" kern="0" cap="none" spc="0" normalizeH="0" baseline="0" noProof="0" dirty="0">
                <a:ln>
                  <a:noFill/>
                </a:ln>
                <a:solidFill>
                  <a:schemeClr val="bg1">
                    <a:lumMod val="95000"/>
                  </a:schemeClr>
                </a:solidFill>
                <a:effectLst/>
                <a:uLnTx/>
                <a:uFillTx/>
              </a:rPr>
              <a:t>http://www.1ppt.com/xiazai/</a:t>
            </a:r>
          </a:p>
        </p:txBody>
      </p:sp>
      <p:grpSp>
        <p:nvGrpSpPr>
          <p:cNvPr id="29" name="组合 28">
            <a:extLst>
              <a:ext uri="{FF2B5EF4-FFF2-40B4-BE49-F238E27FC236}">
                <a16:creationId xmlns:a16="http://schemas.microsoft.com/office/drawing/2014/main" id="{F6D9DC4D-4A59-9A91-DEB4-D9EB9B7537A0}"/>
              </a:ext>
            </a:extLst>
          </p:cNvPr>
          <p:cNvGrpSpPr/>
          <p:nvPr/>
        </p:nvGrpSpPr>
        <p:grpSpPr>
          <a:xfrm>
            <a:off x="9414516" y="3101797"/>
            <a:ext cx="2381770" cy="2168900"/>
            <a:chOff x="4905115" y="3094362"/>
            <a:chExt cx="2381770" cy="2168900"/>
          </a:xfrm>
        </p:grpSpPr>
        <p:sp>
          <p:nvSpPr>
            <p:cNvPr id="33" name="任意多边形 2">
              <a:extLst>
                <a:ext uri="{FF2B5EF4-FFF2-40B4-BE49-F238E27FC236}">
                  <a16:creationId xmlns:a16="http://schemas.microsoft.com/office/drawing/2014/main" id="{64717132-6A05-A2BE-64D3-DF189EDE2E1D}"/>
                </a:ext>
              </a:extLst>
            </p:cNvPr>
            <p:cNvSpPr/>
            <p:nvPr/>
          </p:nvSpPr>
          <p:spPr>
            <a:xfrm>
              <a:off x="4905115" y="3094362"/>
              <a:ext cx="2381770" cy="2168900"/>
            </a:xfrm>
            <a:custGeom>
              <a:avLst/>
              <a:gdLst>
                <a:gd name="connsiteX0" fmla="*/ 3612124 w 5416434"/>
                <a:gd name="connsiteY0" fmla="*/ 0 h 4932339"/>
                <a:gd name="connsiteX1" fmla="*/ 1804615 w 5416434"/>
                <a:gd name="connsiteY1" fmla="*/ 0 h 4932339"/>
                <a:gd name="connsiteX2" fmla="*/ 1024397 w 5416434"/>
                <a:gd name="connsiteY2" fmla="*/ 450430 h 4932339"/>
                <a:gd name="connsiteX3" fmla="*/ 120643 w 5416434"/>
                <a:gd name="connsiteY3" fmla="*/ 2015740 h 4932339"/>
                <a:gd name="connsiteX4" fmla="*/ 120643 w 5416434"/>
                <a:gd name="connsiteY4" fmla="*/ 2916600 h 4932339"/>
                <a:gd name="connsiteX5" fmla="*/ 1024397 w 5416434"/>
                <a:gd name="connsiteY5" fmla="*/ 4481910 h 4932339"/>
                <a:gd name="connsiteX6" fmla="*/ 1804463 w 5416434"/>
                <a:gd name="connsiteY6" fmla="*/ 4932340 h 4932339"/>
                <a:gd name="connsiteX7" fmla="*/ 3611972 w 5416434"/>
                <a:gd name="connsiteY7" fmla="*/ 4932340 h 4932339"/>
                <a:gd name="connsiteX8" fmla="*/ 4392037 w 5416434"/>
                <a:gd name="connsiteY8" fmla="*/ 4481910 h 4932339"/>
                <a:gd name="connsiteX9" fmla="*/ 5295792 w 5416434"/>
                <a:gd name="connsiteY9" fmla="*/ 2916600 h 4932339"/>
                <a:gd name="connsiteX10" fmla="*/ 5295792 w 5416434"/>
                <a:gd name="connsiteY10" fmla="*/ 2015740 h 4932339"/>
                <a:gd name="connsiteX11" fmla="*/ 4392189 w 5416434"/>
                <a:gd name="connsiteY11" fmla="*/ 450430 h 4932339"/>
                <a:gd name="connsiteX12" fmla="*/ 3612124 w 5416434"/>
                <a:gd name="connsiteY12" fmla="*/ 0 h 493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16434" h="4932339">
                  <a:moveTo>
                    <a:pt x="3612124" y="0"/>
                  </a:moveTo>
                  <a:lnTo>
                    <a:pt x="1804615" y="0"/>
                  </a:lnTo>
                  <a:cubicBezTo>
                    <a:pt x="1482749" y="0"/>
                    <a:pt x="1185407" y="171672"/>
                    <a:pt x="1024397" y="450430"/>
                  </a:cubicBezTo>
                  <a:lnTo>
                    <a:pt x="120643" y="2015740"/>
                  </a:lnTo>
                  <a:cubicBezTo>
                    <a:pt x="-40214" y="2294498"/>
                    <a:pt x="-40214" y="2637842"/>
                    <a:pt x="120643" y="2916600"/>
                  </a:cubicBezTo>
                  <a:lnTo>
                    <a:pt x="1024397" y="4481910"/>
                  </a:lnTo>
                  <a:cubicBezTo>
                    <a:pt x="1185254" y="4760667"/>
                    <a:pt x="1482749" y="4932340"/>
                    <a:pt x="1804463" y="4932340"/>
                  </a:cubicBezTo>
                  <a:lnTo>
                    <a:pt x="3611972" y="4932340"/>
                  </a:lnTo>
                  <a:cubicBezTo>
                    <a:pt x="3933838" y="4932340"/>
                    <a:pt x="4231180" y="4760667"/>
                    <a:pt x="4392037" y="4481910"/>
                  </a:cubicBezTo>
                  <a:lnTo>
                    <a:pt x="5295792" y="2916600"/>
                  </a:lnTo>
                  <a:cubicBezTo>
                    <a:pt x="5456649" y="2637842"/>
                    <a:pt x="5456649" y="2294498"/>
                    <a:pt x="5295792" y="2015740"/>
                  </a:cubicBezTo>
                  <a:lnTo>
                    <a:pt x="4392189" y="450430"/>
                  </a:lnTo>
                  <a:cubicBezTo>
                    <a:pt x="4231332" y="171672"/>
                    <a:pt x="3933991" y="0"/>
                    <a:pt x="3612124" y="0"/>
                  </a:cubicBezTo>
                  <a:close/>
                </a:path>
              </a:pathLst>
            </a:custGeom>
            <a:solidFill>
              <a:schemeClr val="accent1">
                <a:alpha val="10000"/>
              </a:schemeClr>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b="1" dirty="0">
                <a:solidFill>
                  <a:srgbClr val="FFFFFF"/>
                </a:solidFill>
                <a:cs typeface="+mn-ea"/>
                <a:sym typeface="+mn-lt"/>
              </a:endParaRPr>
            </a:p>
          </p:txBody>
        </p:sp>
        <p:sp>
          <p:nvSpPr>
            <p:cNvPr id="34" name="文本框 33">
              <a:extLst>
                <a:ext uri="{FF2B5EF4-FFF2-40B4-BE49-F238E27FC236}">
                  <a16:creationId xmlns:a16="http://schemas.microsoft.com/office/drawing/2014/main" id="{F839C6F0-687E-BDB2-47B2-C1A1AC4E009C}"/>
                </a:ext>
              </a:extLst>
            </p:cNvPr>
            <p:cNvSpPr txBox="1"/>
            <p:nvPr/>
          </p:nvSpPr>
          <p:spPr>
            <a:xfrm>
              <a:off x="5257747" y="3667455"/>
              <a:ext cx="1676506" cy="371513"/>
            </a:xfrm>
            <a:prstGeom prst="rect">
              <a:avLst/>
            </a:prstGeom>
            <a:noFill/>
          </p:spPr>
          <p:txBody>
            <a:bodyPr wrap="square" lIns="90000" tIns="46800" rIns="90000" bIns="46800" rtlCol="0" anchor="b" anchorCtr="0">
              <a:spAutoFit/>
            </a:bodyPr>
            <a:lstStyle/>
            <a:p>
              <a:pPr algn="ctr"/>
              <a:r>
                <a:rPr lang="zh-CN" altLang="en-US" b="1" dirty="0">
                  <a:solidFill>
                    <a:schemeClr val="accent1"/>
                  </a:solidFill>
                  <a:cs typeface="+mn-ea"/>
                  <a:sym typeface="+mn-lt"/>
                </a:rPr>
                <a:t>易用性</a:t>
              </a:r>
            </a:p>
          </p:txBody>
        </p:sp>
        <p:sp>
          <p:nvSpPr>
            <p:cNvPr id="35" name="矩形 34">
              <a:extLst>
                <a:ext uri="{FF2B5EF4-FFF2-40B4-BE49-F238E27FC236}">
                  <a16:creationId xmlns:a16="http://schemas.microsoft.com/office/drawing/2014/main" id="{25B49E01-A5AB-0A91-69E9-F6230E84C824}"/>
                </a:ext>
              </a:extLst>
            </p:cNvPr>
            <p:cNvSpPr/>
            <p:nvPr/>
          </p:nvSpPr>
          <p:spPr>
            <a:xfrm flipH="1">
              <a:off x="5257747" y="4285823"/>
              <a:ext cx="1676506" cy="340983"/>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noAutofit/>
            </a:bodyPr>
            <a:lstStyle/>
            <a:p>
              <a:pPr algn="ctr">
                <a:lnSpc>
                  <a:spcPct val="150000"/>
                </a:lnSpc>
              </a:pPr>
              <a:r>
                <a:rPr lang="en-US" altLang="zh-CN" sz="900" dirty="0">
                  <a:solidFill>
                    <a:schemeClr val="tx1"/>
                  </a:solidFill>
                  <a:cs typeface="+mn-ea"/>
                  <a:sym typeface="+mn-lt"/>
                </a:rPr>
                <a:t>API</a:t>
              </a:r>
              <a:r>
                <a:rPr lang="zh-CN" altLang="en-US" sz="900" dirty="0">
                  <a:solidFill>
                    <a:schemeClr val="tx1"/>
                  </a:solidFill>
                  <a:cs typeface="+mn-ea"/>
                  <a:sym typeface="+mn-lt"/>
                </a:rPr>
                <a:t>接口简单，用户不用关心系统内部的拓扑结构，拓展节点时几乎无需人工配置</a:t>
              </a:r>
              <a:endParaRPr lang="en-US" altLang="zh-CN" sz="900" dirty="0">
                <a:solidFill>
                  <a:schemeClr val="tx1"/>
                </a:solidFill>
                <a:cs typeface="+mn-ea"/>
                <a:sym typeface="+mn-lt"/>
              </a:endParaRPr>
            </a:p>
          </p:txBody>
        </p:sp>
        <p:cxnSp>
          <p:nvCxnSpPr>
            <p:cNvPr id="36" name="直接连接符 35">
              <a:extLst>
                <a:ext uri="{FF2B5EF4-FFF2-40B4-BE49-F238E27FC236}">
                  <a16:creationId xmlns:a16="http://schemas.microsoft.com/office/drawing/2014/main" id="{99940939-A915-C82E-06F1-B0D1EA05433A}"/>
                </a:ext>
              </a:extLst>
            </p:cNvPr>
            <p:cNvCxnSpPr>
              <a:cxnSpLocks/>
            </p:cNvCxnSpPr>
            <p:nvPr/>
          </p:nvCxnSpPr>
          <p:spPr>
            <a:xfrm>
              <a:off x="6016423" y="4159762"/>
              <a:ext cx="159154" cy="0"/>
            </a:xfrm>
            <a:prstGeom prst="line">
              <a:avLst/>
            </a:prstGeom>
            <a:ln w="25400" cap="rnd"/>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9902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99F873-407B-3992-0349-CC8BA93B22FB}"/>
              </a:ext>
            </a:extLst>
          </p:cNvPr>
          <p:cNvSpPr txBox="1"/>
          <p:nvPr/>
        </p:nvSpPr>
        <p:spPr>
          <a:xfrm>
            <a:off x="679252" y="3297677"/>
            <a:ext cx="2955553" cy="1015663"/>
          </a:xfrm>
          <a:prstGeom prst="rect">
            <a:avLst/>
          </a:prstGeom>
          <a:noFill/>
        </p:spPr>
        <p:txBody>
          <a:bodyPr wrap="none" rtlCol="0">
            <a:spAutoFit/>
          </a:bodyPr>
          <a:lstStyle/>
          <a:p>
            <a:pPr algn="ctr"/>
            <a:r>
              <a:rPr lang="en-US" altLang="zh-CN" sz="6000" dirty="0">
                <a:solidFill>
                  <a:schemeClr val="accent1"/>
                </a:solidFill>
                <a:cs typeface="+mn-ea"/>
                <a:sym typeface="+mn-lt"/>
              </a:rPr>
              <a:t>PART02</a:t>
            </a:r>
            <a:endParaRPr lang="zh-CN" altLang="en-US" sz="6000" dirty="0">
              <a:solidFill>
                <a:schemeClr val="accent1"/>
              </a:solidFill>
              <a:cs typeface="+mn-ea"/>
              <a:sym typeface="+mn-lt"/>
            </a:endParaRPr>
          </a:p>
        </p:txBody>
      </p:sp>
      <p:sp>
        <p:nvSpPr>
          <p:cNvPr id="6" name="文本框 5">
            <a:extLst>
              <a:ext uri="{FF2B5EF4-FFF2-40B4-BE49-F238E27FC236}">
                <a16:creationId xmlns:a16="http://schemas.microsoft.com/office/drawing/2014/main" id="{3A469322-BEFD-043D-C728-594EE705DBEF}"/>
              </a:ext>
            </a:extLst>
          </p:cNvPr>
          <p:cNvSpPr txBox="1"/>
          <p:nvPr/>
        </p:nvSpPr>
        <p:spPr>
          <a:xfrm>
            <a:off x="4899120" y="2498502"/>
            <a:ext cx="6340197" cy="707886"/>
          </a:xfrm>
          <a:prstGeom prst="rect">
            <a:avLst/>
          </a:prstGeom>
          <a:noFill/>
        </p:spPr>
        <p:txBody>
          <a:bodyPr wrap="none" rtlCol="0">
            <a:spAutoFit/>
          </a:bodyPr>
          <a:lstStyle/>
          <a:p>
            <a:r>
              <a:rPr lang="zh-CN" altLang="en-US" sz="4000" dirty="0">
                <a:solidFill>
                  <a:schemeClr val="accent1"/>
                </a:solidFill>
                <a:cs typeface="+mn-ea"/>
                <a:sym typeface="+mn-lt"/>
              </a:rPr>
              <a:t>主要内容与预期解决的问题</a:t>
            </a:r>
            <a:endParaRPr lang="en-US" altLang="zh-CN" sz="4000" dirty="0">
              <a:solidFill>
                <a:schemeClr val="accent1"/>
              </a:solidFill>
              <a:cs typeface="+mn-ea"/>
              <a:sym typeface="+mn-lt"/>
            </a:endParaRPr>
          </a:p>
        </p:txBody>
      </p:sp>
      <p:sp>
        <p:nvSpPr>
          <p:cNvPr id="7" name="文本框 6">
            <a:extLst>
              <a:ext uri="{FF2B5EF4-FFF2-40B4-BE49-F238E27FC236}">
                <a16:creationId xmlns:a16="http://schemas.microsoft.com/office/drawing/2014/main" id="{82E2F50E-6766-42B0-5B70-37AD2355789B}"/>
              </a:ext>
            </a:extLst>
          </p:cNvPr>
          <p:cNvSpPr txBox="1"/>
          <p:nvPr/>
        </p:nvSpPr>
        <p:spPr>
          <a:xfrm>
            <a:off x="4899120" y="3429000"/>
            <a:ext cx="2492990" cy="1135054"/>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CN" altLang="en-US" sz="2400" dirty="0">
                <a:cs typeface="+mn-ea"/>
                <a:sym typeface="+mn-lt"/>
              </a:rPr>
              <a:t>主要内容   </a:t>
            </a:r>
            <a:endParaRPr lang="en-US" altLang="zh-CN" sz="2400" dirty="0">
              <a:cs typeface="+mn-ea"/>
              <a:sym typeface="+mn-lt"/>
            </a:endParaRPr>
          </a:p>
          <a:p>
            <a:pPr marL="457200" indent="-457200">
              <a:lnSpc>
                <a:spcPct val="150000"/>
              </a:lnSpc>
              <a:buFont typeface="Arial" panose="020B0604020202020204" pitchFamily="34" charset="0"/>
              <a:buChar char="•"/>
            </a:pPr>
            <a:r>
              <a:rPr lang="zh-CN" altLang="en-US" sz="2400" dirty="0">
                <a:cs typeface="+mn-ea"/>
                <a:sym typeface="+mn-lt"/>
              </a:rPr>
              <a:t>预期解决问题</a:t>
            </a:r>
            <a:endParaRPr lang="en-US" altLang="zh-CN" sz="2400" dirty="0">
              <a:cs typeface="+mn-ea"/>
              <a:sym typeface="+mn-lt"/>
            </a:endParaRPr>
          </a:p>
        </p:txBody>
      </p:sp>
    </p:spTree>
    <p:extLst>
      <p:ext uri="{BB962C8B-B14F-4D97-AF65-F5344CB8AC3E}">
        <p14:creationId xmlns:p14="http://schemas.microsoft.com/office/powerpoint/2010/main" val="41401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0">
            <a:extLst>
              <a:ext uri="{FF2B5EF4-FFF2-40B4-BE49-F238E27FC236}">
                <a16:creationId xmlns:a16="http://schemas.microsoft.com/office/drawing/2014/main" id="{FE14B40E-42D8-29C7-BD77-F87C3E9CF02E}"/>
              </a:ext>
            </a:extLst>
          </p:cNvPr>
          <p:cNvSpPr/>
          <p:nvPr/>
        </p:nvSpPr>
        <p:spPr>
          <a:xfrm rot="2700000">
            <a:off x="8379425" y="2706862"/>
            <a:ext cx="1752600" cy="1752600"/>
          </a:xfrm>
          <a:prstGeom prst="roundRect">
            <a:avLst>
              <a:gd name="adj" fmla="val 6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标题 16">
            <a:extLst>
              <a:ext uri="{FF2B5EF4-FFF2-40B4-BE49-F238E27FC236}">
                <a16:creationId xmlns:a16="http://schemas.microsoft.com/office/drawing/2014/main" id="{3EA9B493-1584-8A76-2DF1-6F1FFE9BA44C}"/>
              </a:ext>
            </a:extLst>
          </p:cNvPr>
          <p:cNvSpPr>
            <a:spLocks noGrp="1"/>
          </p:cNvSpPr>
          <p:nvPr>
            <p:ph type="title"/>
          </p:nvPr>
        </p:nvSpPr>
        <p:spPr/>
        <p:txBody>
          <a:bodyPr/>
          <a:lstStyle/>
          <a:p>
            <a:r>
              <a:rPr lang="zh-CN" altLang="en-US" dirty="0">
                <a:latin typeface="+mn-lt"/>
                <a:ea typeface="+mn-ea"/>
                <a:cs typeface="+mn-ea"/>
                <a:sym typeface="+mn-lt"/>
              </a:rPr>
              <a:t>主要内容</a:t>
            </a:r>
          </a:p>
        </p:txBody>
      </p:sp>
      <p:grpSp>
        <p:nvGrpSpPr>
          <p:cNvPr id="3" name="组合 2">
            <a:extLst>
              <a:ext uri="{FF2B5EF4-FFF2-40B4-BE49-F238E27FC236}">
                <a16:creationId xmlns:a16="http://schemas.microsoft.com/office/drawing/2014/main" id="{E6113F86-7304-A2B1-3C43-C563C7EBFCD1}"/>
              </a:ext>
            </a:extLst>
          </p:cNvPr>
          <p:cNvGrpSpPr/>
          <p:nvPr/>
        </p:nvGrpSpPr>
        <p:grpSpPr>
          <a:xfrm>
            <a:off x="574065" y="1420866"/>
            <a:ext cx="8878186" cy="4192281"/>
            <a:chOff x="1656907" y="1389164"/>
            <a:chExt cx="8878186" cy="4192281"/>
          </a:xfrm>
        </p:grpSpPr>
        <p:sp>
          <p:nvSpPr>
            <p:cNvPr id="4" name="圆角矩形 20">
              <a:extLst>
                <a:ext uri="{FF2B5EF4-FFF2-40B4-BE49-F238E27FC236}">
                  <a16:creationId xmlns:a16="http://schemas.microsoft.com/office/drawing/2014/main" id="{0F8028CF-451E-7506-120A-EDFC134A133E}"/>
                </a:ext>
              </a:extLst>
            </p:cNvPr>
            <p:cNvSpPr/>
            <p:nvPr/>
          </p:nvSpPr>
          <p:spPr>
            <a:xfrm rot="2700000">
              <a:off x="7437651" y="2675913"/>
              <a:ext cx="1752600" cy="1752600"/>
            </a:xfrm>
            <a:prstGeom prst="roundRect">
              <a:avLst>
                <a:gd name="adj" fmla="val 600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19">
              <a:extLst>
                <a:ext uri="{FF2B5EF4-FFF2-40B4-BE49-F238E27FC236}">
                  <a16:creationId xmlns:a16="http://schemas.microsoft.com/office/drawing/2014/main" id="{75F530B7-9F0E-9BAC-0F56-EF01DACB409C}"/>
                </a:ext>
              </a:extLst>
            </p:cNvPr>
            <p:cNvSpPr/>
            <p:nvPr/>
          </p:nvSpPr>
          <p:spPr>
            <a:xfrm rot="2700000">
              <a:off x="5252261" y="2675912"/>
              <a:ext cx="1752600" cy="1752600"/>
            </a:xfrm>
            <a:prstGeom prst="roundRect">
              <a:avLst>
                <a:gd name="adj" fmla="val 6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17">
              <a:extLst>
                <a:ext uri="{FF2B5EF4-FFF2-40B4-BE49-F238E27FC236}">
                  <a16:creationId xmlns:a16="http://schemas.microsoft.com/office/drawing/2014/main" id="{8DF18709-B8EA-0312-0387-0C878DE388FF}"/>
                </a:ext>
              </a:extLst>
            </p:cNvPr>
            <p:cNvSpPr/>
            <p:nvPr/>
          </p:nvSpPr>
          <p:spPr>
            <a:xfrm rot="2700000">
              <a:off x="3066870" y="2675911"/>
              <a:ext cx="1752600" cy="1752600"/>
            </a:xfrm>
            <a:prstGeom prst="roundRect">
              <a:avLst>
                <a:gd name="adj" fmla="val 6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42EBA408-47FE-A5F2-F915-547D06469568}"/>
                </a:ext>
              </a:extLst>
            </p:cNvPr>
            <p:cNvSpPr txBox="1"/>
            <p:nvPr/>
          </p:nvSpPr>
          <p:spPr>
            <a:xfrm>
              <a:off x="2848274" y="4913634"/>
              <a:ext cx="2185390" cy="465577"/>
            </a:xfrm>
            <a:prstGeom prst="rect">
              <a:avLst/>
            </a:prstGeom>
          </p:spPr>
          <p:txBody>
            <a:bodyPr wrap="square" rtlCol="0">
              <a:spAutoFit/>
            </a:bodyPr>
            <a:lstStyle>
              <a:defPPr>
                <a:defRPr lang="zh-CN"/>
              </a:defPPr>
              <a:lvl1pPr>
                <a:lnSpc>
                  <a:spcPts val="1500"/>
                </a:lnSpc>
                <a:defRPr sz="900"/>
              </a:lvl1pPr>
            </a:lstStyle>
            <a:p>
              <a:pPr algn="ctr"/>
              <a:r>
                <a:rPr lang="zh-CN" altLang="en-US" sz="1200" dirty="0">
                  <a:cs typeface="+mn-ea"/>
                  <a:sym typeface="+mn-lt"/>
                </a:rPr>
                <a:t>使用</a:t>
              </a:r>
              <a:r>
                <a:rPr lang="en-US" altLang="zh-CN" sz="1200" dirty="0">
                  <a:cs typeface="+mn-ea"/>
                  <a:sym typeface="+mn-lt"/>
                </a:rPr>
                <a:t>LRU</a:t>
              </a:r>
              <a:r>
                <a:rPr lang="zh-CN" altLang="en-US" sz="1200" dirty="0">
                  <a:cs typeface="+mn-ea"/>
                  <a:sym typeface="+mn-lt"/>
                </a:rPr>
                <a:t>、</a:t>
              </a:r>
              <a:r>
                <a:rPr lang="en-US" altLang="zh-CN" sz="1200" dirty="0">
                  <a:cs typeface="+mn-ea"/>
                  <a:sym typeface="+mn-lt"/>
                </a:rPr>
                <a:t>LFU</a:t>
              </a:r>
              <a:r>
                <a:rPr lang="zh-CN" altLang="en-US" sz="1200" dirty="0">
                  <a:cs typeface="+mn-ea"/>
                  <a:sym typeface="+mn-lt"/>
                </a:rPr>
                <a:t>、</a:t>
              </a:r>
              <a:r>
                <a:rPr lang="en-US" altLang="zh-CN" sz="1200" dirty="0">
                  <a:cs typeface="+mn-ea"/>
                  <a:sym typeface="+mn-lt"/>
                </a:rPr>
                <a:t>FIFO</a:t>
              </a:r>
              <a:r>
                <a:rPr lang="zh-CN" altLang="en-US" sz="1200" dirty="0">
                  <a:cs typeface="+mn-ea"/>
                  <a:sym typeface="+mn-lt"/>
                </a:rPr>
                <a:t>等多种缓存淘汰策略</a:t>
              </a:r>
              <a:endParaRPr lang="en-US" altLang="zh-CN" sz="1200" dirty="0">
                <a:cs typeface="+mn-ea"/>
                <a:sym typeface="+mn-lt"/>
              </a:endParaRPr>
            </a:p>
          </p:txBody>
        </p:sp>
        <p:sp>
          <p:nvSpPr>
            <p:cNvPr id="8" name="文本框 7">
              <a:extLst>
                <a:ext uri="{FF2B5EF4-FFF2-40B4-BE49-F238E27FC236}">
                  <a16:creationId xmlns:a16="http://schemas.microsoft.com/office/drawing/2014/main" id="{6F4A5813-D39F-2ABD-ECA1-2B6D3A19C029}"/>
                </a:ext>
              </a:extLst>
            </p:cNvPr>
            <p:cNvSpPr txBox="1"/>
            <p:nvPr/>
          </p:nvSpPr>
          <p:spPr>
            <a:xfrm>
              <a:off x="5222404" y="4923508"/>
              <a:ext cx="1812309" cy="465577"/>
            </a:xfrm>
            <a:prstGeom prst="rect">
              <a:avLst/>
            </a:prstGeom>
          </p:spPr>
          <p:txBody>
            <a:bodyPr wrap="square" rtlCol="0">
              <a:spAutoFit/>
            </a:bodyPr>
            <a:lstStyle>
              <a:defPPr>
                <a:defRPr lang="zh-CN"/>
              </a:defPPr>
              <a:lvl1pPr>
                <a:lnSpc>
                  <a:spcPts val="1500"/>
                </a:lnSpc>
                <a:defRPr sz="900"/>
              </a:lvl1pPr>
            </a:lstStyle>
            <a:p>
              <a:pPr algn="ctr"/>
              <a:r>
                <a:rPr lang="zh-CN" altLang="en-US" sz="1200" dirty="0">
                  <a:cs typeface="+mn-ea"/>
                  <a:sym typeface="+mn-lt"/>
                </a:rPr>
                <a:t>使用一致性哈希进行节点选择与负载均衡</a:t>
              </a:r>
              <a:endParaRPr lang="en-US" altLang="zh-CN" sz="1200" dirty="0">
                <a:cs typeface="+mn-ea"/>
                <a:sym typeface="+mn-lt"/>
              </a:endParaRPr>
            </a:p>
          </p:txBody>
        </p:sp>
        <p:sp>
          <p:nvSpPr>
            <p:cNvPr id="9" name="文本框 8">
              <a:extLst>
                <a:ext uri="{FF2B5EF4-FFF2-40B4-BE49-F238E27FC236}">
                  <a16:creationId xmlns:a16="http://schemas.microsoft.com/office/drawing/2014/main" id="{33620305-8D71-ACA2-E721-A1FE14D41941}"/>
                </a:ext>
              </a:extLst>
            </p:cNvPr>
            <p:cNvSpPr txBox="1"/>
            <p:nvPr/>
          </p:nvSpPr>
          <p:spPr>
            <a:xfrm>
              <a:off x="3225207" y="3060126"/>
              <a:ext cx="1435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dirty="0">
                  <a:solidFill>
                    <a:srgbClr val="FFFFFF"/>
                  </a:solidFill>
                  <a:cs typeface="+mn-ea"/>
                  <a:sym typeface="+mn-lt"/>
                </a:rPr>
                <a:t>01</a:t>
              </a:r>
            </a:p>
          </p:txBody>
        </p:sp>
        <p:sp>
          <p:nvSpPr>
            <p:cNvPr id="10" name="文本框 9">
              <a:extLst>
                <a:ext uri="{FF2B5EF4-FFF2-40B4-BE49-F238E27FC236}">
                  <a16:creationId xmlns:a16="http://schemas.microsoft.com/office/drawing/2014/main" id="{C6D08048-8E12-64D4-C101-5B08F5D620BF}"/>
                </a:ext>
              </a:extLst>
            </p:cNvPr>
            <p:cNvSpPr txBox="1"/>
            <p:nvPr/>
          </p:nvSpPr>
          <p:spPr>
            <a:xfrm>
              <a:off x="3225207" y="3608777"/>
              <a:ext cx="1435925" cy="400110"/>
            </a:xfrm>
            <a:prstGeom prst="rect">
              <a:avLst/>
            </a:prstGeom>
            <a:noFill/>
          </p:spPr>
          <p:txBody>
            <a:bodyPr wrap="square" rtlCol="0">
              <a:spAutoFit/>
            </a:bodyPr>
            <a:lstStyle>
              <a:defPPr>
                <a:defRPr lang="zh-CN"/>
              </a:defPPr>
              <a:lvl1pPr>
                <a:defRPr sz="1400" b="1">
                  <a:solidFill>
                    <a:srgbClr val="FFFFFF"/>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dirty="0">
                  <a:cs typeface="+mn-ea"/>
                  <a:sym typeface="+mn-lt"/>
                </a:rPr>
                <a:t>淘汰策略</a:t>
              </a:r>
              <a:endParaRPr lang="en-US" altLang="zh-CN" sz="2000" dirty="0">
                <a:cs typeface="+mn-ea"/>
                <a:sym typeface="+mn-lt"/>
              </a:endParaRPr>
            </a:p>
          </p:txBody>
        </p:sp>
        <p:sp>
          <p:nvSpPr>
            <p:cNvPr id="11" name="文本框 10">
              <a:extLst>
                <a:ext uri="{FF2B5EF4-FFF2-40B4-BE49-F238E27FC236}">
                  <a16:creationId xmlns:a16="http://schemas.microsoft.com/office/drawing/2014/main" id="{AB08E2B8-4BA3-55D9-7073-90FC8FD79459}"/>
                </a:ext>
              </a:extLst>
            </p:cNvPr>
            <p:cNvSpPr txBox="1"/>
            <p:nvPr/>
          </p:nvSpPr>
          <p:spPr>
            <a:xfrm>
              <a:off x="7407795" y="4923508"/>
              <a:ext cx="1812309" cy="657937"/>
            </a:xfrm>
            <a:prstGeom prst="rect">
              <a:avLst/>
            </a:prstGeom>
          </p:spPr>
          <p:txBody>
            <a:bodyPr wrap="square" rtlCol="0">
              <a:spAutoFit/>
            </a:bodyPr>
            <a:lstStyle>
              <a:defPPr>
                <a:defRPr lang="zh-CN"/>
              </a:defPPr>
              <a:lvl1pPr>
                <a:lnSpc>
                  <a:spcPts val="1500"/>
                </a:lnSpc>
                <a:defRPr sz="900"/>
              </a:lvl1pPr>
            </a:lstStyle>
            <a:p>
              <a:pPr algn="ctr"/>
              <a:r>
                <a:rPr lang="zh-CN" altLang="en-US" sz="1200" dirty="0">
                  <a:cs typeface="+mn-ea"/>
                  <a:sym typeface="+mn-lt"/>
                </a:rPr>
                <a:t>节点间使用</a:t>
              </a:r>
              <a:r>
                <a:rPr lang="en-US" altLang="zh-CN" sz="1200" dirty="0">
                  <a:cs typeface="+mn-ea"/>
                  <a:sym typeface="+mn-lt"/>
                </a:rPr>
                <a:t>HTTP</a:t>
              </a:r>
            </a:p>
            <a:p>
              <a:pPr algn="ctr"/>
              <a:r>
                <a:rPr lang="zh-CN" altLang="en-US" sz="1200" dirty="0">
                  <a:cs typeface="+mn-ea"/>
                  <a:sym typeface="+mn-lt"/>
                </a:rPr>
                <a:t>或</a:t>
              </a:r>
              <a:r>
                <a:rPr lang="en-US" altLang="zh-CN" sz="1200" dirty="0">
                  <a:cs typeface="+mn-ea"/>
                  <a:sym typeface="+mn-lt"/>
                </a:rPr>
                <a:t>RPC</a:t>
              </a:r>
              <a:r>
                <a:rPr lang="zh-CN" altLang="en-US" sz="1200" dirty="0">
                  <a:cs typeface="+mn-ea"/>
                  <a:sym typeface="+mn-lt"/>
                </a:rPr>
                <a:t>通信、通信数据采用</a:t>
              </a:r>
              <a:r>
                <a:rPr lang="en-US" altLang="zh-CN" sz="1200" dirty="0">
                  <a:cs typeface="+mn-ea"/>
                  <a:sym typeface="+mn-lt"/>
                </a:rPr>
                <a:t>ProtoBuf</a:t>
              </a:r>
              <a:r>
                <a:rPr lang="zh-CN" altLang="en-US" sz="1200" dirty="0">
                  <a:cs typeface="+mn-ea"/>
                  <a:sym typeface="+mn-lt"/>
                </a:rPr>
                <a:t>格式</a:t>
              </a:r>
              <a:endParaRPr lang="en-US" altLang="zh-CN" sz="1200" dirty="0">
                <a:cs typeface="+mn-ea"/>
                <a:sym typeface="+mn-lt"/>
              </a:endParaRPr>
            </a:p>
          </p:txBody>
        </p:sp>
        <p:sp>
          <p:nvSpPr>
            <p:cNvPr id="12" name="文本框 11">
              <a:extLst>
                <a:ext uri="{FF2B5EF4-FFF2-40B4-BE49-F238E27FC236}">
                  <a16:creationId xmlns:a16="http://schemas.microsoft.com/office/drawing/2014/main" id="{69EA923A-6D41-5C7C-C8F9-6832106C9A28}"/>
                </a:ext>
              </a:extLst>
            </p:cNvPr>
            <p:cNvSpPr txBox="1"/>
            <p:nvPr/>
          </p:nvSpPr>
          <p:spPr>
            <a:xfrm>
              <a:off x="5410597" y="3060126"/>
              <a:ext cx="1435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dirty="0">
                  <a:solidFill>
                    <a:srgbClr val="FFFFFF"/>
                  </a:solidFill>
                  <a:cs typeface="+mn-ea"/>
                  <a:sym typeface="+mn-lt"/>
                </a:rPr>
                <a:t>02</a:t>
              </a:r>
            </a:p>
          </p:txBody>
        </p:sp>
        <p:sp>
          <p:nvSpPr>
            <p:cNvPr id="13" name="文本框 12">
              <a:extLst>
                <a:ext uri="{FF2B5EF4-FFF2-40B4-BE49-F238E27FC236}">
                  <a16:creationId xmlns:a16="http://schemas.microsoft.com/office/drawing/2014/main" id="{AF5C1F30-ABF3-83E3-D76C-F47DF7C9398F}"/>
                </a:ext>
              </a:extLst>
            </p:cNvPr>
            <p:cNvSpPr txBox="1"/>
            <p:nvPr/>
          </p:nvSpPr>
          <p:spPr>
            <a:xfrm>
              <a:off x="5410597" y="3608777"/>
              <a:ext cx="1435925" cy="400110"/>
            </a:xfrm>
            <a:prstGeom prst="rect">
              <a:avLst/>
            </a:prstGeom>
            <a:noFill/>
          </p:spPr>
          <p:txBody>
            <a:bodyPr wrap="square" rtlCol="0">
              <a:spAutoFit/>
            </a:bodyPr>
            <a:lstStyle>
              <a:defPPr>
                <a:defRPr lang="zh-CN"/>
              </a:defPPr>
              <a:lvl1pPr>
                <a:defRPr sz="1400" b="1">
                  <a:solidFill>
                    <a:srgbClr val="FFFFFF"/>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dirty="0">
                  <a:cs typeface="+mn-ea"/>
                  <a:sym typeface="+mn-lt"/>
                </a:rPr>
                <a:t>节点选择</a:t>
              </a:r>
              <a:endParaRPr lang="en-US" altLang="zh-CN" sz="2000" dirty="0">
                <a:cs typeface="+mn-ea"/>
                <a:sym typeface="+mn-lt"/>
              </a:endParaRPr>
            </a:p>
          </p:txBody>
        </p:sp>
        <p:sp>
          <p:nvSpPr>
            <p:cNvPr id="14" name="文本框 13">
              <a:extLst>
                <a:ext uri="{FF2B5EF4-FFF2-40B4-BE49-F238E27FC236}">
                  <a16:creationId xmlns:a16="http://schemas.microsoft.com/office/drawing/2014/main" id="{44D878DF-BE59-BBF8-5A26-C0E727956C38}"/>
                </a:ext>
              </a:extLst>
            </p:cNvPr>
            <p:cNvSpPr txBox="1"/>
            <p:nvPr/>
          </p:nvSpPr>
          <p:spPr>
            <a:xfrm>
              <a:off x="7595988" y="3060126"/>
              <a:ext cx="1435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dirty="0">
                  <a:solidFill>
                    <a:srgbClr val="FFFFFF"/>
                  </a:solidFill>
                  <a:cs typeface="+mn-ea"/>
                  <a:sym typeface="+mn-lt"/>
                </a:rPr>
                <a:t>03</a:t>
              </a:r>
            </a:p>
          </p:txBody>
        </p:sp>
        <p:sp>
          <p:nvSpPr>
            <p:cNvPr id="15" name="文本框 14">
              <a:extLst>
                <a:ext uri="{FF2B5EF4-FFF2-40B4-BE49-F238E27FC236}">
                  <a16:creationId xmlns:a16="http://schemas.microsoft.com/office/drawing/2014/main" id="{2F439062-ABAE-1742-3302-D49C009344B6}"/>
                </a:ext>
              </a:extLst>
            </p:cNvPr>
            <p:cNvSpPr txBox="1"/>
            <p:nvPr/>
          </p:nvSpPr>
          <p:spPr>
            <a:xfrm>
              <a:off x="7595988" y="3608777"/>
              <a:ext cx="1435925" cy="400110"/>
            </a:xfrm>
            <a:prstGeom prst="rect">
              <a:avLst/>
            </a:prstGeom>
            <a:noFill/>
          </p:spPr>
          <p:txBody>
            <a:bodyPr wrap="square" rtlCol="0">
              <a:spAutoFit/>
            </a:bodyPr>
            <a:lstStyle>
              <a:defPPr>
                <a:defRPr lang="zh-CN"/>
              </a:defPPr>
              <a:lvl1pPr>
                <a:defRPr sz="1400" b="1">
                  <a:solidFill>
                    <a:srgbClr val="FFFFFF"/>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dirty="0">
                  <a:cs typeface="+mn-ea"/>
                  <a:sym typeface="+mn-lt"/>
                </a:rPr>
                <a:t>节点通信</a:t>
              </a:r>
              <a:endParaRPr lang="en-US" altLang="zh-CN" sz="2000" dirty="0">
                <a:cs typeface="+mn-ea"/>
                <a:sym typeface="+mn-lt"/>
              </a:endParaRPr>
            </a:p>
          </p:txBody>
        </p:sp>
        <p:sp>
          <p:nvSpPr>
            <p:cNvPr id="16" name="文本框 15">
              <a:extLst>
                <a:ext uri="{FF2B5EF4-FFF2-40B4-BE49-F238E27FC236}">
                  <a16:creationId xmlns:a16="http://schemas.microsoft.com/office/drawing/2014/main" id="{8B8966B3-F9FF-C79C-D621-1F6272CDE14F}"/>
                </a:ext>
              </a:extLst>
            </p:cNvPr>
            <p:cNvSpPr txBox="1"/>
            <p:nvPr/>
          </p:nvSpPr>
          <p:spPr>
            <a:xfrm>
              <a:off x="1656907" y="1389164"/>
              <a:ext cx="8878186" cy="400110"/>
            </a:xfrm>
            <a:prstGeom prst="rect">
              <a:avLst/>
            </a:prstGeom>
            <a:noFill/>
          </p:spPr>
          <p:txBody>
            <a:bodyPr wrap="square">
              <a:spAutoFit/>
            </a:bodyPr>
            <a:lstStyle/>
            <a:p>
              <a:pPr algn="ctr"/>
              <a:endParaRPr lang="en-US" altLang="zh-CN" sz="2000" dirty="0">
                <a:cs typeface="+mn-ea"/>
                <a:sym typeface="+mn-lt"/>
              </a:endParaRPr>
            </a:p>
          </p:txBody>
        </p:sp>
      </p:grpSp>
      <p:sp>
        <p:nvSpPr>
          <p:cNvPr id="18" name="文本框 17">
            <a:extLst>
              <a:ext uri="{FF2B5EF4-FFF2-40B4-BE49-F238E27FC236}">
                <a16:creationId xmlns:a16="http://schemas.microsoft.com/office/drawing/2014/main" id="{1011A450-76DA-1023-35F5-14C1F134C60D}"/>
              </a:ext>
            </a:extLst>
          </p:cNvPr>
          <p:cNvSpPr txBox="1"/>
          <p:nvPr/>
        </p:nvSpPr>
        <p:spPr>
          <a:xfrm>
            <a:off x="8537763" y="2989477"/>
            <a:ext cx="1435925"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200" b="1" dirty="0">
                <a:solidFill>
                  <a:srgbClr val="FFFFFF"/>
                </a:solidFill>
                <a:cs typeface="+mn-ea"/>
                <a:sym typeface="+mn-lt"/>
              </a:rPr>
              <a:t>04</a:t>
            </a:r>
          </a:p>
        </p:txBody>
      </p:sp>
      <p:sp>
        <p:nvSpPr>
          <p:cNvPr id="19" name="文本框 18">
            <a:extLst>
              <a:ext uri="{FF2B5EF4-FFF2-40B4-BE49-F238E27FC236}">
                <a16:creationId xmlns:a16="http://schemas.microsoft.com/office/drawing/2014/main" id="{2F7C738B-234B-D5E8-5898-A5015AC6C5DC}"/>
              </a:ext>
            </a:extLst>
          </p:cNvPr>
          <p:cNvSpPr txBox="1"/>
          <p:nvPr/>
        </p:nvSpPr>
        <p:spPr>
          <a:xfrm>
            <a:off x="8537763" y="3538128"/>
            <a:ext cx="1435925" cy="707886"/>
          </a:xfrm>
          <a:prstGeom prst="rect">
            <a:avLst/>
          </a:prstGeom>
          <a:noFill/>
        </p:spPr>
        <p:txBody>
          <a:bodyPr wrap="square" rtlCol="0">
            <a:spAutoFit/>
          </a:bodyPr>
          <a:lstStyle>
            <a:defPPr>
              <a:defRPr lang="zh-CN"/>
            </a:defPPr>
            <a:lvl1pPr>
              <a:defRPr sz="1400" b="1">
                <a:solidFill>
                  <a:srgbClr val="FFFFFF"/>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dirty="0">
                <a:cs typeface="+mn-ea"/>
                <a:sym typeface="+mn-lt"/>
              </a:rPr>
              <a:t>数据持久化</a:t>
            </a:r>
            <a:endParaRPr lang="en-US" altLang="zh-CN" sz="2000" dirty="0">
              <a:cs typeface="+mn-ea"/>
              <a:sym typeface="+mn-lt"/>
            </a:endParaRPr>
          </a:p>
        </p:txBody>
      </p:sp>
      <p:sp>
        <p:nvSpPr>
          <p:cNvPr id="20" name="文本框 19">
            <a:extLst>
              <a:ext uri="{FF2B5EF4-FFF2-40B4-BE49-F238E27FC236}">
                <a16:creationId xmlns:a16="http://schemas.microsoft.com/office/drawing/2014/main" id="{62BABC95-F0B9-D4E4-A92D-7061C9033805}"/>
              </a:ext>
            </a:extLst>
          </p:cNvPr>
          <p:cNvSpPr txBox="1"/>
          <p:nvPr/>
        </p:nvSpPr>
        <p:spPr>
          <a:xfrm>
            <a:off x="8349570" y="4955210"/>
            <a:ext cx="1812309" cy="657937"/>
          </a:xfrm>
          <a:prstGeom prst="rect">
            <a:avLst/>
          </a:prstGeom>
        </p:spPr>
        <p:txBody>
          <a:bodyPr wrap="square" rtlCol="0">
            <a:spAutoFit/>
          </a:bodyPr>
          <a:lstStyle>
            <a:defPPr>
              <a:defRPr lang="zh-CN"/>
            </a:defPPr>
            <a:lvl1pPr>
              <a:lnSpc>
                <a:spcPts val="1500"/>
              </a:lnSpc>
              <a:defRPr sz="900"/>
            </a:lvl1pPr>
          </a:lstStyle>
          <a:p>
            <a:pPr algn="ctr"/>
            <a:r>
              <a:rPr lang="zh-CN" altLang="en-US" sz="1200" dirty="0">
                <a:cs typeface="+mn-ea"/>
                <a:sym typeface="+mn-lt"/>
              </a:rPr>
              <a:t>使用命令日志或数据快照的形式进行数据持久化</a:t>
            </a:r>
            <a:endParaRPr lang="en-US" altLang="zh-CN" sz="1200" dirty="0">
              <a:cs typeface="+mn-ea"/>
              <a:sym typeface="+mn-lt"/>
            </a:endParaRPr>
          </a:p>
        </p:txBody>
      </p:sp>
    </p:spTree>
    <p:custDataLst>
      <p:tags r:id="rId1"/>
    </p:custDataLst>
    <p:extLst>
      <p:ext uri="{BB962C8B-B14F-4D97-AF65-F5344CB8AC3E}">
        <p14:creationId xmlns:p14="http://schemas.microsoft.com/office/powerpoint/2010/main" val="3597472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iṡļíḍe">
            <a:extLst>
              <a:ext uri="{FF2B5EF4-FFF2-40B4-BE49-F238E27FC236}">
                <a16:creationId xmlns:a16="http://schemas.microsoft.com/office/drawing/2014/main" id="{35E35450-8182-4D71-837B-5A315B5AEF32}"/>
              </a:ext>
            </a:extLst>
          </p:cNvPr>
          <p:cNvGrpSpPr/>
          <p:nvPr/>
        </p:nvGrpSpPr>
        <p:grpSpPr>
          <a:xfrm>
            <a:off x="1973665" y="1848403"/>
            <a:ext cx="8000513" cy="2675471"/>
            <a:chOff x="1588655" y="1990039"/>
            <a:chExt cx="9014690" cy="2950948"/>
          </a:xfrm>
        </p:grpSpPr>
        <p:sp>
          <p:nvSpPr>
            <p:cNvPr id="4" name="íṥļïḋê">
              <a:extLst>
                <a:ext uri="{FF2B5EF4-FFF2-40B4-BE49-F238E27FC236}">
                  <a16:creationId xmlns:a16="http://schemas.microsoft.com/office/drawing/2014/main" id="{7349A4D3-DFB0-43E5-9D2E-33570D7BB2E4}"/>
                </a:ext>
              </a:extLst>
            </p:cNvPr>
            <p:cNvSpPr/>
            <p:nvPr/>
          </p:nvSpPr>
          <p:spPr>
            <a:xfrm rot="2700000">
              <a:off x="4744968" y="2114481"/>
              <a:ext cx="2702064" cy="2702064"/>
            </a:xfrm>
            <a:prstGeom prst="roundRect">
              <a:avLst>
                <a:gd name="adj" fmla="val 4500"/>
              </a:avLst>
            </a:prstGeom>
            <a:solidFill>
              <a:schemeClr val="bg2"/>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a:solidFill>
                  <a:schemeClr val="tx1"/>
                </a:solidFill>
                <a:cs typeface="+mn-ea"/>
                <a:sym typeface="+mn-lt"/>
              </a:endParaRPr>
            </a:p>
          </p:txBody>
        </p:sp>
        <p:sp>
          <p:nvSpPr>
            <p:cNvPr id="5" name="iṧlidê">
              <a:extLst>
                <a:ext uri="{FF2B5EF4-FFF2-40B4-BE49-F238E27FC236}">
                  <a16:creationId xmlns:a16="http://schemas.microsoft.com/office/drawing/2014/main" id="{D00FA3EB-EFC7-4526-BE97-BF1762F05EFE}"/>
                </a:ext>
              </a:extLst>
            </p:cNvPr>
            <p:cNvSpPr/>
            <p:nvPr/>
          </p:nvSpPr>
          <p:spPr>
            <a:xfrm>
              <a:off x="4597422" y="1990039"/>
              <a:ext cx="1234418" cy="1234418"/>
            </a:xfrm>
            <a:prstGeom prst="roundRect">
              <a:avLst>
                <a:gd name="adj" fmla="val 4500"/>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01</a:t>
              </a:r>
              <a:endParaRPr lang="zh-CN" altLang="en-US" sz="4400" dirty="0">
                <a:solidFill>
                  <a:srgbClr val="FFFFFF"/>
                </a:solidFill>
                <a:cs typeface="+mn-ea"/>
                <a:sym typeface="+mn-lt"/>
              </a:endParaRPr>
            </a:p>
          </p:txBody>
        </p:sp>
        <p:sp>
          <p:nvSpPr>
            <p:cNvPr id="6" name="íšḷídê">
              <a:extLst>
                <a:ext uri="{FF2B5EF4-FFF2-40B4-BE49-F238E27FC236}">
                  <a16:creationId xmlns:a16="http://schemas.microsoft.com/office/drawing/2014/main" id="{779E58CC-A9C4-49E9-95B5-F9319DA652A6}"/>
                </a:ext>
              </a:extLst>
            </p:cNvPr>
            <p:cNvSpPr/>
            <p:nvPr/>
          </p:nvSpPr>
          <p:spPr>
            <a:xfrm>
              <a:off x="6360160" y="1990039"/>
              <a:ext cx="1234418" cy="1234418"/>
            </a:xfrm>
            <a:prstGeom prst="roundRect">
              <a:avLst>
                <a:gd name="adj" fmla="val 4500"/>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02</a:t>
              </a:r>
              <a:endParaRPr lang="zh-CN" altLang="en-US" sz="4400" dirty="0">
                <a:solidFill>
                  <a:srgbClr val="FFFFFF"/>
                </a:solidFill>
                <a:cs typeface="+mn-ea"/>
                <a:sym typeface="+mn-lt"/>
              </a:endParaRPr>
            </a:p>
          </p:txBody>
        </p:sp>
        <p:sp>
          <p:nvSpPr>
            <p:cNvPr id="7" name="ï$ḷíḓé">
              <a:extLst>
                <a:ext uri="{FF2B5EF4-FFF2-40B4-BE49-F238E27FC236}">
                  <a16:creationId xmlns:a16="http://schemas.microsoft.com/office/drawing/2014/main" id="{C1E17A29-2A95-4986-86CC-033F18BA38CC}"/>
                </a:ext>
              </a:extLst>
            </p:cNvPr>
            <p:cNvSpPr/>
            <p:nvPr/>
          </p:nvSpPr>
          <p:spPr>
            <a:xfrm>
              <a:off x="4597422" y="3706569"/>
              <a:ext cx="1234418" cy="1234418"/>
            </a:xfrm>
            <a:prstGeom prst="roundRect">
              <a:avLst>
                <a:gd name="adj" fmla="val 4500"/>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03</a:t>
              </a:r>
              <a:endParaRPr lang="zh-CN" altLang="en-US" sz="4400" dirty="0">
                <a:solidFill>
                  <a:srgbClr val="FFFFFF"/>
                </a:solidFill>
                <a:cs typeface="+mn-ea"/>
                <a:sym typeface="+mn-lt"/>
              </a:endParaRPr>
            </a:p>
          </p:txBody>
        </p:sp>
        <p:sp>
          <p:nvSpPr>
            <p:cNvPr id="8" name="íš1îḋe">
              <a:extLst>
                <a:ext uri="{FF2B5EF4-FFF2-40B4-BE49-F238E27FC236}">
                  <a16:creationId xmlns:a16="http://schemas.microsoft.com/office/drawing/2014/main" id="{BCF7E84D-7C28-4E3C-9E0A-46A72E794082}"/>
                </a:ext>
              </a:extLst>
            </p:cNvPr>
            <p:cNvSpPr/>
            <p:nvPr/>
          </p:nvSpPr>
          <p:spPr>
            <a:xfrm>
              <a:off x="6360160" y="3706569"/>
              <a:ext cx="1234418" cy="1234418"/>
            </a:xfrm>
            <a:prstGeom prst="roundRect">
              <a:avLst>
                <a:gd name="adj" fmla="val 4500"/>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04</a:t>
              </a:r>
              <a:endParaRPr lang="zh-CN" altLang="en-US" sz="4400" dirty="0">
                <a:solidFill>
                  <a:srgbClr val="FFFFFF"/>
                </a:solidFill>
                <a:cs typeface="+mn-ea"/>
                <a:sym typeface="+mn-lt"/>
              </a:endParaRPr>
            </a:p>
          </p:txBody>
        </p:sp>
        <p:sp>
          <p:nvSpPr>
            <p:cNvPr id="9" name="ïşļîdé">
              <a:extLst>
                <a:ext uri="{FF2B5EF4-FFF2-40B4-BE49-F238E27FC236}">
                  <a16:creationId xmlns:a16="http://schemas.microsoft.com/office/drawing/2014/main" id="{D49240B5-8D96-437C-AFAF-F4F5CED6964B}"/>
                </a:ext>
              </a:extLst>
            </p:cNvPr>
            <p:cNvSpPr txBox="1"/>
            <p:nvPr/>
          </p:nvSpPr>
          <p:spPr>
            <a:xfrm>
              <a:off x="7721847" y="2083253"/>
              <a:ext cx="2094069" cy="441307"/>
            </a:xfrm>
            <a:prstGeom prst="rect">
              <a:avLst/>
            </a:prstGeom>
            <a:noFill/>
          </p:spPr>
          <p:txBody>
            <a:bodyPr wrap="square" rtlCol="0">
              <a:spAutoFit/>
            </a:bodyPr>
            <a:lstStyle>
              <a:defPPr>
                <a:defRPr lang="zh-CN"/>
              </a:defPPr>
              <a:lvl1pPr>
                <a:defRPr sz="1400" b="1"/>
              </a:lvl1pPr>
            </a:lstStyle>
            <a:p>
              <a:r>
                <a:rPr lang="zh-CN" altLang="en-US" sz="2000" dirty="0">
                  <a:solidFill>
                    <a:schemeClr val="accent1"/>
                  </a:solidFill>
                  <a:cs typeface="+mn-ea"/>
                  <a:sym typeface="+mn-lt"/>
                </a:rPr>
                <a:t>淘汰策略</a:t>
              </a:r>
            </a:p>
          </p:txBody>
        </p:sp>
        <p:sp>
          <p:nvSpPr>
            <p:cNvPr id="10" name="î$ḷíḑé">
              <a:extLst>
                <a:ext uri="{FF2B5EF4-FFF2-40B4-BE49-F238E27FC236}">
                  <a16:creationId xmlns:a16="http://schemas.microsoft.com/office/drawing/2014/main" id="{EEB8E25A-0CD6-49FA-92CE-E7FFC961BF95}"/>
                </a:ext>
              </a:extLst>
            </p:cNvPr>
            <p:cNvSpPr txBox="1"/>
            <p:nvPr/>
          </p:nvSpPr>
          <p:spPr>
            <a:xfrm>
              <a:off x="7732129" y="2475123"/>
              <a:ext cx="2871216" cy="513515"/>
            </a:xfrm>
            <a:prstGeom prst="rect">
              <a:avLst/>
            </a:prstGeom>
          </p:spPr>
          <p:txBody>
            <a:bodyPr wrap="square" rtlCol="0">
              <a:spAutoFit/>
            </a:bodyPr>
            <a:lstStyle>
              <a:defPPr>
                <a:defRPr lang="zh-CN"/>
              </a:defPPr>
              <a:lvl1pPr>
                <a:lnSpc>
                  <a:spcPts val="1500"/>
                </a:lnSpc>
                <a:defRPr sz="900"/>
              </a:lvl1pPr>
            </a:lstStyle>
            <a:p>
              <a:r>
                <a:rPr lang="zh-CN" altLang="en-US" sz="1200" dirty="0">
                  <a:cs typeface="+mn-ea"/>
                  <a:sym typeface="+mn-lt"/>
                </a:rPr>
                <a:t>系统能根据用户的配置自行选择合适的缓存淘汰策略和缓存过期策略</a:t>
              </a:r>
              <a:endParaRPr lang="en-US" altLang="zh-CN" sz="1200" dirty="0">
                <a:cs typeface="+mn-ea"/>
                <a:sym typeface="+mn-lt"/>
              </a:endParaRPr>
            </a:p>
          </p:txBody>
        </p:sp>
        <p:sp>
          <p:nvSpPr>
            <p:cNvPr id="11" name="îśļidê">
              <a:extLst>
                <a:ext uri="{FF2B5EF4-FFF2-40B4-BE49-F238E27FC236}">
                  <a16:creationId xmlns:a16="http://schemas.microsoft.com/office/drawing/2014/main" id="{58430A0B-DD3A-402B-98B8-56E81A9BA1BD}"/>
                </a:ext>
              </a:extLst>
            </p:cNvPr>
            <p:cNvSpPr txBox="1"/>
            <p:nvPr/>
          </p:nvSpPr>
          <p:spPr>
            <a:xfrm>
              <a:off x="7721847" y="3837176"/>
              <a:ext cx="2094069" cy="441307"/>
            </a:xfrm>
            <a:prstGeom prst="rect">
              <a:avLst/>
            </a:prstGeom>
            <a:noFill/>
          </p:spPr>
          <p:txBody>
            <a:bodyPr wrap="square" rtlCol="0">
              <a:spAutoFit/>
            </a:bodyPr>
            <a:lstStyle>
              <a:defPPr>
                <a:defRPr lang="zh-CN"/>
              </a:defPPr>
              <a:lvl1pPr>
                <a:defRPr sz="1400" b="1"/>
              </a:lvl1pPr>
            </a:lstStyle>
            <a:p>
              <a:pPr>
                <a:buSzPct val="25000"/>
              </a:pPr>
              <a:r>
                <a:rPr lang="zh-CN" altLang="en-US" sz="2000" dirty="0">
                  <a:cs typeface="+mn-ea"/>
                  <a:sym typeface="+mn-lt"/>
                </a:rPr>
                <a:t>节点通信</a:t>
              </a:r>
              <a:endParaRPr lang="en-US" altLang="zh-CN" sz="2000" b="1" dirty="0">
                <a:cs typeface="+mn-ea"/>
                <a:sym typeface="+mn-lt"/>
              </a:endParaRPr>
            </a:p>
          </p:txBody>
        </p:sp>
        <p:sp>
          <p:nvSpPr>
            <p:cNvPr id="12" name="îşļíďé">
              <a:extLst>
                <a:ext uri="{FF2B5EF4-FFF2-40B4-BE49-F238E27FC236}">
                  <a16:creationId xmlns:a16="http://schemas.microsoft.com/office/drawing/2014/main" id="{3E0BB31A-A28F-4655-85E3-99C32AEA44A0}"/>
                </a:ext>
              </a:extLst>
            </p:cNvPr>
            <p:cNvSpPr txBox="1"/>
            <p:nvPr/>
          </p:nvSpPr>
          <p:spPr>
            <a:xfrm>
              <a:off x="7732129" y="4229045"/>
              <a:ext cx="2871216" cy="513515"/>
            </a:xfrm>
            <a:prstGeom prst="rect">
              <a:avLst/>
            </a:prstGeom>
          </p:spPr>
          <p:txBody>
            <a:bodyPr wrap="square" rtlCol="0">
              <a:spAutoFit/>
            </a:bodyPr>
            <a:lstStyle>
              <a:defPPr>
                <a:defRPr lang="zh-CN"/>
              </a:defPPr>
              <a:lvl1pPr>
                <a:lnSpc>
                  <a:spcPts val="1500"/>
                </a:lnSpc>
                <a:defRPr sz="900"/>
              </a:lvl1pPr>
            </a:lstStyle>
            <a:p>
              <a:r>
                <a:rPr lang="zh-CN" altLang="en-US" sz="1200" dirty="0">
                  <a:cs typeface="+mn-ea"/>
                  <a:sym typeface="+mn-lt"/>
                </a:rPr>
                <a:t>节点间使用高效的数据结构降低通信的网络开销</a:t>
              </a:r>
              <a:endParaRPr lang="en-US" altLang="zh-CN" sz="1200" dirty="0">
                <a:cs typeface="+mn-ea"/>
                <a:sym typeface="+mn-lt"/>
              </a:endParaRPr>
            </a:p>
          </p:txBody>
        </p:sp>
        <p:sp>
          <p:nvSpPr>
            <p:cNvPr id="13" name="íSḻíďè">
              <a:extLst>
                <a:ext uri="{FF2B5EF4-FFF2-40B4-BE49-F238E27FC236}">
                  <a16:creationId xmlns:a16="http://schemas.microsoft.com/office/drawing/2014/main" id="{222BA2A4-01CC-4020-9F8A-21B0EB40B26C}"/>
                </a:ext>
              </a:extLst>
            </p:cNvPr>
            <p:cNvSpPr txBox="1"/>
            <p:nvPr/>
          </p:nvSpPr>
          <p:spPr>
            <a:xfrm>
              <a:off x="2365800" y="3837176"/>
              <a:ext cx="2094069" cy="441307"/>
            </a:xfrm>
            <a:prstGeom prst="rect">
              <a:avLst/>
            </a:prstGeom>
            <a:noFill/>
          </p:spPr>
          <p:txBody>
            <a:bodyPr wrap="square" rtlCol="0">
              <a:spAutoFit/>
            </a:bodyPr>
            <a:lstStyle>
              <a:defPPr>
                <a:defRPr lang="zh-CN"/>
              </a:defPPr>
              <a:lvl1pPr>
                <a:defRPr sz="1400" b="1"/>
              </a:lvl1pPr>
            </a:lstStyle>
            <a:p>
              <a:pPr algn="r">
                <a:buSzPct val="25000"/>
              </a:pPr>
              <a:r>
                <a:rPr lang="zh-CN" altLang="en-US" sz="2000" b="1" dirty="0">
                  <a:cs typeface="+mn-ea"/>
                  <a:sym typeface="+mn-lt"/>
                </a:rPr>
                <a:t>负载均衡</a:t>
              </a:r>
              <a:endParaRPr lang="en-US" altLang="zh-CN" sz="2000" b="1" dirty="0">
                <a:cs typeface="+mn-ea"/>
                <a:sym typeface="+mn-lt"/>
              </a:endParaRPr>
            </a:p>
          </p:txBody>
        </p:sp>
        <p:sp>
          <p:nvSpPr>
            <p:cNvPr id="14" name="i$liḋè">
              <a:extLst>
                <a:ext uri="{FF2B5EF4-FFF2-40B4-BE49-F238E27FC236}">
                  <a16:creationId xmlns:a16="http://schemas.microsoft.com/office/drawing/2014/main" id="{7D211DD9-24DC-4816-A499-3CD775867DB6}"/>
                </a:ext>
              </a:extLst>
            </p:cNvPr>
            <p:cNvSpPr txBox="1"/>
            <p:nvPr/>
          </p:nvSpPr>
          <p:spPr>
            <a:xfrm>
              <a:off x="1588655" y="4229045"/>
              <a:ext cx="2871216" cy="513515"/>
            </a:xfrm>
            <a:prstGeom prst="rect">
              <a:avLst/>
            </a:prstGeom>
          </p:spPr>
          <p:txBody>
            <a:bodyPr wrap="square" rtlCol="0">
              <a:spAutoFit/>
            </a:bodyPr>
            <a:lstStyle>
              <a:defPPr>
                <a:defRPr lang="zh-CN"/>
              </a:defPPr>
              <a:lvl1pPr>
                <a:lnSpc>
                  <a:spcPts val="1500"/>
                </a:lnSpc>
                <a:defRPr sz="900"/>
              </a:lvl1pPr>
            </a:lstStyle>
            <a:p>
              <a:pPr algn="r"/>
              <a:r>
                <a:rPr lang="zh-CN" altLang="en-US" sz="1200" dirty="0">
                  <a:cs typeface="+mn-ea"/>
                  <a:sym typeface="+mn-lt"/>
                </a:rPr>
                <a:t>系统能实现各个节点之间的数据均匀和负载均衡。防止数据过度倾斜</a:t>
              </a:r>
              <a:endParaRPr lang="en-US" altLang="zh-CN" sz="1200" dirty="0">
                <a:cs typeface="+mn-ea"/>
                <a:sym typeface="+mn-lt"/>
              </a:endParaRPr>
            </a:p>
          </p:txBody>
        </p:sp>
        <p:sp>
          <p:nvSpPr>
            <p:cNvPr id="15" name="îṡḻíḍé">
              <a:extLst>
                <a:ext uri="{FF2B5EF4-FFF2-40B4-BE49-F238E27FC236}">
                  <a16:creationId xmlns:a16="http://schemas.microsoft.com/office/drawing/2014/main" id="{45D1902D-AB37-434E-A210-F5FCF49C604D}"/>
                </a:ext>
              </a:extLst>
            </p:cNvPr>
            <p:cNvSpPr txBox="1"/>
            <p:nvPr/>
          </p:nvSpPr>
          <p:spPr>
            <a:xfrm>
              <a:off x="2365800" y="2084699"/>
              <a:ext cx="2094069" cy="441307"/>
            </a:xfrm>
            <a:prstGeom prst="rect">
              <a:avLst/>
            </a:prstGeom>
            <a:noFill/>
          </p:spPr>
          <p:txBody>
            <a:bodyPr wrap="square" rtlCol="0">
              <a:spAutoFit/>
            </a:bodyPr>
            <a:lstStyle>
              <a:defPPr>
                <a:defRPr lang="zh-CN"/>
              </a:defPPr>
              <a:lvl1pPr>
                <a:defRPr sz="1400" b="1"/>
              </a:lvl1pPr>
            </a:lstStyle>
            <a:p>
              <a:pPr algn="r">
                <a:buSzPct val="25000"/>
              </a:pPr>
              <a:r>
                <a:rPr lang="zh-CN" altLang="en-US" sz="2000" b="1" dirty="0">
                  <a:cs typeface="+mn-ea"/>
                  <a:sym typeface="+mn-lt"/>
                </a:rPr>
                <a:t>缓存失效问题</a:t>
              </a:r>
              <a:endParaRPr lang="en-US" altLang="zh-CN" sz="2000" b="1" dirty="0">
                <a:cs typeface="+mn-ea"/>
                <a:sym typeface="+mn-lt"/>
              </a:endParaRPr>
            </a:p>
          </p:txBody>
        </p:sp>
        <p:sp>
          <p:nvSpPr>
            <p:cNvPr id="16" name="îṧ1ïḋè">
              <a:extLst>
                <a:ext uri="{FF2B5EF4-FFF2-40B4-BE49-F238E27FC236}">
                  <a16:creationId xmlns:a16="http://schemas.microsoft.com/office/drawing/2014/main" id="{C3B6E91F-CAEB-420D-8C44-73906C9E3A56}"/>
                </a:ext>
              </a:extLst>
            </p:cNvPr>
            <p:cNvSpPr txBox="1"/>
            <p:nvPr/>
          </p:nvSpPr>
          <p:spPr>
            <a:xfrm>
              <a:off x="1588655" y="2476569"/>
              <a:ext cx="2871216" cy="513515"/>
            </a:xfrm>
            <a:prstGeom prst="rect">
              <a:avLst/>
            </a:prstGeom>
          </p:spPr>
          <p:txBody>
            <a:bodyPr wrap="square" rtlCol="0">
              <a:spAutoFit/>
            </a:bodyPr>
            <a:lstStyle>
              <a:defPPr>
                <a:defRPr lang="zh-CN"/>
              </a:defPPr>
              <a:lvl1pPr>
                <a:lnSpc>
                  <a:spcPts val="1500"/>
                </a:lnSpc>
                <a:defRPr sz="900"/>
              </a:lvl1pPr>
            </a:lstStyle>
            <a:p>
              <a:pPr algn="r"/>
              <a:r>
                <a:rPr lang="zh-CN" altLang="en-US" sz="1200" dirty="0">
                  <a:cs typeface="+mn-ea"/>
                  <a:sym typeface="+mn-lt"/>
                </a:rPr>
                <a:t>系统能有效避免缓存雪崩、缓存穿透、缓存击穿等缓存失效问题</a:t>
              </a:r>
              <a:endParaRPr lang="en-US" altLang="zh-CN" sz="1200" dirty="0">
                <a:cs typeface="+mn-ea"/>
                <a:sym typeface="+mn-lt"/>
              </a:endParaRPr>
            </a:p>
          </p:txBody>
        </p:sp>
      </p:grpSp>
      <p:sp>
        <p:nvSpPr>
          <p:cNvPr id="2" name="标题 1">
            <a:extLst>
              <a:ext uri="{FF2B5EF4-FFF2-40B4-BE49-F238E27FC236}">
                <a16:creationId xmlns:a16="http://schemas.microsoft.com/office/drawing/2014/main" id="{70873226-54DD-353E-0CD7-B437AE5B4A5F}"/>
              </a:ext>
            </a:extLst>
          </p:cNvPr>
          <p:cNvSpPr>
            <a:spLocks noGrp="1"/>
          </p:cNvSpPr>
          <p:nvPr>
            <p:ph type="title"/>
          </p:nvPr>
        </p:nvSpPr>
        <p:spPr/>
        <p:txBody>
          <a:bodyPr/>
          <a:lstStyle/>
          <a:p>
            <a:r>
              <a:rPr lang="zh-CN" altLang="en-US" dirty="0">
                <a:latin typeface="+mn-lt"/>
                <a:ea typeface="+mn-ea"/>
                <a:cs typeface="+mn-ea"/>
                <a:sym typeface="+mn-lt"/>
              </a:rPr>
              <a:t>预期解决的问题</a:t>
            </a:r>
          </a:p>
        </p:txBody>
      </p:sp>
      <p:sp>
        <p:nvSpPr>
          <p:cNvPr id="20" name="iṧlidê">
            <a:extLst>
              <a:ext uri="{FF2B5EF4-FFF2-40B4-BE49-F238E27FC236}">
                <a16:creationId xmlns:a16="http://schemas.microsoft.com/office/drawing/2014/main" id="{542919D7-BA98-1F9A-FC07-ECE371E894F0}"/>
              </a:ext>
            </a:extLst>
          </p:cNvPr>
          <p:cNvSpPr/>
          <p:nvPr/>
        </p:nvSpPr>
        <p:spPr>
          <a:xfrm>
            <a:off x="4643938" y="4988212"/>
            <a:ext cx="1095543" cy="1119183"/>
          </a:xfrm>
          <a:prstGeom prst="roundRect">
            <a:avLst>
              <a:gd name="adj" fmla="val 4500"/>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05</a:t>
            </a:r>
            <a:endParaRPr lang="zh-CN" altLang="en-US" sz="4400" dirty="0">
              <a:solidFill>
                <a:srgbClr val="FFFFFF"/>
              </a:solidFill>
              <a:cs typeface="+mn-ea"/>
              <a:sym typeface="+mn-lt"/>
            </a:endParaRPr>
          </a:p>
        </p:txBody>
      </p:sp>
      <p:sp>
        <p:nvSpPr>
          <p:cNvPr id="21" name="îṡḻíḍé">
            <a:extLst>
              <a:ext uri="{FF2B5EF4-FFF2-40B4-BE49-F238E27FC236}">
                <a16:creationId xmlns:a16="http://schemas.microsoft.com/office/drawing/2014/main" id="{C63001AC-3B92-2854-F9B5-0E930F65C7C2}"/>
              </a:ext>
            </a:extLst>
          </p:cNvPr>
          <p:cNvSpPr txBox="1"/>
          <p:nvPr/>
        </p:nvSpPr>
        <p:spPr>
          <a:xfrm>
            <a:off x="2663379" y="5074035"/>
            <a:ext cx="1858481" cy="400110"/>
          </a:xfrm>
          <a:prstGeom prst="rect">
            <a:avLst/>
          </a:prstGeom>
          <a:noFill/>
        </p:spPr>
        <p:txBody>
          <a:bodyPr wrap="square" rtlCol="0">
            <a:spAutoFit/>
          </a:bodyPr>
          <a:lstStyle>
            <a:defPPr>
              <a:defRPr lang="zh-CN"/>
            </a:defPPr>
            <a:lvl1pPr>
              <a:defRPr sz="1400" b="1"/>
            </a:lvl1pPr>
          </a:lstStyle>
          <a:p>
            <a:pPr algn="r">
              <a:buSzPct val="25000"/>
            </a:pPr>
            <a:r>
              <a:rPr lang="zh-CN" altLang="en-US" sz="2000" b="1" dirty="0">
                <a:cs typeface="+mn-ea"/>
                <a:sym typeface="+mn-lt"/>
              </a:rPr>
              <a:t>断线重连</a:t>
            </a:r>
            <a:endParaRPr lang="en-US" altLang="zh-CN" sz="2000" b="1" dirty="0">
              <a:cs typeface="+mn-ea"/>
              <a:sym typeface="+mn-lt"/>
            </a:endParaRPr>
          </a:p>
        </p:txBody>
      </p:sp>
      <p:sp>
        <p:nvSpPr>
          <p:cNvPr id="22" name="îṧ1ïḋè">
            <a:extLst>
              <a:ext uri="{FF2B5EF4-FFF2-40B4-BE49-F238E27FC236}">
                <a16:creationId xmlns:a16="http://schemas.microsoft.com/office/drawing/2014/main" id="{6A83F6E2-3D7F-2F1E-D844-E52CC4689D3E}"/>
              </a:ext>
            </a:extLst>
          </p:cNvPr>
          <p:cNvSpPr txBox="1"/>
          <p:nvPr/>
        </p:nvSpPr>
        <p:spPr>
          <a:xfrm>
            <a:off x="1973665" y="5429323"/>
            <a:ext cx="2548196" cy="465577"/>
          </a:xfrm>
          <a:prstGeom prst="rect">
            <a:avLst/>
          </a:prstGeom>
        </p:spPr>
        <p:txBody>
          <a:bodyPr wrap="square" rtlCol="0">
            <a:spAutoFit/>
          </a:bodyPr>
          <a:lstStyle>
            <a:defPPr>
              <a:defRPr lang="zh-CN"/>
            </a:defPPr>
            <a:lvl1pPr>
              <a:lnSpc>
                <a:spcPts val="1500"/>
              </a:lnSpc>
              <a:defRPr sz="900"/>
            </a:lvl1pPr>
          </a:lstStyle>
          <a:p>
            <a:pPr algn="r"/>
            <a:r>
              <a:rPr lang="zh-CN" altLang="en-US" sz="1200" dirty="0">
                <a:cs typeface="+mn-ea"/>
                <a:sym typeface="+mn-lt"/>
              </a:rPr>
              <a:t>节点遇到网络问题的时候能做到断线重连</a:t>
            </a:r>
            <a:endParaRPr lang="en-US" altLang="zh-CN" sz="1200" dirty="0">
              <a:cs typeface="+mn-ea"/>
              <a:sym typeface="+mn-lt"/>
            </a:endParaRPr>
          </a:p>
        </p:txBody>
      </p:sp>
      <p:sp>
        <p:nvSpPr>
          <p:cNvPr id="26" name="íš1îḋe">
            <a:extLst>
              <a:ext uri="{FF2B5EF4-FFF2-40B4-BE49-F238E27FC236}">
                <a16:creationId xmlns:a16="http://schemas.microsoft.com/office/drawing/2014/main" id="{092F9B28-3460-C74C-DCFC-0ECCA1494280}"/>
              </a:ext>
            </a:extLst>
          </p:cNvPr>
          <p:cNvSpPr/>
          <p:nvPr/>
        </p:nvSpPr>
        <p:spPr>
          <a:xfrm>
            <a:off x="6236020" y="4988212"/>
            <a:ext cx="1095543" cy="1119183"/>
          </a:xfrm>
          <a:prstGeom prst="roundRect">
            <a:avLst>
              <a:gd name="adj" fmla="val 4500"/>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lnSpc>
                <a:spcPct val="150000"/>
              </a:lnSpc>
            </a:pPr>
            <a:r>
              <a:rPr lang="en-US" altLang="zh-CN" sz="4400" dirty="0">
                <a:solidFill>
                  <a:srgbClr val="FFFFFF"/>
                </a:solidFill>
                <a:cs typeface="+mn-ea"/>
                <a:sym typeface="+mn-lt"/>
              </a:rPr>
              <a:t>06</a:t>
            </a:r>
            <a:endParaRPr lang="zh-CN" altLang="en-US" sz="4400" dirty="0">
              <a:solidFill>
                <a:srgbClr val="FFFFFF"/>
              </a:solidFill>
              <a:cs typeface="+mn-ea"/>
              <a:sym typeface="+mn-lt"/>
            </a:endParaRPr>
          </a:p>
        </p:txBody>
      </p:sp>
      <p:sp>
        <p:nvSpPr>
          <p:cNvPr id="27" name="îśļidê">
            <a:extLst>
              <a:ext uri="{FF2B5EF4-FFF2-40B4-BE49-F238E27FC236}">
                <a16:creationId xmlns:a16="http://schemas.microsoft.com/office/drawing/2014/main" id="{41C50C9B-6C0F-A4E2-1F6E-F5467F009153}"/>
              </a:ext>
            </a:extLst>
          </p:cNvPr>
          <p:cNvSpPr txBox="1"/>
          <p:nvPr/>
        </p:nvSpPr>
        <p:spPr>
          <a:xfrm>
            <a:off x="7444513" y="5106627"/>
            <a:ext cx="1858481" cy="400110"/>
          </a:xfrm>
          <a:prstGeom prst="rect">
            <a:avLst/>
          </a:prstGeom>
          <a:noFill/>
        </p:spPr>
        <p:txBody>
          <a:bodyPr wrap="square" rtlCol="0">
            <a:spAutoFit/>
          </a:bodyPr>
          <a:lstStyle>
            <a:defPPr>
              <a:defRPr lang="zh-CN"/>
            </a:defPPr>
            <a:lvl1pPr>
              <a:defRPr sz="1400" b="1"/>
            </a:lvl1pPr>
          </a:lstStyle>
          <a:p>
            <a:pPr>
              <a:buSzPct val="25000"/>
            </a:pPr>
            <a:r>
              <a:rPr lang="zh-CN" altLang="en-US" sz="2000" b="1" dirty="0">
                <a:cs typeface="+mn-ea"/>
                <a:sym typeface="+mn-lt"/>
              </a:rPr>
              <a:t>数据持久化</a:t>
            </a:r>
            <a:endParaRPr lang="en-US" altLang="zh-CN" sz="2000" b="1" dirty="0">
              <a:cs typeface="+mn-ea"/>
              <a:sym typeface="+mn-lt"/>
            </a:endParaRPr>
          </a:p>
        </p:txBody>
      </p:sp>
      <p:sp>
        <p:nvSpPr>
          <p:cNvPr id="28" name="îşļíďé">
            <a:extLst>
              <a:ext uri="{FF2B5EF4-FFF2-40B4-BE49-F238E27FC236}">
                <a16:creationId xmlns:a16="http://schemas.microsoft.com/office/drawing/2014/main" id="{6495946C-E98C-7450-0D8E-0CBE78F7D620}"/>
              </a:ext>
            </a:extLst>
          </p:cNvPr>
          <p:cNvSpPr txBox="1"/>
          <p:nvPr/>
        </p:nvSpPr>
        <p:spPr>
          <a:xfrm>
            <a:off x="7453639" y="5461914"/>
            <a:ext cx="2548196" cy="465577"/>
          </a:xfrm>
          <a:prstGeom prst="rect">
            <a:avLst/>
          </a:prstGeom>
        </p:spPr>
        <p:txBody>
          <a:bodyPr wrap="square" rtlCol="0">
            <a:spAutoFit/>
          </a:bodyPr>
          <a:lstStyle>
            <a:defPPr>
              <a:defRPr lang="zh-CN"/>
            </a:defPPr>
            <a:lvl1pPr>
              <a:lnSpc>
                <a:spcPts val="1500"/>
              </a:lnSpc>
              <a:defRPr sz="900"/>
            </a:lvl1pPr>
          </a:lstStyle>
          <a:p>
            <a:r>
              <a:rPr lang="zh-CN" altLang="en-US" sz="1200" dirty="0">
                <a:cs typeface="+mn-ea"/>
                <a:sym typeface="+mn-lt"/>
              </a:rPr>
              <a:t>采用日志文件或者数据快照的方式解决数据持久化的问题</a:t>
            </a:r>
            <a:endParaRPr lang="en-US" altLang="zh-CN" sz="1200" dirty="0">
              <a:cs typeface="+mn-ea"/>
              <a:sym typeface="+mn-lt"/>
            </a:endParaRPr>
          </a:p>
        </p:txBody>
      </p:sp>
    </p:spTree>
    <p:custDataLst>
      <p:tags r:id="rId1"/>
    </p:custDataLst>
    <p:extLst>
      <p:ext uri="{BB962C8B-B14F-4D97-AF65-F5344CB8AC3E}">
        <p14:creationId xmlns:p14="http://schemas.microsoft.com/office/powerpoint/2010/main" val="149465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6" grpId="0" animBg="1"/>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F99F873-407B-3992-0349-CC8BA93B22FB}"/>
              </a:ext>
            </a:extLst>
          </p:cNvPr>
          <p:cNvSpPr txBox="1"/>
          <p:nvPr/>
        </p:nvSpPr>
        <p:spPr>
          <a:xfrm>
            <a:off x="679252" y="3297677"/>
            <a:ext cx="2955553" cy="1015663"/>
          </a:xfrm>
          <a:prstGeom prst="rect">
            <a:avLst/>
          </a:prstGeom>
          <a:noFill/>
        </p:spPr>
        <p:txBody>
          <a:bodyPr wrap="none" rtlCol="0">
            <a:spAutoFit/>
          </a:bodyPr>
          <a:lstStyle/>
          <a:p>
            <a:pPr algn="ctr"/>
            <a:r>
              <a:rPr lang="en-US" altLang="zh-CN" sz="6000" dirty="0">
                <a:solidFill>
                  <a:schemeClr val="accent1"/>
                </a:solidFill>
                <a:cs typeface="+mn-ea"/>
                <a:sym typeface="+mn-lt"/>
              </a:rPr>
              <a:t>PART03</a:t>
            </a:r>
            <a:endParaRPr lang="zh-CN" altLang="en-US" sz="6000" dirty="0">
              <a:solidFill>
                <a:schemeClr val="accent1"/>
              </a:solidFill>
              <a:cs typeface="+mn-ea"/>
              <a:sym typeface="+mn-lt"/>
            </a:endParaRPr>
          </a:p>
        </p:txBody>
      </p:sp>
      <p:sp>
        <p:nvSpPr>
          <p:cNvPr id="6" name="文本框 5">
            <a:extLst>
              <a:ext uri="{FF2B5EF4-FFF2-40B4-BE49-F238E27FC236}">
                <a16:creationId xmlns:a16="http://schemas.microsoft.com/office/drawing/2014/main" id="{3A469322-BEFD-043D-C728-594EE705DBEF}"/>
              </a:ext>
            </a:extLst>
          </p:cNvPr>
          <p:cNvSpPr txBox="1"/>
          <p:nvPr/>
        </p:nvSpPr>
        <p:spPr>
          <a:xfrm>
            <a:off x="4899120" y="2264585"/>
            <a:ext cx="4801314" cy="707886"/>
          </a:xfrm>
          <a:prstGeom prst="rect">
            <a:avLst/>
          </a:prstGeom>
          <a:noFill/>
        </p:spPr>
        <p:txBody>
          <a:bodyPr wrap="none" rtlCol="0">
            <a:spAutoFit/>
          </a:bodyPr>
          <a:lstStyle/>
          <a:p>
            <a:pPr algn="ctr"/>
            <a:r>
              <a:rPr lang="zh-CN" altLang="en-US" sz="4000" dirty="0">
                <a:solidFill>
                  <a:schemeClr val="accent1"/>
                </a:solidFill>
                <a:cs typeface="+mn-ea"/>
                <a:sym typeface="+mn-lt"/>
              </a:rPr>
              <a:t>实施方案与开发工具</a:t>
            </a:r>
            <a:endParaRPr lang="en-US" altLang="zh-CN" sz="4000" dirty="0">
              <a:solidFill>
                <a:schemeClr val="accent1"/>
              </a:solidFill>
              <a:cs typeface="+mn-ea"/>
              <a:sym typeface="+mn-lt"/>
            </a:endParaRPr>
          </a:p>
        </p:txBody>
      </p:sp>
      <p:sp>
        <p:nvSpPr>
          <p:cNvPr id="7" name="文本框 6">
            <a:extLst>
              <a:ext uri="{FF2B5EF4-FFF2-40B4-BE49-F238E27FC236}">
                <a16:creationId xmlns:a16="http://schemas.microsoft.com/office/drawing/2014/main" id="{82E2F50E-6766-42B0-5B70-37AD2355789B}"/>
              </a:ext>
            </a:extLst>
          </p:cNvPr>
          <p:cNvSpPr txBox="1"/>
          <p:nvPr/>
        </p:nvSpPr>
        <p:spPr>
          <a:xfrm>
            <a:off x="4955267" y="3429000"/>
            <a:ext cx="1877437" cy="1135054"/>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CN" altLang="en-US" sz="2400" dirty="0">
                <a:cs typeface="+mn-ea"/>
                <a:sym typeface="+mn-lt"/>
              </a:rPr>
              <a:t>实施方案</a:t>
            </a:r>
            <a:endParaRPr lang="en-US" altLang="zh-CN" sz="2400" dirty="0">
              <a:cs typeface="+mn-ea"/>
              <a:sym typeface="+mn-lt"/>
            </a:endParaRPr>
          </a:p>
          <a:p>
            <a:pPr marL="457200" indent="-457200">
              <a:lnSpc>
                <a:spcPct val="150000"/>
              </a:lnSpc>
              <a:buFont typeface="Arial" panose="020B0604020202020204" pitchFamily="34" charset="0"/>
              <a:buChar char="•"/>
            </a:pPr>
            <a:r>
              <a:rPr lang="zh-CN" altLang="en-US" sz="2400" dirty="0">
                <a:cs typeface="+mn-ea"/>
                <a:sym typeface="+mn-lt"/>
              </a:rPr>
              <a:t>开发工具</a:t>
            </a:r>
            <a:endParaRPr lang="en-US" altLang="zh-CN" sz="2400" dirty="0">
              <a:cs typeface="+mn-ea"/>
              <a:sym typeface="+mn-lt"/>
            </a:endParaRPr>
          </a:p>
        </p:txBody>
      </p:sp>
    </p:spTree>
    <p:extLst>
      <p:ext uri="{BB962C8B-B14F-4D97-AF65-F5344CB8AC3E}">
        <p14:creationId xmlns:p14="http://schemas.microsoft.com/office/powerpoint/2010/main" val="176241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2C0FDD8-8C99-4975-8AC7-752EB30AF32B}"/>
              </a:ext>
            </a:extLst>
          </p:cNvPr>
          <p:cNvSpPr txBox="1"/>
          <p:nvPr/>
        </p:nvSpPr>
        <p:spPr>
          <a:xfrm>
            <a:off x="495732" y="1690688"/>
            <a:ext cx="6022798" cy="4247317"/>
          </a:xfrm>
          <a:prstGeom prst="rect">
            <a:avLst/>
          </a:prstGeom>
          <a:noFill/>
        </p:spPr>
        <p:txBody>
          <a:bodyPr wrap="square">
            <a:spAutoFit/>
          </a:bodyPr>
          <a:lstStyle/>
          <a:p>
            <a:r>
              <a:rPr lang="en-US" altLang="zh-CN" dirty="0"/>
              <a:t>   </a:t>
            </a:r>
            <a:r>
              <a:rPr lang="zh-CN" altLang="zh-CN" dirty="0"/>
              <a:t>对于每一个单机节点，系统将对缓存对象针对</a:t>
            </a:r>
            <a:r>
              <a:rPr lang="en-US" altLang="zh-CN" dirty="0"/>
              <a:t>Key-Value</a:t>
            </a:r>
            <a:r>
              <a:rPr lang="zh-CN" altLang="zh-CN" dirty="0"/>
              <a:t>的格式进行抽象与封装，并基于</a:t>
            </a:r>
            <a:r>
              <a:rPr lang="en-US" altLang="zh-CN" dirty="0"/>
              <a:t>Golang</a:t>
            </a:r>
            <a:r>
              <a:rPr lang="zh-CN" altLang="zh-CN" dirty="0"/>
              <a:t>的互斥锁</a:t>
            </a:r>
            <a:r>
              <a:rPr lang="en-US" altLang="zh-CN" dirty="0"/>
              <a:t>(Mutex)</a:t>
            </a:r>
            <a:r>
              <a:rPr lang="zh-CN" altLang="zh-CN" dirty="0"/>
              <a:t>实现缓存数据的并发访问。并且可以对缓存数据设置过期时间，系统将定期删除过期缓存。当缓存达到配置文件的上限时，将采用</a:t>
            </a:r>
            <a:r>
              <a:rPr lang="en-US" altLang="zh-CN" dirty="0"/>
              <a:t>LRU</a:t>
            </a:r>
            <a:r>
              <a:rPr lang="zh-CN" altLang="zh-CN" dirty="0"/>
              <a:t>等缓存淘汰策略，淘汰相关缓存数据。当单机缓存未命中时，将调用对应接口从其他节点获取缓存数据。当其他节点未命中时，将调用暴露的接口以及回调函数，获取数据库中的数据，并存入本机缓存。多节点之间将采用</a:t>
            </a:r>
            <a:r>
              <a:rPr lang="en-US" altLang="zh-CN" dirty="0"/>
              <a:t>HTTP</a:t>
            </a:r>
            <a:r>
              <a:rPr lang="zh-CN" altLang="zh-CN" dirty="0"/>
              <a:t>或</a:t>
            </a:r>
            <a:r>
              <a:rPr lang="en-US" altLang="zh-CN" dirty="0"/>
              <a:t>RPC</a:t>
            </a:r>
            <a:r>
              <a:rPr lang="zh-CN" altLang="zh-CN" dirty="0"/>
              <a:t>进行通信，并使用</a:t>
            </a:r>
            <a:r>
              <a:rPr lang="en-US" altLang="zh-CN" dirty="0"/>
              <a:t>ProtoBuf</a:t>
            </a:r>
            <a:r>
              <a:rPr lang="zh-CN" altLang="zh-CN" dirty="0"/>
              <a:t>作为通信的数据结构。单机缓存未命中时，对于其他分布式缓存节点的选择，系统将使用一致性哈希算法将缓存均匀的分布在各个节点上，同时一次查询就能得到对应的节点信息，并通过高效的通信完成缓存数据的返回。同时各个节点将使用命令日志或数据快照定期对缓存数据进行持久化处理，便于节点崩溃后的数据恢复。</a:t>
            </a:r>
          </a:p>
        </p:txBody>
      </p:sp>
      <p:grpSp>
        <p:nvGrpSpPr>
          <p:cNvPr id="5" name="组合 4">
            <a:extLst>
              <a:ext uri="{FF2B5EF4-FFF2-40B4-BE49-F238E27FC236}">
                <a16:creationId xmlns:a16="http://schemas.microsoft.com/office/drawing/2014/main" id="{1D797B4D-0902-48E0-9C0F-59E37014BFF5}"/>
              </a:ext>
            </a:extLst>
          </p:cNvPr>
          <p:cNvGrpSpPr/>
          <p:nvPr/>
        </p:nvGrpSpPr>
        <p:grpSpPr>
          <a:xfrm>
            <a:off x="8086072" y="3791164"/>
            <a:ext cx="4105927" cy="3066837"/>
            <a:chOff x="8086072" y="3791164"/>
            <a:chExt cx="4105927" cy="3066837"/>
          </a:xfrm>
        </p:grpSpPr>
        <p:sp>
          <p:nvSpPr>
            <p:cNvPr id="6" name="任意多边形 15">
              <a:extLst>
                <a:ext uri="{FF2B5EF4-FFF2-40B4-BE49-F238E27FC236}">
                  <a16:creationId xmlns:a16="http://schemas.microsoft.com/office/drawing/2014/main" id="{DDEE6EFA-41E6-4F42-BAA1-9A8D4E7D78A6}"/>
                </a:ext>
              </a:extLst>
            </p:cNvPr>
            <p:cNvSpPr/>
            <p:nvPr/>
          </p:nvSpPr>
          <p:spPr>
            <a:xfrm>
              <a:off x="9332260" y="3791164"/>
              <a:ext cx="2859739" cy="3066836"/>
            </a:xfrm>
            <a:custGeom>
              <a:avLst/>
              <a:gdLst>
                <a:gd name="connsiteX0" fmla="*/ 2463597 w 3862696"/>
                <a:gd name="connsiteY0" fmla="*/ 852 h 4142426"/>
                <a:gd name="connsiteX1" fmla="*/ 3855788 w 3862696"/>
                <a:gd name="connsiteY1" fmla="*/ 373889 h 4142426"/>
                <a:gd name="connsiteX2" fmla="*/ 3862696 w 3862696"/>
                <a:gd name="connsiteY2" fmla="*/ 378597 h 4142426"/>
                <a:gd name="connsiteX3" fmla="*/ 3862696 w 3862696"/>
                <a:gd name="connsiteY3" fmla="*/ 4142426 h 4142426"/>
                <a:gd name="connsiteX4" fmla="*/ 582470 w 3862696"/>
                <a:gd name="connsiteY4" fmla="*/ 4142426 h 4142426"/>
                <a:gd name="connsiteX5" fmla="*/ 480247 w 3862696"/>
                <a:gd name="connsiteY5" fmla="*/ 4014728 h 4142426"/>
                <a:gd name="connsiteX6" fmla="*/ 339532 w 3862696"/>
                <a:gd name="connsiteY6" fmla="*/ 3797139 h 4142426"/>
                <a:gd name="connsiteX7" fmla="*/ 1265995 w 3862696"/>
                <a:gd name="connsiteY7" fmla="*/ 339532 h 4142426"/>
                <a:gd name="connsiteX8" fmla="*/ 2463597 w 3862696"/>
                <a:gd name="connsiteY8" fmla="*/ 852 h 414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2696" h="4142426">
                  <a:moveTo>
                    <a:pt x="2463597" y="852"/>
                  </a:moveTo>
                  <a:cubicBezTo>
                    <a:pt x="2953209" y="-11864"/>
                    <a:pt x="3438129" y="118070"/>
                    <a:pt x="3855788" y="373889"/>
                  </a:cubicBezTo>
                  <a:lnTo>
                    <a:pt x="3862696" y="378597"/>
                  </a:lnTo>
                  <a:lnTo>
                    <a:pt x="3862696" y="4142426"/>
                  </a:lnTo>
                  <a:lnTo>
                    <a:pt x="582470" y="4142426"/>
                  </a:lnTo>
                  <a:lnTo>
                    <a:pt x="480247" y="4014728"/>
                  </a:lnTo>
                  <a:cubicBezTo>
                    <a:pt x="430218" y="3945359"/>
                    <a:pt x="383217" y="3872803"/>
                    <a:pt x="339532" y="3797139"/>
                  </a:cubicBezTo>
                  <a:cubicBezTo>
                    <a:pt x="-359424" y="2586512"/>
                    <a:pt x="55368" y="1038488"/>
                    <a:pt x="1265995" y="339532"/>
                  </a:cubicBezTo>
                  <a:cubicBezTo>
                    <a:pt x="1644316" y="121108"/>
                    <a:pt x="2055586" y="11449"/>
                    <a:pt x="2463597" y="852"/>
                  </a:cubicBezTo>
                  <a:close/>
                </a:path>
              </a:pathLst>
            </a:custGeom>
            <a:solidFill>
              <a:schemeClr val="accent1">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cs typeface="+mn-ea"/>
                <a:sym typeface="+mn-lt"/>
              </a:endParaRPr>
            </a:p>
          </p:txBody>
        </p:sp>
        <p:sp>
          <p:nvSpPr>
            <p:cNvPr id="7" name="任意多边形 16">
              <a:extLst>
                <a:ext uri="{FF2B5EF4-FFF2-40B4-BE49-F238E27FC236}">
                  <a16:creationId xmlns:a16="http://schemas.microsoft.com/office/drawing/2014/main" id="{D0C1CED3-D1EA-4ABA-B11F-BA2413F34175}"/>
                </a:ext>
              </a:extLst>
            </p:cNvPr>
            <p:cNvSpPr/>
            <p:nvPr/>
          </p:nvSpPr>
          <p:spPr>
            <a:xfrm>
              <a:off x="8086072" y="5956300"/>
              <a:ext cx="3138606" cy="901701"/>
            </a:xfrm>
            <a:custGeom>
              <a:avLst/>
              <a:gdLst>
                <a:gd name="connsiteX0" fmla="*/ 1677294 w 3570005"/>
                <a:gd name="connsiteY0" fmla="*/ 2674 h 1025639"/>
                <a:gd name="connsiteX1" fmla="*/ 1888969 w 3570005"/>
                <a:gd name="connsiteY1" fmla="*/ 2685 h 1025639"/>
                <a:gd name="connsiteX2" fmla="*/ 2860682 w 3570005"/>
                <a:gd name="connsiteY2" fmla="*/ 301674 h 1025639"/>
                <a:gd name="connsiteX3" fmla="*/ 3501815 w 3570005"/>
                <a:gd name="connsiteY3" fmla="*/ 915810 h 1025639"/>
                <a:gd name="connsiteX4" fmla="*/ 3570005 w 3570005"/>
                <a:gd name="connsiteY4" fmla="*/ 1025639 h 1025639"/>
                <a:gd name="connsiteX5" fmla="*/ 0 w 3570005"/>
                <a:gd name="connsiteY5" fmla="*/ 1025639 h 1025639"/>
                <a:gd name="connsiteX6" fmla="*/ 18563 w 3570005"/>
                <a:gd name="connsiteY6" fmla="*/ 991614 h 1025639"/>
                <a:gd name="connsiteX7" fmla="*/ 1677294 w 3570005"/>
                <a:gd name="connsiteY7" fmla="*/ 2674 h 10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0005" h="1025639">
                  <a:moveTo>
                    <a:pt x="1677294" y="2674"/>
                  </a:moveTo>
                  <a:cubicBezTo>
                    <a:pt x="1747070" y="-867"/>
                    <a:pt x="1817689" y="-918"/>
                    <a:pt x="1888969" y="2685"/>
                  </a:cubicBezTo>
                  <a:cubicBezTo>
                    <a:pt x="2245368" y="20699"/>
                    <a:pt x="2576117" y="127935"/>
                    <a:pt x="2860682" y="301674"/>
                  </a:cubicBezTo>
                  <a:cubicBezTo>
                    <a:pt x="3116790" y="458038"/>
                    <a:pt x="3335490" y="668271"/>
                    <a:pt x="3501815" y="915810"/>
                  </a:cubicBezTo>
                  <a:lnTo>
                    <a:pt x="3570005" y="1025639"/>
                  </a:lnTo>
                  <a:lnTo>
                    <a:pt x="0" y="1025639"/>
                  </a:lnTo>
                  <a:lnTo>
                    <a:pt x="18563" y="991614"/>
                  </a:lnTo>
                  <a:cubicBezTo>
                    <a:pt x="366041" y="422483"/>
                    <a:pt x="979532" y="38085"/>
                    <a:pt x="1677294" y="2674"/>
                  </a:cubicBezTo>
                  <a:close/>
                </a:path>
              </a:pathLst>
            </a:custGeom>
            <a:solidFill>
              <a:schemeClr val="accent1">
                <a:alpha val="2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cs typeface="+mn-ea"/>
                <a:sym typeface="+mn-lt"/>
              </a:endParaRPr>
            </a:p>
          </p:txBody>
        </p:sp>
      </p:grpSp>
      <p:sp>
        <p:nvSpPr>
          <p:cNvPr id="2" name="标题 1">
            <a:extLst>
              <a:ext uri="{FF2B5EF4-FFF2-40B4-BE49-F238E27FC236}">
                <a16:creationId xmlns:a16="http://schemas.microsoft.com/office/drawing/2014/main" id="{9AD78A69-23AF-2420-1060-AFBB69406CDB}"/>
              </a:ext>
            </a:extLst>
          </p:cNvPr>
          <p:cNvSpPr>
            <a:spLocks noGrp="1"/>
          </p:cNvSpPr>
          <p:nvPr>
            <p:ph type="title"/>
          </p:nvPr>
        </p:nvSpPr>
        <p:spPr/>
        <p:txBody>
          <a:bodyPr/>
          <a:lstStyle/>
          <a:p>
            <a:r>
              <a:rPr lang="zh-CN" altLang="en-US" dirty="0">
                <a:latin typeface="+mn-lt"/>
                <a:ea typeface="+mn-ea"/>
                <a:cs typeface="+mn-ea"/>
                <a:sym typeface="+mn-lt"/>
              </a:rPr>
              <a:t>系统架构</a:t>
            </a:r>
          </a:p>
        </p:txBody>
      </p:sp>
      <p:sp>
        <p:nvSpPr>
          <p:cNvPr id="3" name="平行四边形 2">
            <a:extLst>
              <a:ext uri="{FF2B5EF4-FFF2-40B4-BE49-F238E27FC236}">
                <a16:creationId xmlns:a16="http://schemas.microsoft.com/office/drawing/2014/main" id="{7DDCB12B-5E88-5892-0545-6FE65E937DB7}"/>
              </a:ext>
            </a:extLst>
          </p:cNvPr>
          <p:cNvSpPr/>
          <p:nvPr/>
        </p:nvSpPr>
        <p:spPr>
          <a:xfrm>
            <a:off x="7720325" y="1032462"/>
            <a:ext cx="1034716" cy="56026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接受</a:t>
            </a:r>
            <a:r>
              <a:rPr lang="en-US" altLang="zh-CN" sz="1400" dirty="0">
                <a:solidFill>
                  <a:schemeClr val="tx1"/>
                </a:solidFill>
              </a:rPr>
              <a:t>key</a:t>
            </a:r>
            <a:endParaRPr lang="zh-CN" altLang="en-US" sz="1400" dirty="0">
              <a:solidFill>
                <a:schemeClr val="tx1"/>
              </a:solidFill>
            </a:endParaRPr>
          </a:p>
        </p:txBody>
      </p:sp>
      <p:sp>
        <p:nvSpPr>
          <p:cNvPr id="4" name="菱形 3">
            <a:extLst>
              <a:ext uri="{FF2B5EF4-FFF2-40B4-BE49-F238E27FC236}">
                <a16:creationId xmlns:a16="http://schemas.microsoft.com/office/drawing/2014/main" id="{44783DA5-0AC1-EA19-6044-A0CABF8D48FF}"/>
              </a:ext>
            </a:extLst>
          </p:cNvPr>
          <p:cNvSpPr/>
          <p:nvPr/>
        </p:nvSpPr>
        <p:spPr>
          <a:xfrm>
            <a:off x="7593993" y="1977259"/>
            <a:ext cx="1287380" cy="790155"/>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是否被缓存</a:t>
            </a:r>
          </a:p>
        </p:txBody>
      </p:sp>
      <p:sp>
        <p:nvSpPr>
          <p:cNvPr id="8" name="平行四边形 7">
            <a:extLst>
              <a:ext uri="{FF2B5EF4-FFF2-40B4-BE49-F238E27FC236}">
                <a16:creationId xmlns:a16="http://schemas.microsoft.com/office/drawing/2014/main" id="{0007BEA4-DF88-A7CC-CBBA-895718DDEEE9}"/>
              </a:ext>
            </a:extLst>
          </p:cNvPr>
          <p:cNvSpPr/>
          <p:nvPr/>
        </p:nvSpPr>
        <p:spPr>
          <a:xfrm>
            <a:off x="9272165" y="2092205"/>
            <a:ext cx="1034716" cy="56026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返回缓存值</a:t>
            </a:r>
          </a:p>
        </p:txBody>
      </p:sp>
      <p:sp>
        <p:nvSpPr>
          <p:cNvPr id="12" name="菱形 11">
            <a:extLst>
              <a:ext uri="{FF2B5EF4-FFF2-40B4-BE49-F238E27FC236}">
                <a16:creationId xmlns:a16="http://schemas.microsoft.com/office/drawing/2014/main" id="{21C3F1B7-1ABC-1AAB-10CD-378A4E5F261E}"/>
              </a:ext>
            </a:extLst>
          </p:cNvPr>
          <p:cNvSpPr/>
          <p:nvPr/>
        </p:nvSpPr>
        <p:spPr>
          <a:xfrm>
            <a:off x="7390571" y="3147603"/>
            <a:ext cx="1694223" cy="901701"/>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是否从其他节点获取</a:t>
            </a:r>
          </a:p>
        </p:txBody>
      </p:sp>
      <p:sp>
        <p:nvSpPr>
          <p:cNvPr id="13" name="平行四边形 12">
            <a:extLst>
              <a:ext uri="{FF2B5EF4-FFF2-40B4-BE49-F238E27FC236}">
                <a16:creationId xmlns:a16="http://schemas.microsoft.com/office/drawing/2014/main" id="{C41E2BBC-98B5-BB73-C459-EF740CC7994E}"/>
              </a:ext>
            </a:extLst>
          </p:cNvPr>
          <p:cNvSpPr/>
          <p:nvPr/>
        </p:nvSpPr>
        <p:spPr>
          <a:xfrm>
            <a:off x="7720324" y="5480213"/>
            <a:ext cx="1034716" cy="56026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返回缓存值</a:t>
            </a:r>
          </a:p>
        </p:txBody>
      </p:sp>
      <p:sp>
        <p:nvSpPr>
          <p:cNvPr id="14" name="矩形 13">
            <a:extLst>
              <a:ext uri="{FF2B5EF4-FFF2-40B4-BE49-F238E27FC236}">
                <a16:creationId xmlns:a16="http://schemas.microsoft.com/office/drawing/2014/main" id="{DA7BC551-1909-A420-D00A-456AFC87EE65}"/>
              </a:ext>
            </a:extLst>
          </p:cNvPr>
          <p:cNvSpPr/>
          <p:nvPr/>
        </p:nvSpPr>
        <p:spPr>
          <a:xfrm>
            <a:off x="7679758" y="4429493"/>
            <a:ext cx="1118937" cy="673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与远程节点交互</a:t>
            </a:r>
          </a:p>
        </p:txBody>
      </p:sp>
      <p:sp>
        <p:nvSpPr>
          <p:cNvPr id="15" name="矩形 14">
            <a:extLst>
              <a:ext uri="{FF2B5EF4-FFF2-40B4-BE49-F238E27FC236}">
                <a16:creationId xmlns:a16="http://schemas.microsoft.com/office/drawing/2014/main" id="{AD710CEB-C2A3-A59C-1B93-73AA1F2B343C}"/>
              </a:ext>
            </a:extLst>
          </p:cNvPr>
          <p:cNvSpPr/>
          <p:nvPr/>
        </p:nvSpPr>
        <p:spPr>
          <a:xfrm>
            <a:off x="9496908" y="3261828"/>
            <a:ext cx="1118937" cy="673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调用回调函数获取值</a:t>
            </a:r>
          </a:p>
        </p:txBody>
      </p:sp>
      <p:sp>
        <p:nvSpPr>
          <p:cNvPr id="16" name="矩形 15">
            <a:extLst>
              <a:ext uri="{FF2B5EF4-FFF2-40B4-BE49-F238E27FC236}">
                <a16:creationId xmlns:a16="http://schemas.microsoft.com/office/drawing/2014/main" id="{FEDB0972-83BB-7100-DAF0-A1FCE7A73F59}"/>
              </a:ext>
            </a:extLst>
          </p:cNvPr>
          <p:cNvSpPr/>
          <p:nvPr/>
        </p:nvSpPr>
        <p:spPr>
          <a:xfrm>
            <a:off x="9508902" y="4550039"/>
            <a:ext cx="1118937" cy="673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solidFill>
                  <a:schemeClr val="tx1"/>
                </a:solidFill>
              </a:rPr>
              <a:t>添加到缓存</a:t>
            </a:r>
          </a:p>
        </p:txBody>
      </p:sp>
      <p:sp>
        <p:nvSpPr>
          <p:cNvPr id="18" name="平行四边形 17">
            <a:extLst>
              <a:ext uri="{FF2B5EF4-FFF2-40B4-BE49-F238E27FC236}">
                <a16:creationId xmlns:a16="http://schemas.microsoft.com/office/drawing/2014/main" id="{451C138A-89B4-F432-2B34-C593BFDF2B05}"/>
              </a:ext>
            </a:extLst>
          </p:cNvPr>
          <p:cNvSpPr/>
          <p:nvPr/>
        </p:nvSpPr>
        <p:spPr>
          <a:xfrm>
            <a:off x="9489083" y="5494002"/>
            <a:ext cx="1034716" cy="56026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chemeClr val="tx1"/>
                </a:solidFill>
              </a:rPr>
              <a:t>返回缓存值</a:t>
            </a:r>
          </a:p>
        </p:txBody>
      </p:sp>
      <p:cxnSp>
        <p:nvCxnSpPr>
          <p:cNvPr id="20" name="直接箭头连接符 19">
            <a:extLst>
              <a:ext uri="{FF2B5EF4-FFF2-40B4-BE49-F238E27FC236}">
                <a16:creationId xmlns:a16="http://schemas.microsoft.com/office/drawing/2014/main" id="{C11B1996-ADC8-9178-BA0E-01EE7A033640}"/>
              </a:ext>
            </a:extLst>
          </p:cNvPr>
          <p:cNvCxnSpPr>
            <a:cxnSpLocks/>
            <a:stCxn id="3" idx="4"/>
            <a:endCxn id="4" idx="0"/>
          </p:cNvCxnSpPr>
          <p:nvPr/>
        </p:nvCxnSpPr>
        <p:spPr>
          <a:xfrm>
            <a:off x="8237683" y="1592724"/>
            <a:ext cx="0" cy="38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08272A82-70F3-F8D9-0EB8-A911CC7ED0D1}"/>
              </a:ext>
            </a:extLst>
          </p:cNvPr>
          <p:cNvCxnSpPr>
            <a:cxnSpLocks/>
            <a:stCxn id="4" idx="2"/>
            <a:endCxn id="12" idx="0"/>
          </p:cNvCxnSpPr>
          <p:nvPr/>
        </p:nvCxnSpPr>
        <p:spPr>
          <a:xfrm>
            <a:off x="8237683" y="2767414"/>
            <a:ext cx="0" cy="380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1AE04D90-5A56-9816-F32D-4F8FAEB3B830}"/>
              </a:ext>
            </a:extLst>
          </p:cNvPr>
          <p:cNvCxnSpPr>
            <a:cxnSpLocks/>
            <a:stCxn id="12" idx="2"/>
            <a:endCxn id="14" idx="0"/>
          </p:cNvCxnSpPr>
          <p:nvPr/>
        </p:nvCxnSpPr>
        <p:spPr>
          <a:xfrm>
            <a:off x="8237683" y="4049304"/>
            <a:ext cx="1544" cy="380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5A818978-D5F7-4274-54AF-9C11EF5F88FA}"/>
              </a:ext>
            </a:extLst>
          </p:cNvPr>
          <p:cNvCxnSpPr>
            <a:cxnSpLocks/>
            <a:stCxn id="14" idx="2"/>
            <a:endCxn id="13" idx="0"/>
          </p:cNvCxnSpPr>
          <p:nvPr/>
        </p:nvCxnSpPr>
        <p:spPr>
          <a:xfrm flipH="1">
            <a:off x="8237682" y="5102743"/>
            <a:ext cx="1545" cy="377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4E7AFE1E-4F0F-7A8A-4638-1957B293AE38}"/>
              </a:ext>
            </a:extLst>
          </p:cNvPr>
          <p:cNvCxnSpPr>
            <a:cxnSpLocks/>
            <a:stCxn id="15" idx="2"/>
            <a:endCxn id="16" idx="0"/>
          </p:cNvCxnSpPr>
          <p:nvPr/>
        </p:nvCxnSpPr>
        <p:spPr>
          <a:xfrm>
            <a:off x="10056377" y="3935078"/>
            <a:ext cx="11994" cy="614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EE7FA793-52B7-3133-5E25-C82956C680D9}"/>
              </a:ext>
            </a:extLst>
          </p:cNvPr>
          <p:cNvCxnSpPr>
            <a:stCxn id="16" idx="2"/>
            <a:endCxn id="18" idx="1"/>
          </p:cNvCxnSpPr>
          <p:nvPr/>
        </p:nvCxnSpPr>
        <p:spPr>
          <a:xfrm>
            <a:off x="10068371" y="5223289"/>
            <a:ext cx="8103" cy="270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EB3A4760-04D4-0995-A896-5A92D98BE1FA}"/>
              </a:ext>
            </a:extLst>
          </p:cNvPr>
          <p:cNvCxnSpPr>
            <a:cxnSpLocks/>
            <a:stCxn id="12" idx="3"/>
            <a:endCxn id="15" idx="1"/>
          </p:cNvCxnSpPr>
          <p:nvPr/>
        </p:nvCxnSpPr>
        <p:spPr>
          <a:xfrm flipV="1">
            <a:off x="9084794" y="3598453"/>
            <a:ext cx="4121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A3DCB317-F66D-60C0-61B5-0AFAA83D482B}"/>
              </a:ext>
            </a:extLst>
          </p:cNvPr>
          <p:cNvCxnSpPr>
            <a:cxnSpLocks/>
            <a:stCxn id="4" idx="3"/>
            <a:endCxn id="8" idx="5"/>
          </p:cNvCxnSpPr>
          <p:nvPr/>
        </p:nvCxnSpPr>
        <p:spPr>
          <a:xfrm flipV="1">
            <a:off x="8881373" y="2372336"/>
            <a:ext cx="46082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1479FE57-59B2-EA5B-9ADB-458E924BA678}"/>
              </a:ext>
            </a:extLst>
          </p:cNvPr>
          <p:cNvSpPr txBox="1"/>
          <p:nvPr/>
        </p:nvSpPr>
        <p:spPr>
          <a:xfrm>
            <a:off x="8915345" y="2072880"/>
            <a:ext cx="322847" cy="307777"/>
          </a:xfrm>
          <a:prstGeom prst="rect">
            <a:avLst/>
          </a:prstGeom>
          <a:noFill/>
        </p:spPr>
        <p:txBody>
          <a:bodyPr wrap="square" rtlCol="0">
            <a:spAutoFit/>
          </a:bodyPr>
          <a:lstStyle/>
          <a:p>
            <a:r>
              <a:rPr lang="en-US" altLang="zh-CN" sz="1400" dirty="0"/>
              <a:t>Y</a:t>
            </a:r>
            <a:endParaRPr lang="zh-CN" altLang="en-US" sz="1400" dirty="0"/>
          </a:p>
        </p:txBody>
      </p:sp>
      <p:sp>
        <p:nvSpPr>
          <p:cNvPr id="49" name="文本框 48">
            <a:extLst>
              <a:ext uri="{FF2B5EF4-FFF2-40B4-BE49-F238E27FC236}">
                <a16:creationId xmlns:a16="http://schemas.microsoft.com/office/drawing/2014/main" id="{386B0130-3A23-4E5E-C7FC-1DEA3D02B118}"/>
              </a:ext>
            </a:extLst>
          </p:cNvPr>
          <p:cNvSpPr txBox="1"/>
          <p:nvPr/>
        </p:nvSpPr>
        <p:spPr>
          <a:xfrm>
            <a:off x="7895514" y="4085509"/>
            <a:ext cx="322847" cy="307777"/>
          </a:xfrm>
          <a:prstGeom prst="rect">
            <a:avLst/>
          </a:prstGeom>
          <a:noFill/>
        </p:spPr>
        <p:txBody>
          <a:bodyPr wrap="square" rtlCol="0">
            <a:spAutoFit/>
          </a:bodyPr>
          <a:lstStyle/>
          <a:p>
            <a:r>
              <a:rPr lang="en-US" altLang="zh-CN" sz="1400" dirty="0"/>
              <a:t>Y</a:t>
            </a:r>
            <a:endParaRPr lang="zh-CN" altLang="en-US" sz="1400" dirty="0"/>
          </a:p>
        </p:txBody>
      </p:sp>
      <p:sp>
        <p:nvSpPr>
          <p:cNvPr id="50" name="文本框 49">
            <a:extLst>
              <a:ext uri="{FF2B5EF4-FFF2-40B4-BE49-F238E27FC236}">
                <a16:creationId xmlns:a16="http://schemas.microsoft.com/office/drawing/2014/main" id="{1E0DA6A6-C086-E0B7-D261-C8883C616234}"/>
              </a:ext>
            </a:extLst>
          </p:cNvPr>
          <p:cNvSpPr txBox="1"/>
          <p:nvPr/>
        </p:nvSpPr>
        <p:spPr>
          <a:xfrm>
            <a:off x="9092581" y="3245347"/>
            <a:ext cx="322847" cy="307777"/>
          </a:xfrm>
          <a:prstGeom prst="rect">
            <a:avLst/>
          </a:prstGeom>
          <a:noFill/>
        </p:spPr>
        <p:txBody>
          <a:bodyPr wrap="square" rtlCol="0">
            <a:spAutoFit/>
          </a:bodyPr>
          <a:lstStyle/>
          <a:p>
            <a:r>
              <a:rPr lang="en-US" altLang="zh-CN" sz="1400" dirty="0"/>
              <a:t>N</a:t>
            </a:r>
            <a:endParaRPr lang="zh-CN" altLang="en-US" sz="1400" dirty="0"/>
          </a:p>
        </p:txBody>
      </p:sp>
      <p:sp>
        <p:nvSpPr>
          <p:cNvPr id="51" name="文本框 50">
            <a:extLst>
              <a:ext uri="{FF2B5EF4-FFF2-40B4-BE49-F238E27FC236}">
                <a16:creationId xmlns:a16="http://schemas.microsoft.com/office/drawing/2014/main" id="{35CD07F9-4EA6-B68B-50F3-B0B3EAC40157}"/>
              </a:ext>
            </a:extLst>
          </p:cNvPr>
          <p:cNvSpPr txBox="1"/>
          <p:nvPr/>
        </p:nvSpPr>
        <p:spPr>
          <a:xfrm>
            <a:off x="7836203" y="2754463"/>
            <a:ext cx="322847" cy="307777"/>
          </a:xfrm>
          <a:prstGeom prst="rect">
            <a:avLst/>
          </a:prstGeom>
          <a:noFill/>
        </p:spPr>
        <p:txBody>
          <a:bodyPr wrap="square" rtlCol="0">
            <a:spAutoFit/>
          </a:bodyPr>
          <a:lstStyle/>
          <a:p>
            <a:r>
              <a:rPr lang="en-US" altLang="zh-CN" sz="1400" dirty="0"/>
              <a:t>N</a:t>
            </a:r>
            <a:endParaRPr lang="zh-CN" altLang="en-US" sz="1400" dirty="0"/>
          </a:p>
        </p:txBody>
      </p:sp>
    </p:spTree>
    <p:custDataLst>
      <p:tags r:id="rId1"/>
    </p:custDataLst>
    <p:extLst>
      <p:ext uri="{BB962C8B-B14F-4D97-AF65-F5344CB8AC3E}">
        <p14:creationId xmlns:p14="http://schemas.microsoft.com/office/powerpoint/2010/main" val="1917088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4" grpId="0" animBg="1"/>
      <p:bldP spid="8" grpId="0" animBg="1"/>
      <p:bldP spid="12" grpId="0" animBg="1"/>
      <p:bldP spid="13" grpId="0" animBg="1"/>
      <p:bldP spid="14" grpId="0" animBg="1"/>
      <p:bldP spid="15" grpId="0" animBg="1"/>
      <p:bldP spid="16" grpId="0" animBg="1"/>
      <p:bldP spid="18" grpId="0" animBg="1"/>
      <p:bldP spid="48" grpId="0"/>
      <p:bldP spid="49"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621810;"/>
</p:tagLst>
</file>

<file path=ppt/tags/tag2.xml><?xml version="1.0" encoding="utf-8"?>
<p:tagLst xmlns:a="http://schemas.openxmlformats.org/drawingml/2006/main" xmlns:r="http://schemas.openxmlformats.org/officeDocument/2006/relationships" xmlns:p="http://schemas.openxmlformats.org/presentationml/2006/main">
  <p:tag name="ISLIDE.DIAGRAM" val="#615511;"/>
</p:tagLst>
</file>

<file path=ppt/tags/tag3.xml><?xml version="1.0" encoding="utf-8"?>
<p:tagLst xmlns:a="http://schemas.openxmlformats.org/drawingml/2006/main" xmlns:r="http://schemas.openxmlformats.org/officeDocument/2006/relationships" xmlns:p="http://schemas.openxmlformats.org/presentationml/2006/main">
  <p:tag name="ISLIDE.DIAGRAM" val="#577122;"/>
</p:tagLst>
</file>

<file path=ppt/tags/tag4.xml><?xml version="1.0" encoding="utf-8"?>
<p:tagLst xmlns:a="http://schemas.openxmlformats.org/drawingml/2006/main" xmlns:r="http://schemas.openxmlformats.org/officeDocument/2006/relationships" xmlns:p="http://schemas.openxmlformats.org/presentationml/2006/main">
  <p:tag name="ISLIDE.DIAGRAM" val="#554119;"/>
</p:tagLst>
</file>

<file path=ppt/tags/tag5.xml><?xml version="1.0" encoding="utf-8"?>
<p:tagLst xmlns:a="http://schemas.openxmlformats.org/drawingml/2006/main" xmlns:r="http://schemas.openxmlformats.org/officeDocument/2006/relationships" xmlns:p="http://schemas.openxmlformats.org/presentationml/2006/main">
  <p:tag name="ISLIDE.DIAGRAM" val="#621810;"/>
</p:tagLst>
</file>

<file path=ppt/tags/tag6.xml><?xml version="1.0" encoding="utf-8"?>
<p:tagLst xmlns:a="http://schemas.openxmlformats.org/drawingml/2006/main" xmlns:r="http://schemas.openxmlformats.org/officeDocument/2006/relationships" xmlns:p="http://schemas.openxmlformats.org/presentationml/2006/main">
  <p:tag name="ISLIDE.DIAGRAM" val="#614567;"/>
</p:tagLst>
</file>

<file path=ppt/tags/tag7.xml><?xml version="1.0" encoding="utf-8"?>
<p:tagLst xmlns:a="http://schemas.openxmlformats.org/drawingml/2006/main" xmlns:r="http://schemas.openxmlformats.org/officeDocument/2006/relationships" xmlns:p="http://schemas.openxmlformats.org/presentationml/2006/main">
  <p:tag name="ISLIDE.DIAGRAM" val="#614571;"/>
</p:tagLst>
</file>

<file path=ppt/tags/tag8.xml><?xml version="1.0" encoding="utf-8"?>
<p:tagLst xmlns:a="http://schemas.openxmlformats.org/drawingml/2006/main" xmlns:r="http://schemas.openxmlformats.org/officeDocument/2006/relationships" xmlns:p="http://schemas.openxmlformats.org/presentationml/2006/main">
  <p:tag name="ISLIDE.DIAGRAM" val="#798925;"/>
</p:tagLst>
</file>

<file path=ppt/theme/theme1.xml><?xml version="1.0" encoding="utf-8"?>
<a:theme xmlns:a="http://schemas.openxmlformats.org/drawingml/2006/main" name="第一PPT，www.1ppt.com">
  <a:themeElements>
    <a:clrScheme name="自定义 131">
      <a:dk1>
        <a:srgbClr val="000000"/>
      </a:dk1>
      <a:lt1>
        <a:srgbClr val="FFFFFF"/>
      </a:lt1>
      <a:dk2>
        <a:srgbClr val="778495"/>
      </a:dk2>
      <a:lt2>
        <a:srgbClr val="F0F0F0"/>
      </a:lt2>
      <a:accent1>
        <a:srgbClr val="001BA4"/>
      </a:accent1>
      <a:accent2>
        <a:srgbClr val="4D4D4D"/>
      </a:accent2>
      <a:accent3>
        <a:srgbClr val="717171"/>
      </a:accent3>
      <a:accent4>
        <a:srgbClr val="999999"/>
      </a:accent4>
      <a:accent5>
        <a:srgbClr val="B6B6B6"/>
      </a:accent5>
      <a:accent6>
        <a:srgbClr val="D1D1D1"/>
      </a:accent6>
      <a:hlink>
        <a:srgbClr val="4472C4"/>
      </a:hlink>
      <a:folHlink>
        <a:srgbClr val="BFBFBF"/>
      </a:folHlink>
    </a:clrScheme>
    <a:fontScheme name="ywr0ebn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905</Words>
  <Application>Microsoft Office PowerPoint</Application>
  <PresentationFormat>宽屏</PresentationFormat>
  <Paragraphs>111</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等线</vt:lpstr>
      <vt:lpstr>微软雅黑</vt:lpstr>
      <vt:lpstr>Arial</vt:lpstr>
      <vt:lpstr>Calibri</vt:lpstr>
      <vt:lpstr>第一PPT，www.1ppt.com</vt:lpstr>
      <vt:lpstr>自定义设计方案</vt:lpstr>
      <vt:lpstr>PowerPoint 演示文稿</vt:lpstr>
      <vt:lpstr>PowerPoint 演示文稿</vt:lpstr>
      <vt:lpstr>课题背景</vt:lpstr>
      <vt:lpstr>课题背景</vt:lpstr>
      <vt:lpstr>PowerPoint 演示文稿</vt:lpstr>
      <vt:lpstr>主要内容</vt:lpstr>
      <vt:lpstr>预期解决的问题</vt:lpstr>
      <vt:lpstr>PowerPoint 演示文稿</vt:lpstr>
      <vt:lpstr>系统架构</vt:lpstr>
      <vt:lpstr>软硬件环境</vt:lpstr>
      <vt:lpstr>开发工具</vt:lpstr>
      <vt:lpstr>PowerPoint 演示文稿</vt:lpstr>
      <vt:lpstr>进度计划</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第一PPT</dc:creator>
  <cp:keywords>www.1ppt.com</cp:keywords>
  <dc:description>www.1ppt.com</dc:description>
  <cp:lastModifiedBy>谢 雨洋</cp:lastModifiedBy>
  <cp:revision>17</cp:revision>
  <dcterms:created xsi:type="dcterms:W3CDTF">2022-05-03T07:19:15Z</dcterms:created>
  <dcterms:modified xsi:type="dcterms:W3CDTF">2023-03-28T03:05:29Z</dcterms:modified>
</cp:coreProperties>
</file>