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8" r:id="rId3"/>
    <p:sldId id="257" r:id="rId4"/>
    <p:sldId id="261" r:id="rId5"/>
    <p:sldId id="262" r:id="rId6"/>
    <p:sldId id="265" r:id="rId7"/>
    <p:sldId id="263" r:id="rId8"/>
    <p:sldId id="266" r:id="rId9"/>
    <p:sldId id="264"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109324-6138-4079-24D6-34CA8D05D7F3}" name="Megan Eunpu" initials="ME" userId="300f5345e899cf7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B44E4"/>
    <a:srgbClr val="AC2BE4"/>
    <a:srgbClr val="D41ABE"/>
    <a:srgbClr val="E52B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13"/>
    <p:restoredTop sz="94694"/>
  </p:normalViewPr>
  <p:slideViewPr>
    <p:cSldViewPr snapToGrid="0">
      <p:cViewPr varScale="1">
        <p:scale>
          <a:sx n="121" d="100"/>
          <a:sy n="121" d="100"/>
        </p:scale>
        <p:origin x="2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147CD-71BD-47D0-A031-DA91161409F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6C047EE4-F3F7-468E-93DC-9AE239EA4CE1}">
      <dgm:prSet/>
      <dgm:spPr/>
      <dgm:t>
        <a:bodyPr/>
        <a:lstStyle/>
        <a:p>
          <a:pPr>
            <a:lnSpc>
              <a:spcPct val="100000"/>
            </a:lnSpc>
            <a:defRPr b="1"/>
          </a:pPr>
          <a:r>
            <a:rPr lang="en-US" dirty="0"/>
            <a:t>API didn’t have the information needed</a:t>
          </a:r>
        </a:p>
      </dgm:t>
    </dgm:pt>
    <dgm:pt modelId="{B3433499-F3FF-46DD-9479-738AA2B3EF75}" type="parTrans" cxnId="{BBDEABDA-8699-44BA-8670-324AAD6D8762}">
      <dgm:prSet/>
      <dgm:spPr/>
      <dgm:t>
        <a:bodyPr/>
        <a:lstStyle/>
        <a:p>
          <a:endParaRPr lang="en-US"/>
        </a:p>
      </dgm:t>
    </dgm:pt>
    <dgm:pt modelId="{AA937EB2-79E1-4E11-8BB5-BA6004200293}" type="sibTrans" cxnId="{BBDEABDA-8699-44BA-8670-324AAD6D8762}">
      <dgm:prSet/>
      <dgm:spPr/>
      <dgm:t>
        <a:bodyPr/>
        <a:lstStyle/>
        <a:p>
          <a:endParaRPr lang="en-US"/>
        </a:p>
      </dgm:t>
    </dgm:pt>
    <dgm:pt modelId="{953E8840-58A3-49D5-93EA-541335B0C7F3}">
      <dgm:prSet/>
      <dgm:spPr/>
      <dgm:t>
        <a:bodyPr/>
        <a:lstStyle/>
        <a:p>
          <a:pPr>
            <a:lnSpc>
              <a:spcPct val="100000"/>
            </a:lnSpc>
          </a:pPr>
          <a:r>
            <a:rPr lang="en-US"/>
            <a:t>Inspected the front end, found a non-public API which had no credentialing, pinged that, received that data needed</a:t>
          </a:r>
        </a:p>
      </dgm:t>
    </dgm:pt>
    <dgm:pt modelId="{339B4FDF-74DC-4D37-B3E8-3C12A1A1B31F}" type="parTrans" cxnId="{9E9E3B2E-721E-4AE1-8E7D-938AEA2D6A6F}">
      <dgm:prSet/>
      <dgm:spPr/>
      <dgm:t>
        <a:bodyPr/>
        <a:lstStyle/>
        <a:p>
          <a:endParaRPr lang="en-US"/>
        </a:p>
      </dgm:t>
    </dgm:pt>
    <dgm:pt modelId="{D474EA6A-3779-4009-8018-95A69F2990FC}" type="sibTrans" cxnId="{9E9E3B2E-721E-4AE1-8E7D-938AEA2D6A6F}">
      <dgm:prSet/>
      <dgm:spPr/>
      <dgm:t>
        <a:bodyPr/>
        <a:lstStyle/>
        <a:p>
          <a:endParaRPr lang="en-US"/>
        </a:p>
      </dgm:t>
    </dgm:pt>
    <dgm:pt modelId="{0779181A-0E56-454F-9D1A-B56283751111}">
      <dgm:prSet/>
      <dgm:spPr/>
      <dgm:t>
        <a:bodyPr/>
        <a:lstStyle/>
        <a:p>
          <a:pPr>
            <a:lnSpc>
              <a:spcPct val="100000"/>
            </a:lnSpc>
            <a:defRPr b="1"/>
          </a:pPr>
          <a:r>
            <a:rPr lang="en-US"/>
            <a:t>Problem setting allowances and creating correct API keys</a:t>
          </a:r>
        </a:p>
      </dgm:t>
    </dgm:pt>
    <dgm:pt modelId="{0ABFE9D0-AF2B-432E-BD13-0ED7407B810B}" type="parTrans" cxnId="{286ABEC1-0F9E-444F-9065-FD6EEC5EFB2C}">
      <dgm:prSet/>
      <dgm:spPr/>
      <dgm:t>
        <a:bodyPr/>
        <a:lstStyle/>
        <a:p>
          <a:endParaRPr lang="en-US"/>
        </a:p>
      </dgm:t>
    </dgm:pt>
    <dgm:pt modelId="{2F9B4D77-1BED-4AA5-8770-5E832F127CBB}" type="sibTrans" cxnId="{286ABEC1-0F9E-444F-9065-FD6EEC5EFB2C}">
      <dgm:prSet/>
      <dgm:spPr/>
      <dgm:t>
        <a:bodyPr/>
        <a:lstStyle/>
        <a:p>
          <a:endParaRPr lang="en-US"/>
        </a:p>
      </dgm:t>
    </dgm:pt>
    <dgm:pt modelId="{297B656B-388D-4D58-8630-DAA8C702FCD4}">
      <dgm:prSet/>
      <dgm:spPr/>
      <dgm:t>
        <a:bodyPr/>
        <a:lstStyle/>
        <a:p>
          <a:pPr>
            <a:lnSpc>
              <a:spcPct val="100000"/>
            </a:lnSpc>
          </a:pPr>
          <a:r>
            <a:rPr lang="en-US"/>
            <a:t>Joined Polymarket Discord channel and worked with other developers to trouble shoot.  Able to resolve</a:t>
          </a:r>
        </a:p>
      </dgm:t>
    </dgm:pt>
    <dgm:pt modelId="{6B1A5C88-F75D-4A29-A3E6-A70701DFC061}" type="parTrans" cxnId="{C2575316-91B2-4177-8625-5454CBD7DC03}">
      <dgm:prSet/>
      <dgm:spPr/>
      <dgm:t>
        <a:bodyPr/>
        <a:lstStyle/>
        <a:p>
          <a:endParaRPr lang="en-US"/>
        </a:p>
      </dgm:t>
    </dgm:pt>
    <dgm:pt modelId="{E7372D18-05E9-4DDF-B5E4-052EE7F96230}" type="sibTrans" cxnId="{C2575316-91B2-4177-8625-5454CBD7DC03}">
      <dgm:prSet/>
      <dgm:spPr/>
      <dgm:t>
        <a:bodyPr/>
        <a:lstStyle/>
        <a:p>
          <a:endParaRPr lang="en-US"/>
        </a:p>
      </dgm:t>
    </dgm:pt>
    <dgm:pt modelId="{784B8AB3-F75D-410B-8169-767E6AC986AC}">
      <dgm:prSet/>
      <dgm:spPr/>
      <dgm:t>
        <a:bodyPr/>
        <a:lstStyle/>
        <a:p>
          <a:pPr>
            <a:lnSpc>
              <a:spcPct val="100000"/>
            </a:lnSpc>
            <a:defRPr b="1"/>
          </a:pPr>
          <a:r>
            <a:rPr lang="en-US"/>
            <a:t>Throw out junk trades or trades where the user was taking profit or selling at loss in an existing position</a:t>
          </a:r>
        </a:p>
      </dgm:t>
    </dgm:pt>
    <dgm:pt modelId="{DEBF819A-FC85-4FEA-BD11-2184E72ED480}" type="parTrans" cxnId="{DDC7E805-C76B-451D-9CE2-907A8DA2FC4E}">
      <dgm:prSet/>
      <dgm:spPr/>
      <dgm:t>
        <a:bodyPr/>
        <a:lstStyle/>
        <a:p>
          <a:endParaRPr lang="en-US"/>
        </a:p>
      </dgm:t>
    </dgm:pt>
    <dgm:pt modelId="{FA133B55-DA24-4CCC-A777-7B36E3EFAF37}" type="sibTrans" cxnId="{DDC7E805-C76B-451D-9CE2-907A8DA2FC4E}">
      <dgm:prSet/>
      <dgm:spPr/>
      <dgm:t>
        <a:bodyPr/>
        <a:lstStyle/>
        <a:p>
          <a:endParaRPr lang="en-US"/>
        </a:p>
      </dgm:t>
    </dgm:pt>
    <dgm:pt modelId="{9BA2D6A5-585C-473A-ABC8-34EA0C317B36}">
      <dgm:prSet/>
      <dgm:spPr/>
      <dgm:t>
        <a:bodyPr/>
        <a:lstStyle/>
        <a:p>
          <a:pPr>
            <a:lnSpc>
              <a:spcPct val="100000"/>
            </a:lnSpc>
          </a:pPr>
          <a:r>
            <a:rPr lang="en-US" dirty="0"/>
            <a:t>Created trade filter by USD size and existing position ROI</a:t>
          </a:r>
        </a:p>
      </dgm:t>
    </dgm:pt>
    <dgm:pt modelId="{62352DEF-5EDD-4F4B-8D1A-57FCE9F1B0FC}" type="parTrans" cxnId="{14243952-213D-48E0-B4C1-BA07D24D5DA4}">
      <dgm:prSet/>
      <dgm:spPr/>
      <dgm:t>
        <a:bodyPr/>
        <a:lstStyle/>
        <a:p>
          <a:endParaRPr lang="en-US"/>
        </a:p>
      </dgm:t>
    </dgm:pt>
    <dgm:pt modelId="{2E2B4D0B-184D-4E19-B45E-0F296D417D6B}" type="sibTrans" cxnId="{14243952-213D-48E0-B4C1-BA07D24D5DA4}">
      <dgm:prSet/>
      <dgm:spPr/>
      <dgm:t>
        <a:bodyPr/>
        <a:lstStyle/>
        <a:p>
          <a:endParaRPr lang="en-US"/>
        </a:p>
      </dgm:t>
    </dgm:pt>
    <dgm:pt modelId="{FE1F7A79-6522-43A3-B7FF-40B45EA6099B}" type="pres">
      <dgm:prSet presAssocID="{623147CD-71BD-47D0-A031-DA91161409F5}" presName="root" presStyleCnt="0">
        <dgm:presLayoutVars>
          <dgm:dir/>
          <dgm:resizeHandles val="exact"/>
        </dgm:presLayoutVars>
      </dgm:prSet>
      <dgm:spPr/>
    </dgm:pt>
    <dgm:pt modelId="{DF6953E0-CB88-4CFB-9492-A878F55A3902}" type="pres">
      <dgm:prSet presAssocID="{6C047EE4-F3F7-468E-93DC-9AE239EA4CE1}" presName="compNode" presStyleCnt="0"/>
      <dgm:spPr/>
    </dgm:pt>
    <dgm:pt modelId="{512DCCF4-7651-4FBB-8BC7-6989A4580B0F}" type="pres">
      <dgm:prSet presAssocID="{6C047EE4-F3F7-468E-93DC-9AE239EA4CE1}" presName="iconRect" presStyleLbl="node1" presStyleIdx="0" presStyleCnt="3" custLinFactNeighborX="77984" custLinFactNeighborY="-2371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880EA9A-F243-4981-B9EF-F009EE14D2CD}" type="pres">
      <dgm:prSet presAssocID="{6C047EE4-F3F7-468E-93DC-9AE239EA4CE1}" presName="iconSpace" presStyleCnt="0"/>
      <dgm:spPr/>
    </dgm:pt>
    <dgm:pt modelId="{9FF0D497-6AB9-44E6-831D-A63E2D6498DC}" type="pres">
      <dgm:prSet presAssocID="{6C047EE4-F3F7-468E-93DC-9AE239EA4CE1}" presName="parTx" presStyleLbl="revTx" presStyleIdx="0" presStyleCnt="6" custLinFactNeighborY="-15675">
        <dgm:presLayoutVars>
          <dgm:chMax val="0"/>
          <dgm:chPref val="0"/>
        </dgm:presLayoutVars>
      </dgm:prSet>
      <dgm:spPr/>
    </dgm:pt>
    <dgm:pt modelId="{A0011207-3298-409C-B64B-E3D549BF0FA9}" type="pres">
      <dgm:prSet presAssocID="{6C047EE4-F3F7-468E-93DC-9AE239EA4CE1}" presName="txSpace" presStyleCnt="0"/>
      <dgm:spPr/>
    </dgm:pt>
    <dgm:pt modelId="{947DB180-195D-47CE-BF70-7382F58D8114}" type="pres">
      <dgm:prSet presAssocID="{6C047EE4-F3F7-468E-93DC-9AE239EA4CE1}" presName="desTx" presStyleLbl="revTx" presStyleIdx="1" presStyleCnt="6">
        <dgm:presLayoutVars/>
      </dgm:prSet>
      <dgm:spPr/>
    </dgm:pt>
    <dgm:pt modelId="{5EA98BDC-4BD6-47A3-93E0-2BAD86DCE183}" type="pres">
      <dgm:prSet presAssocID="{AA937EB2-79E1-4E11-8BB5-BA6004200293}" presName="sibTrans" presStyleCnt="0"/>
      <dgm:spPr/>
    </dgm:pt>
    <dgm:pt modelId="{BFC978D8-8517-4A1F-90BD-0313279EBAA7}" type="pres">
      <dgm:prSet presAssocID="{0779181A-0E56-454F-9D1A-B56283751111}" presName="compNode" presStyleCnt="0"/>
      <dgm:spPr/>
    </dgm:pt>
    <dgm:pt modelId="{323A1C16-3D5E-4881-91A2-881ACB64200A}" type="pres">
      <dgm:prSet presAssocID="{0779181A-0E56-454F-9D1A-B56283751111}" presName="iconRect" presStyleLbl="node1" presStyleIdx="1" presStyleCnt="3" custLinFactNeighborX="77984" custLinFactNeighborY="-2371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A2D7163D-1BBE-48BB-9602-136A66209E84}" type="pres">
      <dgm:prSet presAssocID="{0779181A-0E56-454F-9D1A-B56283751111}" presName="iconSpace" presStyleCnt="0"/>
      <dgm:spPr/>
    </dgm:pt>
    <dgm:pt modelId="{04CBDE6C-0693-45DA-8452-B008943BC54A}" type="pres">
      <dgm:prSet presAssocID="{0779181A-0E56-454F-9D1A-B56283751111}" presName="parTx" presStyleLbl="revTx" presStyleIdx="2" presStyleCnt="6" custLinFactNeighborY="-15675">
        <dgm:presLayoutVars>
          <dgm:chMax val="0"/>
          <dgm:chPref val="0"/>
        </dgm:presLayoutVars>
      </dgm:prSet>
      <dgm:spPr/>
    </dgm:pt>
    <dgm:pt modelId="{1F205C6C-A7A2-455A-895F-CDC68E89856D}" type="pres">
      <dgm:prSet presAssocID="{0779181A-0E56-454F-9D1A-B56283751111}" presName="txSpace" presStyleCnt="0"/>
      <dgm:spPr/>
    </dgm:pt>
    <dgm:pt modelId="{D43E8E90-315E-408A-815C-82605877D30B}" type="pres">
      <dgm:prSet presAssocID="{0779181A-0E56-454F-9D1A-B56283751111}" presName="desTx" presStyleLbl="revTx" presStyleIdx="3" presStyleCnt="6">
        <dgm:presLayoutVars/>
      </dgm:prSet>
      <dgm:spPr/>
    </dgm:pt>
    <dgm:pt modelId="{2BF8C037-4297-40C2-92E2-184E4463F04F}" type="pres">
      <dgm:prSet presAssocID="{2F9B4D77-1BED-4AA5-8770-5E832F127CBB}" presName="sibTrans" presStyleCnt="0"/>
      <dgm:spPr/>
    </dgm:pt>
    <dgm:pt modelId="{0D7A4647-1061-4243-9A6F-61BBADC0AF16}" type="pres">
      <dgm:prSet presAssocID="{784B8AB3-F75D-410B-8169-767E6AC986AC}" presName="compNode" presStyleCnt="0"/>
      <dgm:spPr/>
    </dgm:pt>
    <dgm:pt modelId="{1BFA7829-D961-4214-A2E2-325BEADDF571}" type="pres">
      <dgm:prSet presAssocID="{784B8AB3-F75D-410B-8169-767E6AC986AC}" presName="iconRect" presStyleLbl="node1" presStyleIdx="2" presStyleCnt="3" custLinFactNeighborX="77984" custLinFactNeighborY="-2371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5A80626A-0463-4640-9AC3-5379CB73921C}" type="pres">
      <dgm:prSet presAssocID="{784B8AB3-F75D-410B-8169-767E6AC986AC}" presName="iconSpace" presStyleCnt="0"/>
      <dgm:spPr/>
    </dgm:pt>
    <dgm:pt modelId="{7BC6E2EF-CDF5-4C14-9CB4-02FFB94C3DDB}" type="pres">
      <dgm:prSet presAssocID="{784B8AB3-F75D-410B-8169-767E6AC986AC}" presName="parTx" presStyleLbl="revTx" presStyleIdx="4" presStyleCnt="6" custLinFactNeighborY="-15675">
        <dgm:presLayoutVars>
          <dgm:chMax val="0"/>
          <dgm:chPref val="0"/>
        </dgm:presLayoutVars>
      </dgm:prSet>
      <dgm:spPr/>
    </dgm:pt>
    <dgm:pt modelId="{8F79BB09-0122-48C7-8C97-A66A87F423F7}" type="pres">
      <dgm:prSet presAssocID="{784B8AB3-F75D-410B-8169-767E6AC986AC}" presName="txSpace" presStyleCnt="0"/>
      <dgm:spPr/>
    </dgm:pt>
    <dgm:pt modelId="{22571575-CB91-4A01-B073-1DC05DA176AA}" type="pres">
      <dgm:prSet presAssocID="{784B8AB3-F75D-410B-8169-767E6AC986AC}" presName="desTx" presStyleLbl="revTx" presStyleIdx="5" presStyleCnt="6">
        <dgm:presLayoutVars/>
      </dgm:prSet>
      <dgm:spPr/>
    </dgm:pt>
  </dgm:ptLst>
  <dgm:cxnLst>
    <dgm:cxn modelId="{DDC7E805-C76B-451D-9CE2-907A8DA2FC4E}" srcId="{623147CD-71BD-47D0-A031-DA91161409F5}" destId="{784B8AB3-F75D-410B-8169-767E6AC986AC}" srcOrd="2" destOrd="0" parTransId="{DEBF819A-FC85-4FEA-BD11-2184E72ED480}" sibTransId="{FA133B55-DA24-4CCC-A777-7B36E3EFAF37}"/>
    <dgm:cxn modelId="{C2575316-91B2-4177-8625-5454CBD7DC03}" srcId="{0779181A-0E56-454F-9D1A-B56283751111}" destId="{297B656B-388D-4D58-8630-DAA8C702FCD4}" srcOrd="0" destOrd="0" parTransId="{6B1A5C88-F75D-4A29-A3E6-A70701DFC061}" sibTransId="{E7372D18-05E9-4DDF-B5E4-052EE7F96230}"/>
    <dgm:cxn modelId="{9E9E3B2E-721E-4AE1-8E7D-938AEA2D6A6F}" srcId="{6C047EE4-F3F7-468E-93DC-9AE239EA4CE1}" destId="{953E8840-58A3-49D5-93EA-541335B0C7F3}" srcOrd="0" destOrd="0" parTransId="{339B4FDF-74DC-4D37-B3E8-3C12A1A1B31F}" sibTransId="{D474EA6A-3779-4009-8018-95A69F2990FC}"/>
    <dgm:cxn modelId="{E6E6BA35-3E9F-4AEE-9D22-410896C4CA2E}" type="presOf" srcId="{6C047EE4-F3F7-468E-93DC-9AE239EA4CE1}" destId="{9FF0D497-6AB9-44E6-831D-A63E2D6498DC}" srcOrd="0" destOrd="0" presId="urn:microsoft.com/office/officeart/2018/2/layout/IconLabelDescriptionList"/>
    <dgm:cxn modelId="{47DCB637-BBA6-4B38-8676-57B222A0B13F}" type="presOf" srcId="{0779181A-0E56-454F-9D1A-B56283751111}" destId="{04CBDE6C-0693-45DA-8452-B008943BC54A}" srcOrd="0" destOrd="0" presId="urn:microsoft.com/office/officeart/2018/2/layout/IconLabelDescriptionList"/>
    <dgm:cxn modelId="{05969342-9BFA-4FB5-A9CC-B184EF8D265E}" type="presOf" srcId="{953E8840-58A3-49D5-93EA-541335B0C7F3}" destId="{947DB180-195D-47CE-BF70-7382F58D8114}" srcOrd="0" destOrd="0" presId="urn:microsoft.com/office/officeart/2018/2/layout/IconLabelDescriptionList"/>
    <dgm:cxn modelId="{14243952-213D-48E0-B4C1-BA07D24D5DA4}" srcId="{784B8AB3-F75D-410B-8169-767E6AC986AC}" destId="{9BA2D6A5-585C-473A-ABC8-34EA0C317B36}" srcOrd="0" destOrd="0" parTransId="{62352DEF-5EDD-4F4B-8D1A-57FCE9F1B0FC}" sibTransId="{2E2B4D0B-184D-4E19-B45E-0F296D417D6B}"/>
    <dgm:cxn modelId="{FD94E871-ECA6-48DA-B554-609CCAEFDDCD}" type="presOf" srcId="{297B656B-388D-4D58-8630-DAA8C702FCD4}" destId="{D43E8E90-315E-408A-815C-82605877D30B}" srcOrd="0" destOrd="0" presId="urn:microsoft.com/office/officeart/2018/2/layout/IconLabelDescriptionList"/>
    <dgm:cxn modelId="{7283257B-93FA-4A8D-A3DE-3374FC1FC2E2}" type="presOf" srcId="{784B8AB3-F75D-410B-8169-767E6AC986AC}" destId="{7BC6E2EF-CDF5-4C14-9CB4-02FFB94C3DDB}" srcOrd="0" destOrd="0" presId="urn:microsoft.com/office/officeart/2018/2/layout/IconLabelDescriptionList"/>
    <dgm:cxn modelId="{1D063F8B-F768-432D-AE68-56840AA463F8}" type="presOf" srcId="{9BA2D6A5-585C-473A-ABC8-34EA0C317B36}" destId="{22571575-CB91-4A01-B073-1DC05DA176AA}" srcOrd="0" destOrd="0" presId="urn:microsoft.com/office/officeart/2018/2/layout/IconLabelDescriptionList"/>
    <dgm:cxn modelId="{286ABEC1-0F9E-444F-9065-FD6EEC5EFB2C}" srcId="{623147CD-71BD-47D0-A031-DA91161409F5}" destId="{0779181A-0E56-454F-9D1A-B56283751111}" srcOrd="1" destOrd="0" parTransId="{0ABFE9D0-AF2B-432E-BD13-0ED7407B810B}" sibTransId="{2F9B4D77-1BED-4AA5-8770-5E832F127CBB}"/>
    <dgm:cxn modelId="{BBDEABDA-8699-44BA-8670-324AAD6D8762}" srcId="{623147CD-71BD-47D0-A031-DA91161409F5}" destId="{6C047EE4-F3F7-468E-93DC-9AE239EA4CE1}" srcOrd="0" destOrd="0" parTransId="{B3433499-F3FF-46DD-9479-738AA2B3EF75}" sibTransId="{AA937EB2-79E1-4E11-8BB5-BA6004200293}"/>
    <dgm:cxn modelId="{76D7E4E4-E533-4303-BF09-AAD61102BA3D}" type="presOf" srcId="{623147CD-71BD-47D0-A031-DA91161409F5}" destId="{FE1F7A79-6522-43A3-B7FF-40B45EA6099B}" srcOrd="0" destOrd="0" presId="urn:microsoft.com/office/officeart/2018/2/layout/IconLabelDescriptionList"/>
    <dgm:cxn modelId="{968C67A9-6615-4BE7-8DCF-132411F3BA3A}" type="presParOf" srcId="{FE1F7A79-6522-43A3-B7FF-40B45EA6099B}" destId="{DF6953E0-CB88-4CFB-9492-A878F55A3902}" srcOrd="0" destOrd="0" presId="urn:microsoft.com/office/officeart/2018/2/layout/IconLabelDescriptionList"/>
    <dgm:cxn modelId="{C99B8811-E862-418C-B36D-3EC1053D2DFC}" type="presParOf" srcId="{DF6953E0-CB88-4CFB-9492-A878F55A3902}" destId="{512DCCF4-7651-4FBB-8BC7-6989A4580B0F}" srcOrd="0" destOrd="0" presId="urn:microsoft.com/office/officeart/2018/2/layout/IconLabelDescriptionList"/>
    <dgm:cxn modelId="{FA7F6CCF-FDBD-4F20-8881-38480CEA5B47}" type="presParOf" srcId="{DF6953E0-CB88-4CFB-9492-A878F55A3902}" destId="{5880EA9A-F243-4981-B9EF-F009EE14D2CD}" srcOrd="1" destOrd="0" presId="urn:microsoft.com/office/officeart/2018/2/layout/IconLabelDescriptionList"/>
    <dgm:cxn modelId="{43572CAA-D31B-4D62-8201-1F3C381D6F59}" type="presParOf" srcId="{DF6953E0-CB88-4CFB-9492-A878F55A3902}" destId="{9FF0D497-6AB9-44E6-831D-A63E2D6498DC}" srcOrd="2" destOrd="0" presId="urn:microsoft.com/office/officeart/2018/2/layout/IconLabelDescriptionList"/>
    <dgm:cxn modelId="{FABB6825-13E0-482A-A037-B2F24F09B110}" type="presParOf" srcId="{DF6953E0-CB88-4CFB-9492-A878F55A3902}" destId="{A0011207-3298-409C-B64B-E3D549BF0FA9}" srcOrd="3" destOrd="0" presId="urn:microsoft.com/office/officeart/2018/2/layout/IconLabelDescriptionList"/>
    <dgm:cxn modelId="{68BD910A-BD8A-4DFC-9B3E-1FBE485FBC9C}" type="presParOf" srcId="{DF6953E0-CB88-4CFB-9492-A878F55A3902}" destId="{947DB180-195D-47CE-BF70-7382F58D8114}" srcOrd="4" destOrd="0" presId="urn:microsoft.com/office/officeart/2018/2/layout/IconLabelDescriptionList"/>
    <dgm:cxn modelId="{A804DDF8-D74D-48A6-ABAB-279D146BE262}" type="presParOf" srcId="{FE1F7A79-6522-43A3-B7FF-40B45EA6099B}" destId="{5EA98BDC-4BD6-47A3-93E0-2BAD86DCE183}" srcOrd="1" destOrd="0" presId="urn:microsoft.com/office/officeart/2018/2/layout/IconLabelDescriptionList"/>
    <dgm:cxn modelId="{5F4DBE24-419A-48DE-9F39-8DBE50F35211}" type="presParOf" srcId="{FE1F7A79-6522-43A3-B7FF-40B45EA6099B}" destId="{BFC978D8-8517-4A1F-90BD-0313279EBAA7}" srcOrd="2" destOrd="0" presId="urn:microsoft.com/office/officeart/2018/2/layout/IconLabelDescriptionList"/>
    <dgm:cxn modelId="{C9BCF41F-A795-4602-AF89-ABCFF75BFDCC}" type="presParOf" srcId="{BFC978D8-8517-4A1F-90BD-0313279EBAA7}" destId="{323A1C16-3D5E-4881-91A2-881ACB64200A}" srcOrd="0" destOrd="0" presId="urn:microsoft.com/office/officeart/2018/2/layout/IconLabelDescriptionList"/>
    <dgm:cxn modelId="{8DE8E3F8-34AD-4B1E-85BC-D99B3E904269}" type="presParOf" srcId="{BFC978D8-8517-4A1F-90BD-0313279EBAA7}" destId="{A2D7163D-1BBE-48BB-9602-136A66209E84}" srcOrd="1" destOrd="0" presId="urn:microsoft.com/office/officeart/2018/2/layout/IconLabelDescriptionList"/>
    <dgm:cxn modelId="{B56E0108-6AE1-4330-A52F-4D7D85C5F6C5}" type="presParOf" srcId="{BFC978D8-8517-4A1F-90BD-0313279EBAA7}" destId="{04CBDE6C-0693-45DA-8452-B008943BC54A}" srcOrd="2" destOrd="0" presId="urn:microsoft.com/office/officeart/2018/2/layout/IconLabelDescriptionList"/>
    <dgm:cxn modelId="{CE606674-B877-416D-87A3-F5FB8268EE8E}" type="presParOf" srcId="{BFC978D8-8517-4A1F-90BD-0313279EBAA7}" destId="{1F205C6C-A7A2-455A-895F-CDC68E89856D}" srcOrd="3" destOrd="0" presId="urn:microsoft.com/office/officeart/2018/2/layout/IconLabelDescriptionList"/>
    <dgm:cxn modelId="{5A89A288-9F9C-49D5-A632-3C3D028FE480}" type="presParOf" srcId="{BFC978D8-8517-4A1F-90BD-0313279EBAA7}" destId="{D43E8E90-315E-408A-815C-82605877D30B}" srcOrd="4" destOrd="0" presId="urn:microsoft.com/office/officeart/2018/2/layout/IconLabelDescriptionList"/>
    <dgm:cxn modelId="{1F4FA810-4C15-4302-87A8-76DCBCB53E9C}" type="presParOf" srcId="{FE1F7A79-6522-43A3-B7FF-40B45EA6099B}" destId="{2BF8C037-4297-40C2-92E2-184E4463F04F}" srcOrd="3" destOrd="0" presId="urn:microsoft.com/office/officeart/2018/2/layout/IconLabelDescriptionList"/>
    <dgm:cxn modelId="{8646437A-0FC3-4965-AF9C-4D8510ED1091}" type="presParOf" srcId="{FE1F7A79-6522-43A3-B7FF-40B45EA6099B}" destId="{0D7A4647-1061-4243-9A6F-61BBADC0AF16}" srcOrd="4" destOrd="0" presId="urn:microsoft.com/office/officeart/2018/2/layout/IconLabelDescriptionList"/>
    <dgm:cxn modelId="{C17743A1-2FFB-49C1-A8B3-81C03603332A}" type="presParOf" srcId="{0D7A4647-1061-4243-9A6F-61BBADC0AF16}" destId="{1BFA7829-D961-4214-A2E2-325BEADDF571}" srcOrd="0" destOrd="0" presId="urn:microsoft.com/office/officeart/2018/2/layout/IconLabelDescriptionList"/>
    <dgm:cxn modelId="{7A08B38C-A5BE-4F58-BB2F-CE0C00FBC9F1}" type="presParOf" srcId="{0D7A4647-1061-4243-9A6F-61BBADC0AF16}" destId="{5A80626A-0463-4640-9AC3-5379CB73921C}" srcOrd="1" destOrd="0" presId="urn:microsoft.com/office/officeart/2018/2/layout/IconLabelDescriptionList"/>
    <dgm:cxn modelId="{011C9377-4E60-4D5D-8A57-422705F7DB30}" type="presParOf" srcId="{0D7A4647-1061-4243-9A6F-61BBADC0AF16}" destId="{7BC6E2EF-CDF5-4C14-9CB4-02FFB94C3DDB}" srcOrd="2" destOrd="0" presId="urn:microsoft.com/office/officeart/2018/2/layout/IconLabelDescriptionList"/>
    <dgm:cxn modelId="{53D4589B-93E9-4D08-9096-BC42572A8684}" type="presParOf" srcId="{0D7A4647-1061-4243-9A6F-61BBADC0AF16}" destId="{8F79BB09-0122-48C7-8C97-A66A87F423F7}" srcOrd="3" destOrd="0" presId="urn:microsoft.com/office/officeart/2018/2/layout/IconLabelDescriptionList"/>
    <dgm:cxn modelId="{5502F750-674D-4239-8F7A-357611792FBA}" type="presParOf" srcId="{0D7A4647-1061-4243-9A6F-61BBADC0AF16}" destId="{22571575-CB91-4A01-B073-1DC05DA176A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BF8B2-064A-4EE6-89BA-63C04AB0FA8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B253B4-9446-428F-817F-208B89F4D315}">
      <dgm:prSet/>
      <dgm:spPr/>
      <dgm:t>
        <a:bodyPr/>
        <a:lstStyle/>
        <a:p>
          <a:pPr>
            <a:lnSpc>
              <a:spcPct val="100000"/>
            </a:lnSpc>
            <a:defRPr b="1"/>
          </a:pPr>
          <a:r>
            <a:rPr lang="en-US"/>
            <a:t>Potential Next Steps</a:t>
          </a:r>
        </a:p>
      </dgm:t>
    </dgm:pt>
    <dgm:pt modelId="{2A433B35-DFE8-489D-9A8C-6B6C18ED5CEB}" type="parTrans" cxnId="{AB4688A6-DDA0-4B05-A9BF-20AF1850055C}">
      <dgm:prSet/>
      <dgm:spPr/>
      <dgm:t>
        <a:bodyPr/>
        <a:lstStyle/>
        <a:p>
          <a:endParaRPr lang="en-US"/>
        </a:p>
      </dgm:t>
    </dgm:pt>
    <dgm:pt modelId="{CC0D5586-61C1-40D6-B61B-2413B0C3CAE3}" type="sibTrans" cxnId="{AB4688A6-DDA0-4B05-A9BF-20AF1850055C}">
      <dgm:prSet/>
      <dgm:spPr/>
      <dgm:t>
        <a:bodyPr/>
        <a:lstStyle/>
        <a:p>
          <a:endParaRPr lang="en-US"/>
        </a:p>
      </dgm:t>
    </dgm:pt>
    <dgm:pt modelId="{316A2634-1D72-40E2-839C-A5CD729655F5}">
      <dgm:prSet/>
      <dgm:spPr/>
      <dgm:t>
        <a:bodyPr/>
        <a:lstStyle/>
        <a:p>
          <a:pPr>
            <a:lnSpc>
              <a:spcPct val="100000"/>
            </a:lnSpc>
          </a:pPr>
          <a:r>
            <a:rPr lang="en-US" dirty="0"/>
            <a:t>Building in more robust risk management framework</a:t>
          </a:r>
        </a:p>
      </dgm:t>
    </dgm:pt>
    <dgm:pt modelId="{63D30FB0-C375-46F3-B217-745A998597E2}" type="parTrans" cxnId="{8EEC4248-5353-4F96-9856-E31FB24AAD89}">
      <dgm:prSet/>
      <dgm:spPr/>
      <dgm:t>
        <a:bodyPr/>
        <a:lstStyle/>
        <a:p>
          <a:endParaRPr lang="en-US"/>
        </a:p>
      </dgm:t>
    </dgm:pt>
    <dgm:pt modelId="{BEDD2E30-5856-44B3-BA88-2C7F5A97F683}" type="sibTrans" cxnId="{8EEC4248-5353-4F96-9856-E31FB24AAD89}">
      <dgm:prSet/>
      <dgm:spPr/>
      <dgm:t>
        <a:bodyPr/>
        <a:lstStyle/>
        <a:p>
          <a:endParaRPr lang="en-US"/>
        </a:p>
      </dgm:t>
    </dgm:pt>
    <dgm:pt modelId="{2811B7E2-7D03-41DC-914B-68FE64A29706}">
      <dgm:prSet/>
      <dgm:spPr/>
      <dgm:t>
        <a:bodyPr/>
        <a:lstStyle/>
        <a:p>
          <a:pPr>
            <a:lnSpc>
              <a:spcPct val="100000"/>
            </a:lnSpc>
            <a:defRPr b="1"/>
          </a:pPr>
          <a:r>
            <a:rPr lang="en-US"/>
            <a:t>Additional questions to explore</a:t>
          </a:r>
        </a:p>
      </dgm:t>
    </dgm:pt>
    <dgm:pt modelId="{A6E78CDF-A24D-49E6-B878-AFEE0687AF4F}" type="parTrans" cxnId="{912239C6-1EED-4A49-839C-83671369E6A7}">
      <dgm:prSet/>
      <dgm:spPr/>
      <dgm:t>
        <a:bodyPr/>
        <a:lstStyle/>
        <a:p>
          <a:endParaRPr lang="en-US"/>
        </a:p>
      </dgm:t>
    </dgm:pt>
    <dgm:pt modelId="{EA0813C8-E6AD-4E75-A3B2-568754C6BC0F}" type="sibTrans" cxnId="{912239C6-1EED-4A49-839C-83671369E6A7}">
      <dgm:prSet/>
      <dgm:spPr/>
      <dgm:t>
        <a:bodyPr/>
        <a:lstStyle/>
        <a:p>
          <a:endParaRPr lang="en-US"/>
        </a:p>
      </dgm:t>
    </dgm:pt>
    <dgm:pt modelId="{7A14AF9F-1DBA-3D48-AF52-16970CF25433}">
      <dgm:prSet/>
      <dgm:spPr/>
      <dgm:t>
        <a:bodyPr/>
        <a:lstStyle/>
        <a:p>
          <a:pPr>
            <a:lnSpc>
              <a:spcPct val="100000"/>
            </a:lnSpc>
          </a:pPr>
          <a:r>
            <a:rPr lang="en-US" dirty="0"/>
            <a:t>Building the monitor not in an internal API, but on public blockchain data.  The company could shut off access to internal API which would disconnect the wallet monitor.  Following the transaction on the the chain would provide a completely decentralized avenue for running the bot.</a:t>
          </a:r>
        </a:p>
      </dgm:t>
    </dgm:pt>
    <dgm:pt modelId="{DA7927CA-D66F-B44B-B775-B88F4D279D77}" type="parTrans" cxnId="{F2077107-7086-5240-A197-5A17732DFE9D}">
      <dgm:prSet/>
      <dgm:spPr/>
      <dgm:t>
        <a:bodyPr/>
        <a:lstStyle/>
        <a:p>
          <a:endParaRPr lang="en-US"/>
        </a:p>
      </dgm:t>
    </dgm:pt>
    <dgm:pt modelId="{00624497-DB91-434F-8041-3702B7B1264E}" type="sibTrans" cxnId="{F2077107-7086-5240-A197-5A17732DFE9D}">
      <dgm:prSet/>
      <dgm:spPr/>
      <dgm:t>
        <a:bodyPr/>
        <a:lstStyle/>
        <a:p>
          <a:endParaRPr lang="en-US"/>
        </a:p>
      </dgm:t>
    </dgm:pt>
    <dgm:pt modelId="{9B0BC1B8-2CCA-4CE3-BDC8-9A43DB464977}" type="pres">
      <dgm:prSet presAssocID="{9A5BF8B2-064A-4EE6-89BA-63C04AB0FA85}" presName="root" presStyleCnt="0">
        <dgm:presLayoutVars>
          <dgm:dir/>
          <dgm:resizeHandles val="exact"/>
        </dgm:presLayoutVars>
      </dgm:prSet>
      <dgm:spPr/>
    </dgm:pt>
    <dgm:pt modelId="{2CF66A94-66F6-4E7D-991E-AA9E9C9D9920}" type="pres">
      <dgm:prSet presAssocID="{8AB253B4-9446-428F-817F-208B89F4D315}" presName="compNode" presStyleCnt="0"/>
      <dgm:spPr/>
    </dgm:pt>
    <dgm:pt modelId="{D526C9ED-991B-4155-8D98-E877EEDCE147}" type="pres">
      <dgm:prSet presAssocID="{8AB253B4-9446-428F-817F-208B89F4D3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67D2FCA-57C5-493F-8688-D65688BF2BD5}" type="pres">
      <dgm:prSet presAssocID="{8AB253B4-9446-428F-817F-208B89F4D315}" presName="iconSpace" presStyleCnt="0"/>
      <dgm:spPr/>
    </dgm:pt>
    <dgm:pt modelId="{C07BC7FF-8518-464B-9BE4-F452925CD79B}" type="pres">
      <dgm:prSet presAssocID="{8AB253B4-9446-428F-817F-208B89F4D315}" presName="parTx" presStyleLbl="revTx" presStyleIdx="0" presStyleCnt="4">
        <dgm:presLayoutVars>
          <dgm:chMax val="0"/>
          <dgm:chPref val="0"/>
        </dgm:presLayoutVars>
      </dgm:prSet>
      <dgm:spPr/>
    </dgm:pt>
    <dgm:pt modelId="{2594CA40-E34B-445F-B4AB-1E55011A5925}" type="pres">
      <dgm:prSet presAssocID="{8AB253B4-9446-428F-817F-208B89F4D315}" presName="txSpace" presStyleCnt="0"/>
      <dgm:spPr/>
    </dgm:pt>
    <dgm:pt modelId="{7DEA6878-2069-4041-B0AF-25A6FA0CFA1B}" type="pres">
      <dgm:prSet presAssocID="{8AB253B4-9446-428F-817F-208B89F4D315}" presName="desTx" presStyleLbl="revTx" presStyleIdx="1" presStyleCnt="4">
        <dgm:presLayoutVars/>
      </dgm:prSet>
      <dgm:spPr/>
    </dgm:pt>
    <dgm:pt modelId="{4E47ED1A-4542-4DFA-82B2-A3BFB4067D9E}" type="pres">
      <dgm:prSet presAssocID="{CC0D5586-61C1-40D6-B61B-2413B0C3CAE3}" presName="sibTrans" presStyleCnt="0"/>
      <dgm:spPr/>
    </dgm:pt>
    <dgm:pt modelId="{5F239024-022C-4486-A585-5CFD64000D8A}" type="pres">
      <dgm:prSet presAssocID="{2811B7E2-7D03-41DC-914B-68FE64A29706}" presName="compNode" presStyleCnt="0"/>
      <dgm:spPr/>
    </dgm:pt>
    <dgm:pt modelId="{3CF30A9D-D64E-42A0-A704-FC93C6A60430}" type="pres">
      <dgm:prSet presAssocID="{2811B7E2-7D03-41DC-914B-68FE64A297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353FB8A6-77F0-438F-8AE9-DC1126625B09}" type="pres">
      <dgm:prSet presAssocID="{2811B7E2-7D03-41DC-914B-68FE64A29706}" presName="iconSpace" presStyleCnt="0"/>
      <dgm:spPr/>
    </dgm:pt>
    <dgm:pt modelId="{9501A943-06B2-4918-961C-138927FA9D0D}" type="pres">
      <dgm:prSet presAssocID="{2811B7E2-7D03-41DC-914B-68FE64A29706}" presName="parTx" presStyleLbl="revTx" presStyleIdx="2" presStyleCnt="4">
        <dgm:presLayoutVars>
          <dgm:chMax val="0"/>
          <dgm:chPref val="0"/>
        </dgm:presLayoutVars>
      </dgm:prSet>
      <dgm:spPr/>
    </dgm:pt>
    <dgm:pt modelId="{2E6A882F-980D-4D68-9AF1-9D3E6DA5FC5B}" type="pres">
      <dgm:prSet presAssocID="{2811B7E2-7D03-41DC-914B-68FE64A29706}" presName="txSpace" presStyleCnt="0"/>
      <dgm:spPr/>
    </dgm:pt>
    <dgm:pt modelId="{195DE866-15E3-4BF0-ACA6-9B4275CE783A}" type="pres">
      <dgm:prSet presAssocID="{2811B7E2-7D03-41DC-914B-68FE64A29706}" presName="desTx" presStyleLbl="revTx" presStyleIdx="3" presStyleCnt="4">
        <dgm:presLayoutVars/>
      </dgm:prSet>
      <dgm:spPr/>
    </dgm:pt>
  </dgm:ptLst>
  <dgm:cxnLst>
    <dgm:cxn modelId="{B6635D06-8309-1A49-9A9F-029332A4DF12}" type="presOf" srcId="{8AB253B4-9446-428F-817F-208B89F4D315}" destId="{C07BC7FF-8518-464B-9BE4-F452925CD79B}" srcOrd="0" destOrd="0" presId="urn:microsoft.com/office/officeart/2018/2/layout/IconLabelDescriptionList"/>
    <dgm:cxn modelId="{F2077107-7086-5240-A197-5A17732DFE9D}" srcId="{2811B7E2-7D03-41DC-914B-68FE64A29706}" destId="{7A14AF9F-1DBA-3D48-AF52-16970CF25433}" srcOrd="0" destOrd="0" parTransId="{DA7927CA-D66F-B44B-B775-B88F4D279D77}" sibTransId="{00624497-DB91-434F-8041-3702B7B1264E}"/>
    <dgm:cxn modelId="{31714C1D-440A-7345-95EB-3E588E1BB75B}" type="presOf" srcId="{9A5BF8B2-064A-4EE6-89BA-63C04AB0FA85}" destId="{9B0BC1B8-2CCA-4CE3-BDC8-9A43DB464977}" srcOrd="0" destOrd="0" presId="urn:microsoft.com/office/officeart/2018/2/layout/IconLabelDescriptionList"/>
    <dgm:cxn modelId="{99F83B38-9524-EF4A-8B4D-EBDC52C66974}" type="presOf" srcId="{7A14AF9F-1DBA-3D48-AF52-16970CF25433}" destId="{195DE866-15E3-4BF0-ACA6-9B4275CE783A}" srcOrd="0" destOrd="0" presId="urn:microsoft.com/office/officeart/2018/2/layout/IconLabelDescriptionList"/>
    <dgm:cxn modelId="{8EEC4248-5353-4F96-9856-E31FB24AAD89}" srcId="{8AB253B4-9446-428F-817F-208B89F4D315}" destId="{316A2634-1D72-40E2-839C-A5CD729655F5}" srcOrd="0" destOrd="0" parTransId="{63D30FB0-C375-46F3-B217-745A998597E2}" sibTransId="{BEDD2E30-5856-44B3-BA88-2C7F5A97F683}"/>
    <dgm:cxn modelId="{9F40CC62-7DFF-374E-90DD-0B6DC633762B}" type="presOf" srcId="{316A2634-1D72-40E2-839C-A5CD729655F5}" destId="{7DEA6878-2069-4041-B0AF-25A6FA0CFA1B}" srcOrd="0" destOrd="0" presId="urn:microsoft.com/office/officeart/2018/2/layout/IconLabelDescriptionList"/>
    <dgm:cxn modelId="{AB4688A6-DDA0-4B05-A9BF-20AF1850055C}" srcId="{9A5BF8B2-064A-4EE6-89BA-63C04AB0FA85}" destId="{8AB253B4-9446-428F-817F-208B89F4D315}" srcOrd="0" destOrd="0" parTransId="{2A433B35-DFE8-489D-9A8C-6B6C18ED5CEB}" sibTransId="{CC0D5586-61C1-40D6-B61B-2413B0C3CAE3}"/>
    <dgm:cxn modelId="{2905B3AF-698E-3F46-85C6-870FC9721C33}" type="presOf" srcId="{2811B7E2-7D03-41DC-914B-68FE64A29706}" destId="{9501A943-06B2-4918-961C-138927FA9D0D}" srcOrd="0" destOrd="0" presId="urn:microsoft.com/office/officeart/2018/2/layout/IconLabelDescriptionList"/>
    <dgm:cxn modelId="{912239C6-1EED-4A49-839C-83671369E6A7}" srcId="{9A5BF8B2-064A-4EE6-89BA-63C04AB0FA85}" destId="{2811B7E2-7D03-41DC-914B-68FE64A29706}" srcOrd="1" destOrd="0" parTransId="{A6E78CDF-A24D-49E6-B878-AFEE0687AF4F}" sibTransId="{EA0813C8-E6AD-4E75-A3B2-568754C6BC0F}"/>
    <dgm:cxn modelId="{5628E432-FCC5-5A4D-BC4D-BB6BFBCB5CD8}" type="presParOf" srcId="{9B0BC1B8-2CCA-4CE3-BDC8-9A43DB464977}" destId="{2CF66A94-66F6-4E7D-991E-AA9E9C9D9920}" srcOrd="0" destOrd="0" presId="urn:microsoft.com/office/officeart/2018/2/layout/IconLabelDescriptionList"/>
    <dgm:cxn modelId="{552BDEBD-0F6E-F04D-85CF-AB78CBF1C283}" type="presParOf" srcId="{2CF66A94-66F6-4E7D-991E-AA9E9C9D9920}" destId="{D526C9ED-991B-4155-8D98-E877EEDCE147}" srcOrd="0" destOrd="0" presId="urn:microsoft.com/office/officeart/2018/2/layout/IconLabelDescriptionList"/>
    <dgm:cxn modelId="{748681AC-4793-9E4B-8491-0C9BE363F7B0}" type="presParOf" srcId="{2CF66A94-66F6-4E7D-991E-AA9E9C9D9920}" destId="{667D2FCA-57C5-493F-8688-D65688BF2BD5}" srcOrd="1" destOrd="0" presId="urn:microsoft.com/office/officeart/2018/2/layout/IconLabelDescriptionList"/>
    <dgm:cxn modelId="{0B25A2C6-423C-474F-83FB-D1E75DF30CA7}" type="presParOf" srcId="{2CF66A94-66F6-4E7D-991E-AA9E9C9D9920}" destId="{C07BC7FF-8518-464B-9BE4-F452925CD79B}" srcOrd="2" destOrd="0" presId="urn:microsoft.com/office/officeart/2018/2/layout/IconLabelDescriptionList"/>
    <dgm:cxn modelId="{FA88B0F1-E9F7-7E49-8E90-489D2E2D2652}" type="presParOf" srcId="{2CF66A94-66F6-4E7D-991E-AA9E9C9D9920}" destId="{2594CA40-E34B-445F-B4AB-1E55011A5925}" srcOrd="3" destOrd="0" presId="urn:microsoft.com/office/officeart/2018/2/layout/IconLabelDescriptionList"/>
    <dgm:cxn modelId="{A34CDB10-1671-9840-900E-4CC404530950}" type="presParOf" srcId="{2CF66A94-66F6-4E7D-991E-AA9E9C9D9920}" destId="{7DEA6878-2069-4041-B0AF-25A6FA0CFA1B}" srcOrd="4" destOrd="0" presId="urn:microsoft.com/office/officeart/2018/2/layout/IconLabelDescriptionList"/>
    <dgm:cxn modelId="{CD376E7C-F4A0-C145-9551-AF6325276D66}" type="presParOf" srcId="{9B0BC1B8-2CCA-4CE3-BDC8-9A43DB464977}" destId="{4E47ED1A-4542-4DFA-82B2-A3BFB4067D9E}" srcOrd="1" destOrd="0" presId="urn:microsoft.com/office/officeart/2018/2/layout/IconLabelDescriptionList"/>
    <dgm:cxn modelId="{1BB8ED6F-2187-6347-AA99-67FF308A46FD}" type="presParOf" srcId="{9B0BC1B8-2CCA-4CE3-BDC8-9A43DB464977}" destId="{5F239024-022C-4486-A585-5CFD64000D8A}" srcOrd="2" destOrd="0" presId="urn:microsoft.com/office/officeart/2018/2/layout/IconLabelDescriptionList"/>
    <dgm:cxn modelId="{7CE362FD-BC25-0F48-8CC1-EC7CA7C11DAD}" type="presParOf" srcId="{5F239024-022C-4486-A585-5CFD64000D8A}" destId="{3CF30A9D-D64E-42A0-A704-FC93C6A60430}" srcOrd="0" destOrd="0" presId="urn:microsoft.com/office/officeart/2018/2/layout/IconLabelDescriptionList"/>
    <dgm:cxn modelId="{3121DAAA-E80A-C644-8321-B5B1213233C8}" type="presParOf" srcId="{5F239024-022C-4486-A585-5CFD64000D8A}" destId="{353FB8A6-77F0-438F-8AE9-DC1126625B09}" srcOrd="1" destOrd="0" presId="urn:microsoft.com/office/officeart/2018/2/layout/IconLabelDescriptionList"/>
    <dgm:cxn modelId="{29748986-E734-FA43-A7EE-1D6EC64194A0}" type="presParOf" srcId="{5F239024-022C-4486-A585-5CFD64000D8A}" destId="{9501A943-06B2-4918-961C-138927FA9D0D}" srcOrd="2" destOrd="0" presId="urn:microsoft.com/office/officeart/2018/2/layout/IconLabelDescriptionList"/>
    <dgm:cxn modelId="{1A9596F6-EF73-844B-9194-78C4FF851CA0}" type="presParOf" srcId="{5F239024-022C-4486-A585-5CFD64000D8A}" destId="{2E6A882F-980D-4D68-9AF1-9D3E6DA5FC5B}" srcOrd="3" destOrd="0" presId="urn:microsoft.com/office/officeart/2018/2/layout/IconLabelDescriptionList"/>
    <dgm:cxn modelId="{8D706BBA-1CEC-9446-9D11-D8618A455FF0}" type="presParOf" srcId="{5F239024-022C-4486-A585-5CFD64000D8A}" destId="{195DE866-15E3-4BF0-ACA6-9B4275CE783A}" srcOrd="4" destOrd="0" presId="urn:microsoft.com/office/officeart/2018/2/layout/IconLabelDescription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DCCF4-7651-4FBB-8BC7-6989A4580B0F}">
      <dsp:nvSpPr>
        <dsp:cNvPr id="0" name=""/>
        <dsp:cNvSpPr/>
      </dsp:nvSpPr>
      <dsp:spPr>
        <a:xfrm>
          <a:off x="831138" y="284156"/>
          <a:ext cx="1061648" cy="1061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F0D497-6AB9-44E6-831D-A63E2D6498DC}">
      <dsp:nvSpPr>
        <dsp:cNvPr id="0" name=""/>
        <dsp:cNvSpPr/>
      </dsp:nvSpPr>
      <dsp:spPr>
        <a:xfrm>
          <a:off x="3222" y="1574349"/>
          <a:ext cx="3033281" cy="867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API didn’t have the information needed</a:t>
          </a:r>
        </a:p>
      </dsp:txBody>
      <dsp:txXfrm>
        <a:off x="3222" y="1574349"/>
        <a:ext cx="3033281" cy="867328"/>
      </dsp:txXfrm>
    </dsp:sp>
    <dsp:sp modelId="{947DB180-195D-47CE-BF70-7382F58D8114}">
      <dsp:nvSpPr>
        <dsp:cNvPr id="0" name=""/>
        <dsp:cNvSpPr/>
      </dsp:nvSpPr>
      <dsp:spPr>
        <a:xfrm>
          <a:off x="3222" y="2630078"/>
          <a:ext cx="3033281" cy="52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Inspected the front end, found a non-public API which had no credentialing, pinged that, received that data needed</a:t>
          </a:r>
        </a:p>
      </dsp:txBody>
      <dsp:txXfrm>
        <a:off x="3222" y="2630078"/>
        <a:ext cx="3033281" cy="528138"/>
      </dsp:txXfrm>
    </dsp:sp>
    <dsp:sp modelId="{323A1C16-3D5E-4881-91A2-881ACB64200A}">
      <dsp:nvSpPr>
        <dsp:cNvPr id="0" name=""/>
        <dsp:cNvSpPr/>
      </dsp:nvSpPr>
      <dsp:spPr>
        <a:xfrm>
          <a:off x="4395243" y="284156"/>
          <a:ext cx="1061648" cy="1061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BDE6C-0693-45DA-8452-B008943BC54A}">
      <dsp:nvSpPr>
        <dsp:cNvPr id="0" name=""/>
        <dsp:cNvSpPr/>
      </dsp:nvSpPr>
      <dsp:spPr>
        <a:xfrm>
          <a:off x="3567327" y="1574349"/>
          <a:ext cx="3033281" cy="867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Problem setting allowances and creating correct API keys</a:t>
          </a:r>
        </a:p>
      </dsp:txBody>
      <dsp:txXfrm>
        <a:off x="3567327" y="1574349"/>
        <a:ext cx="3033281" cy="867328"/>
      </dsp:txXfrm>
    </dsp:sp>
    <dsp:sp modelId="{D43E8E90-315E-408A-815C-82605877D30B}">
      <dsp:nvSpPr>
        <dsp:cNvPr id="0" name=""/>
        <dsp:cNvSpPr/>
      </dsp:nvSpPr>
      <dsp:spPr>
        <a:xfrm>
          <a:off x="3567327" y="2630078"/>
          <a:ext cx="3033281" cy="52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Joined Polymarket Discord channel and worked with other developers to trouble shoot.  Able to resolve</a:t>
          </a:r>
        </a:p>
      </dsp:txBody>
      <dsp:txXfrm>
        <a:off x="3567327" y="2630078"/>
        <a:ext cx="3033281" cy="528138"/>
      </dsp:txXfrm>
    </dsp:sp>
    <dsp:sp modelId="{1BFA7829-D961-4214-A2E2-325BEADDF571}">
      <dsp:nvSpPr>
        <dsp:cNvPr id="0" name=""/>
        <dsp:cNvSpPr/>
      </dsp:nvSpPr>
      <dsp:spPr>
        <a:xfrm>
          <a:off x="7959349" y="284156"/>
          <a:ext cx="1061648" cy="1061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6E2EF-CDF5-4C14-9CB4-02FFB94C3DDB}">
      <dsp:nvSpPr>
        <dsp:cNvPr id="0" name=""/>
        <dsp:cNvSpPr/>
      </dsp:nvSpPr>
      <dsp:spPr>
        <a:xfrm>
          <a:off x="7131433" y="1574349"/>
          <a:ext cx="3033281" cy="867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Throw out junk trades or trades where the user was taking profit or selling at loss in an existing position</a:t>
          </a:r>
        </a:p>
      </dsp:txBody>
      <dsp:txXfrm>
        <a:off x="7131433" y="1574349"/>
        <a:ext cx="3033281" cy="867328"/>
      </dsp:txXfrm>
    </dsp:sp>
    <dsp:sp modelId="{22571575-CB91-4A01-B073-1DC05DA176AA}">
      <dsp:nvSpPr>
        <dsp:cNvPr id="0" name=""/>
        <dsp:cNvSpPr/>
      </dsp:nvSpPr>
      <dsp:spPr>
        <a:xfrm>
          <a:off x="7131433" y="2630078"/>
          <a:ext cx="3033281" cy="52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Created trade filter by USD size and existing position ROI</a:t>
          </a:r>
        </a:p>
      </dsp:txBody>
      <dsp:txXfrm>
        <a:off x="7131433" y="2630078"/>
        <a:ext cx="3033281" cy="528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6C9ED-991B-4155-8D98-E877EEDCE147}">
      <dsp:nvSpPr>
        <dsp:cNvPr id="0" name=""/>
        <dsp:cNvSpPr/>
      </dsp:nvSpPr>
      <dsp:spPr>
        <a:xfrm>
          <a:off x="1893" y="1181780"/>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7BC7FF-8518-464B-9BE4-F452925CD79B}">
      <dsp:nvSpPr>
        <dsp:cNvPr id="0" name=""/>
        <dsp:cNvSpPr/>
      </dsp:nvSpPr>
      <dsp:spPr>
        <a:xfrm>
          <a:off x="1893" y="241265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Potential Next Steps</a:t>
          </a:r>
        </a:p>
      </dsp:txBody>
      <dsp:txXfrm>
        <a:off x="1893" y="2412659"/>
        <a:ext cx="3138750" cy="470812"/>
      </dsp:txXfrm>
    </dsp:sp>
    <dsp:sp modelId="{7DEA6878-2069-4041-B0AF-25A6FA0CFA1B}">
      <dsp:nvSpPr>
        <dsp:cNvPr id="0" name=""/>
        <dsp:cNvSpPr/>
      </dsp:nvSpPr>
      <dsp:spPr>
        <a:xfrm>
          <a:off x="1893" y="2945014"/>
          <a:ext cx="3138750" cy="131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Building in more robust risk management framework</a:t>
          </a:r>
        </a:p>
      </dsp:txBody>
      <dsp:txXfrm>
        <a:off x="1893" y="2945014"/>
        <a:ext cx="3138750" cy="1313885"/>
      </dsp:txXfrm>
    </dsp:sp>
    <dsp:sp modelId="{3CF30A9D-D64E-42A0-A704-FC93C6A60430}">
      <dsp:nvSpPr>
        <dsp:cNvPr id="0" name=""/>
        <dsp:cNvSpPr/>
      </dsp:nvSpPr>
      <dsp:spPr>
        <a:xfrm>
          <a:off x="3689924" y="1181780"/>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01A943-06B2-4918-961C-138927FA9D0D}">
      <dsp:nvSpPr>
        <dsp:cNvPr id="0" name=""/>
        <dsp:cNvSpPr/>
      </dsp:nvSpPr>
      <dsp:spPr>
        <a:xfrm>
          <a:off x="3689924" y="241265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Additional questions to explore</a:t>
          </a:r>
        </a:p>
      </dsp:txBody>
      <dsp:txXfrm>
        <a:off x="3689924" y="2412659"/>
        <a:ext cx="3138750" cy="470812"/>
      </dsp:txXfrm>
    </dsp:sp>
    <dsp:sp modelId="{195DE866-15E3-4BF0-ACA6-9B4275CE783A}">
      <dsp:nvSpPr>
        <dsp:cNvPr id="0" name=""/>
        <dsp:cNvSpPr/>
      </dsp:nvSpPr>
      <dsp:spPr>
        <a:xfrm>
          <a:off x="3689924" y="2945014"/>
          <a:ext cx="3138750" cy="131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Building the monitor not in an internal API, but on public blockchain data.  The company could shut off access to internal API which would disconnect the wallet monitor.  Following the transaction on the the chain would provide a completely decentralized avenue for running the bot.</a:t>
          </a:r>
        </a:p>
      </dsp:txBody>
      <dsp:txXfrm>
        <a:off x="3689924" y="2945014"/>
        <a:ext cx="3138750" cy="13138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71A51-88D3-3B49-A931-A4F803247D02}"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26C91-FCC9-A948-A2C3-5C1245B789B2}" type="slidenum">
              <a:rPr lang="en-US" smtClean="0"/>
              <a:t>‹#›</a:t>
            </a:fld>
            <a:endParaRPr lang="en-US"/>
          </a:p>
        </p:txBody>
      </p:sp>
    </p:spTree>
    <p:extLst>
      <p:ext uri="{BB962C8B-B14F-4D97-AF65-F5344CB8AC3E}">
        <p14:creationId xmlns:p14="http://schemas.microsoft.com/office/powerpoint/2010/main" val="267421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Code / Screen Shot / Demo</a:t>
            </a:r>
          </a:p>
        </p:txBody>
      </p:sp>
      <p:sp>
        <p:nvSpPr>
          <p:cNvPr id="4" name="Slide Number Placeholder 3"/>
          <p:cNvSpPr>
            <a:spLocks noGrp="1"/>
          </p:cNvSpPr>
          <p:nvPr>
            <p:ph type="sldNum" sz="quarter" idx="5"/>
          </p:nvPr>
        </p:nvSpPr>
        <p:spPr/>
        <p:txBody>
          <a:bodyPr/>
          <a:lstStyle/>
          <a:p>
            <a:fld id="{00E26C91-FCC9-A948-A2C3-5C1245B789B2}" type="slidenum">
              <a:rPr lang="en-US" smtClean="0"/>
              <a:t>3</a:t>
            </a:fld>
            <a:endParaRPr lang="en-US"/>
          </a:p>
        </p:txBody>
      </p:sp>
    </p:spTree>
    <p:extLst>
      <p:ext uri="{BB962C8B-B14F-4D97-AF65-F5344CB8AC3E}">
        <p14:creationId xmlns:p14="http://schemas.microsoft.com/office/powerpoint/2010/main" val="154597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Code / Screen Shot / Demo</a:t>
            </a:r>
          </a:p>
        </p:txBody>
      </p:sp>
      <p:sp>
        <p:nvSpPr>
          <p:cNvPr id="4" name="Slide Number Placeholder 3"/>
          <p:cNvSpPr>
            <a:spLocks noGrp="1"/>
          </p:cNvSpPr>
          <p:nvPr>
            <p:ph type="sldNum" sz="quarter" idx="5"/>
          </p:nvPr>
        </p:nvSpPr>
        <p:spPr/>
        <p:txBody>
          <a:bodyPr/>
          <a:lstStyle/>
          <a:p>
            <a:fld id="{00E26C91-FCC9-A948-A2C3-5C1245B789B2}" type="slidenum">
              <a:rPr lang="en-US" smtClean="0"/>
              <a:t>4</a:t>
            </a:fld>
            <a:endParaRPr lang="en-US"/>
          </a:p>
        </p:txBody>
      </p:sp>
    </p:spTree>
    <p:extLst>
      <p:ext uri="{BB962C8B-B14F-4D97-AF65-F5344CB8AC3E}">
        <p14:creationId xmlns:p14="http://schemas.microsoft.com/office/powerpoint/2010/main" val="250146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If selling and already at a loss, don’t trade</a:t>
            </a:r>
          </a:p>
          <a:p>
            <a:pPr lvl="2"/>
            <a:r>
              <a:rPr lang="en-US" dirty="0"/>
              <a:t>If selling and already at a profit, don’t trade</a:t>
            </a:r>
          </a:p>
          <a:p>
            <a:pPr lvl="2"/>
            <a:r>
              <a:rPr lang="en-US" dirty="0"/>
              <a:t>If buying and already at a loss, don’t trade</a:t>
            </a:r>
          </a:p>
          <a:p>
            <a:pPr lvl="2"/>
            <a:r>
              <a:rPr lang="en-US" dirty="0"/>
              <a:t>If trade size is less than $X, don’t trade</a:t>
            </a:r>
          </a:p>
          <a:p>
            <a:pPr lvl="2"/>
            <a:r>
              <a:rPr lang="en-US" dirty="0"/>
              <a:t>If buying and already at profit, TRADE</a:t>
            </a:r>
          </a:p>
          <a:p>
            <a:pPr lvl="2"/>
            <a:endParaRPr lang="en-US" dirty="0"/>
          </a:p>
          <a:p>
            <a:endParaRPr lang="en-US" dirty="0"/>
          </a:p>
        </p:txBody>
      </p:sp>
      <p:sp>
        <p:nvSpPr>
          <p:cNvPr id="4" name="Slide Number Placeholder 3"/>
          <p:cNvSpPr>
            <a:spLocks noGrp="1"/>
          </p:cNvSpPr>
          <p:nvPr>
            <p:ph type="sldNum" sz="quarter" idx="5"/>
          </p:nvPr>
        </p:nvSpPr>
        <p:spPr/>
        <p:txBody>
          <a:bodyPr/>
          <a:lstStyle/>
          <a:p>
            <a:fld id="{00E26C91-FCC9-A948-A2C3-5C1245B789B2}" type="slidenum">
              <a:rPr lang="en-US" smtClean="0"/>
              <a:t>5</a:t>
            </a:fld>
            <a:endParaRPr lang="en-US"/>
          </a:p>
        </p:txBody>
      </p:sp>
    </p:spTree>
    <p:extLst>
      <p:ext uri="{BB962C8B-B14F-4D97-AF65-F5344CB8AC3E}">
        <p14:creationId xmlns:p14="http://schemas.microsoft.com/office/powerpoint/2010/main" val="83301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9/4/24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17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9/4/24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250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9/4/24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940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9/4/24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67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9/4/24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436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9/4/24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539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9/4/24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79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9/4/24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192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9/4/24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083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9/4/24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470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9/4/24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976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9/4/24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79448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acrylic paint">
            <a:extLst>
              <a:ext uri="{FF2B5EF4-FFF2-40B4-BE49-F238E27FC236}">
                <a16:creationId xmlns:a16="http://schemas.microsoft.com/office/drawing/2014/main" id="{288A902E-D482-E888-883C-4657C4277899}"/>
              </a:ext>
            </a:extLst>
          </p:cNvPr>
          <p:cNvPicPr>
            <a:picLocks noChangeAspect="1"/>
          </p:cNvPicPr>
          <p:nvPr/>
        </p:nvPicPr>
        <p:blipFill>
          <a:blip r:embed="rId2"/>
          <a:srcRect t="4260" b="14512"/>
          <a:stretch/>
        </p:blipFill>
        <p:spPr>
          <a:xfrm>
            <a:off x="20" y="10"/>
            <a:ext cx="12191980" cy="6857990"/>
          </a:xfrm>
          <a:prstGeom prst="rect">
            <a:avLst/>
          </a:prstGeom>
        </p:spPr>
      </p:pic>
      <p:sp>
        <p:nvSpPr>
          <p:cNvPr id="11"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3FF224-E649-0CD0-BB93-7B01E71C2986}"/>
              </a:ext>
            </a:extLst>
          </p:cNvPr>
          <p:cNvSpPr>
            <a:spLocks noGrp="1"/>
          </p:cNvSpPr>
          <p:nvPr>
            <p:ph type="ctrTitle"/>
          </p:nvPr>
        </p:nvSpPr>
        <p:spPr>
          <a:xfrm>
            <a:off x="5849388" y="4907629"/>
            <a:ext cx="3212386" cy="1185353"/>
          </a:xfrm>
        </p:spPr>
        <p:txBody>
          <a:bodyPr anchor="ctr">
            <a:normAutofit/>
          </a:bodyPr>
          <a:lstStyle/>
          <a:p>
            <a:r>
              <a:rPr lang="en-US" sz="2600" dirty="0"/>
              <a:t>Capstone Project</a:t>
            </a:r>
          </a:p>
        </p:txBody>
      </p:sp>
      <p:sp>
        <p:nvSpPr>
          <p:cNvPr id="3" name="Subtitle 2">
            <a:extLst>
              <a:ext uri="{FF2B5EF4-FFF2-40B4-BE49-F238E27FC236}">
                <a16:creationId xmlns:a16="http://schemas.microsoft.com/office/drawing/2014/main" id="{A1CFEED1-CA1E-DA40-BD7F-5E84B6669C9E}"/>
              </a:ext>
            </a:extLst>
          </p:cNvPr>
          <p:cNvSpPr>
            <a:spLocks noGrp="1"/>
          </p:cNvSpPr>
          <p:nvPr>
            <p:ph type="subTitle" idx="1"/>
          </p:nvPr>
        </p:nvSpPr>
        <p:spPr>
          <a:xfrm>
            <a:off x="9403912" y="4907629"/>
            <a:ext cx="2228641" cy="1185353"/>
          </a:xfrm>
        </p:spPr>
        <p:txBody>
          <a:bodyPr anchor="ctr">
            <a:normAutofit/>
          </a:bodyPr>
          <a:lstStyle/>
          <a:p>
            <a:r>
              <a:rPr lang="en-US" sz="1700" dirty="0"/>
              <a:t>Josh </a:t>
            </a:r>
            <a:r>
              <a:rPr lang="en-US" sz="1700" dirty="0" err="1"/>
              <a:t>Bazzano</a:t>
            </a:r>
            <a:endParaRPr lang="en-US" sz="1700" dirty="0"/>
          </a:p>
          <a:p>
            <a:r>
              <a:rPr lang="en-US" sz="1700" dirty="0"/>
              <a:t>Megan Eunpu</a:t>
            </a:r>
          </a:p>
        </p:txBody>
      </p:sp>
      <p:sp>
        <p:nvSpPr>
          <p:cNvPr id="13"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85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D0D74A-3876-DC9D-EC4B-270D40BEDBC8}"/>
              </a:ext>
            </a:extLst>
          </p:cNvPr>
          <p:cNvSpPr>
            <a:spLocks noGrp="1"/>
          </p:cNvSpPr>
          <p:nvPr>
            <p:ph type="title"/>
          </p:nvPr>
        </p:nvSpPr>
        <p:spPr>
          <a:xfrm>
            <a:off x="1045029" y="507160"/>
            <a:ext cx="2993571" cy="5438730"/>
          </a:xfrm>
        </p:spPr>
        <p:txBody>
          <a:bodyPr>
            <a:normAutofit/>
          </a:bodyPr>
          <a:lstStyle/>
          <a:p>
            <a:r>
              <a:rPr lang="en-US" sz="3200"/>
              <a:t>Next Steps</a:t>
            </a:r>
          </a:p>
        </p:txBody>
      </p:sp>
      <p:sp>
        <p:nvSpPr>
          <p:cNvPr id="24" name="Rectangle 2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E69D625-AFBC-7A54-8C7E-1404F120B685}"/>
              </a:ext>
            </a:extLst>
          </p:cNvPr>
          <p:cNvGraphicFramePr>
            <a:graphicFrameLocks noGrp="1"/>
          </p:cNvGraphicFramePr>
          <p:nvPr>
            <p:ph idx="1"/>
            <p:extLst>
              <p:ext uri="{D42A27DB-BD31-4B8C-83A1-F6EECF244321}">
                <p14:modId xmlns:p14="http://schemas.microsoft.com/office/powerpoint/2010/main" val="3819688131"/>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81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0A7D7C-6AAE-65A5-CD51-184666BDCCA1}"/>
              </a:ext>
            </a:extLst>
          </p:cNvPr>
          <p:cNvSpPr>
            <a:spLocks noGrp="1"/>
          </p:cNvSpPr>
          <p:nvPr>
            <p:ph type="title"/>
          </p:nvPr>
        </p:nvSpPr>
        <p:spPr>
          <a:xfrm>
            <a:off x="841246" y="978619"/>
            <a:ext cx="5991244" cy="1106424"/>
          </a:xfrm>
        </p:spPr>
        <p:txBody>
          <a:bodyPr>
            <a:normAutofit/>
          </a:bodyPr>
          <a:lstStyle/>
          <a:p>
            <a:r>
              <a:rPr lang="en-US" sz="3200"/>
              <a:t>Executive Summary</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E785BF7-F932-A715-A003-BDFA4EF53008}"/>
              </a:ext>
            </a:extLst>
          </p:cNvPr>
          <p:cNvSpPr>
            <a:spLocks noGrp="1"/>
          </p:cNvSpPr>
          <p:nvPr>
            <p:ph idx="1"/>
          </p:nvPr>
        </p:nvSpPr>
        <p:spPr>
          <a:xfrm>
            <a:off x="841248" y="2252870"/>
            <a:ext cx="5993892" cy="3560251"/>
          </a:xfrm>
        </p:spPr>
        <p:txBody>
          <a:bodyPr>
            <a:normAutofit/>
          </a:bodyPr>
          <a:lstStyle/>
          <a:p>
            <a:r>
              <a:rPr lang="en-US" sz="2400" dirty="0"/>
              <a:t>This project is an automated trading bot that works on the Polygon Blockchain.</a:t>
            </a:r>
          </a:p>
          <a:p>
            <a:pPr lvl="1"/>
            <a:r>
              <a:rPr lang="en-US" dirty="0"/>
              <a:t>Utilizes aspects of Python automation and trading with cryptocurrencies via </a:t>
            </a:r>
            <a:r>
              <a:rPr lang="en-US" dirty="0" err="1"/>
              <a:t>Metamask</a:t>
            </a:r>
            <a:r>
              <a:rPr lang="en-US" dirty="0"/>
              <a:t> wallet</a:t>
            </a:r>
          </a:p>
        </p:txBody>
      </p:sp>
      <p:pic>
        <p:nvPicPr>
          <p:cNvPr id="9" name="Graphic 8" descr="Robot">
            <a:extLst>
              <a:ext uri="{FF2B5EF4-FFF2-40B4-BE49-F238E27FC236}">
                <a16:creationId xmlns:a16="http://schemas.microsoft.com/office/drawing/2014/main" id="{9DD45AC8-130F-4A66-7159-3A5AF1413F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
        <p:nvSpPr>
          <p:cNvPr id="3" name="TextBox 2">
            <a:extLst>
              <a:ext uri="{FF2B5EF4-FFF2-40B4-BE49-F238E27FC236}">
                <a16:creationId xmlns:a16="http://schemas.microsoft.com/office/drawing/2014/main" id="{676BCF8A-1A47-418C-990C-3D6D2743E673}"/>
              </a:ext>
            </a:extLst>
          </p:cNvPr>
          <p:cNvSpPr txBox="1"/>
          <p:nvPr/>
        </p:nvSpPr>
        <p:spPr>
          <a:xfrm>
            <a:off x="-1860698" y="7868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6860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B14F2-9BF2-75D0-BBD7-4E347525C610}"/>
              </a:ext>
            </a:extLst>
          </p:cNvPr>
          <p:cNvSpPr>
            <a:spLocks noGrp="1"/>
          </p:cNvSpPr>
          <p:nvPr>
            <p:ph type="title"/>
          </p:nvPr>
        </p:nvSpPr>
        <p:spPr>
          <a:xfrm>
            <a:off x="621792" y="1161288"/>
            <a:ext cx="3602736" cy="4526280"/>
          </a:xfrm>
        </p:spPr>
        <p:txBody>
          <a:bodyPr>
            <a:normAutofit/>
          </a:bodyPr>
          <a:lstStyle/>
          <a:p>
            <a:r>
              <a:rPr lang="en-US" dirty="0"/>
              <a:t>The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7C69FB-1C13-8347-6B49-475569D2A7ED}"/>
              </a:ext>
            </a:extLst>
          </p:cNvPr>
          <p:cNvSpPr>
            <a:spLocks noGrp="1"/>
          </p:cNvSpPr>
          <p:nvPr>
            <p:ph idx="1"/>
          </p:nvPr>
        </p:nvSpPr>
        <p:spPr>
          <a:xfrm>
            <a:off x="5434149" y="932688"/>
            <a:ext cx="5916603" cy="4992624"/>
          </a:xfrm>
        </p:spPr>
        <p:txBody>
          <a:bodyPr anchor="ctr">
            <a:normAutofit/>
          </a:bodyPr>
          <a:lstStyle/>
          <a:p>
            <a:pPr marL="0" indent="0" algn="ctr">
              <a:buNone/>
            </a:pPr>
            <a:r>
              <a:rPr lang="en-US" sz="4800" dirty="0"/>
              <a:t>LIVE DEMO</a:t>
            </a:r>
          </a:p>
        </p:txBody>
      </p:sp>
    </p:spTree>
    <p:extLst>
      <p:ext uri="{BB962C8B-B14F-4D97-AF65-F5344CB8AC3E}">
        <p14:creationId xmlns:p14="http://schemas.microsoft.com/office/powerpoint/2010/main" val="131759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B14F2-9BF2-75D0-BBD7-4E347525C610}"/>
              </a:ext>
            </a:extLst>
          </p:cNvPr>
          <p:cNvSpPr>
            <a:spLocks noGrp="1"/>
          </p:cNvSpPr>
          <p:nvPr>
            <p:ph type="title"/>
          </p:nvPr>
        </p:nvSpPr>
        <p:spPr>
          <a:xfrm>
            <a:off x="841246" y="978619"/>
            <a:ext cx="5991244" cy="1106424"/>
          </a:xfrm>
        </p:spPr>
        <p:txBody>
          <a:bodyPr>
            <a:normAutofit/>
          </a:bodyPr>
          <a:lstStyle/>
          <a:p>
            <a:r>
              <a:rPr lang="en-US" sz="3200"/>
              <a:t>The Approach – Techniques Used</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7C69FB-1C13-8347-6B49-475569D2A7ED}"/>
              </a:ext>
            </a:extLst>
          </p:cNvPr>
          <p:cNvSpPr>
            <a:spLocks noGrp="1"/>
          </p:cNvSpPr>
          <p:nvPr>
            <p:ph idx="1"/>
          </p:nvPr>
        </p:nvSpPr>
        <p:spPr>
          <a:xfrm>
            <a:off x="841248" y="2252870"/>
            <a:ext cx="5993892" cy="3560251"/>
          </a:xfrm>
        </p:spPr>
        <p:txBody>
          <a:bodyPr>
            <a:noAutofit/>
          </a:bodyPr>
          <a:lstStyle/>
          <a:p>
            <a:pPr>
              <a:lnSpc>
                <a:spcPct val="100000"/>
              </a:lnSpc>
            </a:pPr>
            <a:r>
              <a:rPr lang="en-US" sz="1400" dirty="0"/>
              <a:t>Read API documentation</a:t>
            </a:r>
          </a:p>
          <a:p>
            <a:pPr>
              <a:lnSpc>
                <a:spcPct val="100000"/>
              </a:lnSpc>
            </a:pPr>
            <a:r>
              <a:rPr lang="en-US" sz="1400" dirty="0"/>
              <a:t>Inspect the website’s front end and feed request URLs into ChatGPT</a:t>
            </a:r>
          </a:p>
          <a:p>
            <a:pPr lvl="1">
              <a:lnSpc>
                <a:spcPct val="100000"/>
              </a:lnSpc>
            </a:pPr>
            <a:r>
              <a:rPr lang="en-US" sz="1400" dirty="0"/>
              <a:t>Build me a small script in Python that will perform a GET request for this URL</a:t>
            </a:r>
          </a:p>
          <a:p>
            <a:pPr>
              <a:lnSpc>
                <a:spcPct val="100000"/>
              </a:lnSpc>
            </a:pPr>
            <a:r>
              <a:rPr lang="en-US" sz="1400" dirty="0"/>
              <a:t>Compare API data to </a:t>
            </a:r>
            <a:r>
              <a:rPr lang="en-US" sz="1400" dirty="0" err="1"/>
              <a:t>Polyscan</a:t>
            </a:r>
            <a:r>
              <a:rPr lang="en-US" sz="1400" dirty="0"/>
              <a:t> block explorer data to cross-reference internal data feed with public blockchain data </a:t>
            </a:r>
          </a:p>
          <a:p>
            <a:pPr>
              <a:lnSpc>
                <a:spcPct val="100000"/>
              </a:lnSpc>
            </a:pPr>
            <a:r>
              <a:rPr lang="en-US" sz="1400" dirty="0"/>
              <a:t>Evaluate if trades coming through the wallet monitor were correct</a:t>
            </a:r>
          </a:p>
          <a:p>
            <a:pPr>
              <a:lnSpc>
                <a:spcPct val="100000"/>
              </a:lnSpc>
            </a:pPr>
            <a:r>
              <a:rPr lang="en-US" sz="1400" dirty="0"/>
              <a:t>Test if able to make trades out of personal wallet via Python scrips (yes)</a:t>
            </a:r>
          </a:p>
          <a:p>
            <a:pPr>
              <a:lnSpc>
                <a:spcPct val="100000"/>
              </a:lnSpc>
            </a:pPr>
            <a:r>
              <a:rPr lang="en-US" sz="1400" dirty="0"/>
              <a:t>Get scaffolding code, get it to work, clean it up, move it to a function holder file called </a:t>
            </a:r>
            <a:r>
              <a:rPr lang="en-US" sz="1400" dirty="0" err="1"/>
              <a:t>nice_funcs</a:t>
            </a:r>
            <a:r>
              <a:rPr lang="en-US" sz="1400" dirty="0"/>
              <a:t>, and import around the project, where necessary</a:t>
            </a:r>
          </a:p>
        </p:txBody>
      </p:sp>
      <p:pic>
        <p:nvPicPr>
          <p:cNvPr id="7" name="Graphic 6" descr="Laptop">
            <a:extLst>
              <a:ext uri="{FF2B5EF4-FFF2-40B4-BE49-F238E27FC236}">
                <a16:creationId xmlns:a16="http://schemas.microsoft.com/office/drawing/2014/main" id="{F50A797B-0B4D-E16C-7F7C-5E40EC3F83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387775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434623-A868-0F5A-33EE-CC94798E16BA}"/>
              </a:ext>
            </a:extLst>
          </p:cNvPr>
          <p:cNvSpPr>
            <a:spLocks noGrp="1"/>
          </p:cNvSpPr>
          <p:nvPr>
            <p:ph type="title"/>
          </p:nvPr>
        </p:nvSpPr>
        <p:spPr/>
        <p:txBody>
          <a:bodyPr/>
          <a:lstStyle/>
          <a:p>
            <a:r>
              <a:rPr lang="en-US" dirty="0"/>
              <a:t>Approach - Insights</a:t>
            </a:r>
          </a:p>
        </p:txBody>
      </p:sp>
      <p:graphicFrame>
        <p:nvGraphicFramePr>
          <p:cNvPr id="7" name="Content Placeholder 3">
            <a:extLst>
              <a:ext uri="{FF2B5EF4-FFF2-40B4-BE49-F238E27FC236}">
                <a16:creationId xmlns:a16="http://schemas.microsoft.com/office/drawing/2014/main" id="{5CD8FE30-8063-0CAA-8CEE-546620C95510}"/>
              </a:ext>
            </a:extLst>
          </p:cNvPr>
          <p:cNvGraphicFramePr>
            <a:graphicFrameLocks noGrp="1"/>
          </p:cNvGraphicFramePr>
          <p:nvPr>
            <p:ph idx="1"/>
            <p:extLst>
              <p:ext uri="{D42A27DB-BD31-4B8C-83A1-F6EECF244321}">
                <p14:modId xmlns:p14="http://schemas.microsoft.com/office/powerpoint/2010/main" val="490572618"/>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718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4D49-3EF7-67D2-AB1B-D8D873DE142F}"/>
              </a:ext>
            </a:extLst>
          </p:cNvPr>
          <p:cNvSpPr>
            <a:spLocks noGrp="1"/>
          </p:cNvSpPr>
          <p:nvPr>
            <p:ph type="title"/>
          </p:nvPr>
        </p:nvSpPr>
        <p:spPr/>
        <p:txBody>
          <a:bodyPr>
            <a:normAutofit fontScale="90000"/>
          </a:bodyPr>
          <a:lstStyle/>
          <a:p>
            <a:r>
              <a:rPr lang="en-US" dirty="0"/>
              <a:t>Results – Script #1 Wallet and Trade Monitor Bot</a:t>
            </a:r>
          </a:p>
        </p:txBody>
      </p:sp>
      <p:pic>
        <p:nvPicPr>
          <p:cNvPr id="8" name="Content Placeholder 7" descr="A screenshot of a computer&#10;&#10;Description automatically generated">
            <a:extLst>
              <a:ext uri="{FF2B5EF4-FFF2-40B4-BE49-F238E27FC236}">
                <a16:creationId xmlns:a16="http://schemas.microsoft.com/office/drawing/2014/main" id="{9E255B3B-3316-2BAD-60EB-D0477D919A1C}"/>
              </a:ext>
            </a:extLst>
          </p:cNvPr>
          <p:cNvPicPr>
            <a:picLocks noGrp="1" noChangeAspect="1"/>
          </p:cNvPicPr>
          <p:nvPr>
            <p:ph idx="1"/>
          </p:nvPr>
        </p:nvPicPr>
        <p:blipFill>
          <a:blip r:embed="rId2"/>
          <a:stretch>
            <a:fillRect/>
          </a:stretch>
        </p:blipFill>
        <p:spPr>
          <a:xfrm>
            <a:off x="1229868" y="2129846"/>
            <a:ext cx="9414320" cy="4179514"/>
          </a:xfrm>
        </p:spPr>
      </p:pic>
    </p:spTree>
    <p:extLst>
      <p:ext uri="{BB962C8B-B14F-4D97-AF65-F5344CB8AC3E}">
        <p14:creationId xmlns:p14="http://schemas.microsoft.com/office/powerpoint/2010/main" val="4656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4D49-3EF7-67D2-AB1B-D8D873DE142F}"/>
              </a:ext>
            </a:extLst>
          </p:cNvPr>
          <p:cNvSpPr>
            <a:spLocks noGrp="1"/>
          </p:cNvSpPr>
          <p:nvPr>
            <p:ph type="title"/>
          </p:nvPr>
        </p:nvSpPr>
        <p:spPr/>
        <p:txBody>
          <a:bodyPr/>
          <a:lstStyle/>
          <a:p>
            <a:r>
              <a:rPr lang="en-US" dirty="0"/>
              <a:t>Results – Script #2: Trade Execution Bot</a:t>
            </a:r>
          </a:p>
        </p:txBody>
      </p:sp>
      <p:pic>
        <p:nvPicPr>
          <p:cNvPr id="10" name="Content Placeholder 9" descr="A computer screen shot of white text&#10;&#10;Description automatically generated">
            <a:extLst>
              <a:ext uri="{FF2B5EF4-FFF2-40B4-BE49-F238E27FC236}">
                <a16:creationId xmlns:a16="http://schemas.microsoft.com/office/drawing/2014/main" id="{808285D1-631F-1CB3-EE10-4919EAA4C194}"/>
              </a:ext>
            </a:extLst>
          </p:cNvPr>
          <p:cNvPicPr>
            <a:picLocks noGrp="1" noChangeAspect="1"/>
          </p:cNvPicPr>
          <p:nvPr>
            <p:ph idx="1"/>
          </p:nvPr>
        </p:nvPicPr>
        <p:blipFill>
          <a:blip r:embed="rId2"/>
          <a:stretch>
            <a:fillRect/>
          </a:stretch>
        </p:blipFill>
        <p:spPr>
          <a:xfrm>
            <a:off x="1115568" y="2393156"/>
            <a:ext cx="10214422" cy="3150394"/>
          </a:xfrm>
        </p:spPr>
      </p:pic>
    </p:spTree>
    <p:extLst>
      <p:ext uri="{BB962C8B-B14F-4D97-AF65-F5344CB8AC3E}">
        <p14:creationId xmlns:p14="http://schemas.microsoft.com/office/powerpoint/2010/main" val="260324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C9AA-29B8-52C6-C5CC-46210AAF525E}"/>
              </a:ext>
            </a:extLst>
          </p:cNvPr>
          <p:cNvSpPr>
            <a:spLocks noGrp="1"/>
          </p:cNvSpPr>
          <p:nvPr>
            <p:ph type="title"/>
          </p:nvPr>
        </p:nvSpPr>
        <p:spPr/>
        <p:txBody>
          <a:bodyPr/>
          <a:lstStyle/>
          <a:p>
            <a:r>
              <a:rPr lang="en-US" dirty="0"/>
              <a:t>Results: Script #3: Risk Management Bot</a:t>
            </a:r>
          </a:p>
        </p:txBody>
      </p:sp>
      <p:pic>
        <p:nvPicPr>
          <p:cNvPr id="5" name="Content Placeholder 4" descr="A screenshot of a computer program&#10;&#10;Description automatically generated">
            <a:extLst>
              <a:ext uri="{FF2B5EF4-FFF2-40B4-BE49-F238E27FC236}">
                <a16:creationId xmlns:a16="http://schemas.microsoft.com/office/drawing/2014/main" id="{8E9C229D-71C4-C167-4C71-9468D9D82FFF}"/>
              </a:ext>
            </a:extLst>
          </p:cNvPr>
          <p:cNvPicPr>
            <a:picLocks noGrp="1" noChangeAspect="1"/>
          </p:cNvPicPr>
          <p:nvPr>
            <p:ph idx="1"/>
          </p:nvPr>
        </p:nvPicPr>
        <p:blipFill>
          <a:blip r:embed="rId2"/>
          <a:stretch>
            <a:fillRect/>
          </a:stretch>
        </p:blipFill>
        <p:spPr>
          <a:xfrm>
            <a:off x="1115568" y="2298764"/>
            <a:ext cx="10209093" cy="3544824"/>
          </a:xfrm>
        </p:spPr>
      </p:pic>
    </p:spTree>
    <p:extLst>
      <p:ext uri="{BB962C8B-B14F-4D97-AF65-F5344CB8AC3E}">
        <p14:creationId xmlns:p14="http://schemas.microsoft.com/office/powerpoint/2010/main" val="154904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4D49-3EF7-67D2-AB1B-D8D873DE142F}"/>
              </a:ext>
            </a:extLst>
          </p:cNvPr>
          <p:cNvSpPr>
            <a:spLocks noGrp="1"/>
          </p:cNvSpPr>
          <p:nvPr>
            <p:ph type="title"/>
          </p:nvPr>
        </p:nvSpPr>
        <p:spPr/>
        <p:txBody>
          <a:bodyPr>
            <a:normAutofit fontScale="90000"/>
          </a:bodyPr>
          <a:lstStyle/>
          <a:p>
            <a:r>
              <a:rPr lang="en-US" dirty="0"/>
              <a:t>Results – </a:t>
            </a:r>
            <a:r>
              <a:rPr lang="en-US" dirty="0" err="1"/>
              <a:t>Streamlit</a:t>
            </a:r>
            <a:r>
              <a:rPr lang="en-US" dirty="0"/>
              <a:t> Frontend: Monitored Trade Visualizations</a:t>
            </a:r>
          </a:p>
        </p:txBody>
      </p:sp>
      <p:pic>
        <p:nvPicPr>
          <p:cNvPr id="8" name="Content Placeholder 7" descr="A screenshot of a computer&#10;&#10;Description automatically generated">
            <a:extLst>
              <a:ext uri="{FF2B5EF4-FFF2-40B4-BE49-F238E27FC236}">
                <a16:creationId xmlns:a16="http://schemas.microsoft.com/office/drawing/2014/main" id="{C9D53B39-54B2-9DCF-1285-831207A5E5C4}"/>
              </a:ext>
            </a:extLst>
          </p:cNvPr>
          <p:cNvPicPr>
            <a:picLocks noGrp="1" noChangeAspect="1"/>
          </p:cNvPicPr>
          <p:nvPr>
            <p:ph idx="1"/>
          </p:nvPr>
        </p:nvPicPr>
        <p:blipFill>
          <a:blip r:embed="rId2"/>
          <a:stretch>
            <a:fillRect/>
          </a:stretch>
        </p:blipFill>
        <p:spPr>
          <a:xfrm>
            <a:off x="1244968" y="1992313"/>
            <a:ext cx="9759825" cy="4208462"/>
          </a:xfrm>
        </p:spPr>
      </p:pic>
    </p:spTree>
    <p:extLst>
      <p:ext uri="{BB962C8B-B14F-4D97-AF65-F5344CB8AC3E}">
        <p14:creationId xmlns:p14="http://schemas.microsoft.com/office/powerpoint/2010/main" val="424909963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400</Words>
  <Application>Microsoft Macintosh PowerPoint</Application>
  <PresentationFormat>Widescreen</PresentationFormat>
  <Paragraphs>42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Avenir Next LT Pro</vt:lpstr>
      <vt:lpstr>Calibri</vt:lpstr>
      <vt:lpstr>AccentBoxVTI</vt:lpstr>
      <vt:lpstr>Capstone Project</vt:lpstr>
      <vt:lpstr>Executive Summary</vt:lpstr>
      <vt:lpstr>The Approach</vt:lpstr>
      <vt:lpstr>The Approach – Techniques Used</vt:lpstr>
      <vt:lpstr>Approach - Insights</vt:lpstr>
      <vt:lpstr>Results – Script #1 Wallet and Trade Monitor Bot</vt:lpstr>
      <vt:lpstr>Results – Script #2: Trade Execution Bot</vt:lpstr>
      <vt:lpstr>Results: Script #3: Risk Management Bot</vt:lpstr>
      <vt:lpstr>Results – Streamlit Frontend: Monitored Trade Visualizations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Megan Eunpu</dc:creator>
  <cp:lastModifiedBy>Josh Bazzano</cp:lastModifiedBy>
  <cp:revision>8</cp:revision>
  <dcterms:created xsi:type="dcterms:W3CDTF">2024-09-03T12:57:26Z</dcterms:created>
  <dcterms:modified xsi:type="dcterms:W3CDTF">2024-09-05T00:21:53Z</dcterms:modified>
</cp:coreProperties>
</file>