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8B38A-2A1D-EB87-B1ED-3DB3C96B1E27}"/>
              </a:ext>
            </a:extLst>
          </p:cNvPr>
          <p:cNvSpPr/>
          <p:nvPr/>
        </p:nvSpPr>
        <p:spPr>
          <a:xfrm>
            <a:off x="2048256" y="0"/>
            <a:ext cx="10143744" cy="279545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7BC40-6C3F-C5E1-6A96-7941178B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215" y="460756"/>
            <a:ext cx="6612129" cy="2168143"/>
          </a:xfrm>
        </p:spPr>
        <p:txBody>
          <a:bodyPr/>
          <a:lstStyle/>
          <a:p>
            <a:r>
              <a:rPr lang="en-US" dirty="0"/>
              <a:t>IMAGE STEGANOGRAPHY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3971416-7546-406A-0428-2CA1616527A8}"/>
              </a:ext>
            </a:extLst>
          </p:cNvPr>
          <p:cNvSpPr/>
          <p:nvPr/>
        </p:nvSpPr>
        <p:spPr>
          <a:xfrm flipH="1">
            <a:off x="1335024" y="-1"/>
            <a:ext cx="713232" cy="2795451"/>
          </a:xfrm>
          <a:prstGeom prst="rtTriangl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CD5D4-5D51-A530-A29A-C86807C84696}"/>
              </a:ext>
            </a:extLst>
          </p:cNvPr>
          <p:cNvCxnSpPr>
            <a:stCxn id="6" idx="4"/>
            <a:endCxn id="6" idx="0"/>
          </p:cNvCxnSpPr>
          <p:nvPr/>
        </p:nvCxnSpPr>
        <p:spPr>
          <a:xfrm flipV="1">
            <a:off x="1335024" y="-1"/>
            <a:ext cx="713232" cy="27954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>
            <a:extLst>
              <a:ext uri="{FF2B5EF4-FFF2-40B4-BE49-F238E27FC236}">
                <a16:creationId xmlns:a16="http://schemas.microsoft.com/office/drawing/2014/main" id="{C5E164C6-6F44-44B6-AAEB-9798192F9D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45050" y="3514725"/>
            <a:ext cx="705485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NEW"/>
                <a:ea typeface="Cambria Math" panose="02040503050406030204" pitchFamily="18" charset="0"/>
              </a:rPr>
              <a:t>Created by: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NEW"/>
                <a:ea typeface="Cambria Math" panose="02040503050406030204" pitchFamily="18" charset="0"/>
              </a:rPr>
              <a:t>Megha Magadumakar-2GI19IS024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NEW"/>
                <a:ea typeface="Cambria Math" panose="02040503050406030204" pitchFamily="18" charset="0"/>
              </a:rPr>
              <a:t>Sanjana </a:t>
            </a:r>
            <a:r>
              <a:rPr lang="en-US" b="1" dirty="0" err="1">
                <a:latin typeface="NEW"/>
                <a:ea typeface="Cambria Math" panose="02040503050406030204" pitchFamily="18" charset="0"/>
              </a:rPr>
              <a:t>Sunadholi</a:t>
            </a:r>
            <a:r>
              <a:rPr lang="en-US" b="1" dirty="0">
                <a:latin typeface="NEW"/>
                <a:ea typeface="Cambria Math" panose="02040503050406030204" pitchFamily="18" charset="0"/>
              </a:rPr>
              <a:t> – 2GI19IS047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NEW"/>
                <a:ea typeface="Cambria Math" panose="02040503050406030204" pitchFamily="18" charset="0"/>
              </a:rPr>
              <a:t>Shweta Naik-2GI19IS050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latin typeface="NEW"/>
                <a:ea typeface="Cambria Math" panose="02040503050406030204" pitchFamily="18" charset="0"/>
              </a:rPr>
              <a:t>Tejaswini</a:t>
            </a:r>
            <a:r>
              <a:rPr lang="en-US" b="1" dirty="0">
                <a:latin typeface="NEW"/>
                <a:ea typeface="Cambria Math" panose="02040503050406030204" pitchFamily="18" charset="0"/>
              </a:rPr>
              <a:t> Naganoor-2GI19IS055</a:t>
            </a:r>
          </a:p>
          <a:p>
            <a:endParaRPr lang="en-US" dirty="0"/>
          </a:p>
        </p:txBody>
      </p:sp>
      <p:grpSp>
        <p:nvGrpSpPr>
          <p:cNvPr id="11" name="Group 4" descr="Illustration of a globe with a safety shield in the middle">
            <a:extLst>
              <a:ext uri="{FF2B5EF4-FFF2-40B4-BE49-F238E27FC236}">
                <a16:creationId xmlns:a16="http://schemas.microsoft.com/office/drawing/2014/main" id="{5DD7B125-D857-038A-D958-8DE3571126B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15984" y="115819"/>
            <a:ext cx="2498376" cy="2563810"/>
            <a:chOff x="4343" y="249"/>
            <a:chExt cx="1680" cy="1724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71D41540-1507-A7DD-109D-85EBC6E515E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43" y="249"/>
              <a:ext cx="1680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892050B-C4F6-25B5-031E-1933BF92A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867"/>
              <a:ext cx="373" cy="493"/>
            </a:xfrm>
            <a:custGeom>
              <a:avLst/>
              <a:gdLst>
                <a:gd name="T0" fmla="*/ 0 w 79"/>
                <a:gd name="T1" fmla="*/ 0 h 102"/>
                <a:gd name="T2" fmla="*/ 2 w 79"/>
                <a:gd name="T3" fmla="*/ 25 h 102"/>
                <a:gd name="T4" fmla="*/ 3 w 79"/>
                <a:gd name="T5" fmla="*/ 51 h 102"/>
                <a:gd name="T6" fmla="*/ 2 w 79"/>
                <a:gd name="T7" fmla="*/ 76 h 102"/>
                <a:gd name="T8" fmla="*/ 0 w 79"/>
                <a:gd name="T9" fmla="*/ 102 h 102"/>
                <a:gd name="T10" fmla="*/ 72 w 79"/>
                <a:gd name="T11" fmla="*/ 102 h 102"/>
                <a:gd name="T12" fmla="*/ 79 w 79"/>
                <a:gd name="T13" fmla="*/ 51 h 102"/>
                <a:gd name="T14" fmla="*/ 72 w 79"/>
                <a:gd name="T15" fmla="*/ 0 h 102"/>
                <a:gd name="T16" fmla="*/ 0 w 79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0" y="0"/>
                  </a:moveTo>
                  <a:cubicBezTo>
                    <a:pt x="1" y="8"/>
                    <a:pt x="2" y="17"/>
                    <a:pt x="2" y="25"/>
                  </a:cubicBezTo>
                  <a:cubicBezTo>
                    <a:pt x="3" y="34"/>
                    <a:pt x="3" y="42"/>
                    <a:pt x="3" y="51"/>
                  </a:cubicBezTo>
                  <a:cubicBezTo>
                    <a:pt x="3" y="59"/>
                    <a:pt x="3" y="68"/>
                    <a:pt x="2" y="76"/>
                  </a:cubicBezTo>
                  <a:cubicBezTo>
                    <a:pt x="2" y="85"/>
                    <a:pt x="1" y="93"/>
                    <a:pt x="0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7" y="85"/>
                    <a:pt x="79" y="68"/>
                    <a:pt x="79" y="51"/>
                  </a:cubicBezTo>
                  <a:cubicBezTo>
                    <a:pt x="79" y="33"/>
                    <a:pt x="77" y="16"/>
                    <a:pt x="7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C320D8A-AC64-5615-B3D5-F87BC6702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297"/>
              <a:ext cx="486" cy="445"/>
            </a:xfrm>
            <a:custGeom>
              <a:avLst/>
              <a:gdLst>
                <a:gd name="T0" fmla="*/ 24 w 103"/>
                <a:gd name="T1" fmla="*/ 44 h 92"/>
                <a:gd name="T2" fmla="*/ 31 w 103"/>
                <a:gd name="T3" fmla="*/ 68 h 92"/>
                <a:gd name="T4" fmla="*/ 37 w 103"/>
                <a:gd name="T5" fmla="*/ 92 h 92"/>
                <a:gd name="T6" fmla="*/ 103 w 103"/>
                <a:gd name="T7" fmla="*/ 92 h 92"/>
                <a:gd name="T8" fmla="*/ 85 w 103"/>
                <a:gd name="T9" fmla="*/ 62 h 92"/>
                <a:gd name="T10" fmla="*/ 61 w 103"/>
                <a:gd name="T11" fmla="*/ 36 h 92"/>
                <a:gd name="T12" fmla="*/ 32 w 103"/>
                <a:gd name="T13" fmla="*/ 15 h 92"/>
                <a:gd name="T14" fmla="*/ 0 w 103"/>
                <a:gd name="T15" fmla="*/ 0 h 92"/>
                <a:gd name="T16" fmla="*/ 13 w 103"/>
                <a:gd name="T17" fmla="*/ 21 h 92"/>
                <a:gd name="T18" fmla="*/ 24 w 103"/>
                <a:gd name="T19" fmla="*/ 4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92">
                  <a:moveTo>
                    <a:pt x="24" y="44"/>
                  </a:moveTo>
                  <a:cubicBezTo>
                    <a:pt x="27" y="52"/>
                    <a:pt x="29" y="60"/>
                    <a:pt x="31" y="68"/>
                  </a:cubicBezTo>
                  <a:cubicBezTo>
                    <a:pt x="33" y="76"/>
                    <a:pt x="35" y="84"/>
                    <a:pt x="37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98" y="82"/>
                    <a:pt x="92" y="71"/>
                    <a:pt x="85" y="62"/>
                  </a:cubicBezTo>
                  <a:cubicBezTo>
                    <a:pt x="78" y="52"/>
                    <a:pt x="70" y="44"/>
                    <a:pt x="61" y="36"/>
                  </a:cubicBezTo>
                  <a:cubicBezTo>
                    <a:pt x="52" y="28"/>
                    <a:pt x="43" y="21"/>
                    <a:pt x="32" y="15"/>
                  </a:cubicBezTo>
                  <a:cubicBezTo>
                    <a:pt x="22" y="9"/>
                    <a:pt x="12" y="4"/>
                    <a:pt x="0" y="0"/>
                  </a:cubicBezTo>
                  <a:cubicBezTo>
                    <a:pt x="5" y="7"/>
                    <a:pt x="10" y="14"/>
                    <a:pt x="13" y="21"/>
                  </a:cubicBezTo>
                  <a:cubicBezTo>
                    <a:pt x="17" y="29"/>
                    <a:pt x="21" y="36"/>
                    <a:pt x="24" y="44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263F9CB-6385-04B6-1F2D-D76349874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1480"/>
              <a:ext cx="486" cy="445"/>
            </a:xfrm>
            <a:custGeom>
              <a:avLst/>
              <a:gdLst>
                <a:gd name="T0" fmla="*/ 85 w 103"/>
                <a:gd name="T1" fmla="*/ 31 h 92"/>
                <a:gd name="T2" fmla="*/ 61 w 103"/>
                <a:gd name="T3" fmla="*/ 57 h 92"/>
                <a:gd name="T4" fmla="*/ 32 w 103"/>
                <a:gd name="T5" fmla="*/ 77 h 92"/>
                <a:gd name="T6" fmla="*/ 0 w 103"/>
                <a:gd name="T7" fmla="*/ 92 h 92"/>
                <a:gd name="T8" fmla="*/ 13 w 103"/>
                <a:gd name="T9" fmla="*/ 71 h 92"/>
                <a:gd name="T10" fmla="*/ 24 w 103"/>
                <a:gd name="T11" fmla="*/ 48 h 92"/>
                <a:gd name="T12" fmla="*/ 31 w 103"/>
                <a:gd name="T13" fmla="*/ 24 h 92"/>
                <a:gd name="T14" fmla="*/ 37 w 103"/>
                <a:gd name="T15" fmla="*/ 0 h 92"/>
                <a:gd name="T16" fmla="*/ 103 w 103"/>
                <a:gd name="T17" fmla="*/ 0 h 92"/>
                <a:gd name="T18" fmla="*/ 85 w 103"/>
                <a:gd name="T19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92">
                  <a:moveTo>
                    <a:pt x="85" y="31"/>
                  </a:moveTo>
                  <a:cubicBezTo>
                    <a:pt x="78" y="40"/>
                    <a:pt x="70" y="49"/>
                    <a:pt x="61" y="57"/>
                  </a:cubicBezTo>
                  <a:cubicBezTo>
                    <a:pt x="52" y="64"/>
                    <a:pt x="43" y="71"/>
                    <a:pt x="32" y="77"/>
                  </a:cubicBezTo>
                  <a:cubicBezTo>
                    <a:pt x="22" y="84"/>
                    <a:pt x="12" y="88"/>
                    <a:pt x="0" y="92"/>
                  </a:cubicBezTo>
                  <a:cubicBezTo>
                    <a:pt x="5" y="86"/>
                    <a:pt x="10" y="79"/>
                    <a:pt x="13" y="71"/>
                  </a:cubicBezTo>
                  <a:cubicBezTo>
                    <a:pt x="17" y="64"/>
                    <a:pt x="21" y="56"/>
                    <a:pt x="24" y="48"/>
                  </a:cubicBezTo>
                  <a:cubicBezTo>
                    <a:pt x="27" y="40"/>
                    <a:pt x="29" y="32"/>
                    <a:pt x="31" y="24"/>
                  </a:cubicBezTo>
                  <a:cubicBezTo>
                    <a:pt x="33" y="16"/>
                    <a:pt x="35" y="8"/>
                    <a:pt x="3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8" y="11"/>
                    <a:pt x="92" y="21"/>
                    <a:pt x="85" y="31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4DB1CFB-7BC4-2DAC-737F-5AE3174D7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1480"/>
              <a:ext cx="652" cy="493"/>
            </a:xfrm>
            <a:custGeom>
              <a:avLst/>
              <a:gdLst>
                <a:gd name="T0" fmla="*/ 138 w 138"/>
                <a:gd name="T1" fmla="*/ 0 h 102"/>
                <a:gd name="T2" fmla="*/ 0 w 138"/>
                <a:gd name="T3" fmla="*/ 0 h 102"/>
                <a:gd name="T4" fmla="*/ 5 w 138"/>
                <a:gd name="T5" fmla="*/ 18 h 102"/>
                <a:gd name="T6" fmla="*/ 12 w 138"/>
                <a:gd name="T7" fmla="*/ 40 h 102"/>
                <a:gd name="T8" fmla="*/ 22 w 138"/>
                <a:gd name="T9" fmla="*/ 63 h 102"/>
                <a:gd name="T10" fmla="*/ 35 w 138"/>
                <a:gd name="T11" fmla="*/ 83 h 102"/>
                <a:gd name="T12" fmla="*/ 51 w 138"/>
                <a:gd name="T13" fmla="*/ 97 h 102"/>
                <a:gd name="T14" fmla="*/ 69 w 138"/>
                <a:gd name="T15" fmla="*/ 102 h 102"/>
                <a:gd name="T16" fmla="*/ 87 w 138"/>
                <a:gd name="T17" fmla="*/ 97 h 102"/>
                <a:gd name="T18" fmla="*/ 103 w 138"/>
                <a:gd name="T19" fmla="*/ 83 h 102"/>
                <a:gd name="T20" fmla="*/ 116 w 138"/>
                <a:gd name="T21" fmla="*/ 63 h 102"/>
                <a:gd name="T22" fmla="*/ 126 w 138"/>
                <a:gd name="T23" fmla="*/ 40 h 102"/>
                <a:gd name="T24" fmla="*/ 133 w 138"/>
                <a:gd name="T25" fmla="*/ 18 h 102"/>
                <a:gd name="T26" fmla="*/ 138 w 138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02">
                  <a:moveTo>
                    <a:pt x="1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3" y="11"/>
                    <a:pt x="5" y="18"/>
                  </a:cubicBezTo>
                  <a:cubicBezTo>
                    <a:pt x="7" y="26"/>
                    <a:pt x="9" y="33"/>
                    <a:pt x="12" y="40"/>
                  </a:cubicBezTo>
                  <a:cubicBezTo>
                    <a:pt x="15" y="48"/>
                    <a:pt x="19" y="55"/>
                    <a:pt x="22" y="63"/>
                  </a:cubicBezTo>
                  <a:cubicBezTo>
                    <a:pt x="26" y="70"/>
                    <a:pt x="31" y="77"/>
                    <a:pt x="35" y="83"/>
                  </a:cubicBezTo>
                  <a:cubicBezTo>
                    <a:pt x="40" y="88"/>
                    <a:pt x="45" y="93"/>
                    <a:pt x="51" y="97"/>
                  </a:cubicBezTo>
                  <a:cubicBezTo>
                    <a:pt x="57" y="100"/>
                    <a:pt x="63" y="102"/>
                    <a:pt x="69" y="102"/>
                  </a:cubicBezTo>
                  <a:cubicBezTo>
                    <a:pt x="76" y="102"/>
                    <a:pt x="82" y="100"/>
                    <a:pt x="87" y="97"/>
                  </a:cubicBezTo>
                  <a:cubicBezTo>
                    <a:pt x="93" y="93"/>
                    <a:pt x="98" y="88"/>
                    <a:pt x="103" y="83"/>
                  </a:cubicBezTo>
                  <a:cubicBezTo>
                    <a:pt x="108" y="77"/>
                    <a:pt x="112" y="70"/>
                    <a:pt x="116" y="63"/>
                  </a:cubicBezTo>
                  <a:cubicBezTo>
                    <a:pt x="120" y="55"/>
                    <a:pt x="123" y="48"/>
                    <a:pt x="126" y="40"/>
                  </a:cubicBezTo>
                  <a:cubicBezTo>
                    <a:pt x="129" y="33"/>
                    <a:pt x="131" y="26"/>
                    <a:pt x="133" y="18"/>
                  </a:cubicBezTo>
                  <a:cubicBezTo>
                    <a:pt x="135" y="11"/>
                    <a:pt x="137" y="5"/>
                    <a:pt x="1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35BD69A-BC4B-B591-D536-2C48F6BCF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" y="867"/>
              <a:ext cx="722" cy="493"/>
            </a:xfrm>
            <a:custGeom>
              <a:avLst/>
              <a:gdLst>
                <a:gd name="T0" fmla="*/ 3 w 153"/>
                <a:gd name="T1" fmla="*/ 0 h 102"/>
                <a:gd name="T2" fmla="*/ 1 w 153"/>
                <a:gd name="T3" fmla="*/ 25 h 102"/>
                <a:gd name="T4" fmla="*/ 0 w 153"/>
                <a:gd name="T5" fmla="*/ 51 h 102"/>
                <a:gd name="T6" fmla="*/ 1 w 153"/>
                <a:gd name="T7" fmla="*/ 76 h 102"/>
                <a:gd name="T8" fmla="*/ 3 w 153"/>
                <a:gd name="T9" fmla="*/ 102 h 102"/>
                <a:gd name="T10" fmla="*/ 149 w 153"/>
                <a:gd name="T11" fmla="*/ 102 h 102"/>
                <a:gd name="T12" fmla="*/ 152 w 153"/>
                <a:gd name="T13" fmla="*/ 76 h 102"/>
                <a:gd name="T14" fmla="*/ 153 w 153"/>
                <a:gd name="T15" fmla="*/ 51 h 102"/>
                <a:gd name="T16" fmla="*/ 152 w 153"/>
                <a:gd name="T17" fmla="*/ 25 h 102"/>
                <a:gd name="T18" fmla="*/ 149 w 153"/>
                <a:gd name="T19" fmla="*/ 0 h 102"/>
                <a:gd name="T20" fmla="*/ 3 w 153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02">
                  <a:moveTo>
                    <a:pt x="3" y="0"/>
                  </a:moveTo>
                  <a:cubicBezTo>
                    <a:pt x="2" y="8"/>
                    <a:pt x="1" y="17"/>
                    <a:pt x="1" y="25"/>
                  </a:cubicBezTo>
                  <a:cubicBezTo>
                    <a:pt x="0" y="34"/>
                    <a:pt x="0" y="42"/>
                    <a:pt x="0" y="51"/>
                  </a:cubicBezTo>
                  <a:cubicBezTo>
                    <a:pt x="0" y="59"/>
                    <a:pt x="0" y="68"/>
                    <a:pt x="1" y="76"/>
                  </a:cubicBezTo>
                  <a:cubicBezTo>
                    <a:pt x="1" y="85"/>
                    <a:pt x="2" y="93"/>
                    <a:pt x="3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50" y="93"/>
                    <a:pt x="151" y="85"/>
                    <a:pt x="152" y="76"/>
                  </a:cubicBezTo>
                  <a:cubicBezTo>
                    <a:pt x="152" y="68"/>
                    <a:pt x="153" y="59"/>
                    <a:pt x="153" y="51"/>
                  </a:cubicBezTo>
                  <a:cubicBezTo>
                    <a:pt x="153" y="42"/>
                    <a:pt x="152" y="34"/>
                    <a:pt x="152" y="25"/>
                  </a:cubicBezTo>
                  <a:cubicBezTo>
                    <a:pt x="151" y="17"/>
                    <a:pt x="150" y="8"/>
                    <a:pt x="149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567FA0F-565E-3775-2FFF-3063668B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249"/>
              <a:ext cx="652" cy="493"/>
            </a:xfrm>
            <a:custGeom>
              <a:avLst/>
              <a:gdLst>
                <a:gd name="T0" fmla="*/ 22 w 138"/>
                <a:gd name="T1" fmla="*/ 40 h 102"/>
                <a:gd name="T2" fmla="*/ 35 w 138"/>
                <a:gd name="T3" fmla="*/ 20 h 102"/>
                <a:gd name="T4" fmla="*/ 51 w 138"/>
                <a:gd name="T5" fmla="*/ 6 h 102"/>
                <a:gd name="T6" fmla="*/ 69 w 138"/>
                <a:gd name="T7" fmla="*/ 0 h 102"/>
                <a:gd name="T8" fmla="*/ 87 w 138"/>
                <a:gd name="T9" fmla="*/ 6 h 102"/>
                <a:gd name="T10" fmla="*/ 103 w 138"/>
                <a:gd name="T11" fmla="*/ 20 h 102"/>
                <a:gd name="T12" fmla="*/ 116 w 138"/>
                <a:gd name="T13" fmla="*/ 40 h 102"/>
                <a:gd name="T14" fmla="*/ 126 w 138"/>
                <a:gd name="T15" fmla="*/ 62 h 102"/>
                <a:gd name="T16" fmla="*/ 133 w 138"/>
                <a:gd name="T17" fmla="*/ 84 h 102"/>
                <a:gd name="T18" fmla="*/ 138 w 138"/>
                <a:gd name="T19" fmla="*/ 102 h 102"/>
                <a:gd name="T20" fmla="*/ 0 w 138"/>
                <a:gd name="T21" fmla="*/ 102 h 102"/>
                <a:gd name="T22" fmla="*/ 5 w 138"/>
                <a:gd name="T23" fmla="*/ 84 h 102"/>
                <a:gd name="T24" fmla="*/ 12 w 138"/>
                <a:gd name="T25" fmla="*/ 62 h 102"/>
                <a:gd name="T26" fmla="*/ 22 w 138"/>
                <a:gd name="T27" fmla="*/ 4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02">
                  <a:moveTo>
                    <a:pt x="22" y="40"/>
                  </a:moveTo>
                  <a:cubicBezTo>
                    <a:pt x="26" y="32"/>
                    <a:pt x="31" y="26"/>
                    <a:pt x="35" y="20"/>
                  </a:cubicBezTo>
                  <a:cubicBezTo>
                    <a:pt x="40" y="14"/>
                    <a:pt x="45" y="9"/>
                    <a:pt x="51" y="6"/>
                  </a:cubicBezTo>
                  <a:cubicBezTo>
                    <a:pt x="57" y="2"/>
                    <a:pt x="63" y="0"/>
                    <a:pt x="69" y="0"/>
                  </a:cubicBezTo>
                  <a:cubicBezTo>
                    <a:pt x="76" y="0"/>
                    <a:pt x="82" y="2"/>
                    <a:pt x="87" y="6"/>
                  </a:cubicBezTo>
                  <a:cubicBezTo>
                    <a:pt x="93" y="9"/>
                    <a:pt x="98" y="14"/>
                    <a:pt x="103" y="20"/>
                  </a:cubicBezTo>
                  <a:cubicBezTo>
                    <a:pt x="108" y="26"/>
                    <a:pt x="112" y="32"/>
                    <a:pt x="116" y="40"/>
                  </a:cubicBezTo>
                  <a:cubicBezTo>
                    <a:pt x="120" y="47"/>
                    <a:pt x="123" y="55"/>
                    <a:pt x="126" y="62"/>
                  </a:cubicBezTo>
                  <a:cubicBezTo>
                    <a:pt x="129" y="70"/>
                    <a:pt x="131" y="77"/>
                    <a:pt x="133" y="84"/>
                  </a:cubicBezTo>
                  <a:cubicBezTo>
                    <a:pt x="135" y="91"/>
                    <a:pt x="137" y="97"/>
                    <a:pt x="138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" y="97"/>
                    <a:pt x="3" y="91"/>
                    <a:pt x="5" y="84"/>
                  </a:cubicBezTo>
                  <a:cubicBezTo>
                    <a:pt x="7" y="77"/>
                    <a:pt x="9" y="70"/>
                    <a:pt x="12" y="62"/>
                  </a:cubicBezTo>
                  <a:cubicBezTo>
                    <a:pt x="15" y="55"/>
                    <a:pt x="19" y="47"/>
                    <a:pt x="22" y="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C8EC5F6-E473-BE99-3FC9-E3BFEF28E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954"/>
              <a:ext cx="311" cy="338"/>
            </a:xfrm>
            <a:custGeom>
              <a:avLst/>
              <a:gdLst>
                <a:gd name="T0" fmla="*/ 31 w 66"/>
                <a:gd name="T1" fmla="*/ 69 h 70"/>
                <a:gd name="T2" fmla="*/ 24 w 66"/>
                <a:gd name="T3" fmla="*/ 64 h 70"/>
                <a:gd name="T4" fmla="*/ 16 w 66"/>
                <a:gd name="T5" fmla="*/ 58 h 70"/>
                <a:gd name="T6" fmla="*/ 10 w 66"/>
                <a:gd name="T7" fmla="*/ 52 h 70"/>
                <a:gd name="T8" fmla="*/ 5 w 66"/>
                <a:gd name="T9" fmla="*/ 44 h 70"/>
                <a:gd name="T10" fmla="*/ 1 w 66"/>
                <a:gd name="T11" fmla="*/ 35 h 70"/>
                <a:gd name="T12" fmla="*/ 0 w 66"/>
                <a:gd name="T13" fmla="*/ 26 h 70"/>
                <a:gd name="T14" fmla="*/ 0 w 66"/>
                <a:gd name="T15" fmla="*/ 9 h 70"/>
                <a:gd name="T16" fmla="*/ 2 w 66"/>
                <a:gd name="T17" fmla="*/ 9 h 70"/>
                <a:gd name="T18" fmla="*/ 12 w 66"/>
                <a:gd name="T19" fmla="*/ 7 h 70"/>
                <a:gd name="T20" fmla="*/ 21 w 66"/>
                <a:gd name="T21" fmla="*/ 3 h 70"/>
                <a:gd name="T22" fmla="*/ 26 w 66"/>
                <a:gd name="T23" fmla="*/ 0 h 70"/>
                <a:gd name="T24" fmla="*/ 33 w 66"/>
                <a:gd name="T25" fmla="*/ 0 h 70"/>
                <a:gd name="T26" fmla="*/ 39 w 66"/>
                <a:gd name="T27" fmla="*/ 0 h 70"/>
                <a:gd name="T28" fmla="*/ 44 w 66"/>
                <a:gd name="T29" fmla="*/ 3 h 70"/>
                <a:gd name="T30" fmla="*/ 53 w 66"/>
                <a:gd name="T31" fmla="*/ 7 h 70"/>
                <a:gd name="T32" fmla="*/ 63 w 66"/>
                <a:gd name="T33" fmla="*/ 9 h 70"/>
                <a:gd name="T34" fmla="*/ 66 w 66"/>
                <a:gd name="T35" fmla="*/ 9 h 70"/>
                <a:gd name="T36" fmla="*/ 66 w 66"/>
                <a:gd name="T37" fmla="*/ 26 h 70"/>
                <a:gd name="T38" fmla="*/ 64 w 66"/>
                <a:gd name="T39" fmla="*/ 35 h 70"/>
                <a:gd name="T40" fmla="*/ 61 w 66"/>
                <a:gd name="T41" fmla="*/ 44 h 70"/>
                <a:gd name="T42" fmla="*/ 55 w 66"/>
                <a:gd name="T43" fmla="*/ 52 h 70"/>
                <a:gd name="T44" fmla="*/ 49 w 66"/>
                <a:gd name="T45" fmla="*/ 58 h 70"/>
                <a:gd name="T46" fmla="*/ 41 w 66"/>
                <a:gd name="T47" fmla="*/ 64 h 70"/>
                <a:gd name="T48" fmla="*/ 34 w 66"/>
                <a:gd name="T49" fmla="*/ 69 h 70"/>
                <a:gd name="T50" fmla="*/ 33 w 66"/>
                <a:gd name="T51" fmla="*/ 70 h 70"/>
                <a:gd name="T52" fmla="*/ 31 w 66"/>
                <a:gd name="T53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70">
                  <a:moveTo>
                    <a:pt x="31" y="69"/>
                  </a:moveTo>
                  <a:cubicBezTo>
                    <a:pt x="29" y="68"/>
                    <a:pt x="26" y="66"/>
                    <a:pt x="24" y="64"/>
                  </a:cubicBezTo>
                  <a:cubicBezTo>
                    <a:pt x="21" y="62"/>
                    <a:pt x="19" y="60"/>
                    <a:pt x="16" y="58"/>
                  </a:cubicBezTo>
                  <a:cubicBezTo>
                    <a:pt x="14" y="56"/>
                    <a:pt x="12" y="54"/>
                    <a:pt x="10" y="52"/>
                  </a:cubicBezTo>
                  <a:cubicBezTo>
                    <a:pt x="8" y="49"/>
                    <a:pt x="6" y="47"/>
                    <a:pt x="5" y="44"/>
                  </a:cubicBezTo>
                  <a:cubicBezTo>
                    <a:pt x="3" y="41"/>
                    <a:pt x="2" y="38"/>
                    <a:pt x="1" y="35"/>
                  </a:cubicBezTo>
                  <a:cubicBezTo>
                    <a:pt x="0" y="32"/>
                    <a:pt x="0" y="29"/>
                    <a:pt x="0" y="2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5" y="9"/>
                    <a:pt x="9" y="8"/>
                    <a:pt x="12" y="7"/>
                  </a:cubicBezTo>
                  <a:cubicBezTo>
                    <a:pt x="15" y="6"/>
                    <a:pt x="18" y="5"/>
                    <a:pt x="21" y="3"/>
                  </a:cubicBezTo>
                  <a:cubicBezTo>
                    <a:pt x="23" y="2"/>
                    <a:pt x="25" y="1"/>
                    <a:pt x="26" y="0"/>
                  </a:cubicBezTo>
                  <a:cubicBezTo>
                    <a:pt x="28" y="0"/>
                    <a:pt x="30" y="0"/>
                    <a:pt x="33" y="0"/>
                  </a:cubicBezTo>
                  <a:cubicBezTo>
                    <a:pt x="35" y="0"/>
                    <a:pt x="37" y="0"/>
                    <a:pt x="39" y="0"/>
                  </a:cubicBezTo>
                  <a:cubicBezTo>
                    <a:pt x="41" y="1"/>
                    <a:pt x="43" y="2"/>
                    <a:pt x="44" y="3"/>
                  </a:cubicBezTo>
                  <a:cubicBezTo>
                    <a:pt x="47" y="5"/>
                    <a:pt x="50" y="6"/>
                    <a:pt x="53" y="7"/>
                  </a:cubicBezTo>
                  <a:cubicBezTo>
                    <a:pt x="57" y="8"/>
                    <a:pt x="60" y="9"/>
                    <a:pt x="63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66" y="29"/>
                    <a:pt x="65" y="32"/>
                    <a:pt x="64" y="35"/>
                  </a:cubicBezTo>
                  <a:cubicBezTo>
                    <a:pt x="63" y="38"/>
                    <a:pt x="62" y="41"/>
                    <a:pt x="61" y="44"/>
                  </a:cubicBezTo>
                  <a:cubicBezTo>
                    <a:pt x="59" y="47"/>
                    <a:pt x="57" y="49"/>
                    <a:pt x="55" y="52"/>
                  </a:cubicBezTo>
                  <a:cubicBezTo>
                    <a:pt x="53" y="54"/>
                    <a:pt x="51" y="56"/>
                    <a:pt x="49" y="58"/>
                  </a:cubicBezTo>
                  <a:cubicBezTo>
                    <a:pt x="47" y="60"/>
                    <a:pt x="44" y="62"/>
                    <a:pt x="41" y="64"/>
                  </a:cubicBezTo>
                  <a:cubicBezTo>
                    <a:pt x="39" y="66"/>
                    <a:pt x="36" y="68"/>
                    <a:pt x="34" y="69"/>
                  </a:cubicBezTo>
                  <a:cubicBezTo>
                    <a:pt x="33" y="70"/>
                    <a:pt x="33" y="70"/>
                    <a:pt x="33" y="70"/>
                  </a:cubicBezTo>
                  <a:lnTo>
                    <a:pt x="31" y="6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C5FBB4-1CC1-C6A5-395E-F30E44FED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297"/>
              <a:ext cx="486" cy="445"/>
            </a:xfrm>
            <a:custGeom>
              <a:avLst/>
              <a:gdLst>
                <a:gd name="T0" fmla="*/ 18 w 103"/>
                <a:gd name="T1" fmla="*/ 62 h 92"/>
                <a:gd name="T2" fmla="*/ 42 w 103"/>
                <a:gd name="T3" fmla="*/ 36 h 92"/>
                <a:gd name="T4" fmla="*/ 71 w 103"/>
                <a:gd name="T5" fmla="*/ 15 h 92"/>
                <a:gd name="T6" fmla="*/ 103 w 103"/>
                <a:gd name="T7" fmla="*/ 0 h 92"/>
                <a:gd name="T8" fmla="*/ 90 w 103"/>
                <a:gd name="T9" fmla="*/ 21 h 92"/>
                <a:gd name="T10" fmla="*/ 80 w 103"/>
                <a:gd name="T11" fmla="*/ 44 h 92"/>
                <a:gd name="T12" fmla="*/ 72 w 103"/>
                <a:gd name="T13" fmla="*/ 68 h 92"/>
                <a:gd name="T14" fmla="*/ 66 w 103"/>
                <a:gd name="T15" fmla="*/ 92 h 92"/>
                <a:gd name="T16" fmla="*/ 0 w 103"/>
                <a:gd name="T17" fmla="*/ 92 h 92"/>
                <a:gd name="T18" fmla="*/ 18 w 103"/>
                <a:gd name="T19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92">
                  <a:moveTo>
                    <a:pt x="18" y="62"/>
                  </a:moveTo>
                  <a:cubicBezTo>
                    <a:pt x="26" y="52"/>
                    <a:pt x="34" y="44"/>
                    <a:pt x="42" y="36"/>
                  </a:cubicBezTo>
                  <a:cubicBezTo>
                    <a:pt x="51" y="28"/>
                    <a:pt x="61" y="21"/>
                    <a:pt x="71" y="15"/>
                  </a:cubicBezTo>
                  <a:cubicBezTo>
                    <a:pt x="81" y="9"/>
                    <a:pt x="92" y="4"/>
                    <a:pt x="103" y="0"/>
                  </a:cubicBezTo>
                  <a:cubicBezTo>
                    <a:pt x="98" y="7"/>
                    <a:pt x="94" y="14"/>
                    <a:pt x="90" y="21"/>
                  </a:cubicBezTo>
                  <a:cubicBezTo>
                    <a:pt x="86" y="29"/>
                    <a:pt x="83" y="36"/>
                    <a:pt x="80" y="44"/>
                  </a:cubicBezTo>
                  <a:cubicBezTo>
                    <a:pt x="77" y="52"/>
                    <a:pt x="74" y="60"/>
                    <a:pt x="72" y="68"/>
                  </a:cubicBezTo>
                  <a:cubicBezTo>
                    <a:pt x="70" y="76"/>
                    <a:pt x="68" y="84"/>
                    <a:pt x="66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" y="82"/>
                    <a:pt x="11" y="71"/>
                    <a:pt x="18" y="62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24EACAC-18BB-1385-CBA9-616AA8DAA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" y="867"/>
              <a:ext cx="373" cy="493"/>
            </a:xfrm>
            <a:custGeom>
              <a:avLst/>
              <a:gdLst>
                <a:gd name="T0" fmla="*/ 0 w 79"/>
                <a:gd name="T1" fmla="*/ 51 h 102"/>
                <a:gd name="T2" fmla="*/ 7 w 79"/>
                <a:gd name="T3" fmla="*/ 0 h 102"/>
                <a:gd name="T4" fmla="*/ 79 w 79"/>
                <a:gd name="T5" fmla="*/ 0 h 102"/>
                <a:gd name="T6" fmla="*/ 77 w 79"/>
                <a:gd name="T7" fmla="*/ 25 h 102"/>
                <a:gd name="T8" fmla="*/ 76 w 79"/>
                <a:gd name="T9" fmla="*/ 51 h 102"/>
                <a:gd name="T10" fmla="*/ 77 w 79"/>
                <a:gd name="T11" fmla="*/ 76 h 102"/>
                <a:gd name="T12" fmla="*/ 79 w 79"/>
                <a:gd name="T13" fmla="*/ 102 h 102"/>
                <a:gd name="T14" fmla="*/ 7 w 79"/>
                <a:gd name="T15" fmla="*/ 102 h 102"/>
                <a:gd name="T16" fmla="*/ 0 w 79"/>
                <a:gd name="T17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0" y="51"/>
                  </a:moveTo>
                  <a:cubicBezTo>
                    <a:pt x="0" y="33"/>
                    <a:pt x="2" y="16"/>
                    <a:pt x="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8" y="8"/>
                    <a:pt x="78" y="17"/>
                    <a:pt x="77" y="25"/>
                  </a:cubicBezTo>
                  <a:cubicBezTo>
                    <a:pt x="76" y="34"/>
                    <a:pt x="76" y="42"/>
                    <a:pt x="76" y="51"/>
                  </a:cubicBezTo>
                  <a:cubicBezTo>
                    <a:pt x="76" y="59"/>
                    <a:pt x="76" y="68"/>
                    <a:pt x="77" y="76"/>
                  </a:cubicBezTo>
                  <a:cubicBezTo>
                    <a:pt x="78" y="85"/>
                    <a:pt x="78" y="93"/>
                    <a:pt x="79" y="102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2" y="85"/>
                    <a:pt x="0" y="68"/>
                    <a:pt x="0" y="51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2B452A6-DFDA-6A48-C46D-24D6AEC86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1480"/>
              <a:ext cx="486" cy="445"/>
            </a:xfrm>
            <a:custGeom>
              <a:avLst/>
              <a:gdLst>
                <a:gd name="T0" fmla="*/ 71 w 103"/>
                <a:gd name="T1" fmla="*/ 77 h 92"/>
                <a:gd name="T2" fmla="*/ 42 w 103"/>
                <a:gd name="T3" fmla="*/ 56 h 92"/>
                <a:gd name="T4" fmla="*/ 18 w 103"/>
                <a:gd name="T5" fmla="*/ 31 h 92"/>
                <a:gd name="T6" fmla="*/ 0 w 103"/>
                <a:gd name="T7" fmla="*/ 0 h 92"/>
                <a:gd name="T8" fmla="*/ 66 w 103"/>
                <a:gd name="T9" fmla="*/ 0 h 92"/>
                <a:gd name="T10" fmla="*/ 72 w 103"/>
                <a:gd name="T11" fmla="*/ 24 h 92"/>
                <a:gd name="T12" fmla="*/ 80 w 103"/>
                <a:gd name="T13" fmla="*/ 48 h 92"/>
                <a:gd name="T14" fmla="*/ 90 w 103"/>
                <a:gd name="T15" fmla="*/ 71 h 92"/>
                <a:gd name="T16" fmla="*/ 103 w 103"/>
                <a:gd name="T17" fmla="*/ 92 h 92"/>
                <a:gd name="T18" fmla="*/ 71 w 103"/>
                <a:gd name="T19" fmla="*/ 7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92">
                  <a:moveTo>
                    <a:pt x="71" y="77"/>
                  </a:moveTo>
                  <a:cubicBezTo>
                    <a:pt x="61" y="71"/>
                    <a:pt x="51" y="64"/>
                    <a:pt x="42" y="56"/>
                  </a:cubicBezTo>
                  <a:cubicBezTo>
                    <a:pt x="34" y="49"/>
                    <a:pt x="26" y="40"/>
                    <a:pt x="18" y="31"/>
                  </a:cubicBezTo>
                  <a:cubicBezTo>
                    <a:pt x="11" y="21"/>
                    <a:pt x="5" y="11"/>
                    <a:pt x="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8"/>
                    <a:pt x="70" y="16"/>
                    <a:pt x="72" y="24"/>
                  </a:cubicBezTo>
                  <a:cubicBezTo>
                    <a:pt x="74" y="32"/>
                    <a:pt x="77" y="40"/>
                    <a:pt x="80" y="48"/>
                  </a:cubicBezTo>
                  <a:cubicBezTo>
                    <a:pt x="83" y="56"/>
                    <a:pt x="86" y="64"/>
                    <a:pt x="90" y="71"/>
                  </a:cubicBezTo>
                  <a:cubicBezTo>
                    <a:pt x="94" y="79"/>
                    <a:pt x="98" y="86"/>
                    <a:pt x="103" y="92"/>
                  </a:cubicBezTo>
                  <a:cubicBezTo>
                    <a:pt x="92" y="88"/>
                    <a:pt x="81" y="83"/>
                    <a:pt x="71" y="77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1D1426-2EEC-B7E4-6F8A-2273A0BECB6A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335024" y="2795450"/>
            <a:ext cx="1085697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6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06AB-8D26-1E08-3586-0052ECA0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Steganography?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A99E-28B8-DF92-266D-6B9DE23E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699" y="1955800"/>
            <a:ext cx="9839323" cy="3479801"/>
          </a:xfrm>
        </p:spPr>
        <p:txBody>
          <a:bodyPr/>
          <a:lstStyle/>
          <a:p>
            <a:r>
              <a:rPr lang="en-US" dirty="0"/>
              <a:t>The word Steganography is derived from two Greek words- ‘</a:t>
            </a:r>
            <a:r>
              <a:rPr lang="en-US" dirty="0" err="1"/>
              <a:t>stegos</a:t>
            </a:r>
            <a:r>
              <a:rPr lang="en-US" dirty="0"/>
              <a:t>’ meaning ‘to cover’ and ‘</a:t>
            </a:r>
            <a:r>
              <a:rPr lang="en-US" dirty="0" err="1"/>
              <a:t>grayfia</a:t>
            </a:r>
            <a:r>
              <a:rPr lang="en-US" dirty="0"/>
              <a:t>’, meaning ‘writing’, thus translating to ‘covered writing’, or ‘hidden writing’.</a:t>
            </a:r>
          </a:p>
          <a:p>
            <a:r>
              <a:rPr lang="en-US" dirty="0"/>
              <a:t>“Steganography means hiding one piece of data within another”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Steganography is the technique of hiding secret data within an ordinary, non-secret, file or message in order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avoid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6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9EA4-9F1F-6AD3-BA57-9D30BC0B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315" y="453326"/>
            <a:ext cx="10018713" cy="1752599"/>
          </a:xfrm>
        </p:spPr>
        <p:txBody>
          <a:bodyPr/>
          <a:lstStyle/>
          <a:p>
            <a:r>
              <a:rPr lang="en-US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F1DB-7BFC-CF85-F209-DACBFB8FB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30403"/>
            <a:ext cx="9864724" cy="1295397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steganography,  is a type of steganography which entails concealing data by using an image of a different object as a cover.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Image Steganography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images are first transformed then message is embedded in it using bit-wise methods, that apply bit insertion and noise manipulation.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47A2A-92D8-B5F7-FF3A-CC895C2C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09" y="3334288"/>
            <a:ext cx="8029727" cy="26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3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7E5B-63C4-2925-257E-262AA7D9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9853E-EB3A-AEEA-422F-998B0AC4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4" y="2438398"/>
            <a:ext cx="7401037" cy="33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378598-6564-135E-B07E-98BFB05EF4CC}"/>
              </a:ext>
            </a:extLst>
          </p:cNvPr>
          <p:cNvSpPr txBox="1">
            <a:spLocks/>
          </p:cNvSpPr>
          <p:nvPr/>
        </p:nvSpPr>
        <p:spPr>
          <a:xfrm>
            <a:off x="2667361" y="2298700"/>
            <a:ext cx="8391523" cy="20023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600" dirty="0"/>
              <a:t>Demonstration-&gt;</a:t>
            </a:r>
          </a:p>
        </p:txBody>
      </p:sp>
    </p:spTree>
    <p:extLst>
      <p:ext uri="{BB962C8B-B14F-4D97-AF65-F5344CB8AC3E}">
        <p14:creationId xmlns:p14="http://schemas.microsoft.com/office/powerpoint/2010/main" val="176022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783BD-1EDD-DCB3-A5C2-CF7CB87F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2036950"/>
            <a:ext cx="8018026" cy="4521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690887-442C-77E2-4BBB-68B90156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600" y="673101"/>
            <a:ext cx="9335869" cy="1003300"/>
          </a:xfrm>
        </p:spPr>
        <p:txBody>
          <a:bodyPr/>
          <a:lstStyle/>
          <a:p>
            <a:r>
              <a:rPr lang="en-US" dirty="0"/>
              <a:t>Original Image Vs </a:t>
            </a:r>
            <a:r>
              <a:rPr lang="en-US" dirty="0" err="1"/>
              <a:t>Stego</a:t>
            </a:r>
            <a:r>
              <a:rPr lang="en-US" dirty="0"/>
              <a:t>-Image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59C4BD-3D41-6B1C-00ED-3D1CEB906323}"/>
              </a:ext>
            </a:extLst>
          </p:cNvPr>
          <p:cNvSpPr/>
          <p:nvPr/>
        </p:nvSpPr>
        <p:spPr>
          <a:xfrm>
            <a:off x="2626962" y="3781584"/>
            <a:ext cx="7223760" cy="64008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219D-B15B-4F1E-E36E-AE44CA23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5F9C-0C31-E49F-9EDB-06DA5573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10" y="2209799"/>
            <a:ext cx="10018713" cy="3124201"/>
          </a:xfrm>
        </p:spPr>
        <p:txBody>
          <a:bodyPr/>
          <a:lstStyle/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Defense organization: security from enemies</a:t>
            </a: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Intelligence Agencies: security of person's private information</a:t>
            </a:r>
            <a:endParaRPr lang="en-US" dirty="0"/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Government Agencies: store critical data like criminal record</a:t>
            </a: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Smart identity cards: personal information is embedded into photo</a:t>
            </a: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Medical: patient's details are embedded within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7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DB57-6DE1-1F1A-1293-56BCE3408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1499" y="1993900"/>
            <a:ext cx="8391523" cy="2002367"/>
          </a:xfrm>
        </p:spPr>
        <p:txBody>
          <a:bodyPr>
            <a:normAutofit/>
          </a:bodyPr>
          <a:lstStyle/>
          <a:p>
            <a:r>
              <a:rPr lang="en-US" sz="9600" dirty="0"/>
              <a:t>Thank You </a:t>
            </a:r>
            <a:r>
              <a:rPr lang="en-US" sz="9600" dirty="0">
                <a:sym typeface="Wingdings" panose="05000000000000000000" pitchFamily="2" charset="2"/>
              </a:rPr>
              <a:t>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97481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291</TotalTime>
  <Words>193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Arial</vt:lpstr>
      <vt:lpstr>Corbel</vt:lpstr>
      <vt:lpstr>NEW</vt:lpstr>
      <vt:lpstr>Times New Roman</vt:lpstr>
      <vt:lpstr>Wingdings</vt:lpstr>
      <vt:lpstr>Parallax</vt:lpstr>
      <vt:lpstr>IMAGE STEGANOGRAPHY</vt:lpstr>
      <vt:lpstr>What is Steganography?</vt:lpstr>
      <vt:lpstr>Image Steganography</vt:lpstr>
      <vt:lpstr>Methodology</vt:lpstr>
      <vt:lpstr>PowerPoint Presentation</vt:lpstr>
      <vt:lpstr>Original Image Vs Stego-Image</vt:lpstr>
      <vt:lpstr>Applications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STEGANOGRAPHY</dc:title>
  <dc:creator>Megha Magadumkar</dc:creator>
  <cp:lastModifiedBy>Megha Magadumkar</cp:lastModifiedBy>
  <cp:revision>12</cp:revision>
  <dcterms:created xsi:type="dcterms:W3CDTF">2023-02-05T13:27:45Z</dcterms:created>
  <dcterms:modified xsi:type="dcterms:W3CDTF">2023-02-06T07:15:52Z</dcterms:modified>
</cp:coreProperties>
</file>