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08" r:id="rId1"/>
  </p:sldMasterIdLst>
  <p:notesMasterIdLst>
    <p:notesMasterId r:id="rId15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7" r:id="rId10"/>
    <p:sldId id="288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702A7-66BE-42D1-B4F0-B5BAAD002AC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8A8E-66AA-4F60-ABD3-EAE0DC21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3D80-69E6-4552-8053-C0C72577ABCA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0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90-E7BF-411D-8986-8E97DA622E2A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7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6928-5784-4FEB-8EE5-D92726F7974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1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CFF2-3454-4887-9DA6-C8D943DDD49F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CA5F-C322-4587-8A8B-56146018274B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D34-6F51-48F7-A538-A640B31F5BD1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4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35BE-995E-495B-AEA6-729CEDCAB4CB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A12E-199B-4AEF-8DF7-27F022DBE95A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4906-1B80-4480-AD70-D77BB8FAC4B0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4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51F574-0F63-4506-BC2B-F2BB02EC6E3D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4405-9219-42CC-B9B0-4E09312D0A1F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F9BF2E-B5E3-464F-811A-013F8243AA8F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3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CSE 460: VLSI Design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Tanvir Ahmed</a:t>
            </a:r>
          </a:p>
          <a:p>
            <a:pPr algn="ctr"/>
            <a:r>
              <a:rPr lang="en-US" dirty="0" smtClean="0"/>
              <a:t>Lecturer, dept. of </a:t>
            </a:r>
            <a:r>
              <a:rPr lang="en-US" dirty="0" err="1" smtClean="0"/>
              <a:t>cse</a:t>
            </a:r>
            <a:r>
              <a:rPr lang="en-US" dirty="0" smtClean="0"/>
              <a:t>, </a:t>
            </a:r>
            <a:r>
              <a:rPr lang="en-US" dirty="0" err="1" smtClean="0"/>
              <a:t>brac</a:t>
            </a:r>
            <a:r>
              <a:rPr lang="en-US" dirty="0" smtClean="0"/>
              <a:t> u</a:t>
            </a:r>
          </a:p>
          <a:p>
            <a:pPr algn="ctr"/>
            <a:r>
              <a:rPr lang="en-US" dirty="0" smtClean="0"/>
              <a:t>Email: Tanvir.ahmed@bracu.ac.bd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2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81" y="2023963"/>
            <a:ext cx="5496692" cy="3848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033" y="2601845"/>
            <a:ext cx="603016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23963"/>
            <a:ext cx="4458322" cy="39439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44563"/>
              </p:ext>
            </p:extLst>
          </p:nvPr>
        </p:nvGraphicFramePr>
        <p:xfrm>
          <a:off x="5173363" y="2257169"/>
          <a:ext cx="5184345" cy="3031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426"/>
                <a:gridCol w="889687"/>
                <a:gridCol w="790832"/>
                <a:gridCol w="893531"/>
                <a:gridCol w="1036869"/>
              </a:tblGrid>
              <a:tr h="42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q[0]</a:t>
                      </a:r>
                      <a:endParaRPr lang="en-US" dirty="0"/>
                    </a:p>
                  </a:txBody>
                  <a:tcPr/>
                </a:tc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9070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6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34158"/>
              </p:ext>
            </p:extLst>
          </p:nvPr>
        </p:nvGraphicFramePr>
        <p:xfrm>
          <a:off x="5173363" y="2257169"/>
          <a:ext cx="5184345" cy="3031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426"/>
                <a:gridCol w="889687"/>
                <a:gridCol w="790832"/>
                <a:gridCol w="893531"/>
                <a:gridCol w="1036869"/>
              </a:tblGrid>
              <a:tr h="42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q[0]</a:t>
                      </a:r>
                      <a:endParaRPr lang="en-US" dirty="0"/>
                    </a:p>
                  </a:txBody>
                  <a:tcPr/>
                </a:tc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9070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54" y="2257169"/>
            <a:ext cx="4315427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0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76" y="1954396"/>
            <a:ext cx="12192000" cy="314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0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learnt about “If Else” procedural statement in lab lecture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lecture we will learn about 2</a:t>
            </a:r>
            <a:r>
              <a:rPr lang="en-US" baseline="30000" dirty="0" smtClean="0"/>
              <a:t>nd</a:t>
            </a:r>
            <a:r>
              <a:rPr lang="en-US" dirty="0" smtClean="0"/>
              <a:t> type procedural statement, the case statement.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546" y="3201752"/>
            <a:ext cx="3848637" cy="2962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3014780"/>
            <a:ext cx="733826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bits in </a:t>
            </a:r>
            <a:r>
              <a:rPr lang="en-US" sz="2200" i="1" dirty="0" smtClean="0"/>
              <a:t>expression </a:t>
            </a:r>
            <a:r>
              <a:rPr lang="en-US" sz="2200" dirty="0" smtClean="0"/>
              <a:t>are called the </a:t>
            </a:r>
            <a:r>
              <a:rPr lang="en-US" sz="2200" i="1" dirty="0" smtClean="0"/>
              <a:t>controlling expression</a:t>
            </a:r>
            <a:r>
              <a:rPr lang="en-US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smtClean="0"/>
              <a:t>Controlling expression</a:t>
            </a:r>
            <a:r>
              <a:rPr lang="en-US" sz="2200" dirty="0" smtClean="0"/>
              <a:t> are checked for a match with each alternative.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first successful match causes the associated statements to be evaluated.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Default case  evaluates  only when no other alternative matches.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26" y="1737360"/>
            <a:ext cx="4067743" cy="41820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69773" y="2059459"/>
            <a:ext cx="61619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 code of  2 to 1 Mux using case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mux can have two possible outputs because “</a:t>
            </a:r>
            <a:r>
              <a:rPr lang="en-US" i="1" dirty="0" smtClean="0"/>
              <a:t>s</a:t>
            </a:r>
            <a:r>
              <a:rPr lang="en-US" dirty="0" smtClean="0"/>
              <a:t>” is only 1 bit.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is why the case statement has two alternatives.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have included a default case because “</a:t>
            </a:r>
            <a:r>
              <a:rPr lang="en-US" i="1" dirty="0" smtClean="0"/>
              <a:t>s</a:t>
            </a:r>
            <a:r>
              <a:rPr lang="en-US" dirty="0" smtClean="0"/>
              <a:t>” can also have  values of “</a:t>
            </a:r>
            <a:r>
              <a:rPr lang="en-US" i="1" dirty="0" smtClean="0"/>
              <a:t>x</a:t>
            </a:r>
            <a:r>
              <a:rPr lang="en-US" dirty="0" smtClean="0"/>
              <a:t>” and “</a:t>
            </a:r>
            <a:r>
              <a:rPr lang="en-US" i="1" dirty="0" smtClean="0"/>
              <a:t>z</a:t>
            </a:r>
            <a:r>
              <a:rPr lang="en-US" dirty="0" smtClean="0"/>
              <a:t>”. But we will learn about them soon.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also use “</a:t>
            </a:r>
            <a:r>
              <a:rPr lang="en-US" i="1" dirty="0" smtClean="0"/>
              <a:t>1</a:t>
            </a:r>
            <a:r>
              <a:rPr lang="en-US" dirty="0" smtClean="0"/>
              <a:t>” as alternative instead  of “</a:t>
            </a:r>
            <a:r>
              <a:rPr lang="en-US" i="1" dirty="0" smtClean="0"/>
              <a:t>1’b0</a:t>
            </a:r>
            <a:r>
              <a:rPr lang="en-US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 statement in an alternative has multiple line it must be included in  Begin-end block.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27" y="1737360"/>
            <a:ext cx="5039428" cy="4448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803" y="0"/>
            <a:ext cx="1737360" cy="173736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90015"/>
              </p:ext>
            </p:extLst>
          </p:nvPr>
        </p:nvGraphicFramePr>
        <p:xfrm>
          <a:off x="6046574" y="2603156"/>
          <a:ext cx="4777945" cy="251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589"/>
                <a:gridCol w="955589"/>
                <a:gridCol w="955589"/>
                <a:gridCol w="955589"/>
                <a:gridCol w="955589"/>
              </a:tblGrid>
              <a:tr h="125627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125627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W[0]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W[1]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W[2]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W[3]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69773" y="2059459"/>
            <a:ext cx="6161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“</a:t>
            </a:r>
            <a:r>
              <a:rPr lang="en-US" i="1" dirty="0" smtClean="0"/>
              <a:t>case</a:t>
            </a:r>
            <a:r>
              <a:rPr lang="en-US" dirty="0" smtClean="0"/>
              <a:t>” </a:t>
            </a:r>
            <a:r>
              <a:rPr lang="en-US" i="1" dirty="0" smtClean="0"/>
              <a:t> </a:t>
            </a:r>
            <a:r>
              <a:rPr lang="en-US" dirty="0" smtClean="0"/>
              <a:t>statement , controlling bits can also have value of “</a:t>
            </a:r>
            <a:r>
              <a:rPr lang="en-US" i="1" dirty="0" smtClean="0"/>
              <a:t>x</a:t>
            </a:r>
            <a:r>
              <a:rPr lang="en-US" dirty="0" smtClean="0"/>
              <a:t>” and “</a:t>
            </a:r>
            <a:r>
              <a:rPr lang="en-US" i="1" dirty="0" smtClean="0"/>
              <a:t>z</a:t>
            </a:r>
            <a:r>
              <a:rPr lang="en-US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values of </a:t>
            </a:r>
            <a:r>
              <a:rPr lang="en-US" dirty="0"/>
              <a:t>“</a:t>
            </a:r>
            <a:r>
              <a:rPr lang="en-US" i="1" dirty="0"/>
              <a:t>x</a:t>
            </a:r>
            <a:r>
              <a:rPr lang="en-US" dirty="0"/>
              <a:t>” and “</a:t>
            </a:r>
            <a:r>
              <a:rPr lang="en-US" i="1" dirty="0"/>
              <a:t>z</a:t>
            </a:r>
            <a:r>
              <a:rPr lang="en-US" dirty="0" smtClean="0"/>
              <a:t>” are also checked for exact  match with the same values in the controlling 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“</a:t>
            </a:r>
            <a:r>
              <a:rPr lang="en-US" i="1" dirty="0" err="1" smtClean="0"/>
              <a:t>casex</a:t>
            </a:r>
            <a:r>
              <a:rPr lang="en-US" dirty="0" smtClean="0"/>
              <a:t>”</a:t>
            </a:r>
            <a:r>
              <a:rPr lang="en-US" i="1" dirty="0" smtClean="0"/>
              <a:t> </a:t>
            </a:r>
            <a:r>
              <a:rPr lang="en-US" dirty="0" smtClean="0"/>
              <a:t>statement treats both </a:t>
            </a:r>
            <a:r>
              <a:rPr lang="en-US" dirty="0"/>
              <a:t>“</a:t>
            </a:r>
            <a:r>
              <a:rPr lang="en-US" i="1" dirty="0"/>
              <a:t>x</a:t>
            </a:r>
            <a:r>
              <a:rPr lang="en-US" dirty="0"/>
              <a:t>” and “</a:t>
            </a:r>
            <a:r>
              <a:rPr lang="en-US" i="1" dirty="0"/>
              <a:t>z</a:t>
            </a:r>
            <a:r>
              <a:rPr lang="en-US" dirty="0"/>
              <a:t>” </a:t>
            </a:r>
            <a:r>
              <a:rPr lang="en-US" dirty="0" smtClean="0"/>
              <a:t> as don’t cares.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That means when they are present as input , code won’t check for their alternatives.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right there is a Verilog code of priority encoder with 4 bit input  “</a:t>
            </a:r>
            <a:r>
              <a:rPr lang="en-US" i="1" dirty="0" smtClean="0"/>
              <a:t>w</a:t>
            </a:r>
            <a:r>
              <a:rPr lang="en-US" dirty="0" smtClean="0"/>
              <a:t>” and output “y”.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first alternative “1xxx” specifies that if w[3] has the value of 1 , then the other inputs are treated as don’t cares and so the output is set to “</a:t>
            </a:r>
            <a:r>
              <a:rPr lang="en-US" i="1" dirty="0" smtClean="0"/>
              <a:t>y=3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578" y="1737360"/>
            <a:ext cx="370574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69773" y="2059459"/>
            <a:ext cx="10470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 value is assigned to a variable with a </a:t>
            </a:r>
            <a:r>
              <a:rPr lang="en-US" sz="2200" i="1" dirty="0" smtClean="0"/>
              <a:t>procedural assignment statement</a:t>
            </a:r>
            <a:r>
              <a:rPr lang="en-US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There are two kinds of assignment statements.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 smtClean="0"/>
              <a:t>Blocking assignments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 smtClean="0"/>
              <a:t>Non-blocking assignments.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078" y="3900595"/>
            <a:ext cx="2678696" cy="1082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8670" y="3814119"/>
            <a:ext cx="83449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Blocking assignments are denoted by the “=“ symbol.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Blocking means that first the assignment statement completes and updates it’s left-hand side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This updated left-hand side value is then used for evaluation of  subsequent statements.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69773" y="2059458"/>
                <a:ext cx="7455243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At simulation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the statements are evaluated in order.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first statement sets “</a:t>
                </a:r>
                <a:r>
                  <a:rPr lang="en-US" sz="2200" i="1" dirty="0" smtClean="0"/>
                  <a:t>S</a:t>
                </a:r>
                <a:r>
                  <a:rPr lang="en-US" sz="2200" dirty="0" smtClean="0"/>
                  <a:t>” to have the summation of current values of “</a:t>
                </a:r>
                <a:r>
                  <a:rPr lang="en-US" sz="2200" i="1" dirty="0" smtClean="0"/>
                  <a:t>X</a:t>
                </a:r>
                <a:r>
                  <a:rPr lang="en-US" sz="2200" dirty="0" smtClean="0"/>
                  <a:t>” and “</a:t>
                </a:r>
                <a:r>
                  <a:rPr lang="en-US" sz="2200" i="1" dirty="0" smtClean="0"/>
                  <a:t>Y</a:t>
                </a:r>
                <a:r>
                  <a:rPr lang="en-US" sz="2200" dirty="0" smtClean="0"/>
                  <a:t>”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Then the second </a:t>
                </a:r>
                <a:r>
                  <a:rPr lang="en-US" sz="2200" smtClean="0"/>
                  <a:t>statement sets </a:t>
                </a:r>
                <a:r>
                  <a:rPr lang="en-US" sz="2200" dirty="0" smtClean="0"/>
                  <a:t>“</a:t>
                </a:r>
                <a:r>
                  <a:rPr lang="en-US" sz="2200" i="1" dirty="0" smtClean="0"/>
                  <a:t>p</a:t>
                </a:r>
                <a:r>
                  <a:rPr lang="en-US" sz="2200" dirty="0" smtClean="0"/>
                  <a:t>” according to this current value of “</a:t>
                </a:r>
                <a:r>
                  <a:rPr lang="en-US" sz="2200" i="1" dirty="0" smtClean="0"/>
                  <a:t>S</a:t>
                </a:r>
                <a:r>
                  <a:rPr lang="en-US" sz="2200" dirty="0" smtClean="0"/>
                  <a:t>”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3" y="2059458"/>
                <a:ext cx="7455243" cy="1785104"/>
              </a:xfrm>
              <a:prstGeom prst="rect">
                <a:avLst/>
              </a:prstGeom>
              <a:blipFill rotWithShape="0">
                <a:blip r:embed="rId2"/>
                <a:stretch>
                  <a:fillRect l="-981" t="-2389" r="-1717" b="-5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122" y="2566065"/>
            <a:ext cx="2678696" cy="108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5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69773" y="2059458"/>
                <a:ext cx="7455243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2</a:t>
                </a:r>
                <a:r>
                  <a:rPr lang="en-US" sz="2200" baseline="30000" dirty="0" smtClean="0"/>
                  <a:t>nd</a:t>
                </a:r>
                <a:r>
                  <a:rPr lang="en-US" sz="2200" dirty="0" smtClean="0"/>
                  <a:t> types of assignment statement is non-blocking assignments.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Non-blocking assignments use the “</a:t>
                </a:r>
                <a:r>
                  <a:rPr lang="en-US" sz="2200" i="1" dirty="0" smtClean="0"/>
                  <a:t>&lt;=</a:t>
                </a:r>
                <a:r>
                  <a:rPr lang="en-US" sz="2200" dirty="0" smtClean="0"/>
                  <a:t>“ symbol.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At simulation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the statements still are evaluated in order but they both use the value of the variables that exist at the start of simulation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first statement  assigns a new value to “</a:t>
                </a:r>
                <a:r>
                  <a:rPr lang="en-US" sz="2200" i="1" dirty="0" smtClean="0"/>
                  <a:t>S</a:t>
                </a:r>
                <a:r>
                  <a:rPr lang="en-US" sz="2200" dirty="0" smtClean="0"/>
                  <a:t>” based on the current value of “</a:t>
                </a:r>
                <a:r>
                  <a:rPr lang="en-US" sz="2200" i="1" dirty="0" smtClean="0"/>
                  <a:t>X</a:t>
                </a:r>
                <a:r>
                  <a:rPr lang="en-US" sz="2200" dirty="0" smtClean="0"/>
                  <a:t>” and “</a:t>
                </a:r>
                <a:r>
                  <a:rPr lang="en-US" sz="2200" i="1" dirty="0" smtClean="0"/>
                  <a:t>Y</a:t>
                </a:r>
                <a:r>
                  <a:rPr lang="en-US" sz="2200" dirty="0" smtClean="0"/>
                  <a:t>” 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But “</a:t>
                </a:r>
                <a:r>
                  <a:rPr lang="en-US" sz="2200" i="1" dirty="0" smtClean="0"/>
                  <a:t>S</a:t>
                </a:r>
                <a:r>
                  <a:rPr lang="en-US" sz="2200" dirty="0" smtClean="0"/>
                  <a:t>” is not actually changed to this value until all statements in the always block have been evaluated.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For this , the value of “</a:t>
                </a:r>
                <a:r>
                  <a:rPr lang="en-US" sz="2200" i="1" dirty="0" smtClean="0"/>
                  <a:t>p</a:t>
                </a:r>
                <a:r>
                  <a:rPr lang="en-US" sz="2200" dirty="0" smtClean="0"/>
                  <a:t>”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is based on the value of “S”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3" y="2059458"/>
                <a:ext cx="7455243" cy="4154984"/>
              </a:xfrm>
              <a:prstGeom prst="rect">
                <a:avLst/>
              </a:prstGeom>
              <a:blipFill rotWithShape="0">
                <a:blip r:embed="rId2"/>
                <a:stretch>
                  <a:fillRect l="-981" t="-1028" b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854" y="2428061"/>
            <a:ext cx="2949146" cy="8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 smtClean="0"/>
              <a:t>Assignment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6" y="1796480"/>
            <a:ext cx="5334744" cy="3858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358" y="1804718"/>
            <a:ext cx="409632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4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F7F7F"/>
      </a:accent1>
      <a:accent2>
        <a:srgbClr val="59595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15616</TotalTime>
  <Words>550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Retrospect</vt:lpstr>
      <vt:lpstr>CSE 460: VLSI Design </vt:lpstr>
      <vt:lpstr>Procedural Statements</vt:lpstr>
      <vt:lpstr>Procedural Statements</vt:lpstr>
      <vt:lpstr>Procedural Statements</vt:lpstr>
      <vt:lpstr>Procedural Statements</vt:lpstr>
      <vt:lpstr>Procedural Assignment Statements</vt:lpstr>
      <vt:lpstr>Procedural Assignment Statements</vt:lpstr>
      <vt:lpstr>Procedural Assignment Statements</vt:lpstr>
      <vt:lpstr>Procedural Assignment Statements</vt:lpstr>
      <vt:lpstr>Procedural Assignment Statements</vt:lpstr>
      <vt:lpstr>Procedural Assignment Statements</vt:lpstr>
      <vt:lpstr>Procedural Assignment Statements</vt:lpstr>
      <vt:lpstr>Procedural Assignment Statements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Microsoft account</cp:lastModifiedBy>
  <cp:revision>126</cp:revision>
  <dcterms:created xsi:type="dcterms:W3CDTF">2020-01-15T14:15:16Z</dcterms:created>
  <dcterms:modified xsi:type="dcterms:W3CDTF">2020-08-02T19:49:47Z</dcterms:modified>
</cp:coreProperties>
</file>