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08" r:id="rId1"/>
  </p:sldMasterIdLst>
  <p:notesMasterIdLst>
    <p:notesMasterId r:id="rId32"/>
  </p:notesMasterIdLst>
  <p:sldIdLst>
    <p:sldId id="256" r:id="rId2"/>
    <p:sldId id="257" r:id="rId3"/>
    <p:sldId id="260" r:id="rId4"/>
    <p:sldId id="261" r:id="rId5"/>
    <p:sldId id="262" r:id="rId6"/>
    <p:sldId id="263" r:id="rId7"/>
    <p:sldId id="265" r:id="rId8"/>
    <p:sldId id="266" r:id="rId9"/>
    <p:sldId id="267" r:id="rId10"/>
    <p:sldId id="268" r:id="rId11"/>
    <p:sldId id="283" r:id="rId12"/>
    <p:sldId id="284" r:id="rId13"/>
    <p:sldId id="264" r:id="rId14"/>
    <p:sldId id="259" r:id="rId15"/>
    <p:sldId id="270" r:id="rId16"/>
    <p:sldId id="271" r:id="rId17"/>
    <p:sldId id="272" r:id="rId18"/>
    <p:sldId id="278" r:id="rId19"/>
    <p:sldId id="279" r:id="rId20"/>
    <p:sldId id="273" r:id="rId21"/>
    <p:sldId id="274" r:id="rId22"/>
    <p:sldId id="276" r:id="rId23"/>
    <p:sldId id="277" r:id="rId24"/>
    <p:sldId id="280" r:id="rId25"/>
    <p:sldId id="281" r:id="rId26"/>
    <p:sldId id="282" r:id="rId27"/>
    <p:sldId id="285" r:id="rId28"/>
    <p:sldId id="286" r:id="rId29"/>
    <p:sldId id="287"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07-11T19:14:32.916"/>
    </inkml:context>
    <inkml:brush xml:id="br0">
      <inkml:brushProperty name="width" value="0.05292" units="cm"/>
      <inkml:brushProperty name="height" value="0.05292" units="cm"/>
      <inkml:brushProperty name="color" value="#FF0000"/>
    </inkml:brush>
  </inkml:definitions>
  <inkml:trace contextRef="#ctx0" brushRef="#br0">4463 5468 0</inkml:trace>
  <inkml:trace contextRef="#ctx0" brushRef="#br0" timeOffset="22528.8003">22066 5786 0,'18'-18'31,"0"18"-31,70 0 16,-53 0 0,18 0-16,70 53 15,-52-53 1,52 35-16,36-17 16,0-1-16,17 19 15,142-36-15,-36 0 16,159 0-16,88 0 15,141 0-15,1 0 16,52 35-16,-35 18 16,-124-53-16,-70 0 15,-265 0-15,-87 0 16,-107 0-16,-18 0 16,1 0-16,17 0 15,1 0-15,-1 0 16,36 0-16,-19 0 15,-16 0-15,-1 0 16,0 0-16,-17 0 16,17 0-1,18 0-15,18 0 16,-18 0-16,35 0 16,35 0-16,18 0 15,-52 0-15,-1-18 16,-18 1-16,-52 17 15,17 0-15,-17 0 16,-1 0 0,19 0-16,-19 0 15,36 0 1,18 0-16,17 0 16,36-36-16,-1 19 15,-17-36-15,-36 17 16,-34 19-16,17-1 15,-53 1-15,35-1 16,18 18-16,35-18 16,0-17-16,36 17 15,-1-17-15,-70 35 16,-18-18 0,1 1-16,-1 17 62,-17 0-46,-1 0-16,1 0 15,-1 0 1,19 0 93,-36-18-109,70-17 0,-52 35 16</inkml:trace>
  <inkml:trace contextRef="#ctx0" brushRef="#br0" timeOffset="33688.1932">22419 7373 0,'18'18'47,"-1"-18"16,1 0-63,0 0 15,34 0-15,-16 0 16,-1 0-16,0 0 16,1 0-16,-1 0 15,-17 0-15,-1 0 16,36 0-16,-18 0 16,18 0-16,0 0 15,0 0-15,35 0 16,-17 0-16,-18 0 15,17 0-15,-34 0 16,17 0-16,-18 0 16,0 0-16,0 0 15,1 0 1,-1 0-16,0 0 16,0 0-16,18 0 15,-17 0-15,-1 0 16,18 0-16,-18 0 15,-17 0-15,-1 0 16,19 0-16,-1 0 16,0 0-16,18 0 15,-35 0-15,17 0 16,-17 0-16,17 0 16,-17 0-16,17 0 15,-17 0-15,34 0 16,-16 0-16,-1 0 15,0 0 1,-17 0-16,0 0 16,17 0-16,0-18 15,18 18-15,-35 0 16,17 0 0,-17 0-16,-1-18 15,1 18-15,0 0 16,17 0-1,0 0 1,0 0-16,-35-17 16,36 17-16,-1 0 15,18-18-15,-18 18 16,-17 0-16,-1 0 16,1 0-16,0-18 15,-1 18 32,1 0-47,17-17 16,-17 17-1,-1 0 1,19 0 0,-19 0-1,1 0 95,17 0-110,36-53 15</inkml:trace>
  <inkml:trace contextRef="#ctx0" brushRef="#br0" timeOffset="36309.8016">22437 11289 0,'0'18'125,"35"-18"-94,-17 0-31,34 0 16,-16 0-16,34 0 15,-17 0-15,18 0 16,35 0-16,-71 0 16,53 0-16,-35 0 15,18 0-15,17 0 16,18 0 0,-18 0-16,-18 0 15,1 0-15,-36 0 16,18 0-16,-18 0 15,1 0-15,34 0 16,-35 0-16,1 0 16,-1 0-16,-17 0 15,-1 0-15,1 0 16,0 0 0,17 0-16,0 0 15,0 0-15,1 0 16,-1 0-16,0 0 15,1 0-15,-1 0 16,18 0-16,17 0 16,-17 0-1,18 0-15,-36 0 16,18 0-16,-18 0 16,1 0-16,52 0 15,18 0-15,-1-36 16,-34 36-1,17-17-15,-35 17 0,-35-18 16,-1 18 0,1 0-1,0 0-15,-1 0 16,1 0 0,17 0-16,-17-18 15,-1 18 1,1 0-16,0 0 15,-1 0-15,1-17 16,0 17-16,-1 0 16,1 0-16,17 0 15,-17 0 1,17 0 15,0-18-31,1 18 16,-1 0-1,0 0 1,1 0-16,16 0 16,-16 0-16,34 0 15,-17 0-15,-18 0 16,36 0-16,-36 0 16,1 0-1,-1 0-15,0 0 16,0 0-1,-17 0 32,0 0-31,-1 0-16,1 0 16,0 0-1,17 0 1,-18 0-1,1 0 1,0 0 0,-1 0-1,-17-18-15,36 18 141,-19 0-125,36-35-1,-17 0-15</inkml:trace>
  <inkml:trace contextRef="#ctx0" brushRef="#br0" timeOffset="43301.7822">25770 7602 0,'36'0'266,"-1"0"-266,36 0 16,-36-17-16,18 17 15,-18 0-15,36-18 16,-19 18-16,-16 0 16,-1 0-16,0 0 15,-17-18-15,17 18 16,-17 0-1,17 0-15,36-17 16,-54 17 0,1 0-16,35 0 15,0 0-15,0 0 16,0 0-16,-18 0 16,0 0-1,-17 0-15,35 0 16,-18 0-16,0 0 15,36 0-15,-18 0 16,-18 0-16,0 0 16,-17 0-1,0 0 1,17 0-16,0 0 16,18 0-16,18 0 15,-1 0-15,-17 0 16,-18 0-16,1 0 15,-1 0-15,18 0 16,-36 0-16,19 0 16,-1 0-1,-17 0 1,-1 0-16,1 0 16,0 0-16,17 0 15,-17 0 1,17 0-1,0 0-15,36 0 16,-18 0-16,-18 0 16,0 0-1,0 0-15,1 0 0,-19 0 16,19 0 0,-19 0-16,19 0 31,-19 0 0,1 0-31,-1 0 16,1 0-16,0 0 15,-1 0 1,1 0-16,0 0 16,-1 0-1,1 0 1,0 0-1,-1 0-15,1 0 16,-1 0 0</inkml:trace>
  <inkml:trace contextRef="#ctx0" brushRef="#br0" timeOffset="53200.3063">29263 7549 0,'18'0'250,"-18"-17"-250,17 17 16,1 0-16,17-18 16,18 18-1,-35-17 1,-1 17-1,19 0 1,-19 0-16,1 0 16,0 0-16,-1 0 15,1 0-15,-1 0 32,19 0-32,-19 0 15,19-18 1,-36 0-16,17 18 15,1 0-15,0 0 16,-1 0-16,1 0 16,-1 0-16,19 0 31,-1 0-31,0 0 16,-17 0-1,17-35-15,-17 35 16,-1 0-1,1 0-15,0 0 16,17 0-16,-17 0 16,17 0-16,0 0 15,0 0-15,1 0 16,-19 0-16,1 0 16,17 0-16,1 0 15,-19 0-15,1 0 16,17 0-16,-17 0 15,17 0-15,0 0 16,1 0-16,17 0 16,-18 0-1,18 0-15,-18 0 16,0 0-16,-17 0 16,0 0-16,-1 0 15,1 0-15,17 0 16,-17 0-16,17 0 15,-17 0 1,17 0 0,-17 0-16,17 0 15,0 0-15,0 0 16,1 0-16,17 0 16,-18 0-16,0 0 15,0 0-15,-17 0 16,17 0-16,1 0 15,-1 0-15,-17 0 16,-1 0 0,1 0 15,-1 0-31,1 0 47,0 0-16,17 0 47,-17 0-62,-1 0 15,1 0 0,0 0-15,-1 0 0,19 0 15,-19 0 0,1 0-15,-1 0-16,1 0 15,17 0 1,-17 0-16,17 0 16,-17 0-1,0 0 1,-1 0-1,1 0 1,35 0-16,-18 0 16,-17 0-16,-1 0 15,19 0-15,-1 0 16,0 0 15,-17 0-15,-1 0-1,1 0-15,0 0 16,-1 0 0,1 0-16,0 0 15,17 0 32,-17 0 0,-1 0-31,1 0 15,-1-18-31,-17 1 16,18 17-1,17 0 1,-17 0 15,0 0 0,-1 0 32</inkml:trace>
  <inkml:trace contextRef="#ctx0" brushRef="#br0" timeOffset="62920.1652">22648 8273 0,'36'0'141,"69"0"-125,54 0-16,0-53 15,17 35-15,1 18 16,-1-18-16,230 1 15,-177-1-15,-35 18 16,-53 0-16,-17 0 16,-36 0-16,53 0 15,0 0-15,-17 0 16,34 0-16,-34 0 16,-36 0-16,18 0 15,0 0-15,0 0 16,-54 0-16,19 0 15,-18 0 1,17 0-16,19 0 16,34 0-16,-35 0 15,18 0-15,-18 0 16,18 0-16,-35 0 16,-18 0-16,-36 0 15,1 0-15,0 0 16,17 0 15,-17 0 16,-1 0-31,1 0 30</inkml:trace>
  <inkml:trace contextRef="#ctx0" brushRef="#br0" timeOffset="65200.5577">22772 9260 0,'35'0'141,"71"0"-126,-71 0-15,36 0 16,-18 0-16,0 0 15,0 0-15,-36 0 16,54 0-16,-36 0 16,18 0-16,17 0 15,-17 0-15,18 0 16,-18 0-16,17 0 16,-17 0-16,-17 0 15,16 0-15,19 0 16,-18 0-1,0 0-15,0 0 16,-18 0-16,36 0 0,-36 0 16,18 0-16,0 0 15,-18 0-15,0 0 16,1 0-16,34 0 16,-17 0-16,35 0 15,-17 0-15,-36-17 16,-17 17-16,-1 0 15,19-18-15,-19 18 16,19 0 0,-19 0-1,1 0 1,-1 0-16,19 0 16,-1-17-1,-17 17-15,-1 0 16,19 0-16,16-18 15,-16 18-15,34 0 16,-17 0-16,-17 0 16,16-18-16,-16 18 15,-1 0-15,18-17 16,0-1-16,-36 18 16,1 0-16,17 0 15,1 0 1,-1 0-16,0 0 15,18 0-15,-18 0 16,36 0-16,-36 0 16,1 0-16,-1 0 15,-18 0-15,1 0 16,17 0 0,-17 0-1,0 0-15,-1 0 16,1 0-1,0 0 1,-1 0-16,1 0 16,-1 0 15,1 0-15,0 0 30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07-11T19:15:55.282"/>
    </inkml:context>
    <inkml:brush xml:id="br0">
      <inkml:brushProperty name="width" value="0.05292" units="cm"/>
      <inkml:brushProperty name="height" value="0.05292" units="cm"/>
      <inkml:brushProperty name="color" value="#FF0000"/>
    </inkml:brush>
  </inkml:definitions>
  <inkml:trace contextRef="#ctx0" brushRef="#br0">6262 7250 0,'35'0'188,"18"0"-173,0 0-15,35 0 16,-35-36-16,0 36 16,0 0-16,-35 0 15,17 0 1,-18 0-16,19 0 16,17-35-16,0 35 15,-1-18-15,-16 18 16,34 0-16,-17 0 15,-18-17-15,1 17 16,-1 0 0,18-18-16,-35 18 15,17-18-15,-18 18 16,19 0-16,-1 0 16,18-17-16,-18 17 15,18 0-15,0 0 16,-18 0-16,1-35 15,-1 35-15,18 0 16,-36 0-16,19 0 16,-1 0-16,18 0 15,18 0 1,-19 0-16,37 0 16,16 0-16,-34 0 15,0 0-15,-19 0 16,1 0-16,-35 35 15,35-35-15,-35 0 16,-1 0 0,1 0-1,-1 35-15,1-35 16,0 0-16,-1 0 16,19 0-1,-1 0-15,18 18 16,-35-1-1,17-17 1,-18 0-16,19 18 16,-19 0-16,19-18 15,-19 0 1,1 0 0,0 0-1,-1 17-15,1 1 16,17-18 15,0 0-31,-17 18 16,0-18-1,17 0 1,-17 0 0,-1 0-16,19 17 15,-19-17 16,18 0-31,-17 35 16,17-35-16,-17 0 16,17 0 31,-17 0-32,0 0 1,-1 0 31</inkml:trace>
  <inkml:trace contextRef="#ctx0" brushRef="#br0" timeOffset="5097.5821">29087 6932 0,'35'0'250,"0"0"-234,0 0-16,-17 0 16,0 0-16,-1 0 15,1 0-15,17 0 16,-17 0-16,-1 0 15,1 0 1,17 0-16,18 0 16,-35 0-16,17 0 15,18 0-15,-18 0 16,18 35-16,-35-35 16,17 0-16,1 0 15,-19 0-15,18 0 16,1 0-16,-19 0 15,1 0-15,0 0 16,-1 36-16,19-36 16,34 0-16,-17 0 15,70 0-15,1 0 16,-18 0-16,0 0 16,-53 0-16,-18 0 15,0 0 16,-17 0 1,35 17-32,17 1 31,-34-18-31,-19 0 31,18 0-31,1 0 16,34 18-16,1-18 15,35 0-15,-53 0 16,-36 0-16,18 0 31,-17 0 1,17 0-32,18 0 15,18 0-15,-18 0 16,-18 0-1,0 0-15,1 0 16,-19 0 0,1 0-1,0 0 1,-1 0 0,1 0-1,17-18 16,-17 18-15,-1 0-16,19-18 0,-1-17 16,0 35 46,-17 0 1,-1 0-1,-17-18-62,18 18 31,0-17-15,-1-1 15,1 18-31,0 0 47,-18-18-47,17 1 141</inkml:trace>
  <inkml:trace contextRef="#ctx0" brushRef="#br0" timeOffset="7673.3355">9454 6791 0,'-17'0'94,"17"18"-94,0 35 15,-35-18 1,35-18-16,0 36 15,0-17 1,-36-1-16,19 0 16,17 0-1,0 1-15,0-1 16,0 0-16,0 1 16,0-1-16,0-18 15,-18 19-15,18-1 16,-18-17-16,18 17 15,0 0-15,0 18 16,-17 0-16,17-18 16,0 36-16,0-36 15,0 18-15,0-18 16,0 1 0,0-19-16,0 36 15,0-17-15,0-1 16,0-18-16,0 1 15,0 35-15,0-35 16,0 17 0,0 0-16,0-17 31,0-1-15,0 1-16,0 17 15,0 1-15,0-1 16,0 0-16,0 18 15,0 0-15,0-35 16,0 17-16,0 0 16,0-17-16,0-1 15,0 1-15,0 0 16,0 17 0,0-17-1,0-1 32</inkml:trace>
  <inkml:trace contextRef="#ctx0" brushRef="#br0" timeOffset="9864.5634">12665 6773 0,'0'36'109,"0"17"-109,0-1 16,0-16-16,0 17 15,0 0-15,0-1 16,0 1-16,0 0 16,0-35-16,35 35 15,-17 0-15,-18-36 16,0 19-1,0 17-15,17-36 16,-17 36-16,18 35 16,-18-70-16,18 53 15,-1-19-15,-17-34 16,18 35-16,17-18 16,-35-17-1,0 0-15,0-1 16,0 19-1,0-1-15,0 0 16,18 0-16,-18 1 16,17 17-1,-17-36-15,0 18 16,0 1-16,18 17 16,-18-18-16,0 0 15,18 18-15,-18-18 16,0 1-16,0-1 15,17-17-15,-17-1 47,0 1-15,0-1-32,0 1 15,0 17 1,18-17-1,-18 0 1,0-1 0,0 19-16,0-19 15,0 54-15,0-36 16,0 0-16,0 18 16,0-35-16,0 35 15,0-18-15,0-17 16,0-1-1</inkml:trace>
  <inkml:trace contextRef="#ctx0" brushRef="#br0" timeOffset="16200.8075">11024 6015 0,'-17'0'110,"-1"0"-64,0 0-14,-17 53-17,17-18 1,-17 18-16,18-18 16,-1 1-16,18-19 0,-35 36 15,35-18 1,-18 1-16,18-19 15,0 1-15,0 0 16,0 17-16,0 0 16,0 0-16,0-17 15,0 17-15,0-17 16,0 17-16,0 36 16,35-36-16,-17 18 15,17-35-15,0-1 16,-17-17-16,0 18 15,-1-18-15,1 18 16,0-18 0,17 0-16,-17 17 15,-1-17-15,18 0 16,1 0 0,-19 0-16,1 0 15,0 0 1,-1 0-1,1 0 64,35-17-64,-18-19-15,0 1 16,1-18-16,-19 0 15,1 18-15,0 0 16,-1-1-16,1-17 16,-18 18-1,18-18-15,-18 36 16,0-1 0,0 0-16,0 1 15,0-1-15,0-17 31,0-1-31,0 19 16,0-1-16,0 1 16,0-1-1,0 0 17,-18 18-17,18-17 1,-18-1 31,1 18-32,-1 0 1,0 0-16,1 0 31,-1 0 0,0 0-15,-17 0 0,18 0-1,-1 0 1,0 0 0,-17 0-1,0 0 1,17 0 15,0 18-31,1-18 31,-1 0-15,-17 0 15,17 0 0,1 35-31,-1-35 32,0 0 140</inkml:trace>
  <inkml:trace contextRef="#ctx0" brushRef="#br0" timeOffset="18068.8158">15875 6385 0,'0'0'0,"18"0"63,-18 18-48,17 35 1,1-18-16,-18 36 16,0-1-16,35 1 15,-35 35-15,0-53 16,0 35-16,0-18 16,0 36-16,0-71 15,0 1 1,0-19-16,0 19 15,0-19-15,0 18 16,0 1-16,0-1 16,0-17-16,0 17 15,0 0-15,0-17 0,0 17 16,0-17-16,-17 17 16,17 0-1,0 1 1,0 17-16,0-1 15,0-16-15,0-1 16,0 0-16,0 1 16,0-19-16,0 1 15,0 0-15,0-1 16,0 18-16,0 18 16,0 0-16,0-17 15,0 16-15,0-16 16,0 34-16,0-34 15,0-1-15,0 0 16,0-17-16,0 17 16,0-17-16,0-1 15,0 1-15,0 17 16,0-17 0,0-1-1,0 1 1,0 0-1,17 17-15,-17 0 16,0 1-16,0-1 16,0 0-16,18 0 15,-18 1-15,0-1 16,17 0 0,-17-17-16,0 0 15</inkml:trace>
  <inkml:trace contextRef="#ctx0" brushRef="#br0" timeOffset="23712.8067">14658 6156 0,'-18'0'63,"1"0"-48,-1 0 1,-17 0-1,17 0 1,0 18 0,1-18-16,-1 17 15,1-17 17,-1 18 61,0 0-77,18-1-16,0 18 16,0 1-16,0 17 15,0 0-15,0-18 16,0-18-16,18 1 15,0 0-15,-1-1 16,18 1-16,-17 17 16,17 1-16,1-19 15,-1 19-15,18-1 16,-18-35-16,0 35 16,1-35-16,-19 0 15,1 0-15,17 0 16,-17 35-16,17-35 15,-17 0-15,-1 0 16,1 0 0,0 0-1,17 0 17,-17 0 61,-1-53-77,-17-17-16,0 17 16,18 0-16,-18-18 15,0 19-15,0 16 16,0 1-16,0-18 15,0 35-15,0-17 16,0 0 0,0 17 62,0 1-63,0-1 1,-18 0-16,1 18 63,-1-17-48,0-1-15,1 18 16,-1 0-1,0 0 1,1 0 0,-19 0 15,19 0-15,-1 0-16,-17 0 15,17 0-15,1 0 16,-19 0-1,19 0-15,-19 0 16,19 0 31,-1 0-31,1 0-1,-1 0-15,0 0 31,1 18-15,-1-18 31</inkml:trace>
  <inkml:trace contextRef="#ctx0" brushRef="#br0" timeOffset="25528.4682">19244 6332 0,'-18'53'110,"18"0"-95,0-18-15,0 36 16,0 0-16,0-1 16,0 1-16,0-18 15,0-18-15,0 0 16,0 0-16,0 1 16,0-19-1,0 19 1,0-19-16,0 19 15,0-19-15,0 1 16,0 17-16,0-17 16,0-1-16,0 1 15,0 17-15,0-17 16,0 0-16,0 17 16,0 0-16,0 18 15,0-18-15,0 1 16,0-1-16,0 35 15,0 36 1,0-53-16,0 18 16,0-36-16,0 0 15,0 1-15,0-19 16,0 1-16,0 0 16,0 17-1,0 0 1,0-17-1,0 35-15,0-18 16,0-17 0,0 17-16,0-18 15,0 1-15,0 0 16,0 35-16,0-18 16,0 0-16,0 18 15,0-18-15,0 18 16,0-17-16,0-19 15,0 18-15,0-17 16,0 35-16,0-35 16,0-1-16,0 19 15,0 17-15,0-1 16,0-16-16,0 17 31,0 0-31,0-36 16,0 1-16,0-1 15,0 1-15,0 35 16,36-35-16,-36 17 16,0 0-16,0 1 15,0-19-15,0 1 16,0-1 31</inkml:trace>
  <inkml:trace contextRef="#ctx0" brushRef="#br0" timeOffset="29446.9647">17198 6227 0,'18'-18'234,"-18"-35"-218,52-71 0,-34 89-16,0 0 15,-1-18 1,-17 35-16,18-17 15,0 17-15,-18 1 16,17-1 187,71 89-172,1 87-31,-72-140 16,-17 17-16,18 71 16,35-53-16,-35 0 15,34 53-15,-16-18 16,-36-53 0,35 36-16,-35-53 31,0-1-31,35 19 15,-17 52 1,0-18 0,-18-17-16,17-18 0,-17 1 15,18-19-15,-18 1 32,0 0-32,17-18 15,-17 17-15,0 19 31</inkml:trace>
  <inkml:trace contextRef="#ctx0" brushRef="#br0" timeOffset="30442.2868">17903 7302 0,'0'18'359</inkml:trace>
  <inkml:trace contextRef="#ctx0" brushRef="#br0" timeOffset="31232.1724">17604 7161 0,'0'-17'16,"17"-1"0,1 0-16,0 18 15,-1 0 16,-17-17-31,18 17 16,-1 0 0,1 0-16,0 0 15,35-35-15,35 17 16,0-17-16,0 17 16,36-17-16,-71 35 15,-18 0-15,0-36 16,-17 36-16,-1-17 15,1 17 17,0 0 61,17-71-93</inkml:trace>
  <inkml:trace contextRef="#ctx0" brushRef="#br0" timeOffset="33674.1485">22472 6544 0,'0'53'203,"18"0"-188,-18-18-15,35 36 16,-35-18 0,0 0-16,0-18 15,35-18-15,-35 36 16,18-35-16,-18 0 16,0-1-16,0 1 15,17-18 1,-17 18-1,0-1-15,0 1 16,0 17 15,0-17-31,0 17 16,0-17-16,0-1 16,0 1-16,36 0 15,-36 17-15,0-18 16,0 19-16,0-1 15,0 0-15,0 1 16,0-19-16,35 36 16,-35 0-1,0-35-15,0 17 16,0 36-16,0-36 16,0 18-1,35 35-15,-35-53 16,0 1-16,0-1 15,0 0-15,0 0 16,0 18-16,0-17 16,0 16-16,0 19 15,0-18-15,0 17 16,0 19 0,0-54-16,0 0 15,0 0-15,0 1 16,0 34-16,0-17 15,0 18-15,0-36 16,0 18-16,0-18 16,0 1-16,0-1 15,0-18 17</inkml:trace>
  <inkml:trace contextRef="#ctx0" brushRef="#br0" timeOffset="38600.4445">20867 6191 0,'0'53'281,"0"-35"-265,0-1-16,0 1 16,0 17 15,0-17 47,0 0-78,0 17 0,0 0 16,0 0-16,0-17 15,0 0 1,0-1-16,0 1 15,0 0 1,0-1 0,0 1-16,17 0 15,1 17-15,0-35 32,-1 18-32,36 17 15,-35-18 1,0 19-16,52-19 15,-52 1-15,-18 0 16,17-18-16,1 17 16,0-17 15,-1 0-31,1 0 16,0 0-16,-1 0 15,1 18-15,-18 0 16,17-18-1,1 0-15,0 0 16,-1 0-16,1 0 31,0 0-15,-1 0-16,1 0 31,-18 17-15,18-17-16,-1 0 31,1 0 0,0 0-15,-1 0 0,1 0-1,-1 0 16,1 0-31,-18-17 16,18 17-16,-18-18 16,17 18-16,1-35 15,17-1 1,-17 1-16,-18 17 16,18 1-1,-18-1-15,0-17 0,17 17 16,-17 1-16,35-19 15,-35 1 1,0 17-16,0 1 16,0-1-1,0 0-15,0 1 16,0-18 0,0 17-1,0 0-15,0 1 16,0-36-16,0 17 15,0 19-15,0-1 16,0 1-16,0-1 16,-17 18-1,17-18-15,-18 1 16,1-1 0,17 0-1,-36 1 1,19-1 31,-19 18-32,19-18-15,-1 18 16,0-17 0,1 17-1,-1 0-15,1 0 0,-19 0 31,19 0-31,-19 0 16,19 0 0,-1 0-1,0 0-15,1 0 16,-1 0 0,0 0-1,1 0-15,-18 0 16,17 0-1,-17 0 1,17 17 15,0-17-15,1 0-16,-1 0 16,-17 0 15,17 18-16,1-18 32,-1 0-15,0 18-17,18-1-15,-17-17 16,-1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702A7-66BE-42D1-B4F0-B5BAAD002AC0}" type="datetimeFigureOut">
              <a:rPr lang="en-US" smtClean="0"/>
              <a:t>7/18/2020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F8A8E-66AA-4F60-ABD3-EAE0DC210243}" type="slidenum">
              <a:rPr lang="en-US" smtClean="0"/>
              <a:t>‹#›</a:t>
            </a:fld>
            <a:endParaRPr lang="en-US"/>
          </a:p>
        </p:txBody>
      </p:sp>
    </p:spTree>
    <p:extLst>
      <p:ext uri="{BB962C8B-B14F-4D97-AF65-F5344CB8AC3E}">
        <p14:creationId xmlns:p14="http://schemas.microsoft.com/office/powerpoint/2010/main" val="378496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8F8A8E-66AA-4F60-ABD3-EAE0DC210243}" type="slidenum">
              <a:rPr lang="en-US" smtClean="0"/>
              <a:t>3</a:t>
            </a:fld>
            <a:endParaRPr lang="en-US"/>
          </a:p>
        </p:txBody>
      </p:sp>
    </p:spTree>
    <p:extLst>
      <p:ext uri="{BB962C8B-B14F-4D97-AF65-F5344CB8AC3E}">
        <p14:creationId xmlns:p14="http://schemas.microsoft.com/office/powerpoint/2010/main" val="177659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EC3D80-69E6-4552-8053-C0C72577ABCA}" type="datetime1">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8963C-AC38-410A-81AF-7326DFA122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20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E8790-E7BF-411D-8986-8E97DA622E2A}" type="datetime1">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8963C-AC38-410A-81AF-7326DFA1228F}" type="slidenum">
              <a:rPr lang="en-US" smtClean="0"/>
              <a:t>‹#›</a:t>
            </a:fld>
            <a:endParaRPr lang="en-US"/>
          </a:p>
        </p:txBody>
      </p:sp>
    </p:spTree>
    <p:extLst>
      <p:ext uri="{BB962C8B-B14F-4D97-AF65-F5344CB8AC3E}">
        <p14:creationId xmlns:p14="http://schemas.microsoft.com/office/powerpoint/2010/main" val="157707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6928-5784-4FEB-8EE5-D92726F7974E}" type="datetime1">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8963C-AC38-410A-81AF-7326DFA1228F}" type="slidenum">
              <a:rPr lang="en-US" smtClean="0"/>
              <a:t>‹#›</a:t>
            </a:fld>
            <a:endParaRPr lang="en-US"/>
          </a:p>
        </p:txBody>
      </p:sp>
    </p:spTree>
    <p:extLst>
      <p:ext uri="{BB962C8B-B14F-4D97-AF65-F5344CB8AC3E}">
        <p14:creationId xmlns:p14="http://schemas.microsoft.com/office/powerpoint/2010/main" val="252481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8CFF2-3454-4887-9DA6-C8D943DDD49F}" type="datetime1">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8963C-AC38-410A-81AF-7326DFA1228F}" type="slidenum">
              <a:rPr lang="en-US" smtClean="0"/>
              <a:t>‹#›</a:t>
            </a:fld>
            <a:endParaRPr lang="en-US"/>
          </a:p>
        </p:txBody>
      </p:sp>
    </p:spTree>
    <p:extLst>
      <p:ext uri="{BB962C8B-B14F-4D97-AF65-F5344CB8AC3E}">
        <p14:creationId xmlns:p14="http://schemas.microsoft.com/office/powerpoint/2010/main" val="344857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2ECA5F-C322-4587-8A8B-56146018274B}" type="datetime1">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8963C-AC38-410A-81AF-7326DFA122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19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6D1D34-6F51-48F7-A538-A640B31F5BD1}" type="datetime1">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8963C-AC38-410A-81AF-7326DFA1228F}" type="slidenum">
              <a:rPr lang="en-US" smtClean="0"/>
              <a:t>‹#›</a:t>
            </a:fld>
            <a:endParaRPr lang="en-US"/>
          </a:p>
        </p:txBody>
      </p:sp>
    </p:spTree>
    <p:extLst>
      <p:ext uri="{BB962C8B-B14F-4D97-AF65-F5344CB8AC3E}">
        <p14:creationId xmlns:p14="http://schemas.microsoft.com/office/powerpoint/2010/main" val="131414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6A35BE-995E-495B-AEA6-729CEDCAB4CB}" type="datetime1">
              <a:rPr lang="en-US" smtClean="0"/>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F8963C-AC38-410A-81AF-7326DFA1228F}" type="slidenum">
              <a:rPr lang="en-US" smtClean="0"/>
              <a:t>‹#›</a:t>
            </a:fld>
            <a:endParaRPr lang="en-US"/>
          </a:p>
        </p:txBody>
      </p:sp>
    </p:spTree>
    <p:extLst>
      <p:ext uri="{BB962C8B-B14F-4D97-AF65-F5344CB8AC3E}">
        <p14:creationId xmlns:p14="http://schemas.microsoft.com/office/powerpoint/2010/main" val="217051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6FA12E-199B-4AEF-8DF7-27F022DBE95A}" type="datetime1">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F8963C-AC38-410A-81AF-7326DFA1228F}" type="slidenum">
              <a:rPr lang="en-US" smtClean="0"/>
              <a:t>‹#›</a:t>
            </a:fld>
            <a:endParaRPr lang="en-US"/>
          </a:p>
        </p:txBody>
      </p:sp>
    </p:spTree>
    <p:extLst>
      <p:ext uri="{BB962C8B-B14F-4D97-AF65-F5344CB8AC3E}">
        <p14:creationId xmlns:p14="http://schemas.microsoft.com/office/powerpoint/2010/main" val="245298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7E4906-1B80-4480-AD70-D77BB8FAC4B0}" type="datetime1">
              <a:rPr lang="en-US" smtClean="0"/>
              <a:t>7/18/2020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F8963C-AC38-410A-81AF-7326DFA1228F}" type="slidenum">
              <a:rPr lang="en-US" smtClean="0"/>
              <a:t>‹#›</a:t>
            </a:fld>
            <a:endParaRPr lang="en-US"/>
          </a:p>
        </p:txBody>
      </p:sp>
    </p:spTree>
    <p:extLst>
      <p:ext uri="{BB962C8B-B14F-4D97-AF65-F5344CB8AC3E}">
        <p14:creationId xmlns:p14="http://schemas.microsoft.com/office/powerpoint/2010/main" val="148444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51F574-0F63-4506-BC2B-F2BB02EC6E3D}" type="datetime1">
              <a:rPr lang="en-US" smtClean="0"/>
              <a:t>7/18/2020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F8963C-AC38-410A-81AF-7326DFA1228F}" type="slidenum">
              <a:rPr lang="en-US" smtClean="0"/>
              <a:t>‹#›</a:t>
            </a:fld>
            <a:endParaRPr lang="en-US"/>
          </a:p>
        </p:txBody>
      </p:sp>
    </p:spTree>
    <p:extLst>
      <p:ext uri="{BB962C8B-B14F-4D97-AF65-F5344CB8AC3E}">
        <p14:creationId xmlns:p14="http://schemas.microsoft.com/office/powerpoint/2010/main" val="77320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54405-9219-42CC-B9B0-4E09312D0A1F}" type="datetime1">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8963C-AC38-410A-81AF-7326DFA1228F}" type="slidenum">
              <a:rPr lang="en-US" smtClean="0"/>
              <a:t>‹#›</a:t>
            </a:fld>
            <a:endParaRPr lang="en-US"/>
          </a:p>
        </p:txBody>
      </p:sp>
    </p:spTree>
    <p:extLst>
      <p:ext uri="{BB962C8B-B14F-4D97-AF65-F5344CB8AC3E}">
        <p14:creationId xmlns:p14="http://schemas.microsoft.com/office/powerpoint/2010/main" val="44576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F9BF2E-B5E3-464F-811A-013F8243AA8F}" type="datetime1">
              <a:rPr lang="en-US" smtClean="0"/>
              <a:t>7/18/2020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F8963C-AC38-410A-81AF-7326DFA122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360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CSE 460: VLSI Design</a:t>
            </a:r>
            <a:r>
              <a:rPr lang="en-US" dirty="0"/>
              <a:t/>
            </a:r>
            <a:br>
              <a:rPr lang="en-US" dirty="0"/>
            </a:br>
            <a:endParaRPr lang="en-US" dirty="0"/>
          </a:p>
        </p:txBody>
      </p:sp>
      <p:sp>
        <p:nvSpPr>
          <p:cNvPr id="3" name="Subtitle 2"/>
          <p:cNvSpPr>
            <a:spLocks noGrp="1"/>
          </p:cNvSpPr>
          <p:nvPr>
            <p:ph type="subTitle" idx="1"/>
          </p:nvPr>
        </p:nvSpPr>
        <p:spPr/>
        <p:txBody>
          <a:bodyPr>
            <a:normAutofit fontScale="85000" lnSpcReduction="20000"/>
          </a:bodyPr>
          <a:lstStyle/>
          <a:p>
            <a:pPr algn="ctr"/>
            <a:r>
              <a:rPr lang="en-US" dirty="0" smtClean="0"/>
              <a:t>Tanvir Ahmed</a:t>
            </a:r>
          </a:p>
          <a:p>
            <a:pPr algn="ctr"/>
            <a:r>
              <a:rPr lang="en-US" dirty="0" smtClean="0"/>
              <a:t>Lecturer, dept. of </a:t>
            </a:r>
            <a:r>
              <a:rPr lang="en-US" dirty="0" err="1" smtClean="0"/>
              <a:t>cse</a:t>
            </a:r>
            <a:r>
              <a:rPr lang="en-US" dirty="0" smtClean="0"/>
              <a:t>, </a:t>
            </a:r>
            <a:r>
              <a:rPr lang="en-US" dirty="0" err="1" smtClean="0"/>
              <a:t>brac</a:t>
            </a:r>
            <a:r>
              <a:rPr lang="en-US" dirty="0" smtClean="0"/>
              <a:t> u</a:t>
            </a:r>
          </a:p>
          <a:p>
            <a:pPr algn="ctr"/>
            <a:r>
              <a:rPr lang="en-US" dirty="0" smtClean="0"/>
              <a:t>Email: Tanvir.ahmed@bracu.ac.bd</a:t>
            </a:r>
            <a:endParaRPr lang="en-US" dirty="0"/>
          </a:p>
        </p:txBody>
      </p:sp>
    </p:spTree>
    <p:extLst>
      <p:ext uri="{BB962C8B-B14F-4D97-AF65-F5344CB8AC3E}">
        <p14:creationId xmlns:p14="http://schemas.microsoft.com/office/powerpoint/2010/main" val="1155422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77963" y="1910450"/>
                <a:ext cx="10485120" cy="5333032"/>
              </a:xfrm>
            </p:spPr>
            <p:txBody>
              <a:bodyPr>
                <a:normAutofit fontScale="77500" lnSpcReduction="20000"/>
              </a:bodyPr>
              <a:lstStyle/>
              <a:p>
                <a:pPr marL="0" indent="0">
                  <a:buNone/>
                </a:pPr>
                <a:r>
                  <a:rPr lang="en-US" sz="2600" b="1" dirty="0" smtClean="0">
                    <a:ea typeface="Cambria Math" panose="02040503050406030204" pitchFamily="18" charset="0"/>
                  </a:rPr>
                  <a:t>Wire declaration:</a:t>
                </a:r>
              </a:p>
              <a:p>
                <a:pPr marL="0" indent="0">
                  <a:buNone/>
                </a:pPr>
                <a14:m>
                  <m:oMathPara xmlns:m="http://schemas.openxmlformats.org/officeDocument/2006/math">
                    <m:oMathParaPr>
                      <m:jc m:val="centerGroup"/>
                    </m:oMathParaPr>
                    <m:oMath xmlns:m="http://schemas.openxmlformats.org/officeDocument/2006/math">
                      <m:r>
                        <a:rPr lang="en-US" sz="2600" b="1" i="1" smtClean="0">
                          <a:latin typeface="Cambria Math" panose="02040503050406030204" pitchFamily="18" charset="0"/>
                          <a:ea typeface="Cambria Math" panose="02040503050406030204" pitchFamily="18" charset="0"/>
                        </a:rPr>
                        <m:t>𝒘𝒊𝒓𝒆</m:t>
                      </m:r>
                      <m:r>
                        <a:rPr lang="en-US" sz="2600" b="1" i="1" smtClean="0">
                          <a:latin typeface="Cambria Math" panose="02040503050406030204" pitchFamily="18" charset="0"/>
                          <a:ea typeface="Cambria Math" panose="02040503050406030204" pitchFamily="18" charset="0"/>
                        </a:rPr>
                        <m:t>[</m:t>
                      </m:r>
                      <m:r>
                        <a:rPr lang="en-US" sz="2600" b="1" i="1" smtClean="0">
                          <a:latin typeface="Cambria Math" panose="02040503050406030204" pitchFamily="18" charset="0"/>
                          <a:ea typeface="Cambria Math" panose="02040503050406030204" pitchFamily="18" charset="0"/>
                        </a:rPr>
                        <m:t>𝟑</m:t>
                      </m:r>
                      <m:r>
                        <a:rPr lang="en-US" sz="2600" b="1" i="1" smtClean="0">
                          <a:latin typeface="Cambria Math" panose="02040503050406030204" pitchFamily="18" charset="0"/>
                          <a:ea typeface="Cambria Math" panose="02040503050406030204" pitchFamily="18" charset="0"/>
                        </a:rPr>
                        <m:t>:</m:t>
                      </m:r>
                      <m:r>
                        <a:rPr lang="en-US" sz="2600" b="1" i="1" smtClean="0">
                          <a:latin typeface="Cambria Math" panose="02040503050406030204" pitchFamily="18" charset="0"/>
                          <a:ea typeface="Cambria Math" panose="02040503050406030204" pitchFamily="18" charset="0"/>
                        </a:rPr>
                        <m:t>𝟎</m:t>
                      </m:r>
                      <m:r>
                        <a:rPr lang="en-US" sz="2600" b="1" i="1" smtClean="0">
                          <a:latin typeface="Cambria Math" panose="02040503050406030204" pitchFamily="18" charset="0"/>
                          <a:ea typeface="Cambria Math" panose="02040503050406030204" pitchFamily="18" charset="0"/>
                        </a:rPr>
                        <m:t>] </m:t>
                      </m:r>
                      <m:r>
                        <a:rPr lang="en-US" sz="2600" b="1" i="1" smtClean="0">
                          <a:latin typeface="Cambria Math" panose="02040503050406030204" pitchFamily="18" charset="0"/>
                          <a:ea typeface="Cambria Math" panose="02040503050406030204" pitchFamily="18" charset="0"/>
                        </a:rPr>
                        <m:t>𝒔</m:t>
                      </m:r>
                      <m:r>
                        <a:rPr lang="en-US" sz="2600" b="1" i="1" smtClean="0">
                          <a:latin typeface="Cambria Math" panose="02040503050406030204" pitchFamily="18" charset="0"/>
                          <a:ea typeface="Cambria Math" panose="02040503050406030204" pitchFamily="18" charset="0"/>
                        </a:rPr>
                        <m:t>;</m:t>
                      </m:r>
                    </m:oMath>
                  </m:oMathPara>
                </a14:m>
                <a:endParaRPr lang="en-US" sz="2600" b="1"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b="1" i="1" smtClean="0">
                          <a:latin typeface="Cambria Math" panose="02040503050406030204" pitchFamily="18" charset="0"/>
                          <a:ea typeface="Cambria Math" panose="02040503050406030204" pitchFamily="18" charset="0"/>
                        </a:rPr>
                        <m:t>𝒘𝒊𝒓𝒆</m:t>
                      </m:r>
                      <m:r>
                        <a:rPr lang="en-US" sz="2600" b="1" i="1" smtClean="0">
                          <a:latin typeface="Cambria Math" panose="02040503050406030204" pitchFamily="18" charset="0"/>
                          <a:ea typeface="Cambria Math" panose="02040503050406030204" pitchFamily="18" charset="0"/>
                        </a:rPr>
                        <m:t> </m:t>
                      </m:r>
                      <m:d>
                        <m:dPr>
                          <m:begChr m:val="["/>
                          <m:endChr m:val="]"/>
                          <m:ctrlPr>
                            <a:rPr lang="en-US" sz="2600" b="1" i="1" smtClean="0">
                              <a:latin typeface="Cambria Math" panose="02040503050406030204" pitchFamily="18" charset="0"/>
                              <a:ea typeface="Cambria Math" panose="02040503050406030204" pitchFamily="18" charset="0"/>
                            </a:rPr>
                          </m:ctrlPr>
                        </m:dPr>
                        <m:e>
                          <m:r>
                            <a:rPr lang="en-US" sz="2600" b="1" i="1" smtClean="0">
                              <a:latin typeface="Cambria Math" panose="02040503050406030204" pitchFamily="18" charset="0"/>
                              <a:ea typeface="Cambria Math" panose="02040503050406030204" pitchFamily="18" charset="0"/>
                            </a:rPr>
                            <m:t>𝟏</m:t>
                          </m:r>
                          <m:r>
                            <a:rPr lang="en-US" sz="2600" b="1" i="1" smtClean="0">
                              <a:latin typeface="Cambria Math" panose="02040503050406030204" pitchFamily="18" charset="0"/>
                              <a:ea typeface="Cambria Math" panose="02040503050406030204" pitchFamily="18" charset="0"/>
                            </a:rPr>
                            <m:t>:</m:t>
                          </m:r>
                          <m:r>
                            <a:rPr lang="en-US" sz="2600" b="1" i="1" smtClean="0">
                              <a:latin typeface="Cambria Math" panose="02040503050406030204" pitchFamily="18" charset="0"/>
                              <a:ea typeface="Cambria Math" panose="02040503050406030204" pitchFamily="18" charset="0"/>
                            </a:rPr>
                            <m:t>𝟐</m:t>
                          </m:r>
                        </m:e>
                      </m:d>
                      <m:r>
                        <a:rPr lang="en-US" sz="2600" b="1" i="1" smtClean="0">
                          <a:latin typeface="Cambria Math" panose="02040503050406030204" pitchFamily="18" charset="0"/>
                          <a:ea typeface="Cambria Math" panose="02040503050406030204" pitchFamily="18" charset="0"/>
                        </a:rPr>
                        <m:t>𝑨𝒓𝒓𝒂𝒚</m:t>
                      </m:r>
                      <m:r>
                        <a:rPr lang="en-US" sz="2600" b="1" i="1" smtClean="0">
                          <a:latin typeface="Cambria Math" panose="02040503050406030204" pitchFamily="18" charset="0"/>
                          <a:ea typeface="Cambria Math" panose="02040503050406030204" pitchFamily="18" charset="0"/>
                        </a:rPr>
                        <m:t>;</m:t>
                      </m:r>
                    </m:oMath>
                  </m:oMathPara>
                </a14:m>
                <a:endParaRPr lang="en-US" sz="2600" b="1" dirty="0" smtClean="0">
                  <a:ea typeface="Cambria Math" panose="02040503050406030204" pitchFamily="18" charset="0"/>
                </a:endParaRPr>
              </a:p>
              <a:p>
                <a:pPr marL="0" indent="0">
                  <a:buNone/>
                </a:pPr>
                <a:r>
                  <a:rPr lang="en-US" sz="2600" dirty="0" smtClean="0">
                    <a:ea typeface="Cambria Math" panose="02040503050406030204" pitchFamily="18" charset="0"/>
                  </a:rPr>
                  <a:t>These are the examples of vector wire declarations. This represents multiple nodes.</a:t>
                </a:r>
              </a:p>
              <a:p>
                <a:pPr marL="0" indent="0">
                  <a:buNone/>
                </a:pPr>
                <a:r>
                  <a:rPr lang="en-US" sz="2600" dirty="0" smtClean="0">
                    <a:ea typeface="Cambria Math" panose="02040503050406030204" pitchFamily="18" charset="0"/>
                  </a:rPr>
                  <a:t>Square brackets are the syntax for specifying a vector’s range. The range </a:t>
                </a:r>
                <a14:m>
                  <m:oMath xmlns:m="http://schemas.openxmlformats.org/officeDocument/2006/math">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𝑅</m:t>
                        </m:r>
                      </m:e>
                      <m:sub>
                        <m:r>
                          <a:rPr lang="en-US" sz="2600" b="0" i="1" smtClean="0">
                            <a:latin typeface="Cambria Math" panose="02040503050406030204" pitchFamily="18" charset="0"/>
                            <a:ea typeface="Cambria Math" panose="02040503050406030204" pitchFamily="18" charset="0"/>
                          </a:rPr>
                          <m:t>𝑎</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𝑅</m:t>
                        </m:r>
                      </m:e>
                      <m:sub>
                        <m:r>
                          <a:rPr lang="en-US" sz="2600" b="0" i="1" smtClean="0">
                            <a:latin typeface="Cambria Math" panose="02040503050406030204" pitchFamily="18" charset="0"/>
                            <a:ea typeface="Cambria Math" panose="02040503050406030204" pitchFamily="18" charset="0"/>
                          </a:rPr>
                          <m:t>𝑏</m:t>
                        </m:r>
                      </m:sub>
                    </m:sSub>
                    <m:r>
                      <a:rPr lang="en-US" sz="2600" b="0" i="1" smtClean="0">
                        <a:latin typeface="Cambria Math" panose="02040503050406030204" pitchFamily="18" charset="0"/>
                        <a:ea typeface="Cambria Math" panose="02040503050406030204" pitchFamily="18" charset="0"/>
                      </a:rPr>
                      <m:t>]</m:t>
                    </m:r>
                  </m:oMath>
                </a14:m>
                <a:r>
                  <a:rPr lang="en-US" sz="2600" dirty="0" smtClean="0">
                    <a:ea typeface="Cambria Math" panose="02040503050406030204" pitchFamily="18" charset="0"/>
                  </a:rPr>
                  <a:t> can be either increasing or decreasing. In every case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𝑅</m:t>
                        </m:r>
                      </m:e>
                      <m:sub>
                        <m:r>
                          <a:rPr lang="en-US" sz="2600" i="1">
                            <a:latin typeface="Cambria Math" panose="02040503050406030204" pitchFamily="18" charset="0"/>
                            <a:ea typeface="Cambria Math" panose="02040503050406030204" pitchFamily="18" charset="0"/>
                          </a:rPr>
                          <m:t>𝑎</m:t>
                        </m:r>
                      </m:sub>
                    </m:sSub>
                    <m:r>
                      <a:rPr lang="en-US" sz="2600" b="0" i="0" smtClean="0">
                        <a:latin typeface="Cambria Math" panose="02040503050406030204" pitchFamily="18" charset="0"/>
                        <a:ea typeface="Cambria Math" panose="02040503050406030204" pitchFamily="18" charset="0"/>
                      </a:rPr>
                      <m:t> </m:t>
                    </m:r>
                  </m:oMath>
                </a14:m>
                <a:r>
                  <a:rPr lang="en-US" sz="2600" dirty="0" smtClean="0">
                    <a:ea typeface="Cambria Math" panose="02040503050406030204" pitchFamily="18" charset="0"/>
                  </a:rPr>
                  <a:t> is the index of MSB in the vector and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𝑅</m:t>
                        </m:r>
                      </m:e>
                      <m:sub>
                        <m:r>
                          <a:rPr lang="en-US" sz="2600" b="0" i="1" smtClean="0">
                            <a:latin typeface="Cambria Math" panose="02040503050406030204" pitchFamily="18" charset="0"/>
                            <a:ea typeface="Cambria Math" panose="02040503050406030204" pitchFamily="18" charset="0"/>
                          </a:rPr>
                          <m:t>𝑏</m:t>
                        </m:r>
                      </m:sub>
                    </m:sSub>
                    <m:r>
                      <a:rPr lang="en-US" sz="2600" b="0" i="1" smtClean="0">
                        <a:latin typeface="Cambria Math" panose="02040503050406030204" pitchFamily="18" charset="0"/>
                        <a:ea typeface="Cambria Math" panose="02040503050406030204" pitchFamily="18" charset="0"/>
                      </a:rPr>
                      <m:t> </m:t>
                    </m:r>
                  </m:oMath>
                </a14:m>
                <a:r>
                  <a:rPr lang="en-US" sz="2600" dirty="0" smtClean="0">
                    <a:ea typeface="Cambria Math" panose="02040503050406030204" pitchFamily="18" charset="0"/>
                  </a:rPr>
                  <a:t> is the index of  LSB</a:t>
                </a:r>
              </a:p>
              <a:p>
                <a:pPr marL="0" indent="0">
                  <a:buNone/>
                </a:pPr>
                <a:endParaRPr lang="en-US" sz="2600" dirty="0" smtClean="0">
                  <a:ea typeface="Cambria Math" panose="02040503050406030204" pitchFamily="18" charset="0"/>
                </a:endParaRPr>
              </a:p>
              <a:p>
                <a:pPr marL="0" indent="0">
                  <a:buNone/>
                </a:pPr>
                <a:r>
                  <a:rPr lang="en-US" sz="2600" dirty="0" smtClean="0">
                    <a:ea typeface="Cambria Math" panose="02040503050406030204" pitchFamily="18" charset="0"/>
                  </a:rPr>
                  <a:t>The net S can be used as four-bit quantity or each bit can be referred to individually as s[3],s[2],s[1],s[0]. Here is s[3] acts as MSB and s[0] will be LSB.</a:t>
                </a:r>
              </a:p>
              <a:p>
                <a:pPr marL="0" indent="0">
                  <a:buNone/>
                </a:pPr>
                <a:r>
                  <a:rPr lang="en-US" sz="2600" dirty="0" smtClean="0">
                    <a:ea typeface="Cambria Math" panose="02040503050406030204" pitchFamily="18" charset="0"/>
                  </a:rPr>
                  <a:t>If I used this assignment operation </a:t>
                </a:r>
                <a14:m>
                  <m:oMath xmlns:m="http://schemas.openxmlformats.org/officeDocument/2006/math">
                    <m:r>
                      <a:rPr lang="en-US" sz="2600" b="0" i="1" smtClean="0">
                        <a:latin typeface="Cambria Math" panose="02040503050406030204" pitchFamily="18" charset="0"/>
                        <a:ea typeface="Cambria Math" panose="02040503050406030204" pitchFamily="18" charset="0"/>
                      </a:rPr>
                      <m:t>𝑠</m:t>
                    </m:r>
                    <m:r>
                      <a:rPr lang="en-US" sz="2600" b="0" i="1" smtClean="0">
                        <a:latin typeface="Cambria Math" panose="02040503050406030204" pitchFamily="18" charset="0"/>
                        <a:ea typeface="Cambria Math" panose="02040503050406030204" pitchFamily="18" charset="0"/>
                      </a:rPr>
                      <m:t>=</m:t>
                    </m:r>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4</m:t>
                        </m:r>
                      </m:e>
                      <m:sup>
                        <m:r>
                          <a:rPr lang="en-US" sz="2600" b="0" i="1" smtClean="0">
                            <a:latin typeface="Cambria Math" panose="02040503050406030204" pitchFamily="18" charset="0"/>
                            <a:ea typeface="Cambria Math" panose="02040503050406030204" pitchFamily="18" charset="0"/>
                          </a:rPr>
                          <m:t>′</m:t>
                        </m:r>
                      </m:sup>
                    </m:sSup>
                    <m:r>
                      <a:rPr lang="en-US" sz="2600" b="0" i="1" smtClean="0">
                        <a:latin typeface="Cambria Math" panose="02040503050406030204" pitchFamily="18" charset="0"/>
                        <a:ea typeface="Cambria Math" panose="02040503050406030204" pitchFamily="18" charset="0"/>
                      </a:rPr>
                      <m:t>𝑏</m:t>
                    </m:r>
                    <m:r>
                      <a:rPr lang="en-US" sz="2600" b="0" i="1" smtClean="0">
                        <a:latin typeface="Cambria Math" panose="02040503050406030204" pitchFamily="18" charset="0"/>
                        <a:ea typeface="Cambria Math" panose="02040503050406030204" pitchFamily="18" charset="0"/>
                      </a:rPr>
                      <m:t>0011</m:t>
                    </m:r>
                  </m:oMath>
                </a14:m>
                <a:r>
                  <a:rPr lang="en-US" sz="2600" dirty="0" smtClean="0">
                    <a:ea typeface="Cambria Math" panose="02040503050406030204" pitchFamily="18" charset="0"/>
                  </a:rPr>
                  <a:t> that means s[3] = 0, s[2] = 0, s[1] = 1 and s[0] = 1.</a:t>
                </a:r>
              </a:p>
              <a:p>
                <a:pPr marL="0" indent="0">
                  <a:buNone/>
                </a:pPr>
                <a:endParaRPr lang="en-US" sz="1600" b="1" dirty="0" smtClean="0">
                  <a:ea typeface="Cambria Math" panose="02040503050406030204" pitchFamily="18" charset="0"/>
                </a:endParaRPr>
              </a:p>
              <a:p>
                <a:pPr marL="0" indent="0">
                  <a:buNone/>
                </a:pPr>
                <a:endParaRPr lang="en-US" dirty="0">
                  <a:ea typeface="Cambria Math" panose="02040503050406030204" pitchFamily="18" charset="0"/>
                </a:endParaRPr>
              </a:p>
              <a:p>
                <a:pPr marL="0" indent="0" algn="ctr">
                  <a:buNone/>
                </a:pPr>
                <a:endParaRPr lang="en-US" dirty="0" smtClean="0">
                  <a:ea typeface="Cambria Math" panose="02040503050406030204" pitchFamily="18" charset="0"/>
                </a:endParaRPr>
              </a:p>
              <a:p>
                <a:pPr marL="0" indent="0">
                  <a:buNone/>
                </a:pPr>
                <a:r>
                  <a:rPr lang="en-US" dirty="0" smtClean="0">
                    <a:ea typeface="Cambria Math" panose="02040503050406030204" pitchFamily="18" charset="0"/>
                  </a:rPr>
                  <a:t>		</a:t>
                </a:r>
                <a:endParaRPr lang="en-US" dirty="0">
                  <a:ea typeface="Cambria Math" panose="02040503050406030204" pitchFamily="18" charset="0"/>
                </a:endParaRPr>
              </a:p>
              <a:p>
                <a:pPr marL="0" indent="0">
                  <a:buNone/>
                </a:pPr>
                <a:endParaRPr lang="en-US" dirty="0" smtClean="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77963" y="1910450"/>
                <a:ext cx="10485120" cy="5333032"/>
              </a:xfrm>
              <a:blipFill rotWithShape="0">
                <a:blip r:embed="rId4"/>
                <a:stretch>
                  <a:fillRect l="-1453" t="-20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3F8963C-AC38-410A-81AF-7326DFA1228F}" type="slidenum">
              <a:rPr lang="en-US" smtClean="0"/>
              <a:t>10</a:t>
            </a:fld>
            <a:endParaRPr lang="en-US"/>
          </a:p>
        </p:txBody>
      </p:sp>
    </p:spTree>
    <p:extLst>
      <p:ext uri="{BB962C8B-B14F-4D97-AF65-F5344CB8AC3E}">
        <p14:creationId xmlns:p14="http://schemas.microsoft.com/office/powerpoint/2010/main" val="364251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en-US" dirty="0"/>
          </a:p>
        </p:txBody>
      </p:sp>
      <p:sp>
        <p:nvSpPr>
          <p:cNvPr id="4" name="Content Placeholder 3"/>
          <p:cNvSpPr>
            <a:spLocks noGrp="1"/>
          </p:cNvSpPr>
          <p:nvPr>
            <p:ph idx="1"/>
          </p:nvPr>
        </p:nvSpPr>
        <p:spPr/>
        <p:txBody>
          <a:bodyPr/>
          <a:lstStyle/>
          <a:p>
            <a:r>
              <a:rPr lang="en-US" b="1" dirty="0" smtClean="0"/>
              <a:t>Variables</a:t>
            </a:r>
          </a:p>
          <a:p>
            <a:pPr>
              <a:buFont typeface="Arial" panose="020B0604020202020204" pitchFamily="34" charset="0"/>
              <a:buChar char="•"/>
            </a:pPr>
            <a:r>
              <a:rPr lang="en-US" dirty="0" smtClean="0"/>
              <a:t>Nets do not allow a circuit to be described in  terms of its behavior.</a:t>
            </a:r>
            <a:endParaRPr lang="en-US" dirty="0"/>
          </a:p>
          <a:p>
            <a:pPr>
              <a:buFont typeface="Arial" panose="020B0604020202020204" pitchFamily="34" charset="0"/>
              <a:buChar char="•"/>
            </a:pPr>
            <a:r>
              <a:rPr lang="en-US" dirty="0" smtClean="0"/>
              <a:t>We use variables in Verilog.</a:t>
            </a:r>
          </a:p>
          <a:p>
            <a:pPr>
              <a:buFont typeface="Arial" panose="020B0604020202020204" pitchFamily="34" charset="0"/>
              <a:buChar char="•"/>
            </a:pPr>
            <a:r>
              <a:rPr lang="en-US" dirty="0" smtClean="0"/>
              <a:t>A variable can be assigned one value in one Verilog statement.</a:t>
            </a:r>
          </a:p>
          <a:p>
            <a:pPr>
              <a:buFont typeface="Arial" panose="020B0604020202020204" pitchFamily="34" charset="0"/>
              <a:buChar char="•"/>
            </a:pPr>
            <a:r>
              <a:rPr lang="en-US" dirty="0" smtClean="0"/>
              <a:t>It retains this value until it is overwritten in another assignment operation.</a:t>
            </a:r>
          </a:p>
          <a:p>
            <a:pPr>
              <a:buFont typeface="Arial" panose="020B0604020202020204" pitchFamily="34" charset="0"/>
              <a:buChar char="•"/>
            </a:pPr>
            <a:r>
              <a:rPr lang="en-US" dirty="0" smtClean="0"/>
              <a:t>There are two types of variables</a:t>
            </a:r>
          </a:p>
          <a:p>
            <a:pPr lvl="1">
              <a:buFont typeface="Wingdings" panose="05000000000000000000" pitchFamily="2" charset="2"/>
              <a:buChar char="q"/>
            </a:pPr>
            <a:r>
              <a:rPr lang="en-US" b="1" dirty="0" smtClean="0"/>
              <a:t>integer</a:t>
            </a:r>
          </a:p>
          <a:p>
            <a:pPr lvl="1">
              <a:buFont typeface="Wingdings" panose="05000000000000000000" pitchFamily="2" charset="2"/>
              <a:buChar char="q"/>
            </a:pPr>
            <a:r>
              <a:rPr lang="en-US" b="1" dirty="0" err="1" smtClean="0"/>
              <a:t>reg</a:t>
            </a:r>
            <a:endParaRPr lang="en-US" b="1" dirty="0"/>
          </a:p>
        </p:txBody>
      </p:sp>
      <p:sp>
        <p:nvSpPr>
          <p:cNvPr id="5" name="Slide Number Placeholder 4"/>
          <p:cNvSpPr>
            <a:spLocks noGrp="1"/>
          </p:cNvSpPr>
          <p:nvPr>
            <p:ph type="sldNum" sz="quarter" idx="12"/>
          </p:nvPr>
        </p:nvSpPr>
        <p:spPr/>
        <p:txBody>
          <a:bodyPr/>
          <a:lstStyle/>
          <a:p>
            <a:fld id="{53F8963C-AC38-410A-81AF-7326DFA1228F}" type="slidenum">
              <a:rPr lang="en-US" smtClean="0"/>
              <a:t>11</a:t>
            </a:fld>
            <a:endParaRPr lang="en-US"/>
          </a:p>
        </p:txBody>
      </p:sp>
    </p:spTree>
    <p:extLst>
      <p:ext uri="{BB962C8B-B14F-4D97-AF65-F5344CB8AC3E}">
        <p14:creationId xmlns:p14="http://schemas.microsoft.com/office/powerpoint/2010/main" val="218897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en-US" dirty="0"/>
          </a:p>
        </p:txBody>
      </p:sp>
      <p:sp>
        <p:nvSpPr>
          <p:cNvPr id="4" name="Content Placeholder 3"/>
          <p:cNvSpPr>
            <a:spLocks noGrp="1"/>
          </p:cNvSpPr>
          <p:nvPr>
            <p:ph idx="1"/>
          </p:nvPr>
        </p:nvSpPr>
        <p:spPr/>
        <p:txBody>
          <a:bodyPr/>
          <a:lstStyle/>
          <a:p>
            <a:r>
              <a:rPr lang="en-US" b="1" dirty="0" smtClean="0"/>
              <a:t>integer:</a:t>
            </a:r>
          </a:p>
          <a:p>
            <a:pPr>
              <a:buFont typeface="Arial" panose="020B0604020202020204" pitchFamily="34" charset="0"/>
              <a:buChar char="•"/>
            </a:pPr>
            <a:r>
              <a:rPr lang="en-US" b="1" dirty="0" smtClean="0"/>
              <a:t>integer </a:t>
            </a:r>
            <a:r>
              <a:rPr lang="en-US" dirty="0" smtClean="0"/>
              <a:t>is declared by this statement in Verilog code : </a:t>
            </a:r>
            <a:r>
              <a:rPr lang="en-US" b="1" i="1" dirty="0" smtClean="0"/>
              <a:t>integer k</a:t>
            </a:r>
          </a:p>
          <a:p>
            <a:pPr>
              <a:buFont typeface="Arial" panose="020B0604020202020204" pitchFamily="34" charset="0"/>
              <a:buChar char="•"/>
            </a:pPr>
            <a:r>
              <a:rPr lang="en-US" b="1" dirty="0" smtClean="0"/>
              <a:t>integer </a:t>
            </a:r>
            <a:r>
              <a:rPr lang="en-US" dirty="0" smtClean="0"/>
              <a:t>variables describe the behavior of the circuit.</a:t>
            </a:r>
          </a:p>
          <a:p>
            <a:pPr>
              <a:buFont typeface="Arial" panose="020B0604020202020204" pitchFamily="34" charset="0"/>
              <a:buChar char="•"/>
            </a:pPr>
            <a:r>
              <a:rPr lang="en-US" dirty="0" smtClean="0"/>
              <a:t>They are essentially loop controlling variables.</a:t>
            </a:r>
          </a:p>
          <a:p>
            <a:pPr marL="0" indent="0">
              <a:buNone/>
            </a:pPr>
            <a:endParaRPr lang="en-US" dirty="0"/>
          </a:p>
          <a:p>
            <a:pPr marL="0" indent="0">
              <a:buNone/>
            </a:pPr>
            <a:r>
              <a:rPr lang="en-US" b="1" dirty="0" err="1" smtClean="0"/>
              <a:t>reg</a:t>
            </a:r>
            <a:r>
              <a:rPr lang="en-US" b="1" dirty="0" smtClean="0"/>
              <a:t>:</a:t>
            </a:r>
          </a:p>
          <a:p>
            <a:pPr>
              <a:buFont typeface="Arial" panose="020B0604020202020204" pitchFamily="34" charset="0"/>
              <a:buChar char="•"/>
            </a:pPr>
            <a:r>
              <a:rPr lang="en-US" b="1" dirty="0" err="1" smtClean="0"/>
              <a:t>reg</a:t>
            </a:r>
            <a:r>
              <a:rPr lang="en-US" b="1" dirty="0" smtClean="0"/>
              <a:t> </a:t>
            </a:r>
            <a:r>
              <a:rPr lang="en-US" dirty="0"/>
              <a:t>is declared by this statement in Verilog code : </a:t>
            </a:r>
            <a:r>
              <a:rPr lang="en-US" b="1" i="1" dirty="0" err="1" smtClean="0"/>
              <a:t>reg</a:t>
            </a:r>
            <a:r>
              <a:rPr lang="en-US" b="1" i="1" dirty="0" smtClean="0"/>
              <a:t> k.</a:t>
            </a:r>
          </a:p>
          <a:p>
            <a:pPr>
              <a:buFont typeface="Arial" panose="020B0604020202020204" pitchFamily="34" charset="0"/>
              <a:buChar char="•"/>
            </a:pPr>
            <a:r>
              <a:rPr lang="en-US" b="1" dirty="0" err="1" smtClean="0"/>
              <a:t>reg</a:t>
            </a:r>
            <a:r>
              <a:rPr lang="en-US" b="1" dirty="0" smtClean="0"/>
              <a:t> </a:t>
            </a:r>
            <a:r>
              <a:rPr lang="en-US" dirty="0" smtClean="0"/>
              <a:t>is used to model either combinational or sequential parts of the circuit.</a:t>
            </a:r>
            <a:endParaRPr lang="en-US" b="1" dirty="0" smtClean="0"/>
          </a:p>
          <a:p>
            <a:endParaRPr lang="en-US" b="1" i="1" dirty="0"/>
          </a:p>
          <a:p>
            <a:pPr marL="0" indent="0">
              <a:buNone/>
            </a:pPr>
            <a:endParaRPr lang="en-US" b="1" dirty="0" smtClean="0"/>
          </a:p>
          <a:p>
            <a:pPr marL="0" indent="0">
              <a:buNone/>
            </a:pPr>
            <a:endParaRPr lang="en-US" b="1" dirty="0" smtClean="0"/>
          </a:p>
        </p:txBody>
      </p:sp>
      <p:sp>
        <p:nvSpPr>
          <p:cNvPr id="3" name="Slide Number Placeholder 2"/>
          <p:cNvSpPr>
            <a:spLocks noGrp="1"/>
          </p:cNvSpPr>
          <p:nvPr>
            <p:ph type="sldNum" sz="quarter" idx="12"/>
          </p:nvPr>
        </p:nvSpPr>
        <p:spPr/>
        <p:txBody>
          <a:bodyPr/>
          <a:lstStyle/>
          <a:p>
            <a:fld id="{53F8963C-AC38-410A-81AF-7326DFA1228F}" type="slidenum">
              <a:rPr lang="en-US" smtClean="0"/>
              <a:t>12</a:t>
            </a:fld>
            <a:endParaRPr lang="en-US"/>
          </a:p>
        </p:txBody>
      </p:sp>
    </p:spTree>
    <p:extLst>
      <p:ext uri="{BB962C8B-B14F-4D97-AF65-F5344CB8AC3E}">
        <p14:creationId xmlns:p14="http://schemas.microsoft.com/office/powerpoint/2010/main" val="218307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Representation</a:t>
            </a:r>
            <a:endParaRPr lang="en-US" dirty="0"/>
          </a:p>
        </p:txBody>
      </p:sp>
      <p:sp>
        <p:nvSpPr>
          <p:cNvPr id="3" name="Content Placeholder 2"/>
          <p:cNvSpPr>
            <a:spLocks noGrp="1"/>
          </p:cNvSpPr>
          <p:nvPr>
            <p:ph idx="1"/>
          </p:nvPr>
        </p:nvSpPr>
        <p:spPr>
          <a:xfrm>
            <a:off x="1097280" y="1919416"/>
            <a:ext cx="11020688" cy="5443910"/>
          </a:xfrm>
        </p:spPr>
        <p:txBody>
          <a:bodyPr>
            <a:normAutofit/>
          </a:bodyPr>
          <a:lstStyle/>
          <a:p>
            <a:pPr>
              <a:lnSpc>
                <a:spcPct val="110000"/>
              </a:lnSpc>
              <a:buFont typeface="Arial" panose="020B0604020202020204" pitchFamily="34" charset="0"/>
              <a:buChar char="•"/>
            </a:pPr>
            <a:r>
              <a:rPr lang="en-US" sz="2200" dirty="0" smtClean="0">
                <a:ea typeface="Cambria Math" panose="02040503050406030204" pitchFamily="18" charset="0"/>
              </a:rPr>
              <a:t>Verilog allows the designer to represent the circuit in  two fundamentally different ways.</a:t>
            </a:r>
          </a:p>
          <a:p>
            <a:pPr marL="0" indent="0">
              <a:lnSpc>
                <a:spcPct val="110000"/>
              </a:lnSpc>
              <a:buNone/>
            </a:pPr>
            <a:r>
              <a:rPr lang="en-US" sz="2200" b="1" dirty="0" smtClean="0">
                <a:ea typeface="Cambria Math" panose="02040503050406030204" pitchFamily="18" charset="0"/>
              </a:rPr>
              <a:t>Structural Representation: </a:t>
            </a:r>
            <a:r>
              <a:rPr lang="en-US" sz="2200" dirty="0" smtClean="0">
                <a:ea typeface="Cambria Math" panose="02040503050406030204" pitchFamily="18" charset="0"/>
              </a:rPr>
              <a:t>Verilog can be used to represent the simple circuit elements such as logic gates. A larger circuit is defined by writing code that connects such elements together.  This is referred  as </a:t>
            </a:r>
            <a:r>
              <a:rPr lang="en-US" sz="2200" b="1" dirty="0" smtClean="0">
                <a:ea typeface="Cambria Math" panose="02040503050406030204" pitchFamily="18" charset="0"/>
              </a:rPr>
              <a:t>structural representation </a:t>
            </a:r>
            <a:r>
              <a:rPr lang="en-US" sz="2200" dirty="0" smtClean="0">
                <a:ea typeface="Cambria Math" panose="02040503050406030204" pitchFamily="18" charset="0"/>
              </a:rPr>
              <a:t>of logic circuits.</a:t>
            </a:r>
          </a:p>
          <a:p>
            <a:pPr marL="0" indent="0">
              <a:lnSpc>
                <a:spcPct val="110000"/>
              </a:lnSpc>
              <a:buNone/>
            </a:pPr>
            <a:r>
              <a:rPr lang="en-US" sz="2200" b="1" dirty="0" smtClean="0">
                <a:ea typeface="Cambria Math" panose="02040503050406030204" pitchFamily="18" charset="0"/>
              </a:rPr>
              <a:t>Behavioral Representation:  </a:t>
            </a:r>
            <a:r>
              <a:rPr lang="en-US" sz="2200" dirty="0" smtClean="0">
                <a:ea typeface="Cambria Math" panose="02040503050406030204" pitchFamily="18" charset="0"/>
              </a:rPr>
              <a:t>Verilog can be used to describe a circuit by using logic expressions and programming  constructs that define the behavior of the circuit. This is called the</a:t>
            </a:r>
            <a:r>
              <a:rPr lang="en-US" sz="2200" b="1" dirty="0" smtClean="0">
                <a:ea typeface="Cambria Math" panose="02040503050406030204" pitchFamily="18" charset="0"/>
              </a:rPr>
              <a:t> behavioral representation</a:t>
            </a:r>
            <a:r>
              <a:rPr lang="en-US" sz="2200" dirty="0" smtClean="0">
                <a:ea typeface="Cambria Math" panose="02040503050406030204" pitchFamily="18" charset="0"/>
              </a:rPr>
              <a:t>.</a:t>
            </a:r>
          </a:p>
          <a:p>
            <a:pPr marL="0" indent="0">
              <a:lnSpc>
                <a:spcPct val="110000"/>
              </a:lnSpc>
              <a:buNone/>
            </a:pPr>
            <a:r>
              <a:rPr lang="en-US" sz="2200" dirty="0" smtClean="0">
                <a:ea typeface="Cambria Math" panose="02040503050406030204" pitchFamily="18" charset="0"/>
              </a:rPr>
              <a:t>Structural representation is easier but it is tedious for large circuits and not efficient. So we will mostly learn behavioral representation of logic circuits.</a:t>
            </a:r>
          </a:p>
          <a:p>
            <a:pPr marL="0" indent="0">
              <a:lnSpc>
                <a:spcPct val="110000"/>
              </a:lnSpc>
              <a:buNone/>
            </a:pPr>
            <a:endParaRPr lang="en-US" sz="2200" dirty="0" smtClean="0">
              <a:ea typeface="Cambria Math" panose="02040503050406030204" pitchFamily="18" charset="0"/>
            </a:endParaRPr>
          </a:p>
          <a:p>
            <a:pPr marL="0" indent="0">
              <a:buNone/>
            </a:pPr>
            <a:endParaRPr lang="en-US" b="1" dirty="0">
              <a:ea typeface="Cambria Math" panose="02040503050406030204" pitchFamily="18" charset="0"/>
            </a:endParaRPr>
          </a:p>
          <a:p>
            <a:pPr marL="0" indent="0">
              <a:buNone/>
            </a:pPr>
            <a:r>
              <a:rPr lang="en-US" dirty="0" smtClean="0">
                <a:ea typeface="Cambria Math" panose="02040503050406030204" pitchFamily="18" charset="0"/>
              </a:rPr>
              <a:t>		</a:t>
            </a:r>
            <a:endParaRPr lang="en-US" dirty="0">
              <a:ea typeface="Cambria Math" panose="02040503050406030204" pitchFamily="18" charset="0"/>
            </a:endParaRPr>
          </a:p>
          <a:p>
            <a:pPr marL="0" indent="0">
              <a:buNone/>
            </a:pPr>
            <a:endParaRPr lang="en-US" dirty="0" smtClean="0">
              <a:ea typeface="Cambria Math" panose="02040503050406030204" pitchFamily="18" charset="0"/>
            </a:endParaRPr>
          </a:p>
        </p:txBody>
      </p:sp>
      <p:sp>
        <p:nvSpPr>
          <p:cNvPr id="5" name="Slide Number Placeholder 4"/>
          <p:cNvSpPr>
            <a:spLocks noGrp="1"/>
          </p:cNvSpPr>
          <p:nvPr>
            <p:ph type="sldNum" sz="quarter" idx="12"/>
          </p:nvPr>
        </p:nvSpPr>
        <p:spPr/>
        <p:txBody>
          <a:bodyPr/>
          <a:lstStyle/>
          <a:p>
            <a:fld id="{53F8963C-AC38-410A-81AF-7326DFA1228F}" type="slidenum">
              <a:rPr lang="en-US" smtClean="0"/>
              <a:t>13</a:t>
            </a:fld>
            <a:endParaRPr lang="en-US"/>
          </a:p>
        </p:txBody>
      </p:sp>
    </p:spTree>
    <p:extLst>
      <p:ext uri="{BB962C8B-B14F-4D97-AF65-F5344CB8AC3E}">
        <p14:creationId xmlns:p14="http://schemas.microsoft.com/office/powerpoint/2010/main" val="2141203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Representation</a:t>
            </a:r>
            <a:endParaRPr lang="en-US" dirty="0"/>
          </a:p>
        </p:txBody>
      </p:sp>
      <p:pic>
        <p:nvPicPr>
          <p:cNvPr id="3" name="Content Placeholder 2"/>
          <p:cNvPicPr>
            <a:picLocks noGrp="1" noChangeAspect="1"/>
          </p:cNvPicPr>
          <p:nvPr>
            <p:ph idx="1"/>
          </p:nvPr>
        </p:nvPicPr>
        <p:blipFill>
          <a:blip r:embed="rId2"/>
          <a:stretch>
            <a:fillRect/>
          </a:stretch>
        </p:blipFill>
        <p:spPr>
          <a:xfrm>
            <a:off x="8709779" y="1737360"/>
            <a:ext cx="3334215" cy="1686160"/>
          </a:xfrm>
          <a:prstGeom prst="rect">
            <a:avLst/>
          </a:prstGeom>
        </p:spPr>
      </p:pic>
      <p:pic>
        <p:nvPicPr>
          <p:cNvPr id="5" name="Picture 4"/>
          <p:cNvPicPr>
            <a:picLocks noChangeAspect="1"/>
          </p:cNvPicPr>
          <p:nvPr/>
        </p:nvPicPr>
        <p:blipFill>
          <a:blip r:embed="rId3"/>
          <a:stretch>
            <a:fillRect/>
          </a:stretch>
        </p:blipFill>
        <p:spPr>
          <a:xfrm>
            <a:off x="8905481" y="3491300"/>
            <a:ext cx="2676919" cy="2506331"/>
          </a:xfrm>
          <a:prstGeom prst="rect">
            <a:avLst/>
          </a:prstGeom>
        </p:spPr>
      </p:pic>
      <p:pic>
        <p:nvPicPr>
          <p:cNvPr id="6" name="Picture 5"/>
          <p:cNvPicPr>
            <a:picLocks noChangeAspect="1"/>
          </p:cNvPicPr>
          <p:nvPr/>
        </p:nvPicPr>
        <p:blipFill>
          <a:blip r:embed="rId4"/>
          <a:stretch>
            <a:fillRect/>
          </a:stretch>
        </p:blipFill>
        <p:spPr>
          <a:xfrm>
            <a:off x="0" y="2029992"/>
            <a:ext cx="8430802" cy="3572374"/>
          </a:xfrm>
          <a:prstGeom prst="rect">
            <a:avLst/>
          </a:prstGeom>
        </p:spPr>
      </p:pic>
      <p:sp>
        <p:nvSpPr>
          <p:cNvPr id="7" name="Slide Number Placeholder 6"/>
          <p:cNvSpPr>
            <a:spLocks noGrp="1"/>
          </p:cNvSpPr>
          <p:nvPr>
            <p:ph type="sldNum" sz="quarter" idx="12"/>
          </p:nvPr>
        </p:nvSpPr>
        <p:spPr/>
        <p:txBody>
          <a:bodyPr/>
          <a:lstStyle/>
          <a:p>
            <a:fld id="{53F8963C-AC38-410A-81AF-7326DFA1228F}" type="slidenum">
              <a:rPr lang="en-US" smtClean="0"/>
              <a:t>14</a:t>
            </a:fld>
            <a:endParaRPr lang="en-US"/>
          </a:p>
        </p:txBody>
      </p:sp>
    </p:spTree>
    <p:extLst>
      <p:ext uri="{BB962C8B-B14F-4D97-AF65-F5344CB8AC3E}">
        <p14:creationId xmlns:p14="http://schemas.microsoft.com/office/powerpoint/2010/main" val="3847349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Representation</a:t>
            </a:r>
            <a:endParaRPr lang="en-US" dirty="0"/>
          </a:p>
        </p:txBody>
      </p:sp>
      <p:pic>
        <p:nvPicPr>
          <p:cNvPr id="3" name="Content Placeholder 2"/>
          <p:cNvPicPr>
            <a:picLocks noGrp="1" noChangeAspect="1"/>
          </p:cNvPicPr>
          <p:nvPr>
            <p:ph idx="1"/>
          </p:nvPr>
        </p:nvPicPr>
        <p:blipFill>
          <a:blip r:embed="rId2"/>
          <a:stretch>
            <a:fillRect/>
          </a:stretch>
        </p:blipFill>
        <p:spPr>
          <a:xfrm>
            <a:off x="8709779" y="1737360"/>
            <a:ext cx="3334215" cy="1686160"/>
          </a:xfrm>
          <a:prstGeom prst="rect">
            <a:avLst/>
          </a:prstGeom>
        </p:spPr>
      </p:pic>
      <p:pic>
        <p:nvPicPr>
          <p:cNvPr id="5" name="Picture 4"/>
          <p:cNvPicPr>
            <a:picLocks noChangeAspect="1"/>
          </p:cNvPicPr>
          <p:nvPr/>
        </p:nvPicPr>
        <p:blipFill>
          <a:blip r:embed="rId3"/>
          <a:stretch>
            <a:fillRect/>
          </a:stretch>
        </p:blipFill>
        <p:spPr>
          <a:xfrm>
            <a:off x="8905481" y="3491300"/>
            <a:ext cx="2676919" cy="2506331"/>
          </a:xfrm>
          <a:prstGeom prst="rect">
            <a:avLst/>
          </a:prstGeom>
        </p:spPr>
      </p:pic>
      <p:pic>
        <p:nvPicPr>
          <p:cNvPr id="4" name="Picture 3"/>
          <p:cNvPicPr>
            <a:picLocks noChangeAspect="1"/>
          </p:cNvPicPr>
          <p:nvPr/>
        </p:nvPicPr>
        <p:blipFill>
          <a:blip r:embed="rId4"/>
          <a:stretch>
            <a:fillRect/>
          </a:stretch>
        </p:blipFill>
        <p:spPr>
          <a:xfrm>
            <a:off x="774356" y="2466017"/>
            <a:ext cx="7668695" cy="2667372"/>
          </a:xfrm>
          <a:prstGeom prst="rect">
            <a:avLst/>
          </a:prstGeom>
        </p:spPr>
      </p:pic>
      <p:sp>
        <p:nvSpPr>
          <p:cNvPr id="7" name="Slide Number Placeholder 6"/>
          <p:cNvSpPr>
            <a:spLocks noGrp="1"/>
          </p:cNvSpPr>
          <p:nvPr>
            <p:ph type="sldNum" sz="quarter" idx="12"/>
          </p:nvPr>
        </p:nvSpPr>
        <p:spPr/>
        <p:txBody>
          <a:bodyPr/>
          <a:lstStyle/>
          <a:p>
            <a:fld id="{53F8963C-AC38-410A-81AF-7326DFA1228F}" type="slidenum">
              <a:rPr lang="en-US" smtClean="0"/>
              <a:t>15</a:t>
            </a:fld>
            <a:endParaRPr lang="en-US"/>
          </a:p>
        </p:txBody>
      </p:sp>
    </p:spTree>
    <p:extLst>
      <p:ext uri="{BB962C8B-B14F-4D97-AF65-F5344CB8AC3E}">
        <p14:creationId xmlns:p14="http://schemas.microsoft.com/office/powerpoint/2010/main" val="183172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6" name="Content Placeholder 5"/>
          <p:cNvSpPr>
            <a:spLocks noGrp="1"/>
          </p:cNvSpPr>
          <p:nvPr>
            <p:ph idx="1"/>
          </p:nvPr>
        </p:nvSpPr>
        <p:spPr/>
        <p:txBody>
          <a:bodyPr/>
          <a:lstStyle/>
          <a:p>
            <a:r>
              <a:rPr lang="en-US" dirty="0" smtClean="0"/>
              <a:t>Verilog has large number of operators.</a:t>
            </a:r>
          </a:p>
          <a:p>
            <a:r>
              <a:rPr lang="en-US" b="1" dirty="0" smtClean="0"/>
              <a:t>Bitwise operators:</a:t>
            </a:r>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1764116378"/>
              </p:ext>
            </p:extLst>
          </p:nvPr>
        </p:nvGraphicFramePr>
        <p:xfrm>
          <a:off x="2032000" y="2697482"/>
          <a:ext cx="8128000" cy="2727004"/>
        </p:xfrm>
        <a:graphic>
          <a:graphicData uri="http://schemas.openxmlformats.org/drawingml/2006/table">
            <a:tbl>
              <a:tblPr firstRow="1" bandRow="1">
                <a:tableStyleId>{5940675A-B579-460E-94D1-54222C63F5DA}</a:tableStyleId>
              </a:tblPr>
              <a:tblGrid>
                <a:gridCol w="1602740"/>
                <a:gridCol w="6525260"/>
              </a:tblGrid>
              <a:tr h="389572">
                <a:tc>
                  <a:txBody>
                    <a:bodyPr/>
                    <a:lstStyle/>
                    <a:p>
                      <a:r>
                        <a:rPr lang="en-US" dirty="0" smtClean="0"/>
                        <a:t>Operator</a:t>
                      </a:r>
                      <a:endParaRPr lang="en-US" dirty="0"/>
                    </a:p>
                  </a:txBody>
                  <a:tcPr/>
                </a:tc>
                <a:tc>
                  <a:txBody>
                    <a:bodyPr/>
                    <a:lstStyle/>
                    <a:p>
                      <a:r>
                        <a:rPr lang="en-US" dirty="0" smtClean="0"/>
                        <a:t>Operation</a:t>
                      </a:r>
                      <a:endParaRPr lang="en-US" dirty="0"/>
                    </a:p>
                  </a:txBody>
                  <a:tcPr/>
                </a:tc>
              </a:tr>
              <a:tr h="389572">
                <a:tc>
                  <a:txBody>
                    <a:bodyPr/>
                    <a:lstStyle/>
                    <a:p>
                      <a:pPr algn="l"/>
                      <a:r>
                        <a:rPr lang="en-US" dirty="0" smtClean="0"/>
                        <a:t>~A</a:t>
                      </a:r>
                      <a:endParaRPr lang="en-US" dirty="0"/>
                    </a:p>
                  </a:txBody>
                  <a:tcPr/>
                </a:tc>
                <a:tc>
                  <a:txBody>
                    <a:bodyPr/>
                    <a:lstStyle/>
                    <a:p>
                      <a:r>
                        <a:rPr lang="en-US" dirty="0" smtClean="0"/>
                        <a:t>This will produce</a:t>
                      </a:r>
                      <a:r>
                        <a:rPr lang="en-US" baseline="0" dirty="0" smtClean="0"/>
                        <a:t> 1’s complement of A</a:t>
                      </a:r>
                      <a:endParaRPr lang="en-US" dirty="0"/>
                    </a:p>
                  </a:txBody>
                  <a:tcPr/>
                </a:tc>
              </a:tr>
              <a:tr h="389572">
                <a:tc>
                  <a:txBody>
                    <a:bodyPr/>
                    <a:lstStyle/>
                    <a:p>
                      <a:pPr algn="l"/>
                      <a:r>
                        <a:rPr lang="en-US" dirty="0" smtClean="0"/>
                        <a:t>-A</a:t>
                      </a:r>
                      <a:endParaRPr lang="en-US" dirty="0"/>
                    </a:p>
                  </a:txBody>
                  <a:tcPr/>
                </a:tc>
                <a:tc>
                  <a:txBody>
                    <a:bodyPr/>
                    <a:lstStyle/>
                    <a:p>
                      <a:r>
                        <a:rPr lang="en-US" dirty="0" smtClean="0"/>
                        <a:t>This will produce</a:t>
                      </a:r>
                      <a:r>
                        <a:rPr lang="en-US" baseline="0" dirty="0" smtClean="0"/>
                        <a:t> 2’s complement of A</a:t>
                      </a:r>
                      <a:endParaRPr lang="en-US" dirty="0"/>
                    </a:p>
                  </a:txBody>
                  <a:tcPr/>
                </a:tc>
              </a:tr>
              <a:tr h="389572">
                <a:tc>
                  <a:txBody>
                    <a:bodyPr/>
                    <a:lstStyle/>
                    <a:p>
                      <a:pPr algn="l"/>
                      <a:r>
                        <a:rPr lang="en-US" dirty="0" smtClean="0"/>
                        <a:t> A &amp; B </a:t>
                      </a:r>
                      <a:endParaRPr lang="en-US" dirty="0"/>
                    </a:p>
                  </a:txBody>
                  <a:tcPr/>
                </a:tc>
                <a:tc>
                  <a:txBody>
                    <a:bodyPr/>
                    <a:lstStyle/>
                    <a:p>
                      <a:r>
                        <a:rPr lang="en-US" dirty="0" smtClean="0"/>
                        <a:t> Bitwise AND</a:t>
                      </a:r>
                      <a:endParaRPr lang="en-US" dirty="0"/>
                    </a:p>
                  </a:txBody>
                  <a:tcPr/>
                </a:tc>
              </a:tr>
              <a:tr h="389572">
                <a:tc>
                  <a:txBody>
                    <a:bodyPr/>
                    <a:lstStyle/>
                    <a:p>
                      <a:pPr algn="l"/>
                      <a:r>
                        <a:rPr lang="en-US" dirty="0" smtClean="0"/>
                        <a:t>A | B</a:t>
                      </a:r>
                      <a:endParaRPr lang="en-US" dirty="0"/>
                    </a:p>
                  </a:txBody>
                  <a:tcPr/>
                </a:tc>
                <a:tc>
                  <a:txBody>
                    <a:bodyPr/>
                    <a:lstStyle/>
                    <a:p>
                      <a:r>
                        <a:rPr lang="en-US" dirty="0" smtClean="0"/>
                        <a:t>Bitwise OR</a:t>
                      </a:r>
                      <a:endParaRPr lang="en-US" dirty="0"/>
                    </a:p>
                  </a:txBody>
                  <a:tcPr/>
                </a:tc>
              </a:tr>
              <a:tr h="389572">
                <a:tc>
                  <a:txBody>
                    <a:bodyPr/>
                    <a:lstStyle/>
                    <a:p>
                      <a:pPr algn="l"/>
                      <a:r>
                        <a:rPr lang="en-US" dirty="0" smtClean="0"/>
                        <a:t>A^B</a:t>
                      </a:r>
                      <a:endParaRPr lang="en-US" dirty="0"/>
                    </a:p>
                  </a:txBody>
                  <a:tcPr/>
                </a:tc>
                <a:tc>
                  <a:txBody>
                    <a:bodyPr/>
                    <a:lstStyle/>
                    <a:p>
                      <a:r>
                        <a:rPr lang="en-US" dirty="0" smtClean="0"/>
                        <a:t>Bitwise XOR</a:t>
                      </a:r>
                      <a:endParaRPr lang="en-US" dirty="0"/>
                    </a:p>
                  </a:txBody>
                  <a:tcPr/>
                </a:tc>
              </a:tr>
              <a:tr h="389572">
                <a:tc>
                  <a:txBody>
                    <a:bodyPr/>
                    <a:lstStyle/>
                    <a:p>
                      <a:pPr algn="l"/>
                      <a:r>
                        <a:rPr lang="en-US" dirty="0" smtClean="0"/>
                        <a:t>A^~B /</a:t>
                      </a:r>
                      <a:r>
                        <a:rPr lang="en-US" baseline="0" dirty="0" smtClean="0"/>
                        <a:t> A~^B</a:t>
                      </a:r>
                      <a:endParaRPr lang="en-US" dirty="0"/>
                    </a:p>
                  </a:txBody>
                  <a:tcPr/>
                </a:tc>
                <a:tc>
                  <a:txBody>
                    <a:bodyPr/>
                    <a:lstStyle/>
                    <a:p>
                      <a:r>
                        <a:rPr lang="en-US" dirty="0" smtClean="0"/>
                        <a:t>Bitwise XNOR</a:t>
                      </a:r>
                      <a:endParaRPr lang="en-US" dirty="0"/>
                    </a:p>
                  </a:txBody>
                  <a:tcPr/>
                </a:tc>
              </a:tr>
            </a:tbl>
          </a:graphicData>
        </a:graphic>
      </p:graphicFrame>
      <p:sp>
        <p:nvSpPr>
          <p:cNvPr id="8" name="Slide Number Placeholder 7"/>
          <p:cNvSpPr>
            <a:spLocks noGrp="1"/>
          </p:cNvSpPr>
          <p:nvPr>
            <p:ph type="sldNum" sz="quarter" idx="12"/>
          </p:nvPr>
        </p:nvSpPr>
        <p:spPr/>
        <p:txBody>
          <a:bodyPr/>
          <a:lstStyle/>
          <a:p>
            <a:fld id="{53F8963C-AC38-410A-81AF-7326DFA1228F}" type="slidenum">
              <a:rPr lang="en-US" smtClean="0"/>
              <a:t>16</a:t>
            </a:fld>
            <a:endParaRPr lang="en-US"/>
          </a:p>
        </p:txBody>
      </p:sp>
    </p:spTree>
    <p:extLst>
      <p:ext uri="{BB962C8B-B14F-4D97-AF65-F5344CB8AC3E}">
        <p14:creationId xmlns:p14="http://schemas.microsoft.com/office/powerpoint/2010/main" val="2130914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6" name="Content Placeholder 5"/>
          <p:cNvSpPr>
            <a:spLocks noGrp="1"/>
          </p:cNvSpPr>
          <p:nvPr>
            <p:ph idx="1"/>
          </p:nvPr>
        </p:nvSpPr>
        <p:spPr/>
        <p:txBody>
          <a:bodyPr/>
          <a:lstStyle/>
          <a:p>
            <a:r>
              <a:rPr lang="en-US" b="1" dirty="0" smtClean="0"/>
              <a:t>Logical  operators:</a:t>
            </a:r>
          </a:p>
          <a:p>
            <a:r>
              <a:rPr lang="en-US" dirty="0" smtClean="0"/>
              <a:t>These operators work on single or  multi bit operands but generate 1 bit result </a:t>
            </a:r>
            <a:r>
              <a:rPr lang="en-US" dirty="0" err="1" smtClean="0"/>
              <a:t>i.e</a:t>
            </a:r>
            <a:r>
              <a:rPr lang="en-US" dirty="0" smtClean="0"/>
              <a:t> true or false</a:t>
            </a:r>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3262107048"/>
              </p:ext>
            </p:extLst>
          </p:nvPr>
        </p:nvGraphicFramePr>
        <p:xfrm>
          <a:off x="2032000" y="3284067"/>
          <a:ext cx="8128000" cy="1737360"/>
        </p:xfrm>
        <a:graphic>
          <a:graphicData uri="http://schemas.openxmlformats.org/drawingml/2006/table">
            <a:tbl>
              <a:tblPr firstRow="1" bandRow="1">
                <a:tableStyleId>{5940675A-B579-460E-94D1-54222C63F5DA}</a:tableStyleId>
              </a:tblPr>
              <a:tblGrid>
                <a:gridCol w="1602740"/>
                <a:gridCol w="6525260"/>
              </a:tblGrid>
              <a:tr h="265405">
                <a:tc>
                  <a:txBody>
                    <a:bodyPr/>
                    <a:lstStyle/>
                    <a:p>
                      <a:r>
                        <a:rPr lang="en-US" dirty="0" smtClean="0"/>
                        <a:t>Operator</a:t>
                      </a:r>
                      <a:endParaRPr lang="en-US" dirty="0"/>
                    </a:p>
                  </a:txBody>
                  <a:tcPr/>
                </a:tc>
                <a:tc>
                  <a:txBody>
                    <a:bodyPr/>
                    <a:lstStyle/>
                    <a:p>
                      <a:r>
                        <a:rPr lang="en-US" dirty="0" smtClean="0"/>
                        <a:t>Operation</a:t>
                      </a:r>
                      <a:endParaRPr lang="en-US" dirty="0"/>
                    </a:p>
                  </a:txBody>
                  <a:tcPr/>
                </a:tc>
              </a:tr>
              <a:tr h="265405">
                <a:tc>
                  <a:txBody>
                    <a:bodyPr/>
                    <a:lstStyle/>
                    <a:p>
                      <a:pPr algn="l"/>
                      <a:r>
                        <a:rPr lang="en-US" dirty="0" smtClean="0"/>
                        <a:t>!A</a:t>
                      </a:r>
                      <a:endParaRPr lang="en-US" dirty="0"/>
                    </a:p>
                  </a:txBody>
                  <a:tcPr/>
                </a:tc>
                <a:tc>
                  <a:txBody>
                    <a:bodyPr/>
                    <a:lstStyle/>
                    <a:p>
                      <a:r>
                        <a:rPr lang="en-US" dirty="0" smtClean="0"/>
                        <a:t>NOT</a:t>
                      </a:r>
                      <a:r>
                        <a:rPr lang="en-US" baseline="0" dirty="0" smtClean="0"/>
                        <a:t> A(!A) produces “1(True)” only if all bits of A are 0 else !A gives “0(False)” </a:t>
                      </a:r>
                      <a:endParaRPr lang="en-US" dirty="0"/>
                    </a:p>
                  </a:txBody>
                  <a:tcPr/>
                </a:tc>
              </a:tr>
              <a:tr h="265405">
                <a:tc>
                  <a:txBody>
                    <a:bodyPr/>
                    <a:lstStyle/>
                    <a:p>
                      <a:pPr algn="l"/>
                      <a:r>
                        <a:rPr lang="en-US" dirty="0" smtClean="0"/>
                        <a:t>A&amp;&amp;B</a:t>
                      </a:r>
                      <a:endParaRPr lang="en-US" dirty="0"/>
                    </a:p>
                  </a:txBody>
                  <a:tcPr/>
                </a:tc>
                <a:tc>
                  <a:txBody>
                    <a:bodyPr/>
                    <a:lstStyle/>
                    <a:p>
                      <a:r>
                        <a:rPr lang="en-US" dirty="0" smtClean="0"/>
                        <a:t>The</a:t>
                      </a:r>
                      <a:r>
                        <a:rPr lang="en-US" baseline="0" dirty="0" smtClean="0"/>
                        <a:t> result of A&amp;&amp;B is “1(True) if both A and B are nonzero</a:t>
                      </a:r>
                      <a:endParaRPr lang="en-US" dirty="0"/>
                    </a:p>
                  </a:txBody>
                  <a:tcPr/>
                </a:tc>
              </a:tr>
              <a:tr h="265405">
                <a:tc>
                  <a:txBody>
                    <a:bodyPr/>
                    <a:lstStyle/>
                    <a:p>
                      <a:pPr algn="l"/>
                      <a:r>
                        <a:rPr lang="en-US" dirty="0" smtClean="0"/>
                        <a:t> A||</a:t>
                      </a:r>
                      <a:r>
                        <a:rPr lang="en-US" baseline="0" dirty="0" smtClean="0"/>
                        <a:t> </a:t>
                      </a:r>
                      <a:r>
                        <a:rPr lang="en-US" dirty="0" smtClean="0"/>
                        <a:t>B </a:t>
                      </a:r>
                      <a:endParaRPr lang="en-US" dirty="0"/>
                    </a:p>
                  </a:txBody>
                  <a:tcPr/>
                </a:tc>
                <a:tc>
                  <a:txBody>
                    <a:bodyPr/>
                    <a:lstStyle/>
                    <a:p>
                      <a:r>
                        <a:rPr lang="en-US" dirty="0" smtClean="0"/>
                        <a:t> A||B</a:t>
                      </a:r>
                      <a:r>
                        <a:rPr lang="en-US" baseline="0" dirty="0" smtClean="0"/>
                        <a:t> gives “1(True)” unless both A and B are zero.</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53F8963C-AC38-410A-81AF-7326DFA1228F}" type="slidenum">
              <a:rPr lang="en-US" smtClean="0"/>
              <a:t>17</a:t>
            </a:fld>
            <a:endParaRPr lang="en-US"/>
          </a:p>
        </p:txBody>
      </p:sp>
    </p:spTree>
    <p:extLst>
      <p:ext uri="{BB962C8B-B14F-4D97-AF65-F5344CB8AC3E}">
        <p14:creationId xmlns:p14="http://schemas.microsoft.com/office/powerpoint/2010/main" val="2505041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6" name="Content Placeholder 5"/>
          <p:cNvSpPr>
            <a:spLocks noGrp="1"/>
          </p:cNvSpPr>
          <p:nvPr>
            <p:ph idx="1"/>
          </p:nvPr>
        </p:nvSpPr>
        <p:spPr/>
        <p:txBody>
          <a:bodyPr/>
          <a:lstStyle/>
          <a:p>
            <a:r>
              <a:rPr lang="en-US" b="1" dirty="0" smtClean="0"/>
              <a:t>Arithmetic  operators:</a:t>
            </a:r>
          </a:p>
          <a:p>
            <a:r>
              <a:rPr lang="en-US" dirty="0" smtClean="0"/>
              <a:t>These operators </a:t>
            </a:r>
            <a:r>
              <a:rPr lang="en-US" dirty="0"/>
              <a:t> </a:t>
            </a:r>
            <a:r>
              <a:rPr lang="en-US" dirty="0" smtClean="0"/>
              <a:t>are used for arithmetic operation.</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830477372"/>
              </p:ext>
            </p:extLst>
          </p:nvPr>
        </p:nvGraphicFramePr>
        <p:xfrm>
          <a:off x="2032000" y="3284067"/>
          <a:ext cx="8128000" cy="2194560"/>
        </p:xfrm>
        <a:graphic>
          <a:graphicData uri="http://schemas.openxmlformats.org/drawingml/2006/table">
            <a:tbl>
              <a:tblPr firstRow="1" bandRow="1">
                <a:tableStyleId>{5940675A-B579-460E-94D1-54222C63F5DA}</a:tableStyleId>
              </a:tblPr>
              <a:tblGrid>
                <a:gridCol w="1602740"/>
                <a:gridCol w="6525260"/>
              </a:tblGrid>
              <a:tr h="265405">
                <a:tc>
                  <a:txBody>
                    <a:bodyPr/>
                    <a:lstStyle/>
                    <a:p>
                      <a:r>
                        <a:rPr lang="en-US" dirty="0" smtClean="0"/>
                        <a:t>Operator</a:t>
                      </a:r>
                      <a:endParaRPr lang="en-US" dirty="0"/>
                    </a:p>
                  </a:txBody>
                  <a:tcPr/>
                </a:tc>
                <a:tc>
                  <a:txBody>
                    <a:bodyPr/>
                    <a:lstStyle/>
                    <a:p>
                      <a:r>
                        <a:rPr lang="en-US" dirty="0" smtClean="0"/>
                        <a:t>Operation</a:t>
                      </a:r>
                      <a:endParaRPr lang="en-US" dirty="0"/>
                    </a:p>
                  </a:txBody>
                  <a:tcPr/>
                </a:tc>
              </a:tr>
              <a:tr h="265405">
                <a:tc>
                  <a:txBody>
                    <a:bodyPr/>
                    <a:lstStyle/>
                    <a:p>
                      <a:pPr algn="l"/>
                      <a:r>
                        <a:rPr lang="en-US" dirty="0" smtClean="0"/>
                        <a:t>A+B</a:t>
                      </a:r>
                      <a:endParaRPr lang="en-US" dirty="0"/>
                    </a:p>
                  </a:txBody>
                  <a:tcPr/>
                </a:tc>
                <a:tc>
                  <a:txBody>
                    <a:bodyPr/>
                    <a:lstStyle/>
                    <a:p>
                      <a:r>
                        <a:rPr lang="en-US" baseline="0" dirty="0" smtClean="0"/>
                        <a:t>Addition of two single or multibit numbers</a:t>
                      </a:r>
                      <a:endParaRPr lang="en-US" dirty="0"/>
                    </a:p>
                  </a:txBody>
                  <a:tcPr/>
                </a:tc>
              </a:tr>
              <a:tr h="265405">
                <a:tc>
                  <a:txBody>
                    <a:bodyPr/>
                    <a:lstStyle/>
                    <a:p>
                      <a:pPr algn="l"/>
                      <a:r>
                        <a:rPr lang="en-US" dirty="0" smtClean="0"/>
                        <a:t>A-B</a:t>
                      </a:r>
                      <a:endParaRPr lang="en-US" dirty="0"/>
                    </a:p>
                  </a:txBody>
                  <a:tcPr/>
                </a:tc>
                <a:tc>
                  <a:txBody>
                    <a:bodyPr/>
                    <a:lstStyle/>
                    <a:p>
                      <a:r>
                        <a:rPr lang="en-US" dirty="0" smtClean="0"/>
                        <a:t>Subtraction</a:t>
                      </a:r>
                      <a:r>
                        <a:rPr lang="en-US" baseline="0" dirty="0" smtClean="0"/>
                        <a:t> of two single or multibit numbers</a:t>
                      </a:r>
                      <a:endParaRPr lang="en-US" dirty="0"/>
                    </a:p>
                  </a:txBody>
                  <a:tcPr/>
                </a:tc>
              </a:tr>
              <a:tr h="265405">
                <a:tc>
                  <a:txBody>
                    <a:bodyPr/>
                    <a:lstStyle/>
                    <a:p>
                      <a:pPr algn="l"/>
                      <a:r>
                        <a:rPr lang="en-US" dirty="0" smtClean="0"/>
                        <a:t>A*B</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Multiplication of two single or multibit numbers</a:t>
                      </a:r>
                      <a:endParaRPr lang="en-US" dirty="0" smtClean="0"/>
                    </a:p>
                  </a:txBody>
                  <a:tcPr/>
                </a:tc>
              </a:tr>
              <a:tr h="265405">
                <a:tc>
                  <a:txBody>
                    <a:bodyPr/>
                    <a:lstStyle/>
                    <a:p>
                      <a:pPr algn="l"/>
                      <a:r>
                        <a:rPr lang="en-US" dirty="0" smtClean="0"/>
                        <a:t>A/B</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Division of two single or multibit numbers</a:t>
                      </a:r>
                      <a:endParaRPr lang="en-US" dirty="0" smtClean="0"/>
                    </a:p>
                  </a:txBody>
                  <a:tcPr/>
                </a:tc>
              </a:tr>
              <a:tr h="265405">
                <a:tc>
                  <a:txBody>
                    <a:bodyPr/>
                    <a:lstStyle/>
                    <a:p>
                      <a:pPr algn="l"/>
                      <a:r>
                        <a:rPr lang="en-US" dirty="0" smtClean="0"/>
                        <a:t>A%B</a:t>
                      </a:r>
                      <a:endParaRPr lang="en-US" dirty="0"/>
                    </a:p>
                  </a:txBody>
                  <a:tcPr/>
                </a:tc>
                <a:tc>
                  <a:txBody>
                    <a:bodyPr/>
                    <a:lstStyle/>
                    <a:p>
                      <a:r>
                        <a:rPr lang="en-US" dirty="0" smtClean="0"/>
                        <a:t>This returns the remainder</a:t>
                      </a:r>
                      <a:r>
                        <a:rPr lang="en-US" baseline="0" dirty="0" smtClean="0"/>
                        <a:t> of the integer division A/B</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53F8963C-AC38-410A-81AF-7326DFA1228F}" type="slidenum">
              <a:rPr lang="en-US" smtClean="0"/>
              <a:t>18</a:t>
            </a:fld>
            <a:endParaRPr lang="en-US"/>
          </a:p>
        </p:txBody>
      </p:sp>
    </p:spTree>
    <p:extLst>
      <p:ext uri="{BB962C8B-B14F-4D97-AF65-F5344CB8AC3E}">
        <p14:creationId xmlns:p14="http://schemas.microsoft.com/office/powerpoint/2010/main" val="1402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b="1" dirty="0" smtClean="0"/>
                  <a:t>Conditional  operator:</a:t>
                </a:r>
              </a:p>
              <a:p>
                <a:endParaRPr lang="en-US" b="1" dirty="0" smtClean="0"/>
              </a:p>
              <a:p>
                <a14:m>
                  <m:oMath xmlns:m="http://schemas.openxmlformats.org/officeDocument/2006/math">
                    <m:r>
                      <a:rPr lang="en-US" b="0" i="0" smtClean="0">
                        <a:latin typeface="Cambria Math" panose="02040503050406030204" pitchFamily="18" charset="0"/>
                      </a:rPr>
                      <m:t>                                                                            </m:t>
                    </m:r>
                    <m:r>
                      <a:rPr lang="en-US" b="1" i="0" smtClean="0">
                        <a:latin typeface="Cambria Math" panose="02040503050406030204" pitchFamily="18" charset="0"/>
                      </a:rPr>
                      <m:t>𝐀</m:t>
                    </m:r>
                    <m:r>
                      <a:rPr lang="en-US" b="1" i="0" smtClean="0">
                        <a:latin typeface="Cambria Math" panose="02040503050406030204" pitchFamily="18" charset="0"/>
                      </a:rPr>
                      <m:t> ?</m:t>
                    </m:r>
                    <m:r>
                      <a:rPr lang="en-US" b="1" i="0" smtClean="0">
                        <a:latin typeface="Cambria Math" panose="02040503050406030204" pitchFamily="18" charset="0"/>
                      </a:rPr>
                      <m:t>𝐁</m:t>
                    </m:r>
                    <m:r>
                      <a:rPr lang="en-US" b="1" i="0" smtClean="0">
                        <a:latin typeface="Cambria Math" panose="02040503050406030204" pitchFamily="18" charset="0"/>
                      </a:rPr>
                      <m:t> :</m:t>
                    </m:r>
                    <m:r>
                      <a:rPr lang="en-US" b="1" i="0" smtClean="0">
                        <a:latin typeface="Cambria Math" panose="02040503050406030204" pitchFamily="18" charset="0"/>
                      </a:rPr>
                      <m:t>𝐂</m:t>
                    </m:r>
                  </m:oMath>
                </a14:m>
                <a:endParaRPr lang="en-US" b="1" dirty="0" smtClean="0"/>
              </a:p>
              <a:p>
                <a:r>
                  <a:rPr lang="en-US" dirty="0" smtClean="0"/>
                  <a:t>The result of  </a:t>
                </a:r>
                <a14:m>
                  <m:oMath xmlns:m="http://schemas.openxmlformats.org/officeDocument/2006/math">
                    <m:r>
                      <a:rPr lang="en-US">
                        <a:latin typeface="Cambria Math" panose="02040503050406030204" pitchFamily="18" charset="0"/>
                      </a:rPr>
                      <m:t> </m:t>
                    </m:r>
                    <m:r>
                      <a:rPr lang="en-US" b="1" i="1">
                        <a:latin typeface="Cambria Math" panose="02040503050406030204" pitchFamily="18" charset="0"/>
                      </a:rPr>
                      <m:t>𝐀</m:t>
                    </m:r>
                    <m:r>
                      <a:rPr lang="en-US" b="1">
                        <a:latin typeface="Cambria Math" panose="02040503050406030204" pitchFamily="18" charset="0"/>
                      </a:rPr>
                      <m:t> ?</m:t>
                    </m:r>
                    <m:r>
                      <a:rPr lang="en-US" b="1" i="1">
                        <a:latin typeface="Cambria Math" panose="02040503050406030204" pitchFamily="18" charset="0"/>
                      </a:rPr>
                      <m:t>𝐁</m:t>
                    </m:r>
                    <m:r>
                      <a:rPr lang="en-US" b="1">
                        <a:latin typeface="Cambria Math" panose="02040503050406030204" pitchFamily="18" charset="0"/>
                      </a:rPr>
                      <m:t> :</m:t>
                    </m:r>
                    <m:r>
                      <a:rPr lang="en-US" b="1" i="1">
                        <a:latin typeface="Cambria Math" panose="02040503050406030204" pitchFamily="18" charset="0"/>
                      </a:rPr>
                      <m:t>𝐂</m:t>
                    </m:r>
                  </m:oMath>
                </a14:m>
                <a:r>
                  <a:rPr lang="en-US" b="1" dirty="0" smtClean="0"/>
                  <a:t> </a:t>
                </a:r>
                <a:r>
                  <a:rPr lang="en-US" dirty="0" smtClean="0"/>
                  <a:t>is equal to </a:t>
                </a:r>
                <a:r>
                  <a:rPr lang="en-US" b="1" dirty="0" smtClean="0"/>
                  <a:t>B</a:t>
                </a:r>
                <a:r>
                  <a:rPr lang="en-US" dirty="0" smtClean="0"/>
                  <a:t> if operand </a:t>
                </a:r>
                <a:r>
                  <a:rPr lang="en-US" b="1" dirty="0" smtClean="0"/>
                  <a:t>A </a:t>
                </a:r>
                <a:r>
                  <a:rPr lang="en-US" dirty="0" smtClean="0"/>
                  <a:t>evaluates to 1(True) otherwise the result is </a:t>
                </a:r>
                <a:r>
                  <a:rPr lang="en-US" b="1" dirty="0" smtClean="0"/>
                  <a:t>C</a:t>
                </a:r>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53F8963C-AC38-410A-81AF-7326DFA1228F}" type="slidenum">
              <a:rPr lang="en-US" smtClean="0"/>
              <a:t>19</a:t>
            </a:fld>
            <a:endParaRPr lang="en-US"/>
          </a:p>
        </p:txBody>
      </p:sp>
    </p:spTree>
    <p:extLst>
      <p:ext uri="{BB962C8B-B14F-4D97-AF65-F5344CB8AC3E}">
        <p14:creationId xmlns:p14="http://schemas.microsoft.com/office/powerpoint/2010/main" val="2793283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a:t>V</a:t>
            </a:r>
            <a:r>
              <a:rPr lang="en-US" dirty="0" smtClean="0"/>
              <a:t>erilog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In the early days of integrated circuits, engineers had to sit down and physically draw transistors and their connections on paper to design them such that it can be fabricated on silicon</a:t>
            </a:r>
            <a:r>
              <a:rPr lang="en-US" dirty="0" smtClean="0"/>
              <a:t>.</a:t>
            </a:r>
          </a:p>
          <a:p>
            <a:pPr>
              <a:buFont typeface="Wingdings" panose="05000000000000000000" pitchFamily="2" charset="2"/>
              <a:buChar char="q"/>
            </a:pPr>
            <a:r>
              <a:rPr lang="en-US" dirty="0" smtClean="0"/>
              <a:t>It was tiresome and highly time consuming which is why engineers  were looking for other approaches such as simulating the connections beforehand.</a:t>
            </a:r>
          </a:p>
          <a:p>
            <a:pPr>
              <a:buFont typeface="Wingdings" panose="05000000000000000000" pitchFamily="2" charset="2"/>
              <a:buChar char="q"/>
            </a:pPr>
            <a:r>
              <a:rPr lang="en-US" b="1" dirty="0"/>
              <a:t>Verilog</a:t>
            </a:r>
            <a:r>
              <a:rPr lang="en-US" dirty="0"/>
              <a:t> was developed to simplify the process </a:t>
            </a:r>
            <a:r>
              <a:rPr lang="en-US" dirty="0" smtClean="0"/>
              <a:t>and today </a:t>
            </a:r>
            <a:r>
              <a:rPr lang="en-US" dirty="0" err="1"/>
              <a:t>v</a:t>
            </a:r>
            <a:r>
              <a:rPr lang="en-US" dirty="0" err="1" smtClean="0"/>
              <a:t>erilog</a:t>
            </a:r>
            <a:r>
              <a:rPr lang="en-US" dirty="0" smtClean="0"/>
              <a:t> </a:t>
            </a:r>
            <a:r>
              <a:rPr lang="en-US" dirty="0"/>
              <a:t>is the most popular HDL used and practiced throughout the semiconductor </a:t>
            </a:r>
            <a:r>
              <a:rPr lang="en-US" dirty="0" smtClean="0"/>
              <a:t>industry.</a:t>
            </a:r>
          </a:p>
          <a:p>
            <a:pPr>
              <a:buFont typeface="Wingdings" panose="05000000000000000000" pitchFamily="2" charset="2"/>
              <a:buChar char="q"/>
            </a:pPr>
            <a:r>
              <a:rPr lang="en-US" dirty="0" smtClean="0"/>
              <a:t>Verilog is a </a:t>
            </a:r>
            <a:r>
              <a:rPr lang="en-US" b="1" dirty="0" smtClean="0"/>
              <a:t>Hardware Description Language</a:t>
            </a:r>
            <a:r>
              <a:rPr lang="en-US" dirty="0" smtClean="0"/>
              <a:t> (HDL). A hardware description language is a  language used to describe a digital system. By  using HDL one can describe any hardware at any level. </a:t>
            </a:r>
          </a:p>
        </p:txBody>
      </p:sp>
      <p:sp>
        <p:nvSpPr>
          <p:cNvPr id="4" name="Slide Number Placeholder 3"/>
          <p:cNvSpPr>
            <a:spLocks noGrp="1"/>
          </p:cNvSpPr>
          <p:nvPr>
            <p:ph type="sldNum" sz="quarter" idx="12"/>
          </p:nvPr>
        </p:nvSpPr>
        <p:spPr/>
        <p:txBody>
          <a:bodyPr/>
          <a:lstStyle/>
          <a:p>
            <a:fld id="{53F8963C-AC38-410A-81AF-7326DFA1228F}" type="slidenum">
              <a:rPr lang="en-US" smtClean="0"/>
              <a:t>2</a:t>
            </a:fld>
            <a:endParaRPr lang="en-US"/>
          </a:p>
        </p:txBody>
      </p:sp>
    </p:spTree>
    <p:extLst>
      <p:ext uri="{BB962C8B-B14F-4D97-AF65-F5344CB8AC3E}">
        <p14:creationId xmlns:p14="http://schemas.microsoft.com/office/powerpoint/2010/main" val="273206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Statements</a:t>
            </a:r>
            <a:endParaRPr lang="en-US" dirty="0"/>
          </a:p>
        </p:txBody>
      </p:sp>
      <p:sp>
        <p:nvSpPr>
          <p:cNvPr id="4" name="Content Placeholder 3"/>
          <p:cNvSpPr>
            <a:spLocks noGrp="1"/>
          </p:cNvSpPr>
          <p:nvPr>
            <p:ph idx="1"/>
          </p:nvPr>
        </p:nvSpPr>
        <p:spPr/>
        <p:txBody>
          <a:bodyPr/>
          <a:lstStyle/>
          <a:p>
            <a:r>
              <a:rPr lang="en-US" dirty="0" smtClean="0"/>
              <a:t>In any HDL, concurrent statement means the code may include a number of  statements and each represent a part of the circuit.</a:t>
            </a:r>
          </a:p>
          <a:p>
            <a:endParaRPr lang="en-US" dirty="0"/>
          </a:p>
          <a:p>
            <a:r>
              <a:rPr lang="en-US" b="1" dirty="0" smtClean="0"/>
              <a:t>What concurrent means:</a:t>
            </a:r>
          </a:p>
          <a:p>
            <a:r>
              <a:rPr lang="en-US" dirty="0" smtClean="0"/>
              <a:t>Concurrent is  used because the statements are considered in  parallel and the ordering of statements in the code doesn’t matter. </a:t>
            </a:r>
            <a:endParaRPr lang="en-US" dirty="0"/>
          </a:p>
        </p:txBody>
      </p:sp>
      <p:sp>
        <p:nvSpPr>
          <p:cNvPr id="7" name="Slide Number Placeholder 6"/>
          <p:cNvSpPr>
            <a:spLocks noGrp="1"/>
          </p:cNvSpPr>
          <p:nvPr>
            <p:ph type="sldNum" sz="quarter" idx="12"/>
          </p:nvPr>
        </p:nvSpPr>
        <p:spPr/>
        <p:txBody>
          <a:bodyPr/>
          <a:lstStyle/>
          <a:p>
            <a:fld id="{53F8963C-AC38-410A-81AF-7326DFA1228F}" type="slidenum">
              <a:rPr lang="en-US" smtClean="0"/>
              <a:t>20</a:t>
            </a:fld>
            <a:endParaRPr lang="en-US"/>
          </a:p>
        </p:txBody>
      </p:sp>
    </p:spTree>
    <p:extLst>
      <p:ext uri="{BB962C8B-B14F-4D97-AF65-F5344CB8AC3E}">
        <p14:creationId xmlns:p14="http://schemas.microsoft.com/office/powerpoint/2010/main" val="713306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Statements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b="1" dirty="0" smtClean="0"/>
                  <a:t>Continuous Assignments:</a:t>
                </a:r>
              </a:p>
              <a:p>
                <a:r>
                  <a:rPr lang="en-US" dirty="0" smtClean="0"/>
                  <a:t>Continuous assignments permit the description of a circuit’s  function.</a:t>
                </a:r>
              </a:p>
              <a:p>
                <a:r>
                  <a:rPr lang="en-US" dirty="0" smtClean="0"/>
                  <a:t>General form of this statement is </a:t>
                </a:r>
                <a14:m>
                  <m:oMath xmlns:m="http://schemas.openxmlformats.org/officeDocument/2006/math">
                    <m:r>
                      <a:rPr lang="en-US" b="0" i="1" smtClean="0">
                        <a:latin typeface="Cambria Math" panose="02040503050406030204" pitchFamily="18" charset="0"/>
                      </a:rPr>
                      <m:t>𝑎𝑠𝑠𝑖𝑔𝑛</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𝑎𝑛𝑦</m:t>
                    </m:r>
                    <m:r>
                      <a:rPr lang="en-US" b="0" i="1" smtClean="0">
                        <a:latin typeface="Cambria Math" panose="02040503050406030204" pitchFamily="18" charset="0"/>
                      </a:rPr>
                      <m:t> </m:t>
                    </m:r>
                    <m:r>
                      <a:rPr lang="en-US" b="0" i="1" smtClean="0">
                        <a:latin typeface="Cambria Math" panose="02040503050406030204" pitchFamily="18" charset="0"/>
                      </a:rPr>
                      <m:t>𝑒𝑥𝑝𝑟𝑒𝑠𝑠𝑖𝑜𝑛</m:t>
                    </m:r>
                    <m:r>
                      <a:rPr lang="en-US" b="0" i="1" smtClean="0">
                        <a:latin typeface="Cambria Math" panose="02040503050406030204" pitchFamily="18" charset="0"/>
                      </a:rPr>
                      <m:t> </m:t>
                    </m:r>
                    <m:r>
                      <a:rPr lang="en-US" b="0" i="1" smtClean="0">
                        <a:latin typeface="Cambria Math" panose="02040503050406030204" pitchFamily="18" charset="0"/>
                      </a:rPr>
                      <m:t>𝑖𝑛𝑣𝑜𝑙𝑣𝑖𝑛𝑔</m:t>
                    </m:r>
                    <m:r>
                      <a:rPr lang="en-US" b="0" i="1" smtClean="0">
                        <a:latin typeface="Cambria Math" panose="02040503050406030204" pitchFamily="18" charset="0"/>
                      </a:rPr>
                      <m:t> </m:t>
                    </m:r>
                    <m:r>
                      <a:rPr lang="en-US" b="0" i="1" smtClean="0">
                        <a:latin typeface="Cambria Math" panose="02040503050406030204" pitchFamily="18" charset="0"/>
                      </a:rPr>
                      <m:t>𝑜𝑝𝑒𝑟𝑎𝑡𝑜𝑟𝑠</m:t>
                    </m:r>
                    <m:r>
                      <a:rPr lang="en-US" b="0" i="1" smtClean="0">
                        <a:latin typeface="Cambria Math" panose="02040503050406030204" pitchFamily="18" charset="0"/>
                      </a:rPr>
                      <m:t> </m:t>
                    </m:r>
                    <m:r>
                      <a:rPr lang="en-US" b="0" i="1" smtClean="0">
                        <a:latin typeface="Cambria Math" panose="02040503050406030204" pitchFamily="18" charset="0"/>
                      </a:rPr>
                      <m:t>𝑑𝑖𝑠𝑐𝑢𝑠𝑠𝑒𝑑</m:t>
                    </m:r>
                    <m:r>
                      <a:rPr lang="en-US" b="0" i="1" smtClean="0">
                        <a:latin typeface="Cambria Math" panose="02040503050406030204" pitchFamily="18" charset="0"/>
                      </a:rPr>
                      <m:t> </m:t>
                    </m:r>
                    <m:r>
                      <a:rPr lang="en-US" b="0" i="1" smtClean="0">
                        <a:latin typeface="Cambria Math" panose="02040503050406030204" pitchFamily="18" charset="0"/>
                      </a:rPr>
                      <m:t>𝑒𝑎𝑟𝑙𝑖𝑒𝑟</m:t>
                    </m:r>
                    <m:r>
                      <a:rPr lang="en-US" b="0" i="1" smtClean="0">
                        <a:latin typeface="Cambria Math" panose="02040503050406030204" pitchFamily="18" charset="0"/>
                      </a:rPr>
                      <m:t>.</m:t>
                    </m:r>
                  </m:oMath>
                </a14:m>
                <a:endParaRPr lang="en-US" b="0" dirty="0" smtClean="0"/>
              </a:p>
              <a:p>
                <a:r>
                  <a:rPr lang="en-US" dirty="0" smtClean="0"/>
                  <a:t>Examples of some continuous assignments</a:t>
                </a:r>
              </a:p>
              <a:p>
                <a:pPr algn="ctr"/>
                <a14:m>
                  <m:oMath xmlns:m="http://schemas.openxmlformats.org/officeDocument/2006/math">
                    <m:r>
                      <a:rPr lang="en-US" b="0" i="1" smtClean="0">
                        <a:latin typeface="Cambria Math" panose="02040503050406030204" pitchFamily="18" charset="0"/>
                      </a:rPr>
                      <m:t>𝑎𝑠𝑠𝑖𝑔𝑛</m:t>
                    </m:r>
                    <m:r>
                      <a:rPr lang="en-US" b="0" i="1" smtClean="0">
                        <a:latin typeface="Cambria Math" panose="02040503050406030204" pitchFamily="18" charset="0"/>
                      </a:rPr>
                      <m:t> </m:t>
                    </m:r>
                    <m:r>
                      <a:rPr lang="en-US" b="0" i="1" smtClean="0">
                        <a:latin typeface="Cambria Math" panose="02040503050406030204" pitchFamily="18" charset="0"/>
                      </a:rPr>
                      <m:t>𝑐𝑜𝑢𝑡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&amp;</m:t>
                        </m:r>
                        <m:r>
                          <a:rPr lang="en-US" b="0" i="1" smtClean="0">
                            <a:latin typeface="Cambria Math" panose="02040503050406030204" pitchFamily="18" charset="0"/>
                          </a:rPr>
                          <m:t>𝑦</m:t>
                        </m:r>
                      </m:e>
                    </m:d>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&amp; </m:t>
                            </m:r>
                            <m:r>
                              <a:rPr lang="en-US" b="0" i="1" smtClean="0">
                                <a:latin typeface="Cambria Math" panose="02040503050406030204" pitchFamily="18" charset="0"/>
                              </a:rPr>
                              <m:t>𝑐𝑖𝑛</m:t>
                            </m:r>
                          </m:e>
                        </m:d>
                      </m:e>
                    </m:d>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&amp; </m:t>
                        </m:r>
                        <m:r>
                          <a:rPr lang="en-US" b="0" i="1" smtClean="0">
                            <a:latin typeface="Cambria Math" panose="02040503050406030204" pitchFamily="18" charset="0"/>
                          </a:rPr>
                          <m:t>𝑐𝑖𝑛</m:t>
                        </m:r>
                      </m:e>
                    </m:d>
                    <m:r>
                      <a:rPr lang="en-US" b="0" i="1" smtClean="0">
                        <a:latin typeface="Cambria Math" panose="02040503050406030204" pitchFamily="18" charset="0"/>
                      </a:rPr>
                      <m:t>;</m:t>
                    </m:r>
                  </m:oMath>
                </a14:m>
                <a:endParaRPr lang="en-US" b="0" dirty="0" smtClean="0"/>
              </a:p>
              <a:p>
                <a:pPr algn="ctr"/>
                <a14:m>
                  <m:oMath xmlns:m="http://schemas.openxmlformats.org/officeDocument/2006/math">
                    <m:r>
                      <a:rPr lang="en-US" b="0" i="1" smtClean="0">
                        <a:latin typeface="Cambria Math" panose="02040503050406030204" pitchFamily="18" charset="0"/>
                      </a:rPr>
                      <m:t>𝑎𝑠𝑠𝑖𝑔𝑛</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endParaRPr lang="en-US" b="0" dirty="0" smtClean="0"/>
              </a:p>
              <a:p>
                <a:endParaRPr lang="en-US" b="0" dirty="0" smtClean="0"/>
              </a:p>
              <a:p>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606" t="-166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53F8963C-AC38-410A-81AF-7326DFA1228F}" type="slidenum">
              <a:rPr lang="en-US" smtClean="0"/>
              <a:t>21</a:t>
            </a:fld>
            <a:endParaRPr lang="en-US"/>
          </a:p>
        </p:txBody>
      </p:sp>
    </p:spTree>
    <p:extLst>
      <p:ext uri="{BB962C8B-B14F-4D97-AF65-F5344CB8AC3E}">
        <p14:creationId xmlns:p14="http://schemas.microsoft.com/office/powerpoint/2010/main" val="39338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Statements</a:t>
            </a:r>
            <a:endParaRPr lang="en-US" dirty="0"/>
          </a:p>
        </p:txBody>
      </p:sp>
      <p:sp>
        <p:nvSpPr>
          <p:cNvPr id="4" name="Content Placeholder 3"/>
          <p:cNvSpPr>
            <a:spLocks noGrp="1"/>
          </p:cNvSpPr>
          <p:nvPr>
            <p:ph idx="1"/>
          </p:nvPr>
        </p:nvSpPr>
        <p:spPr/>
        <p:txBody>
          <a:bodyPr/>
          <a:lstStyle/>
          <a:p>
            <a:r>
              <a:rPr lang="en-US" b="1" dirty="0" smtClean="0"/>
              <a:t>Continuous Assignments:</a:t>
            </a:r>
          </a:p>
          <a:p>
            <a:endParaRPr lang="en-US" b="0" dirty="0" smtClean="0"/>
          </a:p>
          <a:p>
            <a:endParaRPr lang="en-US" dirty="0" smtClean="0"/>
          </a:p>
        </p:txBody>
      </p:sp>
      <p:pic>
        <p:nvPicPr>
          <p:cNvPr id="5" name="Picture 4"/>
          <p:cNvPicPr>
            <a:picLocks noChangeAspect="1"/>
          </p:cNvPicPr>
          <p:nvPr/>
        </p:nvPicPr>
        <p:blipFill>
          <a:blip r:embed="rId2"/>
          <a:stretch>
            <a:fillRect/>
          </a:stretch>
        </p:blipFill>
        <p:spPr>
          <a:xfrm>
            <a:off x="1097280" y="2753432"/>
            <a:ext cx="9278645" cy="3515216"/>
          </a:xfrm>
          <a:prstGeom prst="rect">
            <a:avLst/>
          </a:prstGeom>
        </p:spPr>
      </p:pic>
      <p:sp>
        <p:nvSpPr>
          <p:cNvPr id="3" name="Slide Number Placeholder 2"/>
          <p:cNvSpPr>
            <a:spLocks noGrp="1"/>
          </p:cNvSpPr>
          <p:nvPr>
            <p:ph type="sldNum" sz="quarter" idx="12"/>
          </p:nvPr>
        </p:nvSpPr>
        <p:spPr/>
        <p:txBody>
          <a:bodyPr/>
          <a:lstStyle/>
          <a:p>
            <a:fld id="{53F8963C-AC38-410A-81AF-7326DFA1228F}" type="slidenum">
              <a:rPr lang="en-US" smtClean="0"/>
              <a:t>22</a:t>
            </a:fld>
            <a:endParaRPr lang="en-US"/>
          </a:p>
        </p:txBody>
      </p:sp>
    </p:spTree>
    <p:extLst>
      <p:ext uri="{BB962C8B-B14F-4D97-AF65-F5344CB8AC3E}">
        <p14:creationId xmlns:p14="http://schemas.microsoft.com/office/powerpoint/2010/main" val="312213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Statements</a:t>
            </a:r>
            <a:endParaRPr lang="en-US" dirty="0"/>
          </a:p>
        </p:txBody>
      </p:sp>
      <p:sp>
        <p:nvSpPr>
          <p:cNvPr id="4" name="Content Placeholder 3"/>
          <p:cNvSpPr>
            <a:spLocks noGrp="1"/>
          </p:cNvSpPr>
          <p:nvPr>
            <p:ph idx="1"/>
          </p:nvPr>
        </p:nvSpPr>
        <p:spPr/>
        <p:txBody>
          <a:bodyPr/>
          <a:lstStyle/>
          <a:p>
            <a:r>
              <a:rPr lang="en-US" dirty="0" smtClean="0"/>
              <a:t>In addition to the concurrent statements Verilog also provides procedural statements. As discussed , concurrent statements are executed in parallel, procedural statements are evaluated in the order they appear in the code. Verilog syntax requires that procedural statements to be contained inside an </a:t>
            </a:r>
            <a:r>
              <a:rPr lang="en-US" b="1" dirty="0" smtClean="0"/>
              <a:t>always</a:t>
            </a:r>
            <a:r>
              <a:rPr lang="en-US" dirty="0" smtClean="0"/>
              <a:t> block</a:t>
            </a:r>
            <a:endParaRPr lang="en-US" dirty="0"/>
          </a:p>
          <a:p>
            <a:r>
              <a:rPr lang="en-US" b="1" dirty="0" smtClean="0"/>
              <a:t>Always Block:</a:t>
            </a:r>
          </a:p>
        </p:txBody>
      </p:sp>
      <p:pic>
        <p:nvPicPr>
          <p:cNvPr id="3" name="Picture 2"/>
          <p:cNvPicPr>
            <a:picLocks noChangeAspect="1"/>
          </p:cNvPicPr>
          <p:nvPr/>
        </p:nvPicPr>
        <p:blipFill>
          <a:blip r:embed="rId2"/>
          <a:stretch>
            <a:fillRect/>
          </a:stretch>
        </p:blipFill>
        <p:spPr>
          <a:xfrm>
            <a:off x="7451259" y="3360286"/>
            <a:ext cx="3794162" cy="2447847"/>
          </a:xfrm>
          <a:prstGeom prst="rect">
            <a:avLst/>
          </a:prstGeom>
        </p:spPr>
      </p:pic>
      <p:sp>
        <p:nvSpPr>
          <p:cNvPr id="5" name="TextBox 4"/>
          <p:cNvSpPr txBox="1"/>
          <p:nvPr/>
        </p:nvSpPr>
        <p:spPr>
          <a:xfrm>
            <a:off x="1188720" y="3764280"/>
            <a:ext cx="637794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An </a:t>
            </a:r>
            <a:r>
              <a:rPr lang="en-US" b="1" dirty="0" smtClean="0"/>
              <a:t>always</a:t>
            </a:r>
            <a:r>
              <a:rPr lang="en-US" dirty="0" smtClean="0"/>
              <a:t> block is a construct that contains one or more procedural statements.</a:t>
            </a:r>
          </a:p>
          <a:p>
            <a:pPr marL="285750" indent="-285750">
              <a:buFont typeface="Arial" panose="020B0604020202020204" pitchFamily="34" charset="0"/>
              <a:buChar char="•"/>
            </a:pPr>
            <a:r>
              <a:rPr lang="en-US" dirty="0" smtClean="0"/>
              <a:t>When multiple statements are included in an always block . The </a:t>
            </a:r>
            <a:r>
              <a:rPr lang="en-US" b="1" dirty="0" smtClean="0"/>
              <a:t>begin</a:t>
            </a:r>
            <a:r>
              <a:rPr lang="en-US" dirty="0" smtClean="0"/>
              <a:t> and </a:t>
            </a:r>
            <a:r>
              <a:rPr lang="en-US" b="1" dirty="0" smtClean="0"/>
              <a:t>end</a:t>
            </a:r>
            <a:r>
              <a:rPr lang="en-US" dirty="0" smtClean="0"/>
              <a:t> keywords must be used.</a:t>
            </a:r>
          </a:p>
          <a:p>
            <a:pPr marL="285750" indent="-285750">
              <a:buFont typeface="Arial" panose="020B0604020202020204" pitchFamily="34" charset="0"/>
              <a:buChar char="•"/>
            </a:pPr>
            <a:r>
              <a:rPr lang="en-US" dirty="0" smtClean="0"/>
              <a:t>Output variables within the always block must be variable of </a:t>
            </a:r>
            <a:r>
              <a:rPr lang="en-US" b="1" dirty="0" err="1" smtClean="0"/>
              <a:t>reg</a:t>
            </a:r>
            <a:r>
              <a:rPr lang="en-US" dirty="0" smtClean="0"/>
              <a:t> type.</a:t>
            </a:r>
          </a:p>
          <a:p>
            <a:endParaRPr lang="en-US" dirty="0"/>
          </a:p>
        </p:txBody>
      </p:sp>
      <p:sp>
        <p:nvSpPr>
          <p:cNvPr id="6" name="Slide Number Placeholder 5"/>
          <p:cNvSpPr>
            <a:spLocks noGrp="1"/>
          </p:cNvSpPr>
          <p:nvPr>
            <p:ph type="sldNum" sz="quarter" idx="12"/>
          </p:nvPr>
        </p:nvSpPr>
        <p:spPr/>
        <p:txBody>
          <a:bodyPr/>
          <a:lstStyle/>
          <a:p>
            <a:fld id="{53F8963C-AC38-410A-81AF-7326DFA1228F}" type="slidenum">
              <a:rPr lang="en-US" smtClean="0"/>
              <a:t>23</a:t>
            </a:fld>
            <a:endParaRPr lang="en-US"/>
          </a:p>
        </p:txBody>
      </p:sp>
    </p:spTree>
    <p:extLst>
      <p:ext uri="{BB962C8B-B14F-4D97-AF65-F5344CB8AC3E}">
        <p14:creationId xmlns:p14="http://schemas.microsoft.com/office/powerpoint/2010/main" val="132664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Statements</a:t>
            </a:r>
            <a:endParaRPr lang="en-US" dirty="0"/>
          </a:p>
        </p:txBody>
      </p:sp>
      <p:sp>
        <p:nvSpPr>
          <p:cNvPr id="4" name="Content Placeholder 3"/>
          <p:cNvSpPr>
            <a:spLocks noGrp="1"/>
          </p:cNvSpPr>
          <p:nvPr>
            <p:ph idx="1"/>
          </p:nvPr>
        </p:nvSpPr>
        <p:spPr/>
        <p:txBody>
          <a:bodyPr/>
          <a:lstStyle/>
          <a:p>
            <a:r>
              <a:rPr lang="en-US" b="1" dirty="0" smtClean="0"/>
              <a:t>Always Block:</a:t>
            </a:r>
          </a:p>
        </p:txBody>
      </p:sp>
      <p:pic>
        <p:nvPicPr>
          <p:cNvPr id="3" name="Picture 2"/>
          <p:cNvPicPr>
            <a:picLocks noChangeAspect="1"/>
          </p:cNvPicPr>
          <p:nvPr/>
        </p:nvPicPr>
        <p:blipFill>
          <a:blip r:embed="rId2"/>
          <a:stretch>
            <a:fillRect/>
          </a:stretch>
        </p:blipFill>
        <p:spPr>
          <a:xfrm>
            <a:off x="7900839" y="1409567"/>
            <a:ext cx="3794162" cy="2447847"/>
          </a:xfrm>
          <a:prstGeom prst="rect">
            <a:avLst/>
          </a:prstGeom>
        </p:spPr>
      </p:pic>
      <p:sp>
        <p:nvSpPr>
          <p:cNvPr id="6" name="TextBox 5"/>
          <p:cNvSpPr txBox="1"/>
          <p:nvPr/>
        </p:nvSpPr>
        <p:spPr>
          <a:xfrm>
            <a:off x="1219200" y="2560320"/>
            <a:ext cx="6271260"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err="1" smtClean="0"/>
              <a:t>Sensitivity_list</a:t>
            </a:r>
            <a:r>
              <a:rPr lang="en-US" b="1" dirty="0" smtClean="0"/>
              <a:t> </a:t>
            </a:r>
            <a:r>
              <a:rPr lang="en-US" dirty="0" smtClean="0"/>
              <a:t>is the list of variables that directly affect the output results generated by the always block.</a:t>
            </a:r>
          </a:p>
          <a:p>
            <a:pPr marL="285750" indent="-285750">
              <a:buFont typeface="Arial" panose="020B0604020202020204" pitchFamily="34" charset="0"/>
              <a:buChar char="•"/>
            </a:pPr>
            <a:r>
              <a:rPr lang="en-US" dirty="0" smtClean="0"/>
              <a:t>The output variable </a:t>
            </a:r>
            <a:r>
              <a:rPr lang="en-US" b="1" dirty="0" smtClean="0"/>
              <a:t>s</a:t>
            </a:r>
            <a:r>
              <a:rPr lang="en-US" dirty="0" smtClean="0"/>
              <a:t> and </a:t>
            </a:r>
            <a:r>
              <a:rPr lang="en-US" b="1" dirty="0" smtClean="0"/>
              <a:t>c</a:t>
            </a:r>
            <a:r>
              <a:rPr lang="en-US" dirty="0" smtClean="0"/>
              <a:t> depends on </a:t>
            </a:r>
            <a:r>
              <a:rPr lang="en-US" b="1" dirty="0" smtClean="0"/>
              <a:t>x</a:t>
            </a:r>
            <a:r>
              <a:rPr lang="en-US" dirty="0" smtClean="0"/>
              <a:t> and </a:t>
            </a:r>
            <a:r>
              <a:rPr lang="en-US" b="1" dirty="0" smtClean="0"/>
              <a:t>y</a:t>
            </a:r>
            <a:r>
              <a:rPr lang="en-US" dirty="0" smtClean="0"/>
              <a:t>. So these two signals are included in the sensitivity list.</a:t>
            </a:r>
          </a:p>
          <a:p>
            <a:pPr marL="285750" indent="-285750">
              <a:buFont typeface="Arial" panose="020B0604020202020204" pitchFamily="34" charset="0"/>
              <a:buChar char="•"/>
            </a:pPr>
            <a:r>
              <a:rPr lang="en-US" dirty="0" smtClean="0"/>
              <a:t>We can separate the elements in the sensitivity list by “</a:t>
            </a:r>
            <a:r>
              <a:rPr lang="en-US" b="1" dirty="0" smtClean="0"/>
              <a:t>or</a:t>
            </a:r>
            <a:r>
              <a:rPr lang="en-US" dirty="0" smtClean="0"/>
              <a:t>” too.</a:t>
            </a:r>
          </a:p>
          <a:p>
            <a:pPr marL="285750" indent="-285750">
              <a:buFont typeface="Arial" panose="020B0604020202020204" pitchFamily="34" charset="0"/>
              <a:buChar char="•"/>
            </a:pPr>
            <a:r>
              <a:rPr lang="en-US" dirty="0" smtClean="0"/>
              <a:t>If the value of a signal in the sensitivity list changes, then the statements inside the always block are evaluated in the order  written.  </a:t>
            </a:r>
            <a:r>
              <a:rPr lang="en-US" b="1" dirty="0" smtClean="0"/>
              <a:t> </a:t>
            </a:r>
            <a:endParaRPr lang="en-US" b="1" dirty="0"/>
          </a:p>
        </p:txBody>
      </p:sp>
      <p:pic>
        <p:nvPicPr>
          <p:cNvPr id="7" name="Picture 6"/>
          <p:cNvPicPr>
            <a:picLocks noChangeAspect="1"/>
          </p:cNvPicPr>
          <p:nvPr/>
        </p:nvPicPr>
        <p:blipFill>
          <a:blip r:embed="rId3"/>
          <a:stretch>
            <a:fillRect/>
          </a:stretch>
        </p:blipFill>
        <p:spPr>
          <a:xfrm>
            <a:off x="8273190" y="4110307"/>
            <a:ext cx="3219899" cy="1867161"/>
          </a:xfrm>
          <a:prstGeom prst="rect">
            <a:avLst/>
          </a:prstGeom>
        </p:spPr>
      </p:pic>
      <p:sp>
        <p:nvSpPr>
          <p:cNvPr id="8" name="Slide Number Placeholder 7"/>
          <p:cNvSpPr>
            <a:spLocks noGrp="1"/>
          </p:cNvSpPr>
          <p:nvPr>
            <p:ph type="sldNum" sz="quarter" idx="12"/>
          </p:nvPr>
        </p:nvSpPr>
        <p:spPr/>
        <p:txBody>
          <a:bodyPr/>
          <a:lstStyle/>
          <a:p>
            <a:fld id="{53F8963C-AC38-410A-81AF-7326DFA1228F}" type="slidenum">
              <a:rPr lang="en-US" smtClean="0"/>
              <a:t>24</a:t>
            </a:fld>
            <a:endParaRPr lang="en-US"/>
          </a:p>
        </p:txBody>
      </p:sp>
    </p:spTree>
    <p:extLst>
      <p:ext uri="{BB962C8B-B14F-4D97-AF65-F5344CB8AC3E}">
        <p14:creationId xmlns:p14="http://schemas.microsoft.com/office/powerpoint/2010/main" val="1812315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Statements</a:t>
            </a:r>
            <a:endParaRPr lang="en-US" dirty="0"/>
          </a:p>
        </p:txBody>
      </p:sp>
      <p:sp>
        <p:nvSpPr>
          <p:cNvPr id="4" name="Content Placeholder 3"/>
          <p:cNvSpPr>
            <a:spLocks noGrp="1"/>
          </p:cNvSpPr>
          <p:nvPr>
            <p:ph idx="1"/>
          </p:nvPr>
        </p:nvSpPr>
        <p:spPr/>
        <p:txBody>
          <a:bodyPr/>
          <a:lstStyle/>
          <a:p>
            <a:r>
              <a:rPr lang="en-US" b="1" dirty="0" smtClean="0"/>
              <a:t>The If-else statement:</a:t>
            </a:r>
          </a:p>
        </p:txBody>
      </p:sp>
      <p:sp>
        <p:nvSpPr>
          <p:cNvPr id="6" name="TextBox 5"/>
          <p:cNvSpPr txBox="1"/>
          <p:nvPr/>
        </p:nvSpPr>
        <p:spPr>
          <a:xfrm>
            <a:off x="1295400" y="2380086"/>
            <a:ext cx="6271260"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IF expression1 Is true then the first statement is evaluated.</a:t>
            </a:r>
          </a:p>
          <a:p>
            <a:pPr marL="285750" indent="-285750">
              <a:buFont typeface="Arial" panose="020B0604020202020204" pitchFamily="34" charset="0"/>
              <a:buChar char="•"/>
            </a:pPr>
            <a:r>
              <a:rPr lang="en-US" sz="2200" dirty="0" smtClean="0"/>
              <a:t>If not , then the compiler will consider other expressions.</a:t>
            </a:r>
          </a:p>
          <a:p>
            <a:pPr marL="285750" indent="-285750">
              <a:buFont typeface="Arial" panose="020B0604020202020204" pitchFamily="34" charset="0"/>
              <a:buChar char="•"/>
            </a:pPr>
            <a:r>
              <a:rPr lang="en-US" sz="2200" dirty="0" smtClean="0"/>
              <a:t>The </a:t>
            </a:r>
            <a:r>
              <a:rPr lang="en-US" sz="2200" b="1" dirty="0" smtClean="0"/>
              <a:t>else if</a:t>
            </a:r>
            <a:r>
              <a:rPr lang="en-US" sz="2200" dirty="0" smtClean="0"/>
              <a:t> and </a:t>
            </a:r>
            <a:r>
              <a:rPr lang="en-US" sz="2200" b="1" dirty="0" smtClean="0"/>
              <a:t>else </a:t>
            </a:r>
            <a:r>
              <a:rPr lang="en-US" sz="2200" dirty="0" smtClean="0"/>
              <a:t>clauses are optional.</a:t>
            </a:r>
          </a:p>
          <a:p>
            <a:pPr marL="285750" indent="-285750">
              <a:buFont typeface="Arial" panose="020B0604020202020204" pitchFamily="34" charset="0"/>
              <a:buChar char="•"/>
            </a:pPr>
            <a:r>
              <a:rPr lang="en-US" sz="2200" dirty="0" smtClean="0"/>
              <a:t>When multiple statements are involved, they have to be included inside a </a:t>
            </a:r>
            <a:r>
              <a:rPr lang="en-US" sz="2200" b="1" dirty="0" smtClean="0"/>
              <a:t>begin-end block</a:t>
            </a:r>
            <a:endParaRPr lang="en-US" sz="2200" b="1" dirty="0"/>
          </a:p>
        </p:txBody>
      </p:sp>
      <p:pic>
        <p:nvPicPr>
          <p:cNvPr id="5" name="Picture 4"/>
          <p:cNvPicPr>
            <a:picLocks noChangeAspect="1"/>
          </p:cNvPicPr>
          <p:nvPr/>
        </p:nvPicPr>
        <p:blipFill>
          <a:blip r:embed="rId2"/>
          <a:stretch>
            <a:fillRect/>
          </a:stretch>
        </p:blipFill>
        <p:spPr>
          <a:xfrm>
            <a:off x="8822957" y="2125980"/>
            <a:ext cx="2706103" cy="3291840"/>
          </a:xfrm>
          <a:prstGeom prst="rect">
            <a:avLst/>
          </a:prstGeom>
        </p:spPr>
      </p:pic>
      <p:sp>
        <p:nvSpPr>
          <p:cNvPr id="9" name="Slide Number Placeholder 8"/>
          <p:cNvSpPr>
            <a:spLocks noGrp="1"/>
          </p:cNvSpPr>
          <p:nvPr>
            <p:ph type="sldNum" sz="quarter" idx="12"/>
          </p:nvPr>
        </p:nvSpPr>
        <p:spPr/>
        <p:txBody>
          <a:bodyPr/>
          <a:lstStyle/>
          <a:p>
            <a:fld id="{53F8963C-AC38-410A-81AF-7326DFA1228F}" type="slidenum">
              <a:rPr lang="en-US" smtClean="0"/>
              <a:t>25</a:t>
            </a:fld>
            <a:endParaRPr lang="en-US"/>
          </a:p>
        </p:txBody>
      </p:sp>
    </p:spTree>
    <p:extLst>
      <p:ext uri="{BB962C8B-B14F-4D97-AF65-F5344CB8AC3E}">
        <p14:creationId xmlns:p14="http://schemas.microsoft.com/office/powerpoint/2010/main" val="105155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Statements</a:t>
            </a:r>
            <a:endParaRPr lang="en-US" dirty="0"/>
          </a:p>
        </p:txBody>
      </p:sp>
      <p:sp>
        <p:nvSpPr>
          <p:cNvPr id="4" name="Content Placeholder 3"/>
          <p:cNvSpPr>
            <a:spLocks noGrp="1"/>
          </p:cNvSpPr>
          <p:nvPr>
            <p:ph idx="1"/>
          </p:nvPr>
        </p:nvSpPr>
        <p:spPr/>
        <p:txBody>
          <a:bodyPr/>
          <a:lstStyle/>
          <a:p>
            <a:r>
              <a:rPr lang="en-US" b="1" dirty="0" smtClean="0"/>
              <a:t>The If-else statement:</a:t>
            </a:r>
          </a:p>
        </p:txBody>
      </p:sp>
      <p:pic>
        <p:nvPicPr>
          <p:cNvPr id="7" name="Picture 6"/>
          <p:cNvPicPr>
            <a:picLocks noChangeAspect="1"/>
          </p:cNvPicPr>
          <p:nvPr/>
        </p:nvPicPr>
        <p:blipFill>
          <a:blip r:embed="rId2"/>
          <a:stretch>
            <a:fillRect/>
          </a:stretch>
        </p:blipFill>
        <p:spPr>
          <a:xfrm>
            <a:off x="9174363" y="2563962"/>
            <a:ext cx="1676634" cy="2400635"/>
          </a:xfrm>
          <a:prstGeom prst="rect">
            <a:avLst/>
          </a:prstGeom>
        </p:spPr>
      </p:pic>
      <p:sp>
        <p:nvSpPr>
          <p:cNvPr id="8" name="Slide Number Placeholder 7"/>
          <p:cNvSpPr>
            <a:spLocks noGrp="1"/>
          </p:cNvSpPr>
          <p:nvPr>
            <p:ph type="sldNum" sz="quarter" idx="12"/>
          </p:nvPr>
        </p:nvSpPr>
        <p:spPr/>
        <p:txBody>
          <a:bodyPr/>
          <a:lstStyle/>
          <a:p>
            <a:fld id="{53F8963C-AC38-410A-81AF-7326DFA1228F}" type="slidenum">
              <a:rPr lang="en-US" smtClean="0"/>
              <a:t>26</a:t>
            </a:fld>
            <a:endParaRPr lang="en-US"/>
          </a:p>
        </p:txBody>
      </p:sp>
      <p:pic>
        <p:nvPicPr>
          <p:cNvPr id="5" name="Picture 4"/>
          <p:cNvPicPr>
            <a:picLocks noChangeAspect="1"/>
          </p:cNvPicPr>
          <p:nvPr/>
        </p:nvPicPr>
        <p:blipFill>
          <a:blip r:embed="rId3"/>
          <a:stretch>
            <a:fillRect/>
          </a:stretch>
        </p:blipFill>
        <p:spPr>
          <a:xfrm>
            <a:off x="2053883" y="2465488"/>
            <a:ext cx="4572000" cy="3229426"/>
          </a:xfrm>
          <a:prstGeom prst="rect">
            <a:avLst/>
          </a:prstGeom>
        </p:spPr>
      </p:pic>
    </p:spTree>
    <p:extLst>
      <p:ext uri="{BB962C8B-B14F-4D97-AF65-F5344CB8AC3E}">
        <p14:creationId xmlns:p14="http://schemas.microsoft.com/office/powerpoint/2010/main" val="3306618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Subcircuit</a:t>
            </a:r>
            <a:endParaRPr lang="en-US" dirty="0"/>
          </a:p>
        </p:txBody>
      </p:sp>
      <p:sp>
        <p:nvSpPr>
          <p:cNvPr id="4" name="Content Placeholder 3"/>
          <p:cNvSpPr>
            <a:spLocks noGrp="1"/>
          </p:cNvSpPr>
          <p:nvPr>
            <p:ph idx="1"/>
          </p:nvPr>
        </p:nvSpPr>
        <p:spPr/>
        <p:txBody>
          <a:bodyPr/>
          <a:lstStyle/>
          <a:p>
            <a:pPr>
              <a:buFont typeface="Arial" panose="020B0604020202020204" pitchFamily="34" charset="0"/>
              <a:buChar char="•"/>
            </a:pPr>
            <a:r>
              <a:rPr lang="en-US" dirty="0" smtClean="0"/>
              <a:t>A Verilog module can  be included as a </a:t>
            </a:r>
            <a:r>
              <a:rPr lang="en-US" dirty="0" err="1" smtClean="0"/>
              <a:t>subcircuit</a:t>
            </a:r>
            <a:r>
              <a:rPr lang="en-US" dirty="0" smtClean="0"/>
              <a:t> in another module.</a:t>
            </a:r>
          </a:p>
          <a:p>
            <a:pPr>
              <a:buFont typeface="Arial" panose="020B0604020202020204" pitchFamily="34" charset="0"/>
              <a:buChar char="•"/>
            </a:pPr>
            <a:r>
              <a:rPr lang="en-US" dirty="0" smtClean="0"/>
              <a:t>Both module must be defined in the same file or else Verilog compiler must be told where each module is located.</a:t>
            </a:r>
          </a:p>
          <a:p>
            <a:pPr>
              <a:buFont typeface="Arial" panose="020B0604020202020204" pitchFamily="34" charset="0"/>
              <a:buChar char="•"/>
            </a:pPr>
            <a:r>
              <a:rPr lang="en-US" dirty="0" smtClean="0"/>
              <a:t>The general form of module instantiation expression is </a:t>
            </a:r>
            <a:r>
              <a:rPr lang="en-US" i="1" dirty="0"/>
              <a:t> </a:t>
            </a:r>
            <a:r>
              <a:rPr lang="en-US" i="1" dirty="0" err="1" smtClean="0"/>
              <a:t>module_name</a:t>
            </a:r>
            <a:r>
              <a:rPr lang="en-US" i="1" dirty="0"/>
              <a:t> </a:t>
            </a:r>
            <a:r>
              <a:rPr lang="en-US" i="1" dirty="0" err="1" smtClean="0"/>
              <a:t>instance_name</a:t>
            </a:r>
            <a:r>
              <a:rPr lang="en-US" i="1" dirty="0" smtClean="0"/>
              <a:t> ( </a:t>
            </a:r>
            <a:r>
              <a:rPr lang="en-US" i="1" dirty="0" err="1" smtClean="0"/>
              <a:t>port_name</a:t>
            </a:r>
            <a:r>
              <a:rPr lang="en-US" i="1" dirty="0" smtClean="0"/>
              <a:t>[expressions])</a:t>
            </a:r>
          </a:p>
          <a:p>
            <a:pPr>
              <a:buFont typeface="Arial" panose="020B0604020202020204" pitchFamily="34" charset="0"/>
              <a:buChar char="•"/>
            </a:pPr>
            <a:r>
              <a:rPr lang="en-US" i="1" dirty="0" err="1" smtClean="0"/>
              <a:t>module_name</a:t>
            </a:r>
            <a:r>
              <a:rPr lang="en-US" i="1" dirty="0" smtClean="0"/>
              <a:t> </a:t>
            </a:r>
            <a:r>
              <a:rPr lang="en-US" dirty="0" smtClean="0"/>
              <a:t> is the name of the module of the child circuit that is to be included in the  parent circuit.</a:t>
            </a:r>
          </a:p>
          <a:p>
            <a:pPr>
              <a:buFont typeface="Arial" panose="020B0604020202020204" pitchFamily="34" charset="0"/>
              <a:buChar char="•"/>
            </a:pPr>
            <a:r>
              <a:rPr lang="en-US" i="1" dirty="0" err="1" smtClean="0"/>
              <a:t>instance_name</a:t>
            </a:r>
            <a:r>
              <a:rPr lang="en-US" i="1" dirty="0" smtClean="0"/>
              <a:t>  </a:t>
            </a:r>
            <a:r>
              <a:rPr lang="en-US" dirty="0" smtClean="0"/>
              <a:t>can be any legal Verilog identifiers.</a:t>
            </a:r>
          </a:p>
          <a:p>
            <a:pPr>
              <a:buFont typeface="Arial" panose="020B0604020202020204" pitchFamily="34" charset="0"/>
              <a:buChar char="•"/>
            </a:pPr>
            <a:r>
              <a:rPr lang="en-US" i="1" dirty="0" err="1" smtClean="0"/>
              <a:t>port_name</a:t>
            </a:r>
            <a:r>
              <a:rPr lang="en-US" i="1" dirty="0" smtClean="0"/>
              <a:t>  </a:t>
            </a:r>
            <a:r>
              <a:rPr lang="en-US" dirty="0" smtClean="0"/>
              <a:t>basically is the list of ports that specify the connections that will be passed to the </a:t>
            </a:r>
            <a:r>
              <a:rPr lang="en-US" dirty="0" err="1" smtClean="0"/>
              <a:t>subcircuit</a:t>
            </a:r>
            <a:r>
              <a:rPr lang="en-US" dirty="0" smtClean="0"/>
              <a:t>.</a:t>
            </a:r>
            <a:endParaRPr lang="en-US" i="1" dirty="0" smtClean="0"/>
          </a:p>
          <a:p>
            <a:pPr>
              <a:buFont typeface="Arial" panose="020B0604020202020204" pitchFamily="34" charset="0"/>
              <a:buChar char="•"/>
            </a:pPr>
            <a:endParaRPr lang="en-US" i="1" dirty="0" smtClean="0"/>
          </a:p>
        </p:txBody>
      </p:sp>
      <p:sp>
        <p:nvSpPr>
          <p:cNvPr id="8" name="Slide Number Placeholder 7"/>
          <p:cNvSpPr>
            <a:spLocks noGrp="1"/>
          </p:cNvSpPr>
          <p:nvPr>
            <p:ph type="sldNum" sz="quarter" idx="12"/>
          </p:nvPr>
        </p:nvSpPr>
        <p:spPr/>
        <p:txBody>
          <a:bodyPr/>
          <a:lstStyle/>
          <a:p>
            <a:fld id="{53F8963C-AC38-410A-81AF-7326DFA1228F}" type="slidenum">
              <a:rPr lang="en-US" smtClean="0"/>
              <a:t>27</a:t>
            </a:fld>
            <a:endParaRPr lang="en-US"/>
          </a:p>
        </p:txBody>
      </p:sp>
    </p:spTree>
    <p:extLst>
      <p:ext uri="{BB962C8B-B14F-4D97-AF65-F5344CB8AC3E}">
        <p14:creationId xmlns:p14="http://schemas.microsoft.com/office/powerpoint/2010/main" val="206689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Subcircuit</a:t>
            </a:r>
            <a:endParaRPr lang="en-US" dirty="0"/>
          </a:p>
        </p:txBody>
      </p:sp>
      <p:sp>
        <p:nvSpPr>
          <p:cNvPr id="4" name="Content Placeholder 3"/>
          <p:cNvSpPr>
            <a:spLocks noGrp="1"/>
          </p:cNvSpPr>
          <p:nvPr>
            <p:ph idx="1"/>
          </p:nvPr>
        </p:nvSpPr>
        <p:spPr/>
        <p:txBody>
          <a:bodyPr/>
          <a:lstStyle/>
          <a:p>
            <a:pPr marL="0" indent="0">
              <a:buNone/>
            </a:pPr>
            <a:r>
              <a:rPr lang="en-US" b="1" dirty="0" smtClean="0"/>
              <a:t>4 bit ripple carry adder:</a:t>
            </a:r>
          </a:p>
          <a:p>
            <a:pPr marL="0" indent="0">
              <a:buNone/>
            </a:pPr>
            <a:endParaRPr lang="en-US" dirty="0" smtClean="0"/>
          </a:p>
        </p:txBody>
      </p:sp>
      <p:sp>
        <p:nvSpPr>
          <p:cNvPr id="8" name="Slide Number Placeholder 7"/>
          <p:cNvSpPr>
            <a:spLocks noGrp="1"/>
          </p:cNvSpPr>
          <p:nvPr>
            <p:ph type="sldNum" sz="quarter" idx="12"/>
          </p:nvPr>
        </p:nvSpPr>
        <p:spPr/>
        <p:txBody>
          <a:bodyPr/>
          <a:lstStyle/>
          <a:p>
            <a:fld id="{53F8963C-AC38-410A-81AF-7326DFA1228F}" type="slidenum">
              <a:rPr lang="en-US" smtClean="0"/>
              <a:t>28</a:t>
            </a:fld>
            <a:endParaRPr lang="en-US"/>
          </a:p>
        </p:txBody>
      </p:sp>
      <p:pic>
        <p:nvPicPr>
          <p:cNvPr id="5" name="Picture 4"/>
          <p:cNvPicPr>
            <a:picLocks noChangeAspect="1"/>
          </p:cNvPicPr>
          <p:nvPr/>
        </p:nvPicPr>
        <p:blipFill>
          <a:blip r:embed="rId2"/>
          <a:stretch>
            <a:fillRect/>
          </a:stretch>
        </p:blipFill>
        <p:spPr>
          <a:xfrm>
            <a:off x="9009838" y="2020486"/>
            <a:ext cx="2410161" cy="4143953"/>
          </a:xfrm>
          <a:prstGeom prst="rect">
            <a:avLst/>
          </a:prstGeom>
        </p:spPr>
      </p:pic>
      <p:pic>
        <p:nvPicPr>
          <p:cNvPr id="6" name="Picture 5"/>
          <p:cNvPicPr>
            <a:picLocks noChangeAspect="1"/>
          </p:cNvPicPr>
          <p:nvPr/>
        </p:nvPicPr>
        <p:blipFill>
          <a:blip r:embed="rId3"/>
          <a:stretch>
            <a:fillRect/>
          </a:stretch>
        </p:blipFill>
        <p:spPr>
          <a:xfrm>
            <a:off x="759140" y="2763539"/>
            <a:ext cx="6249272" cy="2657846"/>
          </a:xfrm>
          <a:prstGeom prst="rect">
            <a:avLst/>
          </a:prstGeom>
        </p:spPr>
      </p:pic>
    </p:spTree>
    <p:extLst>
      <p:ext uri="{BB962C8B-B14F-4D97-AF65-F5344CB8AC3E}">
        <p14:creationId xmlns:p14="http://schemas.microsoft.com/office/powerpoint/2010/main" val="2323776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Subcircuit</a:t>
            </a:r>
            <a:endParaRPr lang="en-US" dirty="0"/>
          </a:p>
        </p:txBody>
      </p:sp>
      <p:sp>
        <p:nvSpPr>
          <p:cNvPr id="4" name="Content Placeholder 3"/>
          <p:cNvSpPr>
            <a:spLocks noGrp="1"/>
          </p:cNvSpPr>
          <p:nvPr>
            <p:ph idx="1"/>
          </p:nvPr>
        </p:nvSpPr>
        <p:spPr/>
        <p:txBody>
          <a:bodyPr/>
          <a:lstStyle/>
          <a:p>
            <a:pPr marL="0" indent="0">
              <a:buNone/>
            </a:pPr>
            <a:r>
              <a:rPr lang="en-US" b="1" dirty="0" smtClean="0"/>
              <a:t>4 bit ripple carry adder:</a:t>
            </a:r>
          </a:p>
          <a:p>
            <a:pPr marL="0" indent="0">
              <a:buNone/>
            </a:pPr>
            <a:endParaRPr lang="en-US" dirty="0" smtClean="0"/>
          </a:p>
        </p:txBody>
      </p:sp>
      <p:sp>
        <p:nvSpPr>
          <p:cNvPr id="8" name="Slide Number Placeholder 7"/>
          <p:cNvSpPr>
            <a:spLocks noGrp="1"/>
          </p:cNvSpPr>
          <p:nvPr>
            <p:ph type="sldNum" sz="quarter" idx="12"/>
          </p:nvPr>
        </p:nvSpPr>
        <p:spPr/>
        <p:txBody>
          <a:bodyPr/>
          <a:lstStyle/>
          <a:p>
            <a:fld id="{53F8963C-AC38-410A-81AF-7326DFA1228F}" type="slidenum">
              <a:rPr lang="en-US" smtClean="0"/>
              <a:t>29</a:t>
            </a:fld>
            <a:endParaRPr lang="en-US"/>
          </a:p>
        </p:txBody>
      </p:sp>
      <p:pic>
        <p:nvPicPr>
          <p:cNvPr id="7" name="Picture 6"/>
          <p:cNvPicPr>
            <a:picLocks noChangeAspect="1"/>
          </p:cNvPicPr>
          <p:nvPr/>
        </p:nvPicPr>
        <p:blipFill>
          <a:blip r:embed="rId2"/>
          <a:stretch>
            <a:fillRect/>
          </a:stretch>
        </p:blipFill>
        <p:spPr>
          <a:xfrm>
            <a:off x="1097280" y="1630268"/>
            <a:ext cx="8221222" cy="4572638"/>
          </a:xfrm>
          <a:prstGeom prst="rect">
            <a:avLst/>
          </a:prstGeom>
        </p:spPr>
      </p:pic>
    </p:spTree>
    <p:extLst>
      <p:ext uri="{BB962C8B-B14F-4D97-AF65-F5344CB8AC3E}">
        <p14:creationId xmlns:p14="http://schemas.microsoft.com/office/powerpoint/2010/main" val="391481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a:t>V</a:t>
            </a:r>
            <a:r>
              <a:rPr lang="en-US" dirty="0" smtClean="0"/>
              <a:t>erilog</a:t>
            </a:r>
            <a:endParaRPr lang="en-US" dirty="0"/>
          </a:p>
        </p:txBody>
      </p:sp>
      <p:sp>
        <p:nvSpPr>
          <p:cNvPr id="3" name="Content Placeholder 2"/>
          <p:cNvSpPr>
            <a:spLocks noGrp="1"/>
          </p:cNvSpPr>
          <p:nvPr>
            <p:ph idx="1"/>
          </p:nvPr>
        </p:nvSpPr>
        <p:spPr>
          <a:xfrm>
            <a:off x="1097280" y="1845734"/>
            <a:ext cx="6160255" cy="3813661"/>
          </a:xfrm>
        </p:spPr>
        <p:txBody>
          <a:bodyPr>
            <a:normAutofit/>
          </a:bodyPr>
          <a:lstStyle/>
          <a:p>
            <a:pPr>
              <a:buFont typeface="Wingdings" panose="05000000000000000000" pitchFamily="2" charset="2"/>
              <a:buChar char="q"/>
            </a:pPr>
            <a:r>
              <a:rPr lang="en-US" dirty="0" smtClean="0"/>
              <a:t>For the first Verilog program we will simulate a simple 2 input AND gate.</a:t>
            </a:r>
          </a:p>
          <a:p>
            <a:pPr>
              <a:buFont typeface="Wingdings" panose="05000000000000000000" pitchFamily="2" charset="2"/>
              <a:buChar char="q"/>
            </a:pPr>
            <a:r>
              <a:rPr lang="en-US" dirty="0" smtClean="0"/>
              <a:t>A Verilog code is known as </a:t>
            </a:r>
            <a:r>
              <a:rPr lang="en-US" b="1" dirty="0" smtClean="0"/>
              <a:t>module</a:t>
            </a:r>
            <a:r>
              <a:rPr lang="en-US" dirty="0" smtClean="0"/>
              <a:t>.</a:t>
            </a:r>
          </a:p>
          <a:p>
            <a:pPr>
              <a:buFont typeface="Wingdings" panose="05000000000000000000" pitchFamily="2" charset="2"/>
              <a:buChar char="q"/>
            </a:pPr>
            <a:r>
              <a:rPr lang="en-US" dirty="0" smtClean="0"/>
              <a:t>A module has a </a:t>
            </a:r>
            <a:r>
              <a:rPr lang="en-US" b="1" dirty="0" err="1" smtClean="0">
                <a:latin typeface="Cambria Math" panose="02040503050406030204" pitchFamily="18" charset="0"/>
                <a:ea typeface="Cambria Math" panose="02040503050406030204" pitchFamily="18" charset="0"/>
              </a:rPr>
              <a:t>module_name</a:t>
            </a:r>
            <a:r>
              <a:rPr lang="en-US" b="1" dirty="0" smtClean="0">
                <a:latin typeface="Cambria Math" panose="02040503050406030204" pitchFamily="18" charset="0"/>
                <a:ea typeface="Cambria Math" panose="02040503050406030204" pitchFamily="18" charset="0"/>
              </a:rPr>
              <a:t> </a:t>
            </a:r>
            <a:r>
              <a:rPr lang="en-US" dirty="0" smtClean="0"/>
              <a:t>which is then followed by a list  ports.</a:t>
            </a:r>
          </a:p>
          <a:p>
            <a:pPr>
              <a:buFont typeface="Wingdings" panose="05000000000000000000" pitchFamily="2" charset="2"/>
              <a:buChar char="q"/>
            </a:pPr>
            <a:r>
              <a:rPr lang="en-US" dirty="0"/>
              <a:t> </a:t>
            </a:r>
            <a:r>
              <a:rPr lang="en-US" dirty="0" smtClean="0"/>
              <a:t>The ports can be input , output or bidirectional.</a:t>
            </a:r>
          </a:p>
          <a:p>
            <a:pPr>
              <a:buFont typeface="Wingdings" panose="05000000000000000000" pitchFamily="2" charset="2"/>
              <a:buChar char="q"/>
            </a:pPr>
            <a:r>
              <a:rPr lang="en-US" dirty="0" smtClean="0"/>
              <a:t>Then there will be a brief description of the circuit being simulated.</a:t>
            </a:r>
          </a:p>
          <a:p>
            <a:pPr>
              <a:buFont typeface="Wingdings" panose="05000000000000000000" pitchFamily="2" charset="2"/>
              <a:buChar char="q"/>
            </a:pPr>
            <a:r>
              <a:rPr lang="en-US" dirty="0" smtClean="0"/>
              <a:t>All Verilog code must end with </a:t>
            </a:r>
            <a:r>
              <a:rPr lang="en-US" b="1" dirty="0" err="1" smtClean="0">
                <a:latin typeface="Cambria Math" panose="02040503050406030204" pitchFamily="18" charset="0"/>
                <a:ea typeface="Cambria Math" panose="02040503050406030204" pitchFamily="18" charset="0"/>
              </a:rPr>
              <a:t>endmodule</a:t>
            </a:r>
            <a:r>
              <a:rPr lang="en-US" dirty="0" smtClean="0"/>
              <a:t>.</a:t>
            </a:r>
          </a:p>
          <a:p>
            <a:pPr>
              <a:buFont typeface="Wingdings" panose="05000000000000000000" pitchFamily="2" charset="2"/>
              <a:buChar char="q"/>
            </a:pPr>
            <a:endParaRPr lang="en-US" dirty="0" smtClean="0"/>
          </a:p>
          <a:p>
            <a:pPr>
              <a:buFont typeface="Wingdings" panose="05000000000000000000" pitchFamily="2" charset="2"/>
              <a:buChar char="q"/>
            </a:pPr>
            <a:endParaRPr lang="en-US" b="1" dirty="0" smtClean="0">
              <a:latin typeface="Cambria Math" panose="02040503050406030204" pitchFamily="18" charset="0"/>
              <a:ea typeface="Cambria Math" panose="02040503050406030204" pitchFamily="18" charset="0"/>
            </a:endParaRPr>
          </a:p>
        </p:txBody>
      </p:sp>
      <p:pic>
        <p:nvPicPr>
          <p:cNvPr id="5" name="Picture 4"/>
          <p:cNvPicPr>
            <a:picLocks noChangeAspect="1"/>
          </p:cNvPicPr>
          <p:nvPr/>
        </p:nvPicPr>
        <p:blipFill>
          <a:blip r:embed="rId3"/>
          <a:stretch>
            <a:fillRect/>
          </a:stretch>
        </p:blipFill>
        <p:spPr>
          <a:xfrm>
            <a:off x="7904435" y="2284436"/>
            <a:ext cx="4077269" cy="2124371"/>
          </a:xfrm>
          <a:prstGeom prst="rect">
            <a:avLst/>
          </a:prstGeom>
        </p:spPr>
      </p:pic>
      <p:sp>
        <p:nvSpPr>
          <p:cNvPr id="4" name="Slide Number Placeholder 3"/>
          <p:cNvSpPr>
            <a:spLocks noGrp="1"/>
          </p:cNvSpPr>
          <p:nvPr>
            <p:ph type="sldNum" sz="quarter" idx="12"/>
          </p:nvPr>
        </p:nvSpPr>
        <p:spPr/>
        <p:txBody>
          <a:bodyPr/>
          <a:lstStyle/>
          <a:p>
            <a:fld id="{53F8963C-AC38-410A-81AF-7326DFA1228F}" type="slidenum">
              <a:rPr lang="en-US" smtClean="0"/>
              <a:t>3</a:t>
            </a:fld>
            <a:endParaRPr lang="en-US"/>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1606680" y="1968480"/>
              <a:ext cx="10064880" cy="2102400"/>
            </p14:xfrm>
          </p:contentPart>
        </mc:Choice>
        <mc:Fallback xmlns="">
          <p:pic>
            <p:nvPicPr>
              <p:cNvPr id="6" name="Ink 5"/>
              <p:cNvPicPr/>
              <p:nvPr/>
            </p:nvPicPr>
            <p:blipFill>
              <a:blip r:embed="rId5"/>
              <a:stretch>
                <a:fillRect/>
              </a:stretch>
            </p:blipFill>
            <p:spPr>
              <a:xfrm>
                <a:off x="1597320" y="1959120"/>
                <a:ext cx="10083600" cy="2121120"/>
              </a:xfrm>
              <a:prstGeom prst="rect">
                <a:avLst/>
              </a:prstGeom>
            </p:spPr>
          </p:pic>
        </mc:Fallback>
      </mc:AlternateContent>
    </p:spTree>
    <p:extLst>
      <p:ext uri="{BB962C8B-B14F-4D97-AF65-F5344CB8AC3E}">
        <p14:creationId xmlns:p14="http://schemas.microsoft.com/office/powerpoint/2010/main" val="3496014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&amp; References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1472792"/>
              </p:ext>
            </p:extLst>
          </p:nvPr>
        </p:nvGraphicFramePr>
        <p:xfrm>
          <a:off x="1096963" y="1846263"/>
          <a:ext cx="10058716" cy="1442720"/>
        </p:xfrm>
        <a:graphic>
          <a:graphicData uri="http://schemas.openxmlformats.org/drawingml/2006/table">
            <a:tbl>
              <a:tblPr firstRow="1" bandRow="1">
                <a:tableStyleId>{5940675A-B579-460E-94D1-54222C63F5DA}</a:tableStyleId>
              </a:tblPr>
              <a:tblGrid>
                <a:gridCol w="512381"/>
                <a:gridCol w="4048506"/>
                <a:gridCol w="4152900"/>
                <a:gridCol w="1344929"/>
              </a:tblGrid>
              <a:tr h="370840">
                <a:tc>
                  <a:txBody>
                    <a:bodyPr/>
                    <a:lstStyle/>
                    <a:p>
                      <a:pPr marL="0" marR="0" algn="l">
                        <a:lnSpc>
                          <a:spcPct val="115000"/>
                        </a:lnSpc>
                        <a:spcBef>
                          <a:spcPts val="0"/>
                        </a:spcBef>
                        <a:spcAft>
                          <a:spcPts val="1000"/>
                        </a:spcAft>
                      </a:pPr>
                      <a:r>
                        <a:rPr lang="en-US" sz="2000" dirty="0" smtClean="0">
                          <a:effectLst/>
                          <a:latin typeface="+mn-lt"/>
                          <a:ea typeface="Calibri" panose="020F0502020204030204" pitchFamily="34" charset="0"/>
                        </a:rPr>
                        <a:t>#</a:t>
                      </a:r>
                      <a:endParaRPr lang="en-US" sz="2000" dirty="0">
                        <a:effectLst/>
                        <a:latin typeface="+mn-lt"/>
                        <a:ea typeface="Calibri" panose="020F0502020204030204" pitchFamily="34" charset="0"/>
                      </a:endParaRPr>
                    </a:p>
                  </a:txBody>
                  <a:tcPr marL="68580" marR="68580" marT="0" marB="0"/>
                </a:tc>
                <a:tc>
                  <a:txBody>
                    <a:bodyPr/>
                    <a:lstStyle/>
                    <a:p>
                      <a:pPr marL="0" marR="0" algn="l">
                        <a:lnSpc>
                          <a:spcPct val="115000"/>
                        </a:lnSpc>
                        <a:spcBef>
                          <a:spcPts val="0"/>
                        </a:spcBef>
                        <a:spcAft>
                          <a:spcPts val="1000"/>
                        </a:spcAft>
                      </a:pPr>
                      <a:r>
                        <a:rPr lang="en-US" sz="2000" dirty="0">
                          <a:effectLst/>
                          <a:latin typeface="+mn-lt"/>
                        </a:rPr>
                        <a:t>Title</a:t>
                      </a:r>
                      <a:endParaRPr lang="en-US" sz="2000" dirty="0">
                        <a:effectLst/>
                        <a:latin typeface="+mn-lt"/>
                        <a:ea typeface="Calibri" panose="020F0502020204030204" pitchFamily="34" charset="0"/>
                      </a:endParaRPr>
                    </a:p>
                  </a:txBody>
                  <a:tcPr marL="68580" marR="68580" marT="0" marB="0"/>
                </a:tc>
                <a:tc>
                  <a:txBody>
                    <a:bodyPr/>
                    <a:lstStyle/>
                    <a:p>
                      <a:pPr marL="0" marR="0" algn="l">
                        <a:lnSpc>
                          <a:spcPct val="115000"/>
                        </a:lnSpc>
                        <a:spcBef>
                          <a:spcPts val="0"/>
                        </a:spcBef>
                        <a:spcAft>
                          <a:spcPts val="1000"/>
                        </a:spcAft>
                      </a:pPr>
                      <a:r>
                        <a:rPr lang="en-US" sz="2000">
                          <a:effectLst/>
                          <a:latin typeface="+mn-lt"/>
                        </a:rPr>
                        <a:t>Author(s)</a:t>
                      </a:r>
                      <a:endParaRPr lang="en-US" sz="2000">
                        <a:effectLst/>
                        <a:latin typeface="+mn-lt"/>
                        <a:ea typeface="Calibri" panose="020F0502020204030204" pitchFamily="34" charset="0"/>
                      </a:endParaRPr>
                    </a:p>
                  </a:txBody>
                  <a:tcPr marL="68580" marR="68580" marT="0" marB="0"/>
                </a:tc>
                <a:tc>
                  <a:txBody>
                    <a:bodyPr/>
                    <a:lstStyle/>
                    <a:p>
                      <a:pPr marL="0" marR="0" algn="l">
                        <a:lnSpc>
                          <a:spcPct val="115000"/>
                        </a:lnSpc>
                        <a:spcBef>
                          <a:spcPts val="0"/>
                        </a:spcBef>
                        <a:spcAft>
                          <a:spcPts val="1000"/>
                        </a:spcAft>
                      </a:pPr>
                      <a:r>
                        <a:rPr lang="en-US" sz="2000" dirty="0">
                          <a:effectLst/>
                          <a:latin typeface="+mn-lt"/>
                        </a:rPr>
                        <a:t>Edition</a:t>
                      </a:r>
                      <a:endParaRPr lang="en-US" sz="2000" dirty="0">
                        <a:effectLst/>
                        <a:latin typeface="+mn-lt"/>
                        <a:ea typeface="Calibri" panose="020F0502020204030204" pitchFamily="34" charset="0"/>
                      </a:endParaRPr>
                    </a:p>
                  </a:txBody>
                  <a:tcPr marL="68580" marR="68580" marT="0" marB="0"/>
                </a:tc>
              </a:tr>
              <a:tr h="370840">
                <a:tc>
                  <a:txBody>
                    <a:bodyPr/>
                    <a:lstStyle/>
                    <a:p>
                      <a:pPr marL="0" marR="0" algn="l">
                        <a:lnSpc>
                          <a:spcPct val="115000"/>
                        </a:lnSpc>
                        <a:spcBef>
                          <a:spcPts val="0"/>
                        </a:spcBef>
                        <a:spcAft>
                          <a:spcPts val="1000"/>
                        </a:spcAft>
                      </a:pPr>
                      <a:r>
                        <a:rPr lang="en-US" sz="2000" dirty="0" smtClean="0">
                          <a:effectLst/>
                          <a:latin typeface="+mn-lt"/>
                          <a:ea typeface="Calibri" panose="020F0502020204030204" pitchFamily="34" charset="0"/>
                        </a:rPr>
                        <a:t>1.</a:t>
                      </a:r>
                      <a:endParaRPr lang="en-US" sz="2000" dirty="0">
                        <a:effectLst/>
                        <a:latin typeface="+mn-lt"/>
                        <a:ea typeface="Calibri" panose="020F0502020204030204" pitchFamily="34" charset="0"/>
                      </a:endParaRPr>
                    </a:p>
                  </a:txBody>
                  <a:tcPr marL="68580" marR="68580" marT="0" marB="0"/>
                </a:tc>
                <a:tc>
                  <a:txBody>
                    <a:bodyPr/>
                    <a:lstStyle/>
                    <a:p>
                      <a:pPr marL="0" marR="0" algn="l">
                        <a:lnSpc>
                          <a:spcPct val="115000"/>
                        </a:lnSpc>
                        <a:spcBef>
                          <a:spcPts val="0"/>
                        </a:spcBef>
                        <a:spcAft>
                          <a:spcPts val="1000"/>
                        </a:spcAft>
                      </a:pPr>
                      <a:r>
                        <a:rPr lang="en-US" sz="2000" dirty="0">
                          <a:effectLst/>
                          <a:latin typeface="+mn-lt"/>
                        </a:rPr>
                        <a:t>CMOS VLSI Design </a:t>
                      </a:r>
                      <a:endParaRPr lang="en-US" sz="2000" dirty="0">
                        <a:effectLst/>
                        <a:latin typeface="+mn-lt"/>
                        <a:ea typeface="Calibri" panose="020F0502020204030204" pitchFamily="34" charset="0"/>
                      </a:endParaRPr>
                    </a:p>
                  </a:txBody>
                  <a:tcPr marL="68580" marR="68580" marT="0" marB="0"/>
                </a:tc>
                <a:tc>
                  <a:txBody>
                    <a:bodyPr/>
                    <a:lstStyle/>
                    <a:p>
                      <a:pPr marL="0" marR="0" algn="l">
                        <a:lnSpc>
                          <a:spcPct val="115000"/>
                        </a:lnSpc>
                        <a:spcBef>
                          <a:spcPts val="0"/>
                        </a:spcBef>
                        <a:spcAft>
                          <a:spcPts val="1000"/>
                        </a:spcAft>
                      </a:pPr>
                      <a:r>
                        <a:rPr lang="en-US" sz="2000" dirty="0">
                          <a:effectLst/>
                          <a:latin typeface="+mn-lt"/>
                        </a:rPr>
                        <a:t>N.H.E. </a:t>
                      </a:r>
                      <a:r>
                        <a:rPr lang="en-US" sz="2000" dirty="0" err="1">
                          <a:effectLst/>
                          <a:latin typeface="+mn-lt"/>
                        </a:rPr>
                        <a:t>Weste</a:t>
                      </a:r>
                      <a:r>
                        <a:rPr lang="en-US" sz="2000" dirty="0">
                          <a:effectLst/>
                          <a:latin typeface="+mn-lt"/>
                        </a:rPr>
                        <a:t>, </a:t>
                      </a:r>
                      <a:r>
                        <a:rPr lang="en-US" sz="2000" dirty="0" smtClean="0">
                          <a:effectLst/>
                          <a:latin typeface="+mn-lt"/>
                        </a:rPr>
                        <a:t>D.</a:t>
                      </a:r>
                      <a:r>
                        <a:rPr lang="en-US" sz="2000" baseline="0" dirty="0" smtClean="0">
                          <a:effectLst/>
                          <a:latin typeface="+mn-lt"/>
                        </a:rPr>
                        <a:t> </a:t>
                      </a:r>
                      <a:r>
                        <a:rPr lang="en-US" sz="2000" dirty="0" smtClean="0">
                          <a:effectLst/>
                          <a:latin typeface="+mn-lt"/>
                        </a:rPr>
                        <a:t>Harris </a:t>
                      </a:r>
                      <a:r>
                        <a:rPr lang="en-US" sz="2000" dirty="0">
                          <a:effectLst/>
                          <a:latin typeface="+mn-lt"/>
                        </a:rPr>
                        <a:t>&amp; </a:t>
                      </a:r>
                      <a:r>
                        <a:rPr lang="en-US" sz="2000" dirty="0" smtClean="0">
                          <a:effectLst/>
                          <a:latin typeface="+mn-lt"/>
                        </a:rPr>
                        <a:t>A.</a:t>
                      </a:r>
                      <a:r>
                        <a:rPr lang="en-US" sz="2000" baseline="0" dirty="0" smtClean="0">
                          <a:effectLst/>
                          <a:latin typeface="+mn-lt"/>
                        </a:rPr>
                        <a:t> </a:t>
                      </a:r>
                      <a:r>
                        <a:rPr lang="en-US" sz="2000" dirty="0" smtClean="0">
                          <a:effectLst/>
                          <a:latin typeface="+mn-lt"/>
                        </a:rPr>
                        <a:t>Banerjee</a:t>
                      </a:r>
                      <a:endParaRPr lang="en-US" sz="2000" dirty="0">
                        <a:effectLst/>
                        <a:latin typeface="+mn-lt"/>
                        <a:ea typeface="Calibri" panose="020F0502020204030204" pitchFamily="34" charset="0"/>
                      </a:endParaRPr>
                    </a:p>
                  </a:txBody>
                  <a:tcPr marL="68580" marR="68580" marT="0" marB="0"/>
                </a:tc>
                <a:tc>
                  <a:txBody>
                    <a:bodyPr/>
                    <a:lstStyle/>
                    <a:p>
                      <a:pPr marL="0" marR="0" algn="l">
                        <a:lnSpc>
                          <a:spcPct val="115000"/>
                        </a:lnSpc>
                        <a:spcBef>
                          <a:spcPts val="0"/>
                        </a:spcBef>
                        <a:spcAft>
                          <a:spcPts val="1000"/>
                        </a:spcAft>
                      </a:pPr>
                      <a:r>
                        <a:rPr lang="en-US" sz="2000" dirty="0">
                          <a:effectLst/>
                          <a:latin typeface="+mn-lt"/>
                        </a:rPr>
                        <a:t>4</a:t>
                      </a:r>
                      <a:r>
                        <a:rPr lang="en-US" sz="2000" baseline="30000" dirty="0">
                          <a:effectLst/>
                          <a:latin typeface="+mn-lt"/>
                        </a:rPr>
                        <a:t>th</a:t>
                      </a:r>
                      <a:r>
                        <a:rPr lang="en-US" sz="2000" dirty="0">
                          <a:effectLst/>
                          <a:latin typeface="+mn-lt"/>
                        </a:rPr>
                        <a:t> ed.</a:t>
                      </a:r>
                      <a:endParaRPr lang="en-US" sz="2000" dirty="0">
                        <a:effectLst/>
                        <a:latin typeface="+mn-lt"/>
                        <a:ea typeface="Calibri" panose="020F0502020204030204" pitchFamily="34" charset="0"/>
                      </a:endParaRPr>
                    </a:p>
                  </a:txBody>
                  <a:tcPr marL="68580" marR="68580" marT="0" marB="0"/>
                </a:tc>
              </a:tr>
              <a:tr h="370840">
                <a:tc>
                  <a:txBody>
                    <a:bodyPr/>
                    <a:lstStyle/>
                    <a:p>
                      <a:pPr marL="0" marR="0" algn="l">
                        <a:lnSpc>
                          <a:spcPct val="115000"/>
                        </a:lnSpc>
                        <a:spcBef>
                          <a:spcPts val="0"/>
                        </a:spcBef>
                        <a:spcAft>
                          <a:spcPts val="1000"/>
                        </a:spcAft>
                      </a:pPr>
                      <a:r>
                        <a:rPr lang="en-US" sz="2000" dirty="0" smtClean="0">
                          <a:effectLst/>
                          <a:latin typeface="+mn-lt"/>
                          <a:ea typeface="Calibri" panose="020F0502020204030204" pitchFamily="34" charset="0"/>
                        </a:rPr>
                        <a:t>2.</a:t>
                      </a:r>
                      <a:endParaRPr lang="en-US" sz="2000" dirty="0">
                        <a:effectLst/>
                        <a:latin typeface="+mn-lt"/>
                        <a:ea typeface="Calibri" panose="020F0502020204030204" pitchFamily="34" charset="0"/>
                      </a:endParaRPr>
                    </a:p>
                  </a:txBody>
                  <a:tcPr marL="68580" marR="68580" marT="0" marB="0"/>
                </a:tc>
                <a:tc>
                  <a:txBody>
                    <a:bodyPr/>
                    <a:lstStyle/>
                    <a:p>
                      <a:pPr marL="0" marR="0" algn="l">
                        <a:lnSpc>
                          <a:spcPct val="115000"/>
                        </a:lnSpc>
                        <a:spcBef>
                          <a:spcPts val="0"/>
                        </a:spcBef>
                        <a:spcAft>
                          <a:spcPts val="1000"/>
                        </a:spcAft>
                      </a:pPr>
                      <a:r>
                        <a:rPr lang="en-US" sz="2000" dirty="0" smtClean="0">
                          <a:effectLst/>
                          <a:latin typeface="+mn-lt"/>
                        </a:rPr>
                        <a:t>Fundamentals of </a:t>
                      </a:r>
                      <a:r>
                        <a:rPr lang="en-US" sz="2000" dirty="0">
                          <a:effectLst/>
                          <a:latin typeface="+mn-lt"/>
                        </a:rPr>
                        <a:t>Digital Logic with Verilog Design</a:t>
                      </a:r>
                      <a:endParaRPr lang="en-US" sz="2000" dirty="0">
                        <a:effectLst/>
                        <a:latin typeface="+mn-lt"/>
                        <a:ea typeface="Calibri" panose="020F0502020204030204" pitchFamily="34" charset="0"/>
                      </a:endParaRPr>
                    </a:p>
                  </a:txBody>
                  <a:tcPr marL="68580" marR="68580" marT="0" marB="0"/>
                </a:tc>
                <a:tc>
                  <a:txBody>
                    <a:bodyPr/>
                    <a:lstStyle/>
                    <a:p>
                      <a:pPr marL="0" marR="0" algn="l">
                        <a:lnSpc>
                          <a:spcPct val="115000"/>
                        </a:lnSpc>
                        <a:spcBef>
                          <a:spcPts val="0"/>
                        </a:spcBef>
                        <a:spcAft>
                          <a:spcPts val="1000"/>
                        </a:spcAft>
                      </a:pPr>
                      <a:r>
                        <a:rPr lang="en-US" sz="2000" dirty="0">
                          <a:effectLst/>
                          <a:latin typeface="+mn-lt"/>
                        </a:rPr>
                        <a:t>Stephen </a:t>
                      </a:r>
                      <a:r>
                        <a:rPr lang="en-US" sz="2000" dirty="0" smtClean="0">
                          <a:effectLst/>
                          <a:latin typeface="+mn-lt"/>
                        </a:rPr>
                        <a:t>Brown</a:t>
                      </a:r>
                      <a:r>
                        <a:rPr lang="en-US" sz="2000" baseline="0" dirty="0" smtClean="0">
                          <a:effectLst/>
                          <a:latin typeface="+mn-lt"/>
                        </a:rPr>
                        <a:t> &amp;</a:t>
                      </a:r>
                      <a:r>
                        <a:rPr lang="en-US" sz="2000" dirty="0" smtClean="0">
                          <a:effectLst/>
                          <a:latin typeface="+mn-lt"/>
                        </a:rPr>
                        <a:t> </a:t>
                      </a:r>
                      <a:r>
                        <a:rPr lang="en-US" sz="2000" dirty="0" err="1">
                          <a:effectLst/>
                          <a:latin typeface="+mn-lt"/>
                        </a:rPr>
                        <a:t>Zvonko</a:t>
                      </a:r>
                      <a:r>
                        <a:rPr lang="en-US" sz="2000" dirty="0">
                          <a:effectLst/>
                          <a:latin typeface="+mn-lt"/>
                        </a:rPr>
                        <a:t> </a:t>
                      </a:r>
                      <a:r>
                        <a:rPr lang="en-US" sz="2000" dirty="0" err="1">
                          <a:effectLst/>
                          <a:latin typeface="+mn-lt"/>
                        </a:rPr>
                        <a:t>Vranesic</a:t>
                      </a:r>
                      <a:endParaRPr lang="en-US" sz="2000" dirty="0">
                        <a:effectLst/>
                        <a:latin typeface="+mn-lt"/>
                        <a:ea typeface="Calibri" panose="020F0502020204030204" pitchFamily="34" charset="0"/>
                      </a:endParaRPr>
                    </a:p>
                  </a:txBody>
                  <a:tcPr marL="68580" marR="68580" marT="0" marB="0"/>
                </a:tc>
                <a:tc>
                  <a:txBody>
                    <a:bodyPr/>
                    <a:lstStyle/>
                    <a:p>
                      <a:pPr marL="0" marR="0" algn="l">
                        <a:lnSpc>
                          <a:spcPct val="115000"/>
                        </a:lnSpc>
                        <a:spcBef>
                          <a:spcPts val="0"/>
                        </a:spcBef>
                        <a:spcAft>
                          <a:spcPts val="1000"/>
                        </a:spcAft>
                      </a:pPr>
                      <a:r>
                        <a:rPr lang="en-US" sz="2000" dirty="0" smtClean="0">
                          <a:effectLst/>
                          <a:latin typeface="+mn-lt"/>
                        </a:rPr>
                        <a:t>2</a:t>
                      </a:r>
                      <a:r>
                        <a:rPr lang="en-US" sz="2000" baseline="30000" dirty="0" smtClean="0">
                          <a:effectLst/>
                          <a:latin typeface="+mn-lt"/>
                        </a:rPr>
                        <a:t>nd</a:t>
                      </a:r>
                      <a:r>
                        <a:rPr lang="en-US" sz="2000" dirty="0" smtClean="0">
                          <a:effectLst/>
                          <a:latin typeface="+mn-lt"/>
                        </a:rPr>
                        <a:t>/3</a:t>
                      </a:r>
                      <a:r>
                        <a:rPr lang="en-US" sz="2000" baseline="30000" dirty="0" smtClean="0">
                          <a:effectLst/>
                          <a:latin typeface="+mn-lt"/>
                        </a:rPr>
                        <a:t>rd</a:t>
                      </a:r>
                      <a:r>
                        <a:rPr lang="en-US" sz="2000" dirty="0" smtClean="0">
                          <a:effectLst/>
                          <a:latin typeface="+mn-lt"/>
                        </a:rPr>
                        <a:t> ed</a:t>
                      </a:r>
                      <a:r>
                        <a:rPr lang="en-US" sz="2000" dirty="0">
                          <a:effectLst/>
                          <a:latin typeface="+mn-lt"/>
                        </a:rPr>
                        <a:t>.</a:t>
                      </a:r>
                      <a:endParaRPr lang="en-US" sz="2000" dirty="0">
                        <a:effectLst/>
                        <a:latin typeface="+mn-lt"/>
                        <a:ea typeface="Calibri" panose="020F0502020204030204" pitchFamily="34" charset="0"/>
                      </a:endParaRPr>
                    </a:p>
                  </a:txBody>
                  <a:tcPr marL="68580" marR="68580" marT="0" marB="0"/>
                </a:tc>
              </a:tr>
            </a:tbl>
          </a:graphicData>
        </a:graphic>
      </p:graphicFrame>
      <p:sp>
        <p:nvSpPr>
          <p:cNvPr id="3" name="Slide Number Placeholder 2"/>
          <p:cNvSpPr>
            <a:spLocks noGrp="1"/>
          </p:cNvSpPr>
          <p:nvPr>
            <p:ph type="sldNum" sz="quarter" idx="12"/>
          </p:nvPr>
        </p:nvSpPr>
        <p:spPr/>
        <p:txBody>
          <a:bodyPr/>
          <a:lstStyle/>
          <a:p>
            <a:fld id="{53F8963C-AC38-410A-81AF-7326DFA1228F}" type="slidenum">
              <a:rPr lang="en-US" smtClean="0"/>
              <a:t>30</a:t>
            </a:fld>
            <a:endParaRPr lang="en-US"/>
          </a:p>
        </p:txBody>
      </p:sp>
    </p:spTree>
    <p:extLst>
      <p:ext uri="{BB962C8B-B14F-4D97-AF65-F5344CB8AC3E}">
        <p14:creationId xmlns:p14="http://schemas.microsoft.com/office/powerpoint/2010/main" val="19070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a:t>V</a:t>
            </a:r>
            <a:r>
              <a:rPr lang="en-US" dirty="0" smtClean="0"/>
              <a:t>erilog</a:t>
            </a:r>
            <a:endParaRPr lang="en-US" dirty="0"/>
          </a:p>
        </p:txBody>
      </p:sp>
      <p:sp>
        <p:nvSpPr>
          <p:cNvPr id="3" name="Content Placeholder 2"/>
          <p:cNvSpPr>
            <a:spLocks noGrp="1"/>
          </p:cNvSpPr>
          <p:nvPr>
            <p:ph idx="1"/>
          </p:nvPr>
        </p:nvSpPr>
        <p:spPr>
          <a:xfrm>
            <a:off x="1097280" y="4333103"/>
            <a:ext cx="9694288" cy="1326292"/>
          </a:xfrm>
        </p:spPr>
        <p:txBody>
          <a:bodyPr>
            <a:normAutofit/>
          </a:bodyPr>
          <a:lstStyle/>
          <a:p>
            <a:pPr>
              <a:buFont typeface="Wingdings" panose="05000000000000000000" pitchFamily="2" charset="2"/>
              <a:buChar char="q"/>
            </a:pPr>
            <a:r>
              <a:rPr lang="en-US" dirty="0" smtClean="0"/>
              <a:t>We can see the output (f) of the previous code in the above graph.</a:t>
            </a:r>
          </a:p>
          <a:p>
            <a:pPr>
              <a:buFont typeface="Wingdings" panose="05000000000000000000" pitchFamily="2" charset="2"/>
              <a:buChar char="q"/>
            </a:pPr>
            <a:r>
              <a:rPr lang="en-US" dirty="0" smtClean="0"/>
              <a:t>So, This is working as an AND gate.</a:t>
            </a:r>
          </a:p>
          <a:p>
            <a:pPr>
              <a:buFont typeface="Wingdings" panose="05000000000000000000" pitchFamily="2" charset="2"/>
              <a:buChar char="q"/>
            </a:pPr>
            <a:endParaRPr lang="en-US" b="1" dirty="0" smtClean="0">
              <a:latin typeface="Cambria Math" panose="02040503050406030204" pitchFamily="18" charset="0"/>
              <a:ea typeface="Cambria Math" panose="02040503050406030204" pitchFamily="18" charset="0"/>
            </a:endParaRPr>
          </a:p>
        </p:txBody>
      </p:sp>
      <p:pic>
        <p:nvPicPr>
          <p:cNvPr id="4" name="Picture 3"/>
          <p:cNvPicPr>
            <a:picLocks noChangeAspect="1"/>
          </p:cNvPicPr>
          <p:nvPr/>
        </p:nvPicPr>
        <p:blipFill>
          <a:blip r:embed="rId2"/>
          <a:stretch>
            <a:fillRect/>
          </a:stretch>
        </p:blipFill>
        <p:spPr>
          <a:xfrm>
            <a:off x="639314" y="1962147"/>
            <a:ext cx="10974332" cy="1895740"/>
          </a:xfrm>
          <a:prstGeom prst="rect">
            <a:avLst/>
          </a:prstGeom>
        </p:spPr>
      </p:pic>
      <p:sp>
        <p:nvSpPr>
          <p:cNvPr id="5" name="Slide Number Placeholder 4"/>
          <p:cNvSpPr>
            <a:spLocks noGrp="1"/>
          </p:cNvSpPr>
          <p:nvPr>
            <p:ph type="sldNum" sz="quarter" idx="12"/>
          </p:nvPr>
        </p:nvSpPr>
        <p:spPr/>
        <p:txBody>
          <a:bodyPr/>
          <a:lstStyle/>
          <a:p>
            <a:fld id="{53F8963C-AC38-410A-81AF-7326DFA1228F}" type="slidenum">
              <a:rPr lang="en-US" smtClean="0"/>
              <a:t>4</a:t>
            </a:fld>
            <a:endParaRPr lang="en-US"/>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2254320" y="2089080"/>
              <a:ext cx="9258480" cy="1244880"/>
            </p14:xfrm>
          </p:contentPart>
        </mc:Choice>
        <mc:Fallback xmlns="">
          <p:pic>
            <p:nvPicPr>
              <p:cNvPr id="6" name="Ink 5"/>
              <p:cNvPicPr/>
              <p:nvPr/>
            </p:nvPicPr>
            <p:blipFill>
              <a:blip r:embed="rId4"/>
              <a:stretch>
                <a:fillRect/>
              </a:stretch>
            </p:blipFill>
            <p:spPr>
              <a:xfrm>
                <a:off x="2244960" y="2079720"/>
                <a:ext cx="9277200" cy="1263600"/>
              </a:xfrm>
              <a:prstGeom prst="rect">
                <a:avLst/>
              </a:prstGeom>
            </p:spPr>
          </p:pic>
        </mc:Fallback>
      </mc:AlternateContent>
    </p:spTree>
    <p:extLst>
      <p:ext uri="{BB962C8B-B14F-4D97-AF65-F5344CB8AC3E}">
        <p14:creationId xmlns:p14="http://schemas.microsoft.com/office/powerpoint/2010/main" val="3111626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en-US" dirty="0"/>
          </a:p>
        </p:txBody>
      </p:sp>
      <p:sp>
        <p:nvSpPr>
          <p:cNvPr id="3" name="Content Placeholder 2"/>
          <p:cNvSpPr>
            <a:spLocks noGrp="1"/>
          </p:cNvSpPr>
          <p:nvPr>
            <p:ph idx="1"/>
          </p:nvPr>
        </p:nvSpPr>
        <p:spPr>
          <a:xfrm>
            <a:off x="1097280" y="1919416"/>
            <a:ext cx="11020688" cy="1293341"/>
          </a:xfrm>
        </p:spPr>
        <p:txBody>
          <a:bodyPr>
            <a:normAutofit/>
          </a:bodyPr>
          <a:lstStyle/>
          <a:p>
            <a:pPr marL="0" indent="0">
              <a:buNone/>
            </a:pPr>
            <a:r>
              <a:rPr lang="en-US" b="1" dirty="0" smtClean="0">
                <a:ea typeface="Cambria Math" panose="02040503050406030204" pitchFamily="18" charset="0"/>
              </a:rPr>
              <a:t>Documentation in Verilog</a:t>
            </a:r>
            <a:r>
              <a:rPr lang="en-US" dirty="0" smtClean="0">
                <a:ea typeface="Cambria Math" panose="02040503050406030204" pitchFamily="18" charset="0"/>
              </a:rPr>
              <a:t>: Documentation can be included in Verilog code by writing a comment. A </a:t>
            </a:r>
            <a:r>
              <a:rPr lang="en-US" b="1" dirty="0" smtClean="0">
                <a:ea typeface="Cambria Math" panose="02040503050406030204" pitchFamily="18" charset="0"/>
              </a:rPr>
              <a:t>short</a:t>
            </a:r>
            <a:r>
              <a:rPr lang="en-US" dirty="0" smtClean="0">
                <a:ea typeface="Cambria Math" panose="02040503050406030204" pitchFamily="18" charset="0"/>
              </a:rPr>
              <a:t> comment begins with a double slash ( // ). A long comment spans multiple lines and is contained inside /* and */.</a:t>
            </a:r>
          </a:p>
          <a:p>
            <a:pPr marL="0" indent="0">
              <a:buNone/>
            </a:pPr>
            <a:endParaRPr lang="en-US" dirty="0">
              <a:ea typeface="Cambria Math" panose="02040503050406030204" pitchFamily="18" charset="0"/>
            </a:endParaRPr>
          </a:p>
          <a:p>
            <a:pPr marL="0" indent="0">
              <a:buNone/>
            </a:pPr>
            <a:endParaRPr lang="en-US" dirty="0" smtClean="0">
              <a:ea typeface="Cambria Math" panose="02040503050406030204" pitchFamily="18" charset="0"/>
            </a:endParaRPr>
          </a:p>
        </p:txBody>
      </p:sp>
      <p:pic>
        <p:nvPicPr>
          <p:cNvPr id="6" name="Picture 5"/>
          <p:cNvPicPr>
            <a:picLocks noChangeAspect="1"/>
          </p:cNvPicPr>
          <p:nvPr/>
        </p:nvPicPr>
        <p:blipFill>
          <a:blip r:embed="rId2"/>
          <a:stretch>
            <a:fillRect/>
          </a:stretch>
        </p:blipFill>
        <p:spPr>
          <a:xfrm>
            <a:off x="6878487" y="2785845"/>
            <a:ext cx="5239481" cy="3115110"/>
          </a:xfrm>
          <a:prstGeom prst="rect">
            <a:avLst/>
          </a:prstGeom>
        </p:spPr>
      </p:pic>
      <p:sp>
        <p:nvSpPr>
          <p:cNvPr id="7" name="TextBox 6"/>
          <p:cNvSpPr txBox="1"/>
          <p:nvPr/>
        </p:nvSpPr>
        <p:spPr>
          <a:xfrm>
            <a:off x="1111348" y="3315033"/>
            <a:ext cx="5542417" cy="646331"/>
          </a:xfrm>
          <a:prstGeom prst="rect">
            <a:avLst/>
          </a:prstGeom>
          <a:noFill/>
        </p:spPr>
        <p:txBody>
          <a:bodyPr wrap="square" rtlCol="0">
            <a:spAutoFit/>
          </a:bodyPr>
          <a:lstStyle/>
          <a:p>
            <a:r>
              <a:rPr lang="en-US" b="1" dirty="0" smtClean="0"/>
              <a:t>White Space: </a:t>
            </a:r>
            <a:r>
              <a:rPr lang="en-US" dirty="0" smtClean="0"/>
              <a:t>white space characters such as SPACE , TAB and Blank spaces are ignored by Verilog compiler.</a:t>
            </a:r>
            <a:endParaRPr lang="en-US" b="1" dirty="0"/>
          </a:p>
        </p:txBody>
      </p:sp>
      <p:sp>
        <p:nvSpPr>
          <p:cNvPr id="4" name="Slide Number Placeholder 3"/>
          <p:cNvSpPr>
            <a:spLocks noGrp="1"/>
          </p:cNvSpPr>
          <p:nvPr>
            <p:ph type="sldNum" sz="quarter" idx="12"/>
          </p:nvPr>
        </p:nvSpPr>
        <p:spPr/>
        <p:txBody>
          <a:bodyPr/>
          <a:lstStyle/>
          <a:p>
            <a:fld id="{53F8963C-AC38-410A-81AF-7326DFA1228F}" type="slidenum">
              <a:rPr lang="en-US" smtClean="0"/>
              <a:t>5</a:t>
            </a:fld>
            <a:endParaRPr lang="en-US"/>
          </a:p>
        </p:txBody>
      </p:sp>
    </p:spTree>
    <p:extLst>
      <p:ext uri="{BB962C8B-B14F-4D97-AF65-F5344CB8AC3E}">
        <p14:creationId xmlns:p14="http://schemas.microsoft.com/office/powerpoint/2010/main" val="2274985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en-US" dirty="0"/>
          </a:p>
        </p:txBody>
      </p:sp>
      <p:sp>
        <p:nvSpPr>
          <p:cNvPr id="3" name="Content Placeholder 2"/>
          <p:cNvSpPr>
            <a:spLocks noGrp="1"/>
          </p:cNvSpPr>
          <p:nvPr>
            <p:ph idx="1"/>
          </p:nvPr>
        </p:nvSpPr>
        <p:spPr>
          <a:xfrm>
            <a:off x="1097280" y="1919416"/>
            <a:ext cx="11020688" cy="3591698"/>
          </a:xfrm>
        </p:spPr>
        <p:txBody>
          <a:bodyPr>
            <a:normAutofit/>
          </a:bodyPr>
          <a:lstStyle/>
          <a:p>
            <a:pPr marL="0" indent="0">
              <a:buNone/>
            </a:pPr>
            <a:r>
              <a:rPr lang="en-US" b="1" dirty="0" smtClean="0">
                <a:ea typeface="Cambria Math" panose="02040503050406030204" pitchFamily="18" charset="0"/>
              </a:rPr>
              <a:t>Identifier Names:</a:t>
            </a:r>
          </a:p>
          <a:p>
            <a:pPr>
              <a:buFont typeface="Arial" panose="020B0604020202020204" pitchFamily="34" charset="0"/>
              <a:buChar char="•"/>
            </a:pPr>
            <a:r>
              <a:rPr lang="en-US" dirty="0" smtClean="0">
                <a:ea typeface="Cambria Math" panose="02040503050406030204" pitchFamily="18" charset="0"/>
              </a:rPr>
              <a:t>Identifiers are the names of variables and other elements in Verilog code.</a:t>
            </a:r>
          </a:p>
          <a:p>
            <a:pPr>
              <a:buFont typeface="Arial" panose="020B0604020202020204" pitchFamily="34" charset="0"/>
              <a:buChar char="•"/>
            </a:pPr>
            <a:r>
              <a:rPr lang="en-US" dirty="0" smtClean="0">
                <a:ea typeface="Cambria Math" panose="02040503050406030204" pitchFamily="18" charset="0"/>
              </a:rPr>
              <a:t>Valid identifier can include any letter and digit as well as “_” and “$” characters.</a:t>
            </a:r>
          </a:p>
          <a:p>
            <a:pPr>
              <a:buFont typeface="Arial" panose="020B0604020202020204" pitchFamily="34" charset="0"/>
              <a:buChar char="•"/>
            </a:pPr>
            <a:r>
              <a:rPr lang="en-US" dirty="0" smtClean="0">
                <a:ea typeface="Cambria Math" panose="02040503050406030204" pitchFamily="18" charset="0"/>
              </a:rPr>
              <a:t> There are two restrictions too , an identifier must not begin with a digit and it should not be a Verilog keyword.</a:t>
            </a:r>
          </a:p>
          <a:p>
            <a:pPr>
              <a:buFont typeface="Arial" panose="020B0604020202020204" pitchFamily="34" charset="0"/>
              <a:buChar char="•"/>
            </a:pPr>
            <a:endParaRPr lang="en-US" dirty="0">
              <a:ea typeface="Cambria Math" panose="02040503050406030204" pitchFamily="18" charset="0"/>
            </a:endParaRPr>
          </a:p>
          <a:p>
            <a:pPr marL="0" indent="0">
              <a:buNone/>
            </a:pPr>
            <a:r>
              <a:rPr lang="en-US" dirty="0" smtClean="0">
                <a:ea typeface="Cambria Math" panose="02040503050406030204" pitchFamily="18" charset="0"/>
              </a:rPr>
              <a:t>		</a:t>
            </a:r>
            <a:endParaRPr lang="en-US" dirty="0">
              <a:ea typeface="Cambria Math" panose="02040503050406030204" pitchFamily="18" charset="0"/>
            </a:endParaRPr>
          </a:p>
          <a:p>
            <a:pPr marL="0" indent="0">
              <a:buNone/>
            </a:pPr>
            <a:endParaRPr lang="en-US" dirty="0" smtClean="0">
              <a:ea typeface="Cambria Math" panose="0204050305040603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7887699"/>
              </p:ext>
            </p:extLst>
          </p:nvPr>
        </p:nvGraphicFramePr>
        <p:xfrm>
          <a:off x="3632886" y="3830594"/>
          <a:ext cx="8485082" cy="2325015"/>
        </p:xfrm>
        <a:graphic>
          <a:graphicData uri="http://schemas.openxmlformats.org/drawingml/2006/table">
            <a:tbl>
              <a:tblPr firstRow="1" bandRow="1">
                <a:tableStyleId>{5940675A-B579-460E-94D1-54222C63F5DA}</a:tableStyleId>
              </a:tblPr>
              <a:tblGrid>
                <a:gridCol w="4242541"/>
                <a:gridCol w="4242541"/>
              </a:tblGrid>
              <a:tr h="391851">
                <a:tc>
                  <a:txBody>
                    <a:bodyPr/>
                    <a:lstStyle/>
                    <a:p>
                      <a:pPr algn="ctr"/>
                      <a:r>
                        <a:rPr lang="en-US" dirty="0" smtClean="0"/>
                        <a:t>x1</a:t>
                      </a:r>
                      <a:endParaRPr lang="en-US" dirty="0"/>
                    </a:p>
                  </a:txBody>
                  <a:tcPr/>
                </a:tc>
                <a:tc>
                  <a:txBody>
                    <a:bodyPr/>
                    <a:lstStyle/>
                    <a:p>
                      <a:pPr algn="ctr"/>
                      <a:r>
                        <a:rPr lang="en-US" dirty="0" smtClean="0"/>
                        <a:t>Valid identifier</a:t>
                      </a:r>
                      <a:endParaRPr lang="en-US" dirty="0"/>
                    </a:p>
                  </a:txBody>
                  <a:tcPr/>
                </a:tc>
              </a:tr>
              <a:tr h="391851">
                <a:tc>
                  <a:txBody>
                    <a:bodyPr/>
                    <a:lstStyle/>
                    <a:p>
                      <a:pPr algn="ctr"/>
                      <a:r>
                        <a:rPr lang="en-US" dirty="0" err="1" smtClean="0"/>
                        <a:t>x_y</a:t>
                      </a:r>
                      <a:endParaRPr lang="en-US" dirty="0" smtClean="0"/>
                    </a:p>
                  </a:txBody>
                  <a:tcPr/>
                </a:tc>
                <a:tc>
                  <a:txBody>
                    <a:bodyPr/>
                    <a:lstStyle/>
                    <a:p>
                      <a:pPr algn="ctr"/>
                      <a:r>
                        <a:rPr lang="en-US" dirty="0" smtClean="0"/>
                        <a:t>Valid identifier</a:t>
                      </a:r>
                      <a:endParaRPr lang="en-US" dirty="0"/>
                    </a:p>
                  </a:txBody>
                  <a:tcPr/>
                </a:tc>
              </a:tr>
              <a:tr h="330866">
                <a:tc>
                  <a:txBody>
                    <a:bodyPr/>
                    <a:lstStyle/>
                    <a:p>
                      <a:pPr algn="ctr"/>
                      <a:r>
                        <a:rPr lang="en-US" dirty="0" smtClean="0"/>
                        <a:t>1x</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Invalid identifier</a:t>
                      </a:r>
                    </a:p>
                  </a:txBody>
                  <a:tcPr/>
                </a:tc>
              </a:tr>
              <a:tr h="391851">
                <a:tc>
                  <a:txBody>
                    <a:bodyPr/>
                    <a:lstStyle/>
                    <a:p>
                      <a:pPr algn="ctr"/>
                      <a:r>
                        <a:rPr lang="en-US" dirty="0" smtClean="0"/>
                        <a:t>+y</a:t>
                      </a:r>
                      <a:endParaRPr lang="en-US" dirty="0"/>
                    </a:p>
                  </a:txBody>
                  <a:tcPr/>
                </a:tc>
                <a:tc>
                  <a:txBody>
                    <a:bodyPr/>
                    <a:lstStyle/>
                    <a:p>
                      <a:pPr algn="ctr"/>
                      <a:r>
                        <a:rPr lang="en-US" dirty="0" smtClean="0"/>
                        <a:t>Invalid identifier</a:t>
                      </a:r>
                      <a:endParaRPr lang="en-US" dirty="0"/>
                    </a:p>
                  </a:txBody>
                  <a:tcPr/>
                </a:tc>
              </a:tr>
              <a:tr h="391851">
                <a:tc>
                  <a:txBody>
                    <a:bodyPr/>
                    <a:lstStyle/>
                    <a:p>
                      <a:pPr algn="ctr"/>
                      <a:r>
                        <a:rPr lang="en-US" dirty="0" smtClean="0"/>
                        <a:t>x*y</a:t>
                      </a:r>
                      <a:endParaRPr lang="en-US" dirty="0"/>
                    </a:p>
                  </a:txBody>
                  <a:tcPr/>
                </a:tc>
                <a:tc>
                  <a:txBody>
                    <a:bodyPr/>
                    <a:lstStyle/>
                    <a:p>
                      <a:pPr algn="ctr"/>
                      <a:r>
                        <a:rPr lang="en-US" dirty="0" smtClean="0"/>
                        <a:t>Invalid identifier</a:t>
                      </a:r>
                      <a:endParaRPr lang="en-US" dirty="0"/>
                    </a:p>
                  </a:txBody>
                  <a:tcPr/>
                </a:tc>
              </a:tr>
              <a:tr h="391851">
                <a:tc>
                  <a:txBody>
                    <a:bodyPr/>
                    <a:lstStyle/>
                    <a:p>
                      <a:pPr algn="ctr"/>
                      <a:r>
                        <a:rPr lang="en-US" dirty="0" smtClean="0"/>
                        <a:t>258</a:t>
                      </a:r>
                      <a:endParaRPr lang="en-US" dirty="0"/>
                    </a:p>
                  </a:txBody>
                  <a:tcPr/>
                </a:tc>
                <a:tc>
                  <a:txBody>
                    <a:bodyPr/>
                    <a:lstStyle/>
                    <a:p>
                      <a:pPr algn="ctr"/>
                      <a:r>
                        <a:rPr lang="en-US" dirty="0" smtClean="0"/>
                        <a:t>Invalid identifier</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53F8963C-AC38-410A-81AF-7326DFA1228F}" type="slidenum">
              <a:rPr lang="en-US" smtClean="0"/>
              <a:t>6</a:t>
            </a:fld>
            <a:endParaRPr lang="en-US"/>
          </a:p>
        </p:txBody>
      </p:sp>
    </p:spTree>
    <p:extLst>
      <p:ext uri="{BB962C8B-B14F-4D97-AF65-F5344CB8AC3E}">
        <p14:creationId xmlns:p14="http://schemas.microsoft.com/office/powerpoint/2010/main" val="252314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919416"/>
                <a:ext cx="11020688" cy="3591698"/>
              </a:xfrm>
            </p:spPr>
            <p:txBody>
              <a:bodyPr>
                <a:normAutofit lnSpcReduction="10000"/>
              </a:bodyPr>
              <a:lstStyle/>
              <a:p>
                <a:pPr marL="0" indent="0">
                  <a:buNone/>
                </a:pPr>
                <a:r>
                  <a:rPr lang="en-US" b="1" dirty="0" smtClean="0">
                    <a:ea typeface="Cambria Math" panose="02040503050406030204" pitchFamily="18" charset="0"/>
                  </a:rPr>
                  <a:t>Number Representation:</a:t>
                </a:r>
              </a:p>
              <a:p>
                <a:pPr>
                  <a:buFont typeface="Arial" panose="020B0604020202020204" pitchFamily="34" charset="0"/>
                  <a:buChar char="•"/>
                </a:pPr>
                <a:r>
                  <a:rPr lang="en-US" dirty="0" smtClean="0">
                    <a:ea typeface="Cambria Math" panose="02040503050406030204" pitchFamily="18" charset="0"/>
                  </a:rPr>
                  <a:t>In Verilog coding , a number is represented by this form</a:t>
                </a:r>
              </a:p>
              <a:p>
                <a:pPr>
                  <a:buFont typeface="Arial" panose="020B0604020202020204" pitchFamily="34" charset="0"/>
                  <a:buChar char="•"/>
                </a:pPr>
                <a:endParaRPr lang="en-US"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𝑠𝑖𝑧𝑒</m:t>
                          </m:r>
                        </m:e>
                      </m: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𝑟𝑎𝑑𝑖𝑥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𝑐𝑜𝑛𝑠𝑡𝑎𝑛𝑡</m:t>
                      </m:r>
                    </m:oMath>
                  </m:oMathPara>
                </a14:m>
                <a:endParaRPr lang="en-US" dirty="0" smtClean="0">
                  <a:ea typeface="Cambria Math" panose="02040503050406030204" pitchFamily="18" charset="0"/>
                </a:endParaRPr>
              </a:p>
              <a:p>
                <a:pPr marL="0" indent="0">
                  <a:buNone/>
                </a:pPr>
                <a:r>
                  <a:rPr lang="en-US" b="1" dirty="0" smtClean="0">
                    <a:ea typeface="Cambria Math" panose="02040503050406030204" pitchFamily="18" charset="0"/>
                  </a:rPr>
                  <a:t>Size: </a:t>
                </a:r>
                <a:r>
                  <a:rPr lang="en-US" dirty="0" smtClean="0">
                    <a:ea typeface="Cambria Math" panose="02040503050406030204" pitchFamily="18" charset="0"/>
                  </a:rPr>
                  <a:t>size is the number of bits in the constant.</a:t>
                </a:r>
              </a:p>
              <a:p>
                <a:pPr marL="0" indent="0">
                  <a:buNone/>
                </a:pPr>
                <a:r>
                  <a:rPr lang="en-US" b="1" dirty="0" smtClean="0">
                    <a:ea typeface="Cambria Math" panose="02040503050406030204" pitchFamily="18" charset="0"/>
                  </a:rPr>
                  <a:t>Radix: </a:t>
                </a:r>
                <a:r>
                  <a:rPr lang="en-US" dirty="0" smtClean="0">
                    <a:ea typeface="Cambria Math" panose="02040503050406030204" pitchFamily="18" charset="0"/>
                  </a:rPr>
                  <a:t>Number base of the constant.  Supported radices are decimal (d) , binary (b) , hexadecimal (h) and octal (o).</a:t>
                </a:r>
              </a:p>
              <a:p>
                <a:pPr>
                  <a:buFont typeface="Arial" panose="020B0604020202020204" pitchFamily="34" charset="0"/>
                  <a:buChar char="•"/>
                </a:pPr>
                <a:r>
                  <a:rPr lang="en-US" dirty="0" smtClean="0">
                    <a:ea typeface="Cambria Math" panose="02040503050406030204" pitchFamily="18" charset="0"/>
                  </a:rPr>
                  <a:t>When no radix is specified , the default base is decimal.</a:t>
                </a:r>
                <a:endParaRPr lang="en-US" dirty="0">
                  <a:ea typeface="Cambria Math" panose="02040503050406030204" pitchFamily="18" charset="0"/>
                </a:endParaRPr>
              </a:p>
              <a:p>
                <a:pPr marL="0" indent="0">
                  <a:buNone/>
                </a:pPr>
                <a:r>
                  <a:rPr lang="en-US" dirty="0" smtClean="0">
                    <a:ea typeface="Cambria Math" panose="02040503050406030204" pitchFamily="18" charset="0"/>
                  </a:rPr>
                  <a:t>		</a:t>
                </a:r>
                <a:endParaRPr lang="en-US" dirty="0">
                  <a:ea typeface="Cambria Math" panose="02040503050406030204" pitchFamily="18" charset="0"/>
                </a:endParaRPr>
              </a:p>
              <a:p>
                <a:pPr marL="0" indent="0">
                  <a:buNone/>
                </a:pPr>
                <a:endParaRPr lang="en-US" dirty="0" smtClean="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919416"/>
                <a:ext cx="11020688" cy="3591698"/>
              </a:xfrm>
              <a:blipFill rotWithShape="0">
                <a:blip r:embed="rId3"/>
                <a:stretch>
                  <a:fillRect l="-1383" t="-2547" r="-5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3F8963C-AC38-410A-81AF-7326DFA1228F}" type="slidenum">
              <a:rPr lang="en-US" smtClean="0"/>
              <a:t>7</a:t>
            </a:fld>
            <a:endParaRPr lang="en-US"/>
          </a:p>
        </p:txBody>
      </p:sp>
    </p:spTree>
    <p:extLst>
      <p:ext uri="{BB962C8B-B14F-4D97-AF65-F5344CB8AC3E}">
        <p14:creationId xmlns:p14="http://schemas.microsoft.com/office/powerpoint/2010/main" val="1964633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en-US" dirty="0"/>
          </a:p>
        </p:txBody>
      </p:sp>
      <p:sp>
        <p:nvSpPr>
          <p:cNvPr id="3" name="Content Placeholder 2"/>
          <p:cNvSpPr>
            <a:spLocks noGrp="1"/>
          </p:cNvSpPr>
          <p:nvPr>
            <p:ph idx="1"/>
          </p:nvPr>
        </p:nvSpPr>
        <p:spPr>
          <a:xfrm>
            <a:off x="1097280" y="1919416"/>
            <a:ext cx="11020688" cy="3591698"/>
          </a:xfrm>
        </p:spPr>
        <p:txBody>
          <a:bodyPr>
            <a:normAutofit/>
          </a:bodyPr>
          <a:lstStyle/>
          <a:p>
            <a:pPr marL="0" indent="0">
              <a:buNone/>
            </a:pPr>
            <a:r>
              <a:rPr lang="en-US" b="1" dirty="0" smtClean="0">
                <a:ea typeface="Cambria Math" panose="02040503050406030204" pitchFamily="18" charset="0"/>
              </a:rPr>
              <a:t>Number Representation:</a:t>
            </a:r>
          </a:p>
          <a:p>
            <a:pPr marL="0" indent="0">
              <a:buNone/>
            </a:pPr>
            <a:r>
              <a:rPr lang="en-US" dirty="0" smtClean="0">
                <a:ea typeface="Cambria Math" panose="02040503050406030204" pitchFamily="18" charset="0"/>
              </a:rPr>
              <a:t>		</a:t>
            </a:r>
            <a:endParaRPr lang="en-US" dirty="0">
              <a:ea typeface="Cambria Math" panose="02040503050406030204" pitchFamily="18" charset="0"/>
            </a:endParaRPr>
          </a:p>
          <a:p>
            <a:pPr marL="0" indent="0">
              <a:buNone/>
            </a:pPr>
            <a:endParaRPr lang="en-US" dirty="0" smtClean="0">
              <a:ea typeface="Cambria Math" panose="0204050305040603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18205033"/>
              </p:ext>
            </p:extLst>
          </p:nvPr>
        </p:nvGraphicFramePr>
        <p:xfrm>
          <a:off x="2032000" y="2421922"/>
          <a:ext cx="8128000" cy="3665840"/>
        </p:xfrm>
        <a:graphic>
          <a:graphicData uri="http://schemas.openxmlformats.org/drawingml/2006/table">
            <a:tbl>
              <a:tblPr firstRow="1" bandRow="1">
                <a:tableStyleId>{5940675A-B579-460E-94D1-54222C63F5DA}</a:tableStyleId>
              </a:tblPr>
              <a:tblGrid>
                <a:gridCol w="4064000"/>
                <a:gridCol w="4064000"/>
              </a:tblGrid>
              <a:tr h="458230">
                <a:tc>
                  <a:txBody>
                    <a:bodyPr/>
                    <a:lstStyle/>
                    <a:p>
                      <a:r>
                        <a:rPr lang="en-US" dirty="0" smtClean="0"/>
                        <a:t>0</a:t>
                      </a:r>
                      <a:endParaRPr lang="en-US" dirty="0"/>
                    </a:p>
                  </a:txBody>
                  <a:tcPr/>
                </a:tc>
                <a:tc>
                  <a:txBody>
                    <a:bodyPr/>
                    <a:lstStyle/>
                    <a:p>
                      <a:r>
                        <a:rPr lang="en-US" dirty="0" smtClean="0"/>
                        <a:t>The number 0</a:t>
                      </a:r>
                      <a:endParaRPr lang="en-US" dirty="0"/>
                    </a:p>
                  </a:txBody>
                  <a:tcPr/>
                </a:tc>
              </a:tr>
              <a:tr h="458230">
                <a:tc>
                  <a:txBody>
                    <a:bodyPr/>
                    <a:lstStyle/>
                    <a:p>
                      <a:r>
                        <a:rPr lang="en-US" dirty="0" smtClean="0"/>
                        <a:t>10</a:t>
                      </a:r>
                      <a:endParaRPr lang="en-US" dirty="0"/>
                    </a:p>
                  </a:txBody>
                  <a:tcPr/>
                </a:tc>
                <a:tc>
                  <a:txBody>
                    <a:bodyPr/>
                    <a:lstStyle/>
                    <a:p>
                      <a:r>
                        <a:rPr lang="en-US" dirty="0" smtClean="0"/>
                        <a:t>The decimal number 10</a:t>
                      </a:r>
                      <a:endParaRPr lang="en-US" dirty="0"/>
                    </a:p>
                  </a:txBody>
                  <a:tcPr/>
                </a:tc>
              </a:tr>
              <a:tr h="458230">
                <a:tc>
                  <a:txBody>
                    <a:bodyPr/>
                    <a:lstStyle/>
                    <a:p>
                      <a:r>
                        <a:rPr lang="en-US" dirty="0" smtClean="0"/>
                        <a:t>‘b10</a:t>
                      </a:r>
                      <a:endParaRPr lang="en-US" dirty="0"/>
                    </a:p>
                  </a:txBody>
                  <a:tcPr/>
                </a:tc>
                <a:tc>
                  <a:txBody>
                    <a:bodyPr/>
                    <a:lstStyle/>
                    <a:p>
                      <a:r>
                        <a:rPr lang="en-US" dirty="0" smtClean="0"/>
                        <a:t>The binary number 10 =(2)</a:t>
                      </a:r>
                      <a:r>
                        <a:rPr lang="en-US" baseline="-25000" dirty="0" smtClean="0"/>
                        <a:t>10</a:t>
                      </a:r>
                      <a:endParaRPr lang="en-US" baseline="-25000" dirty="0"/>
                    </a:p>
                  </a:txBody>
                  <a:tcPr/>
                </a:tc>
              </a:tr>
              <a:tr h="458230">
                <a:tc>
                  <a:txBody>
                    <a:bodyPr/>
                    <a:lstStyle/>
                    <a:p>
                      <a:r>
                        <a:rPr lang="en-US" dirty="0" smtClean="0"/>
                        <a:t>‘h10</a:t>
                      </a:r>
                      <a:endParaRPr lang="en-US" dirty="0"/>
                    </a:p>
                  </a:txBody>
                  <a:tcPr/>
                </a:tc>
                <a:tc>
                  <a:txBody>
                    <a:bodyPr/>
                    <a:lstStyle/>
                    <a:p>
                      <a:r>
                        <a:rPr lang="en-US" dirty="0" smtClean="0"/>
                        <a:t>The hex number 10 = (16)</a:t>
                      </a:r>
                      <a:r>
                        <a:rPr lang="en-US" baseline="-25000" dirty="0" smtClean="0"/>
                        <a:t>10</a:t>
                      </a:r>
                      <a:endParaRPr lang="en-US" baseline="-25000" dirty="0"/>
                    </a:p>
                  </a:txBody>
                  <a:tcPr/>
                </a:tc>
              </a:tr>
              <a:tr h="458230">
                <a:tc>
                  <a:txBody>
                    <a:bodyPr/>
                    <a:lstStyle/>
                    <a:p>
                      <a:r>
                        <a:rPr lang="en-US" dirty="0" smtClean="0"/>
                        <a:t>4’b100</a:t>
                      </a:r>
                      <a:endParaRPr lang="en-US" dirty="0"/>
                    </a:p>
                  </a:txBody>
                  <a:tcPr/>
                </a:tc>
                <a:tc>
                  <a:txBody>
                    <a:bodyPr/>
                    <a:lstStyle/>
                    <a:p>
                      <a:r>
                        <a:rPr lang="en-US" dirty="0" smtClean="0"/>
                        <a:t>The binary number 0100 = (4)</a:t>
                      </a:r>
                      <a:r>
                        <a:rPr lang="en-US" baseline="-25000" dirty="0" smtClean="0"/>
                        <a:t>10</a:t>
                      </a:r>
                      <a:endParaRPr lang="en-US" baseline="-25000" dirty="0"/>
                    </a:p>
                  </a:txBody>
                  <a:tcPr/>
                </a:tc>
              </a:tr>
              <a:tr h="458230">
                <a:tc>
                  <a:txBody>
                    <a:bodyPr/>
                    <a:lstStyle/>
                    <a:p>
                      <a:r>
                        <a:rPr lang="en-US" dirty="0" smtClean="0"/>
                        <a:t>4’bx</a:t>
                      </a:r>
                      <a:endParaRPr lang="en-US" dirty="0"/>
                    </a:p>
                  </a:txBody>
                  <a:tcPr/>
                </a:tc>
                <a:tc>
                  <a:txBody>
                    <a:bodyPr/>
                    <a:lstStyle/>
                    <a:p>
                      <a:r>
                        <a:rPr lang="en-US" dirty="0" smtClean="0"/>
                        <a:t>The unknown 4-bit</a:t>
                      </a:r>
                      <a:r>
                        <a:rPr lang="en-US" baseline="0" dirty="0" smtClean="0"/>
                        <a:t> values </a:t>
                      </a:r>
                      <a:r>
                        <a:rPr lang="en-US" baseline="0" dirty="0" err="1" smtClean="0"/>
                        <a:t>xxxx</a:t>
                      </a:r>
                      <a:endParaRPr lang="en-US" dirty="0"/>
                    </a:p>
                  </a:txBody>
                  <a:tcPr/>
                </a:tc>
              </a:tr>
              <a:tr h="458230">
                <a:tc>
                  <a:txBody>
                    <a:bodyPr/>
                    <a:lstStyle/>
                    <a:p>
                      <a:r>
                        <a:rPr lang="en-US" dirty="0" smtClean="0"/>
                        <a:t>8’b1000_0011</a:t>
                      </a:r>
                      <a:endParaRPr lang="en-US" dirty="0"/>
                    </a:p>
                  </a:txBody>
                  <a:tcPr/>
                </a:tc>
                <a:tc>
                  <a:txBody>
                    <a:bodyPr/>
                    <a:lstStyle/>
                    <a:p>
                      <a:r>
                        <a:rPr lang="en-US" dirty="0" smtClean="0"/>
                        <a:t>Valid, “_” can</a:t>
                      </a:r>
                      <a:r>
                        <a:rPr lang="en-US" baseline="0" dirty="0" smtClean="0"/>
                        <a:t> be inserted for readability</a:t>
                      </a:r>
                      <a:endParaRPr lang="en-US" dirty="0"/>
                    </a:p>
                  </a:txBody>
                  <a:tcPr/>
                </a:tc>
              </a:tr>
              <a:tr h="458230">
                <a:tc>
                  <a:txBody>
                    <a:bodyPr/>
                    <a:lstStyle/>
                    <a:p>
                      <a:r>
                        <a:rPr lang="en-US" dirty="0" smtClean="0"/>
                        <a:t>8’hfx</a:t>
                      </a:r>
                      <a:endParaRPr lang="en-US" dirty="0"/>
                    </a:p>
                  </a:txBody>
                  <a:tcPr/>
                </a:tc>
                <a:tc>
                  <a:txBody>
                    <a:bodyPr/>
                    <a:lstStyle/>
                    <a:p>
                      <a:r>
                        <a:rPr lang="en-US" smtClean="0"/>
                        <a:t>Equivalent to 8’b1111_xxxx</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53F8963C-AC38-410A-81AF-7326DFA1228F}" type="slidenum">
              <a:rPr lang="en-US" smtClean="0"/>
              <a:t>8</a:t>
            </a:fld>
            <a:endParaRPr lang="en-US"/>
          </a:p>
        </p:txBody>
      </p:sp>
    </p:spTree>
    <p:extLst>
      <p:ext uri="{BB962C8B-B14F-4D97-AF65-F5344CB8AC3E}">
        <p14:creationId xmlns:p14="http://schemas.microsoft.com/office/powerpoint/2010/main" val="3650128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77963" y="1910450"/>
                <a:ext cx="10485120" cy="5449574"/>
              </a:xfrm>
            </p:spPr>
            <p:txBody>
              <a:bodyPr>
                <a:normAutofit fontScale="85000" lnSpcReduction="10000"/>
              </a:bodyPr>
              <a:lstStyle/>
              <a:p>
                <a:pPr marL="0" indent="0">
                  <a:buNone/>
                </a:pPr>
                <a:r>
                  <a:rPr lang="en-US" b="1" dirty="0" smtClean="0">
                    <a:ea typeface="Cambria Math" panose="02040503050406030204" pitchFamily="18" charset="0"/>
                  </a:rPr>
                  <a:t>Net :</a:t>
                </a:r>
              </a:p>
              <a:p>
                <a:pPr marL="0" indent="0">
                  <a:buNone/>
                </a:pPr>
                <a:r>
                  <a:rPr lang="en-US" dirty="0" smtClean="0">
                    <a:ea typeface="Cambria Math" panose="02040503050406030204" pitchFamily="18" charset="0"/>
                  </a:rPr>
                  <a:t>A net represents a node in a circuit. There are different types of  Nets but the net we will be using mainly is called “</a:t>
                </a:r>
                <a:r>
                  <a:rPr lang="en-US" b="1" dirty="0" smtClean="0">
                    <a:ea typeface="Cambria Math" panose="02040503050406030204" pitchFamily="18" charset="0"/>
                  </a:rPr>
                  <a:t>wire</a:t>
                </a:r>
                <a:r>
                  <a:rPr lang="en-US" dirty="0" smtClean="0">
                    <a:ea typeface="Cambria Math" panose="02040503050406030204" pitchFamily="18" charset="0"/>
                  </a:rPr>
                  <a:t>”</a:t>
                </a:r>
              </a:p>
              <a:p>
                <a:pPr marL="0" indent="0">
                  <a:buNone/>
                </a:pPr>
                <a:r>
                  <a:rPr lang="en-US" dirty="0" smtClean="0">
                    <a:ea typeface="Cambria Math" panose="02040503050406030204" pitchFamily="18" charset="0"/>
                  </a:rPr>
                  <a:t>Wire type is employed to connect an output of one logic element in a circuit to an input of another logic element.</a:t>
                </a:r>
              </a:p>
              <a:p>
                <a:pPr marL="0" indent="0">
                  <a:buNone/>
                </a:pPr>
                <a:r>
                  <a:rPr lang="en-US" b="1" dirty="0" smtClean="0">
                    <a:ea typeface="Cambria Math" panose="02040503050406030204" pitchFamily="18" charset="0"/>
                  </a:rPr>
                  <a:t>Wire declaration:</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𝒘𝒊𝒓𝒆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oMath>
                  </m:oMathPara>
                </a14:m>
                <a:endParaRPr lang="en-US" b="1"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𝒘𝒊𝒓𝒆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𝑪𝒊𝒏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𝑨𝒅𝒅𝒔𝒖𝒃</m:t>
                      </m:r>
                      <m:r>
                        <a:rPr lang="en-US" b="1" i="1" smtClean="0">
                          <a:latin typeface="Cambria Math" panose="02040503050406030204" pitchFamily="18" charset="0"/>
                          <a:ea typeface="Cambria Math" panose="02040503050406030204" pitchFamily="18" charset="0"/>
                        </a:rPr>
                        <m:t>;</m:t>
                      </m:r>
                    </m:oMath>
                  </m:oMathPara>
                </a14:m>
                <a:endParaRPr lang="en-US" b="1" dirty="0" smtClean="0">
                  <a:ea typeface="Cambria Math" panose="02040503050406030204" pitchFamily="18" charset="0"/>
                </a:endParaRPr>
              </a:p>
              <a:p>
                <a:pPr marL="0" indent="0">
                  <a:buNone/>
                </a:pPr>
                <a:r>
                  <a:rPr lang="en-US" dirty="0" smtClean="0">
                    <a:ea typeface="Cambria Math" panose="02040503050406030204" pitchFamily="18" charset="0"/>
                  </a:rPr>
                  <a:t>These are the examples of scalar wire declarations.</a:t>
                </a:r>
              </a:p>
              <a:p>
                <a:pPr marL="0" indent="0">
                  <a:buNone/>
                </a:pPr>
                <a:endParaRPr lang="en-US" b="1" dirty="0" smtClean="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smtClean="0">
                  <a:ea typeface="Cambria Math" panose="02040503050406030204" pitchFamily="18" charset="0"/>
                </a:endParaRPr>
              </a:p>
              <a:p>
                <a:pPr marL="0" indent="0">
                  <a:buNone/>
                </a:pPr>
                <a:r>
                  <a:rPr lang="en-US" dirty="0" smtClean="0">
                    <a:ea typeface="Cambria Math" panose="02040503050406030204" pitchFamily="18" charset="0"/>
                  </a:rPr>
                  <a:t>		</a:t>
                </a:r>
                <a:endParaRPr lang="en-US" dirty="0">
                  <a:ea typeface="Cambria Math" panose="02040503050406030204" pitchFamily="18" charset="0"/>
                </a:endParaRPr>
              </a:p>
              <a:p>
                <a:pPr marL="0" indent="0">
                  <a:buNone/>
                </a:pPr>
                <a:endParaRPr lang="en-US" dirty="0" smtClean="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77963" y="1910450"/>
                <a:ext cx="10485120" cy="5449574"/>
              </a:xfrm>
              <a:blipFill rotWithShape="0">
                <a:blip r:embed="rId2"/>
                <a:stretch>
                  <a:fillRect l="-1221" t="-111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3F8963C-AC38-410A-81AF-7326DFA1228F}" type="slidenum">
              <a:rPr lang="en-US" smtClean="0"/>
              <a:t>9</a:t>
            </a:fld>
            <a:endParaRPr lang="en-US"/>
          </a:p>
        </p:txBody>
      </p:sp>
    </p:spTree>
    <p:extLst>
      <p:ext uri="{BB962C8B-B14F-4D97-AF65-F5344CB8AC3E}">
        <p14:creationId xmlns:p14="http://schemas.microsoft.com/office/powerpoint/2010/main" val="76911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7F7F7F"/>
      </a:accent1>
      <a:accent2>
        <a:srgbClr val="595959"/>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8453</TotalTime>
  <Words>1493</Words>
  <Application>Microsoft Office PowerPoint</Application>
  <PresentationFormat>Widescreen</PresentationFormat>
  <Paragraphs>259</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Wingdings</vt:lpstr>
      <vt:lpstr>Retrospect</vt:lpstr>
      <vt:lpstr>CSE 460: VLSI Design </vt:lpstr>
      <vt:lpstr>Introduction to Verilog</vt:lpstr>
      <vt:lpstr>Introduction to Verilog</vt:lpstr>
      <vt:lpstr>Introduction to Verilog</vt:lpstr>
      <vt:lpstr>Basic Structure</vt:lpstr>
      <vt:lpstr>Basic Structure</vt:lpstr>
      <vt:lpstr>Basic Structure</vt:lpstr>
      <vt:lpstr>Basic Structure</vt:lpstr>
      <vt:lpstr>Basic Structure</vt:lpstr>
      <vt:lpstr>Basic Structure</vt:lpstr>
      <vt:lpstr>Basic Structure</vt:lpstr>
      <vt:lpstr>Basic Structure</vt:lpstr>
      <vt:lpstr>Types of Representation</vt:lpstr>
      <vt:lpstr>Structural Representation</vt:lpstr>
      <vt:lpstr>Behavioral Representation</vt:lpstr>
      <vt:lpstr>Operators</vt:lpstr>
      <vt:lpstr>Operators</vt:lpstr>
      <vt:lpstr>Operators</vt:lpstr>
      <vt:lpstr>Operators</vt:lpstr>
      <vt:lpstr>Concurrent Statements</vt:lpstr>
      <vt:lpstr>Concurrent Statements</vt:lpstr>
      <vt:lpstr>Concurrent Statements</vt:lpstr>
      <vt:lpstr>Procedural Statements</vt:lpstr>
      <vt:lpstr>Procedural Statements</vt:lpstr>
      <vt:lpstr>Procedural Statements</vt:lpstr>
      <vt:lpstr>Procedural Statements</vt:lpstr>
      <vt:lpstr>Subcircuit</vt:lpstr>
      <vt:lpstr>Subcircuit</vt:lpstr>
      <vt:lpstr>Subcircuit</vt:lpstr>
      <vt:lpstr>Text &amp; 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Tanvir Ahmed</dc:creator>
  <cp:lastModifiedBy>Windows User</cp:lastModifiedBy>
  <cp:revision>98</cp:revision>
  <dcterms:created xsi:type="dcterms:W3CDTF">2020-01-15T14:15:16Z</dcterms:created>
  <dcterms:modified xsi:type="dcterms:W3CDTF">2020-07-19T05:54:58Z</dcterms:modified>
</cp:coreProperties>
</file>