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08" r:id="rId1"/>
  </p:sldMasterIdLst>
  <p:notesMasterIdLst>
    <p:notesMasterId r:id="rId20"/>
  </p:notesMasterIdLst>
  <p:sldIdLst>
    <p:sldId id="256" r:id="rId2"/>
    <p:sldId id="277" r:id="rId3"/>
    <p:sldId id="278" r:id="rId4"/>
    <p:sldId id="279" r:id="rId5"/>
    <p:sldId id="280" r:id="rId6"/>
    <p:sldId id="281" r:id="rId7"/>
    <p:sldId id="285" r:id="rId8"/>
    <p:sldId id="286" r:id="rId9"/>
    <p:sldId id="282" r:id="rId10"/>
    <p:sldId id="283" r:id="rId11"/>
    <p:sldId id="284" r:id="rId12"/>
    <p:sldId id="287" r:id="rId13"/>
    <p:sldId id="288" r:id="rId14"/>
    <p:sldId id="289" r:id="rId15"/>
    <p:sldId id="290" r:id="rId16"/>
    <p:sldId id="291" r:id="rId17"/>
    <p:sldId id="29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702A7-66BE-42D1-B4F0-B5BAAD002AC0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8A8E-66AA-4F60-ABD3-EAE0DC210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6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3D80-69E6-4552-8053-C0C72577ABCA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0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8790-E7BF-411D-8986-8E97DA622E2A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7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6928-5784-4FEB-8EE5-D92726F7974E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1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8CFF2-3454-4887-9DA6-C8D943DDD49F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CA5F-C322-4587-8A8B-56146018274B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9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1D34-6F51-48F7-A538-A640B31F5BD1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4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A35BE-995E-495B-AEA6-729CEDCAB4CB}" type="datetime1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A12E-199B-4AEF-8DF7-27F022DBE95A}" type="datetime1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8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4906-1B80-4480-AD70-D77BB8FAC4B0}" type="datetime1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4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51F574-0F63-4506-BC2B-F2BB02EC6E3D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4405-9219-42CC-B9B0-4E09312D0A1F}" type="datetime1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F9BF2E-B5E3-464F-811A-013F8243AA8F}" type="datetime1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F8963C-AC38-410A-81AF-7326DFA122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33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CSE 460: VLSI Design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Tanvir Ahmed</a:t>
            </a:r>
          </a:p>
          <a:p>
            <a:pPr algn="ctr"/>
            <a:r>
              <a:rPr lang="en-US" dirty="0" smtClean="0"/>
              <a:t>Lecturer, dept. of </a:t>
            </a:r>
            <a:r>
              <a:rPr lang="en-US" dirty="0" err="1" smtClean="0"/>
              <a:t>cse</a:t>
            </a:r>
            <a:r>
              <a:rPr lang="en-US" dirty="0" smtClean="0"/>
              <a:t>, </a:t>
            </a:r>
            <a:r>
              <a:rPr lang="en-US" dirty="0" err="1" smtClean="0"/>
              <a:t>brac</a:t>
            </a:r>
            <a:r>
              <a:rPr lang="en-US" dirty="0" smtClean="0"/>
              <a:t> u</a:t>
            </a:r>
          </a:p>
          <a:p>
            <a:pPr algn="ctr"/>
            <a:r>
              <a:rPr lang="en-US" dirty="0" smtClean="0"/>
              <a:t>Email: Tanvir.ahmed@bracu.ac.bd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2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Mealy Type FSM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1124" y="5404022"/>
            <a:ext cx="3484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State Diagram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21" y="2608254"/>
            <a:ext cx="7067185" cy="23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Mealy Type FSM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4346" y="5404023"/>
            <a:ext cx="252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State Table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70587"/>
              </p:ext>
            </p:extLst>
          </p:nvPr>
        </p:nvGraphicFramePr>
        <p:xfrm>
          <a:off x="1097280" y="2331306"/>
          <a:ext cx="5155241" cy="2281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/>
                <a:gridCol w="1092935"/>
                <a:gridCol w="1092935"/>
                <a:gridCol w="938218"/>
                <a:gridCol w="938218"/>
              </a:tblGrid>
              <a:tr h="54699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</a:t>
                      </a:r>
                      <a:r>
                        <a:rPr lang="en-US" baseline="0" dirty="0" smtClean="0"/>
                        <a:t> State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</a:p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69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w=1</a:t>
                      </a:r>
                      <a:endParaRPr lang="en-US" dirty="0"/>
                    </a:p>
                  </a:txBody>
                  <a:tcPr/>
                </a:tc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562334" y="5446018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</a:t>
            </a:r>
            <a:r>
              <a:rPr lang="en-US" dirty="0" smtClean="0"/>
              <a:t>State-assigned Table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15443"/>
              </p:ext>
            </p:extLst>
          </p:nvPr>
        </p:nvGraphicFramePr>
        <p:xfrm>
          <a:off x="6628162" y="2331306"/>
          <a:ext cx="5155241" cy="2536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/>
                <a:gridCol w="1092935"/>
                <a:gridCol w="1092935"/>
                <a:gridCol w="938218"/>
                <a:gridCol w="938218"/>
              </a:tblGrid>
              <a:tr h="5935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</a:t>
                      </a:r>
                      <a:r>
                        <a:rPr lang="en-US" baseline="0" dirty="0" smtClean="0"/>
                        <a:t> State</a:t>
                      </a:r>
                      <a:endParaRPr lang="en-US" dirty="0" smtClean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</a:p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 smtClean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349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w=1</a:t>
                      </a:r>
                      <a:endParaRPr lang="en-US" dirty="0"/>
                    </a:p>
                  </a:txBody>
                  <a:tcPr/>
                </a:tc>
              </a:tr>
              <a:tr h="2734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Mealy Type FSM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01" y="-65751"/>
            <a:ext cx="6620799" cy="6525536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14526"/>
              </p:ext>
            </p:extLst>
          </p:nvPr>
        </p:nvGraphicFramePr>
        <p:xfrm>
          <a:off x="415960" y="2372496"/>
          <a:ext cx="5155241" cy="2577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/>
                <a:gridCol w="1092935"/>
                <a:gridCol w="1092935"/>
                <a:gridCol w="938218"/>
                <a:gridCol w="938218"/>
              </a:tblGrid>
              <a:tr h="650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</a:t>
                      </a:r>
                      <a:r>
                        <a:rPr lang="en-US" baseline="0" dirty="0" smtClean="0"/>
                        <a:t> State</a:t>
                      </a:r>
                      <a:endParaRPr lang="en-US" dirty="0" smtClean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</a:p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275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 smtClean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169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w=1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w=0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w=1</a:t>
                      </a:r>
                      <a:endParaRPr lang="en-US" dirty="0"/>
                    </a:p>
                  </a:txBody>
                  <a:tcPr/>
                </a:tc>
              </a:tr>
              <a:tr h="371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55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10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Mealy Type FSM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2249458"/>
            <a:ext cx="12192000" cy="29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</a:t>
            </a:r>
            <a:r>
              <a:rPr lang="en-US" dirty="0"/>
              <a:t>m:  Derive the state diagram for an FSM that has an input w and an output z. The machine has </a:t>
            </a:r>
            <a:r>
              <a:rPr lang="en-US" dirty="0" smtClean="0"/>
              <a:t>to generate </a:t>
            </a:r>
            <a:r>
              <a:rPr lang="en-US" dirty="0"/>
              <a:t>z = 1 when the previous four values of w were 1001 or 1111; otherwise, z = </a:t>
            </a:r>
            <a:r>
              <a:rPr lang="en-US" dirty="0" smtClean="0"/>
              <a:t>0.Overlapping </a:t>
            </a:r>
            <a:r>
              <a:rPr lang="en-US" dirty="0"/>
              <a:t>input patterns are allowed. An example of the desired behavior 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8898"/>
              </p:ext>
            </p:extLst>
          </p:nvPr>
        </p:nvGraphicFramePr>
        <p:xfrm>
          <a:off x="1021492" y="3089575"/>
          <a:ext cx="10651522" cy="14693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1401"/>
                <a:gridCol w="451251"/>
                <a:gridCol w="382602"/>
                <a:gridCol w="591751"/>
                <a:gridCol w="591751"/>
                <a:gridCol w="591751"/>
                <a:gridCol w="591752"/>
                <a:gridCol w="591751"/>
                <a:gridCol w="591751"/>
                <a:gridCol w="591751"/>
                <a:gridCol w="591752"/>
                <a:gridCol w="591751"/>
                <a:gridCol w="591751"/>
                <a:gridCol w="591751"/>
                <a:gridCol w="591752"/>
                <a:gridCol w="591751"/>
                <a:gridCol w="591751"/>
                <a:gridCol w="591751"/>
              </a:tblGrid>
              <a:tr h="414638">
                <a:tc>
                  <a:txBody>
                    <a:bodyPr/>
                    <a:lstStyle/>
                    <a:p>
                      <a:r>
                        <a:rPr lang="en-US" dirty="0" smtClean="0"/>
                        <a:t>Clock 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414637"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4638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07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498685"/>
              </p:ext>
            </p:extLst>
          </p:nvPr>
        </p:nvGraphicFramePr>
        <p:xfrm>
          <a:off x="1097280" y="1737360"/>
          <a:ext cx="5155241" cy="3312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935"/>
                <a:gridCol w="1092935"/>
                <a:gridCol w="1092935"/>
                <a:gridCol w="938218"/>
                <a:gridCol w="938218"/>
              </a:tblGrid>
              <a:tr h="63255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</a:t>
                      </a:r>
                      <a:r>
                        <a:rPr lang="en-US" baseline="0" dirty="0" smtClean="0"/>
                        <a:t> State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</a:p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73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w=1</a:t>
                      </a:r>
                      <a:endParaRPr lang="en-US" dirty="0"/>
                    </a:p>
                  </a:txBody>
                  <a:tcPr/>
                </a:tc>
              </a:tr>
              <a:tr h="36592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702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1748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83025" y="5429543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</a:t>
            </a:r>
            <a:r>
              <a:rPr lang="en-US" dirty="0" smtClean="0"/>
              <a:t>State Table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478355"/>
                  </p:ext>
                </p:extLst>
              </p:nvPr>
            </p:nvGraphicFramePr>
            <p:xfrm>
              <a:off x="6706930" y="1737359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Present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/>
                            <a:t>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478355"/>
                  </p:ext>
                </p:extLst>
              </p:nvPr>
            </p:nvGraphicFramePr>
            <p:xfrm>
              <a:off x="6706930" y="1737359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400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59" t="-1770" r="-373743" b="-16637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83333" r="-271667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117" t="-283333" r="-173184" b="-62666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714734" y="5598418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</a:t>
            </a:r>
            <a:r>
              <a:rPr lang="en-US" dirty="0" smtClean="0"/>
              <a:t>State-assigned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992643"/>
                  </p:ext>
                </p:extLst>
              </p:nvPr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Present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/>
                            <a:t>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992643"/>
                  </p:ext>
                </p:extLst>
              </p:nvPr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400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17" t="-2222" r="-373743" b="-16755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56" t="-283333" r="-271667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676" t="-283333" r="-173184" b="-628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714734" y="5598418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</a:t>
            </a:r>
            <a:r>
              <a:rPr lang="en-US" dirty="0" smtClean="0"/>
              <a:t>State-assigned Table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858" y="0"/>
            <a:ext cx="7306695" cy="65160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95470" y="3789406"/>
            <a:ext cx="181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Verilog code (part 1)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34171" y="5639607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</a:t>
            </a:r>
            <a:r>
              <a:rPr lang="en-US" dirty="0" smtClean="0"/>
              <a:t>State-assigned 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5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992643"/>
                  </p:ext>
                </p:extLst>
              </p:nvPr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32557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Present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/>
                            <a:t>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3867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702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748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4992643"/>
                  </p:ext>
                </p:extLst>
              </p:nvPr>
            </p:nvGraphicFramePr>
            <p:xfrm>
              <a:off x="0" y="1753012"/>
              <a:ext cx="5155241" cy="356632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92935"/>
                    <a:gridCol w="1092935"/>
                    <a:gridCol w="1092935"/>
                    <a:gridCol w="938218"/>
                    <a:gridCol w="938218"/>
                  </a:tblGrid>
                  <a:tr h="64008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17" t="-2222" r="-373743" b="-16755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56" t="-283333" r="-271667" b="-6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676" t="-283333" r="-173184" b="-628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010(S2)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011(S3)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100(S4)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101(S5)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000(S0)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001(S1)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934171" y="5639607"/>
            <a:ext cx="3286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</a:t>
            </a:r>
            <a:r>
              <a:rPr lang="en-US" dirty="0" smtClean="0"/>
              <a:t>State-assigned Table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30" y="0"/>
            <a:ext cx="6258798" cy="62587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95470" y="3789406"/>
            <a:ext cx="1812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Verilog code (</a:t>
            </a:r>
            <a:r>
              <a:rPr lang="en-US" smtClean="0"/>
              <a:t>part 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819331"/>
            <a:ext cx="12192000" cy="34499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8519" y="5585254"/>
            <a:ext cx="4423719" cy="37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Output waveform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A </a:t>
            </a:r>
            <a:r>
              <a:rPr lang="en-US" sz="2200" i="1" dirty="0" smtClean="0"/>
              <a:t>Finite State Machine</a:t>
            </a:r>
            <a:r>
              <a:rPr lang="en-US" sz="2200" dirty="0" smtClean="0"/>
              <a:t>, or ”</a:t>
            </a:r>
            <a:r>
              <a:rPr lang="en-US" sz="2200" i="1" dirty="0" smtClean="0"/>
              <a:t>FSM</a:t>
            </a:r>
            <a:r>
              <a:rPr lang="en-US" sz="2200" dirty="0" smtClean="0"/>
              <a:t>” is a computation model that can be used to simulate sequential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In FSM, there can be multiple states that are modelled after real life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FSM circuits are realized  using combinational logic and flip-flops.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Transition between states are the controlled by two factors,  primary inputs and present state of the flip-flops.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Depends on these two factors we have two types of FSM that we will discuss and simulate.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4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Two types of FSMs 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Moore type FSM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Mealy type FSM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Moore Type FSM : The sequential circuits whose outputs depend only on the states of the</a:t>
            </a:r>
          </a:p>
          <a:p>
            <a:pPr marL="0" indent="0">
              <a:buNone/>
            </a:pPr>
            <a:r>
              <a:rPr lang="en-US" dirty="0"/>
              <a:t>circuit are of Moore </a:t>
            </a:r>
            <a:r>
              <a:rPr lang="en-US" dirty="0" smtClean="0"/>
              <a:t>type.</a:t>
            </a:r>
          </a:p>
          <a:p>
            <a:pPr marL="0" indent="0">
              <a:buNone/>
            </a:pPr>
            <a:r>
              <a:rPr lang="en-US" dirty="0"/>
              <a:t>Mealy Type FSM :  The sequential circuits whose outputs depend on both the state and the</a:t>
            </a:r>
          </a:p>
          <a:p>
            <a:pPr marL="0" indent="0">
              <a:buNone/>
            </a:pPr>
            <a:r>
              <a:rPr lang="en-US" dirty="0"/>
              <a:t>present primary inputs are of Mealy type.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Type FSM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</a:t>
            </a:r>
            <a:r>
              <a:rPr lang="en-US" dirty="0"/>
              <a:t>m</a:t>
            </a:r>
            <a:r>
              <a:rPr lang="en-US" dirty="0" smtClean="0"/>
              <a:t>: </a:t>
            </a:r>
            <a:r>
              <a:rPr lang="en-US" dirty="0"/>
              <a:t>Suppose that we wish to design a circuit that meets the following specification:</a:t>
            </a:r>
          </a:p>
          <a:p>
            <a:pPr marL="0" indent="0">
              <a:buNone/>
            </a:pPr>
            <a:r>
              <a:rPr lang="en-US" dirty="0"/>
              <a:t>1. The circuit has one input, </a:t>
            </a:r>
            <a:r>
              <a:rPr lang="en-US" b="1" dirty="0"/>
              <a:t>w</a:t>
            </a:r>
            <a:r>
              <a:rPr lang="en-US" dirty="0"/>
              <a:t>, and one output, </a:t>
            </a:r>
            <a:r>
              <a:rPr lang="en-US" b="1" dirty="0"/>
              <a:t>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All changes in the circuit occur on the positive edge of a clock signal.</a:t>
            </a:r>
          </a:p>
          <a:p>
            <a:pPr marL="0" indent="0">
              <a:buNone/>
            </a:pPr>
            <a:r>
              <a:rPr lang="en-US" dirty="0"/>
              <a:t>3. The output </a:t>
            </a:r>
            <a:r>
              <a:rPr lang="en-US" b="1" dirty="0"/>
              <a:t>z</a:t>
            </a:r>
            <a:r>
              <a:rPr lang="en-US" dirty="0"/>
              <a:t> is equal to </a:t>
            </a:r>
            <a:r>
              <a:rPr lang="en-US" b="1" dirty="0"/>
              <a:t>1</a:t>
            </a:r>
            <a:r>
              <a:rPr lang="en-US" dirty="0"/>
              <a:t> if during </a:t>
            </a:r>
            <a:r>
              <a:rPr lang="en-US" b="1" dirty="0"/>
              <a:t>two immediately preceding </a:t>
            </a:r>
            <a:r>
              <a:rPr lang="en-US" dirty="0"/>
              <a:t>clock cycles the input </a:t>
            </a:r>
            <a:r>
              <a:rPr lang="en-US" b="1" dirty="0"/>
              <a:t>w</a:t>
            </a:r>
            <a:r>
              <a:rPr lang="en-US" dirty="0"/>
              <a:t> </a:t>
            </a:r>
            <a:r>
              <a:rPr lang="en-US" dirty="0" smtClean="0"/>
              <a:t>was equal </a:t>
            </a:r>
            <a:r>
              <a:rPr lang="en-US" dirty="0"/>
              <a:t>to 1. Otherwise, the value of z is equal to 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Input-output combination: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20" y="4335385"/>
            <a:ext cx="926911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Type FSM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8357" y="5404022"/>
            <a:ext cx="286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State Diagram</a:t>
            </a:r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0984"/>
              </p:ext>
            </p:extLst>
          </p:nvPr>
        </p:nvGraphicFramePr>
        <p:xfrm>
          <a:off x="5791200" y="2331306"/>
          <a:ext cx="5263978" cy="2734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988"/>
                <a:gridCol w="1115988"/>
                <a:gridCol w="1115988"/>
                <a:gridCol w="1916014"/>
              </a:tblGrid>
              <a:tr h="54699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Present</a:t>
                      </a:r>
                      <a:r>
                        <a:rPr lang="en-US" baseline="0" dirty="0" smtClean="0"/>
                        <a:t> State</a:t>
                      </a:r>
                      <a:endParaRPr lang="en-US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</a:p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</a:tr>
              <a:tr h="5469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w=1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469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878972" y="5446018"/>
            <a:ext cx="2063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: State </a:t>
            </a:r>
            <a:r>
              <a:rPr lang="en-US" dirty="0" smtClean="0"/>
              <a:t>Table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610" y="2023963"/>
            <a:ext cx="380100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9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Type FSM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8357" y="5404022"/>
            <a:ext cx="286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: State Diagram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671409"/>
                  </p:ext>
                </p:extLst>
              </p:nvPr>
            </p:nvGraphicFramePr>
            <p:xfrm>
              <a:off x="5791200" y="2331306"/>
              <a:ext cx="5263978" cy="34664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/>
                    <a:gridCol w="1115988"/>
                    <a:gridCol w="1115988"/>
                    <a:gridCol w="1916014"/>
                  </a:tblGrid>
                  <a:tr h="54699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Present</a:t>
                          </a:r>
                          <a:r>
                            <a:rPr lang="en-US" baseline="0" dirty="0" smtClean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27349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27349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671409"/>
                  </p:ext>
                </p:extLst>
              </p:nvPr>
            </p:nvGraphicFramePr>
            <p:xfrm>
              <a:off x="5791200" y="2331306"/>
              <a:ext cx="5263978" cy="34664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/>
                    <a:gridCol w="1115988"/>
                    <a:gridCol w="1115988"/>
                    <a:gridCol w="1916014"/>
                  </a:tblGrid>
                  <a:tr h="546993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" t="-2381" r="-373224" b="-17238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93" t="-258333" r="-273224" b="-6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258333" r="-171739" b="-603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469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19" y="2117583"/>
            <a:ext cx="380100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Type FSM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618920"/>
                  </p:ext>
                </p:extLst>
              </p:nvPr>
            </p:nvGraphicFramePr>
            <p:xfrm>
              <a:off x="955589" y="2323071"/>
              <a:ext cx="5263978" cy="35159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/>
                    <a:gridCol w="1115988"/>
                    <a:gridCol w="1115988"/>
                    <a:gridCol w="1916014"/>
                  </a:tblGrid>
                  <a:tr h="554792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Present</a:t>
                          </a:r>
                          <a:r>
                            <a:rPr lang="en-US" baseline="0" dirty="0" smtClean="0"/>
                            <a:t> State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aseline="0" dirty="0" smtClean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baseline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618920"/>
                  </p:ext>
                </p:extLst>
              </p:nvPr>
            </p:nvGraphicFramePr>
            <p:xfrm>
              <a:off x="955589" y="2323071"/>
              <a:ext cx="5263978" cy="35159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5988"/>
                    <a:gridCol w="1115988"/>
                    <a:gridCol w="1115988"/>
                    <a:gridCol w="1916014"/>
                  </a:tblGrid>
                  <a:tr h="554792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546" t="-2347" r="-373770" b="-17183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Next State</a:t>
                          </a:r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Output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z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w=1</a:t>
                          </a:r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97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257377" r="-271739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93" t="-257377" r="-173224" b="-60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01(B)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00(A)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10(C)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547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50" y="1680692"/>
            <a:ext cx="5372850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7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 Type FSM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2268999"/>
            <a:ext cx="12192000" cy="32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Mealy Type FSM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</a:t>
            </a:r>
            <a:r>
              <a:rPr lang="en-US" dirty="0"/>
              <a:t>m</a:t>
            </a:r>
            <a:r>
              <a:rPr lang="en-US" dirty="0" smtClean="0"/>
              <a:t>: </a:t>
            </a:r>
            <a:r>
              <a:rPr lang="en-US" dirty="0"/>
              <a:t>Suppose that we wish to design a circuit that meets the following specification:</a:t>
            </a:r>
          </a:p>
          <a:p>
            <a:pPr marL="0" indent="0">
              <a:buNone/>
            </a:pPr>
            <a:r>
              <a:rPr lang="en-US" dirty="0"/>
              <a:t>1. The circuit has one input, </a:t>
            </a:r>
            <a:r>
              <a:rPr lang="en-US" b="1" dirty="0"/>
              <a:t>w</a:t>
            </a:r>
            <a:r>
              <a:rPr lang="en-US" dirty="0"/>
              <a:t>, and one output, </a:t>
            </a:r>
            <a:r>
              <a:rPr lang="en-US" b="1" dirty="0"/>
              <a:t>z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2. All changes in the circuit occur on the positive edge of a clock signal.</a:t>
            </a:r>
          </a:p>
          <a:p>
            <a:pPr marL="0" indent="0">
              <a:buNone/>
            </a:pPr>
            <a:r>
              <a:rPr lang="en-US" dirty="0"/>
              <a:t>3. The output </a:t>
            </a:r>
            <a:r>
              <a:rPr lang="en-US" b="1" dirty="0"/>
              <a:t>z</a:t>
            </a:r>
            <a:r>
              <a:rPr lang="en-US" dirty="0"/>
              <a:t> is equal to </a:t>
            </a:r>
            <a:r>
              <a:rPr lang="en-US" b="1" dirty="0"/>
              <a:t>1</a:t>
            </a:r>
            <a:r>
              <a:rPr lang="en-US" dirty="0"/>
              <a:t> if during </a:t>
            </a:r>
            <a:r>
              <a:rPr lang="en-US" b="1" dirty="0"/>
              <a:t>two </a:t>
            </a:r>
            <a:r>
              <a:rPr lang="en-US" b="1" dirty="0" smtClean="0"/>
              <a:t>immediate </a:t>
            </a:r>
            <a:r>
              <a:rPr lang="en-US" dirty="0" smtClean="0"/>
              <a:t>clock </a:t>
            </a:r>
            <a:r>
              <a:rPr lang="en-US" dirty="0"/>
              <a:t>cycles the input </a:t>
            </a:r>
            <a:r>
              <a:rPr lang="en-US" b="1" dirty="0"/>
              <a:t>w</a:t>
            </a:r>
            <a:r>
              <a:rPr lang="en-US" dirty="0"/>
              <a:t> </a:t>
            </a:r>
            <a:r>
              <a:rPr lang="en-US" dirty="0" smtClean="0"/>
              <a:t>was equal </a:t>
            </a:r>
            <a:r>
              <a:rPr lang="en-US" dirty="0"/>
              <a:t>to 1. Otherwise, the value of z is equal to 0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Input-output combination: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963C-AC38-410A-81AF-7326DFA1228F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4CCFDAC-CB42-4CC9-A3BF-FA0859F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40" y="0"/>
            <a:ext cx="1737360" cy="1737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04206"/>
            <a:ext cx="989785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4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7F7F7F"/>
      </a:accent1>
      <a:accent2>
        <a:srgbClr val="59595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17236</TotalTime>
  <Words>866</Words>
  <Application>Microsoft Office PowerPoint</Application>
  <PresentationFormat>Widescreen</PresentationFormat>
  <Paragraphs>419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Retrospect</vt:lpstr>
      <vt:lpstr>CSE 460: VLSI Design </vt:lpstr>
      <vt:lpstr>Finite State Machine</vt:lpstr>
      <vt:lpstr>Finite State Machine</vt:lpstr>
      <vt:lpstr>Moore Type FSM</vt:lpstr>
      <vt:lpstr>Moore Type FSM</vt:lpstr>
      <vt:lpstr>Moore Type FSM</vt:lpstr>
      <vt:lpstr>Moore Type FSM</vt:lpstr>
      <vt:lpstr>Moore Type FSM</vt:lpstr>
      <vt:lpstr>Mealy Type FSM</vt:lpstr>
      <vt:lpstr>Mealy Type FSM</vt:lpstr>
      <vt:lpstr>Mealy Type FSM</vt:lpstr>
      <vt:lpstr>Mealy Type FSM</vt:lpstr>
      <vt:lpstr>Mealy Type FSM</vt:lpstr>
      <vt:lpstr>An Example</vt:lpstr>
      <vt:lpstr>An Example</vt:lpstr>
      <vt:lpstr>An Example</vt:lpstr>
      <vt:lpstr>An Example</vt:lpstr>
      <vt:lpstr>An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Ahmed</dc:creator>
  <cp:lastModifiedBy>Microsoft account</cp:lastModifiedBy>
  <cp:revision>151</cp:revision>
  <dcterms:created xsi:type="dcterms:W3CDTF">2020-01-15T14:15:16Z</dcterms:created>
  <dcterms:modified xsi:type="dcterms:W3CDTF">2020-08-17T15:57:53Z</dcterms:modified>
</cp:coreProperties>
</file>