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oboto" panose="02000000000000000000"/>
      <p:regular r:id="rId27"/>
    </p:embeddedFont>
    <p:embeddedFont>
      <p:font typeface="Google Sans" panose="020B0503030502040204"/>
      <p:regular r:id="rId28"/>
    </p:embeddedFont>
    <p:embeddedFont>
      <p:font typeface="Helvetica Neue Light" panose="02000503000000020004"/>
      <p:regular r:id="rId29"/>
    </p:embeddedFont>
    <p:embeddedFont>
      <p:font typeface="Google Sans Medium" panose="020B0503030502040204"/>
      <p:regular r:id="rId30"/>
    </p:embeddedFont>
    <p:embeddedFont>
      <p:font typeface="Open Sans" panose="020B0606030504020204"/>
      <p:regular r:id="rId31"/>
    </p:embeddedFont>
    <p:embeddedFont>
      <p:font typeface="Open Sans SemiBold" panose="020B0606030504020204"/>
      <p:regular r:id="rId32"/>
    </p:embeddedFont>
    <p:embeddedFont>
      <p:font typeface="Roboto Light" panose="02000000000000000000"/>
      <p:regular r:id="rId33"/>
    </p:embeddedFont>
    <p:embeddedFont>
      <p:font typeface="Quicksand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BF6AF3F-0343-4A23-BE9C-02CC7B9B73EC}" styleName="Table_0">
    <a:wholeTbl>
      <a:tcTxStyle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FS. Bc often if LTV isn't actionable it's bc what we need is FS!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stats and machine learning are built in!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Comment here: -looking into the future -- can say oh hey burger king your goal was 150 million? With 95% accuracy, i can see that you are going to be $50 mm short of that if you keep things the same now.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Points here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-basic output: blue box. Doing this with really high accuracy.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-segments, top 20%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-really high accuracy- about 90% accurate or higher.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-looking into the future - help with customer goal, use movies anywhere as an example</a:t>
            </a:r>
            <a:endParaRPr lang="en-GB"/>
          </a:p>
        </p:txBody>
      </p:sp>
      <p:sp>
        <p:nvSpPr>
          <p:cNvPr id="467" name="Google Shape;467;g640eaf783b_0_8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6" name="Google Shape;476;g640eaf783b_0_15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Maybe also, only focusing on the top 20% of customers.</a:t>
            </a:r>
            <a:endParaRPr lang="en-GB"/>
          </a:p>
        </p:txBody>
      </p:sp>
      <p:sp>
        <p:nvSpPr>
          <p:cNvPr id="484" name="Google Shape;484;g640eaf783b_0_21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here: how many of you know if an app or a web user is more valuable to your client? Now you know.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2" name="Google Shape;492;g640eaf783b_0_27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0" name="Google Shape;500;g640eaf783b_0_36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Chance of churn= 1-p-alve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P-alive is their chance of coming </a:t>
            </a:r>
            <a:r>
              <a:rPr lang="en-GB"/>
              <a:t>back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9" name="Google Shape;509;g640eaf783b_0_43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Now let’s look at most often purchased</a:t>
            </a:r>
            <a:endParaRPr lang="en-GB"/>
          </a:p>
        </p:txBody>
      </p:sp>
      <p:sp>
        <p:nvSpPr>
          <p:cNvPr id="518" name="Google Shape;518;g640eaf783b_0_50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THIS SLIDE IS </a:t>
            </a: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07" name="Google Shape;107;p12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57" name="Google Shape;157;p1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69" name="Google Shape;169;p1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83" name="Google Shape;183;p1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" name="Google Shape;228;p24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46" name="Google Shape;246;p26"/>
          <p:cNvSpPr txBox="1"/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35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6"/>
          <p:cNvSpPr txBox="1"/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384" name="Google Shape;384;p3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00" name="Google Shape;400;p3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12" name="Google Shape;412;p3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26" name="Google Shape;426;p40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1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GIF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marL="914400" lvl="1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005030000000200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005030000000200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ithub.com/scikit-learn/scikit-learn" TargetMode="External"/><Relationship Id="rId2" Type="http://schemas.openxmlformats.org/officeDocument/2006/relationships/hyperlink" Target="https://github.com/CamDavidsonPilon/lifelines" TargetMode="External"/><Relationship Id="rId1" Type="http://schemas.openxmlformats.org/officeDocument/2006/relationships/hyperlink" Target="https://github.com/CamDavidsonPilon/lifetimes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Mehadi Hassan Saki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/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Jan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24, 2023</a:t>
            </a:r>
            <a:endParaRPr lang="en-US" altLang="en-GB" sz="18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40" y="1275715"/>
            <a:ext cx="8310245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Case Study: How Does a Bike-Share Navigate Speedy Success?</a:t>
            </a:r>
            <a:endParaRPr lang="en-GB" sz="3200">
              <a:solidFill>
                <a:srgbClr val="3C4043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Converting casual rider to anaual subscriber</a:t>
            </a:r>
            <a:r>
              <a:rPr lang="en-US" alt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lang="en-US" altLang="en-GB"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 idx="4294967295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>
                <a:solidFill>
                  <a:schemeClr val="dk2"/>
                </a:solidFill>
              </a:rPr>
              <a:t>Understanding</a:t>
            </a:r>
            <a:r>
              <a:rPr lang="en-GB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 lang="en-GB" sz="2600">
              <a:solidFill>
                <a:schemeClr val="dk2"/>
              </a:solidFill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Likely to churn,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EA4335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Good traction,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engage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&amp;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upsell</a:t>
              </a:r>
              <a:endParaRPr sz="1800">
                <a:solidFill>
                  <a:srgbClr val="34A85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800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Activate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endParaRPr sz="18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inactive customers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A86E8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Acquire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more 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who </a:t>
            </a:r>
            <a:r>
              <a:rPr lang="en-GB" sz="1800" i="1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like them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501541" flipH="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8373366" flipH="1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7002501" flipH="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682038" flipH="1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Tools for 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LTV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Modeling</a:t>
            </a:r>
            <a:endParaRPr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8401500" cy="3000000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1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predictors to determine probability at time </a:t>
                      </a:r>
                      <a:r>
                        <a:rPr lang="en-GB" sz="1100" i="1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 </a:t>
                      </a: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2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3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AB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data is needed for pLTV</a:t>
            </a: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Unique identifier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Transaction value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Date of transaction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Install Date 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the work worth it? </a:t>
            </a:r>
            <a:endParaRPr lang="en-GB"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</a:t>
            </a:r>
            <a:endParaRPr sz="60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it’s not as hard as it used to be</a:t>
            </a:r>
            <a:endParaRPr sz="30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Better decide who to target and who to exclude from targeting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Refine product/service offering to highest value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 most 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efficient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way to drive customer loyalty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Waste fewer marketing dollars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 solutions predict these inputs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ransactional behavior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 Solutions</a:t>
            </a: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Clustering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Regression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Random Forest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Deep Neural Net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Probabilistic Models:</a:t>
            </a:r>
            <a:endParaRPr sz="1200" b="1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Pareto/NBD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BG/BB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Survival Curves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go from here?</a:t>
            </a:r>
            <a:endParaRPr lang="en-GB"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Today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Tomorrow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 Year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Identify your objectives, aligned to business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Investigate how customer data is stored, labeled, and formatted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exploring predictions to customer behavior using pre-fab models (building from scratch only if needed)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Utilize tools and partnerships to push toward automation and new insights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Evaluate customer response to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Top ways to 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action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off of LTV</a:t>
            </a:r>
            <a:endParaRPr sz="3600" b="1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Bidding (UAC for Value)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Re-engagement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Feature </a:t>
            </a: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Selection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Acquire customers similar to your best customers, raising the average LTV of your whole entire customer base!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805" y="264160"/>
            <a:ext cx="779716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long-term </a:t>
            </a:r>
            <a:r>
              <a:rPr lang="en-US" altLang="en-GB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 for maximum profit</a:t>
            </a:r>
            <a:r>
              <a:rPr lang="en-GB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altLang="en-GB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</a:t>
            </a:r>
            <a:r>
              <a:rPr lang="en-GB">
                <a:solidFill>
                  <a:schemeClr val="tx1">
                    <a:lumMod val="50000"/>
                  </a:schemeClr>
                </a:solidFill>
                <a:sym typeface="+mn-ea"/>
              </a:rPr>
              <a:t>Cyclistic</a:t>
            </a:r>
            <a:endParaRPr lang="en-GB" altLang="en-GB">
              <a:ln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Roboto" panose="02000000000000000000"/>
              <a:ea typeface="Roboto" panose="02000000000000000000"/>
              <a:cs typeface="Roboto" panose="02000000000000000000"/>
              <a:sym typeface="+mn-ea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323850" y="915670"/>
            <a:ext cx="6026785" cy="437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How do annual members and casual riders use  </a:t>
            </a:r>
            <a:r>
              <a:rPr lang="en-GB">
                <a:sym typeface="+mn-ea"/>
              </a:rPr>
              <a:t>Cyclistic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bikes differently?</a:t>
            </a:r>
            <a:r>
              <a:rPr lang="en-US" altLang="en-GB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altLang="en-GB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67785" y="149136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Cyclistic</a:t>
            </a: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have a fleet of 5,824 bicycles and 692 stations across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 segment of this compant single-ride passes, full-day passes, and annual memberships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Customers who purchase single-ride or full-day passes are referred to as casual riders and who purchase annual memberships are Cyclistic members.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Finance analysts have concluded that annual members are much more profitable than casual riders.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 lang="en-GB"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71" name="Google Shape;471;p49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50%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0" name="Google Shape;480;p50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Acquisition Channel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UAC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Social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Organic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Most people stop here, but you can go a lot further.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8" name="Google Shape;488;p51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Device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App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Mobile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Desktop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Learn your most valuable devices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96" name="Google Shape;496;p52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000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04" name="Google Shape;504;p53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20%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13" name="Google Shape;513;p54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Most often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39%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$65.73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$29,000,000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51.10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$18.40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22" name="Google Shape;522;p55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6048</Words>
  <Application>WPS Presentation</Application>
  <PresentationFormat/>
  <Paragraphs>699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SimSun</vt:lpstr>
      <vt:lpstr>Wingdings</vt:lpstr>
      <vt:lpstr>Arial</vt:lpstr>
      <vt:lpstr>Roboto</vt:lpstr>
      <vt:lpstr>Google Sans</vt:lpstr>
      <vt:lpstr>Helvetica Neue Light</vt:lpstr>
      <vt:lpstr>Google Sans Medium</vt:lpstr>
      <vt:lpstr>Open Sans</vt:lpstr>
      <vt:lpstr>Montserrat</vt:lpstr>
      <vt:lpstr>Thonburi</vt:lpstr>
      <vt:lpstr>Open Sans SemiBold</vt:lpstr>
      <vt:lpstr>Calibri</vt:lpstr>
      <vt:lpstr>Roboto Light</vt:lpstr>
      <vt:lpstr>Quicksand</vt:lpstr>
      <vt:lpstr>Microsoft YaHei</vt:lpstr>
      <vt:lpstr>汉仪旗黑</vt:lpstr>
      <vt:lpstr>Arial Unicode MS</vt:lpstr>
      <vt:lpstr>Helvetica Neue</vt:lpstr>
      <vt:lpstr>宋体-简</vt:lpstr>
      <vt:lpstr>Google GBO Template</vt:lpstr>
      <vt:lpstr>PowerPoint 演示文稿</vt:lpstr>
      <vt:lpstr>How do annual members and casual riders use Cyclistic bikes differently?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Understanding LTV allows you to segment your customer base, and tailor your approach.</vt:lpstr>
      <vt:lpstr>PowerPoint 演示文稿</vt:lpstr>
      <vt:lpstr>PowerPoint 演示文稿</vt:lpstr>
      <vt:lpstr>Why is the work worth it? </vt:lpstr>
      <vt:lpstr>There are many inputs to a good CLV model</vt:lpstr>
      <vt:lpstr>There are many inputs to a good CLV model</vt:lpstr>
      <vt:lpstr>There are many inputs to a good CLV model</vt:lpstr>
      <vt:lpstr>There are many inputs to a good CLV model</vt:lpstr>
      <vt:lpstr>Where do you go from here?</vt:lpstr>
      <vt:lpstr>PowerPoint 演示文稿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mehadihassansaki</cp:lastModifiedBy>
  <cp:revision>3</cp:revision>
  <dcterms:created xsi:type="dcterms:W3CDTF">2023-01-25T18:13:02Z</dcterms:created>
  <dcterms:modified xsi:type="dcterms:W3CDTF">2023-01-25T18:13:02Z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B32BE4A7EC2740D29CEDFB77FD1099BA</vt:lpwstr>
  </property>
  <property fmtid="{D5CDD505-2E9C-101B-9397-08002B2CF9AE}" pid="3" name="KSOProductBuildVer">
    <vt:lpwstr>1033-4.9.0.7859</vt:lpwstr>
  </property>
</Properties>
</file>