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Roboto" panose="02000000000000000000"/>
      <p:regular r:id="rId27"/>
      <p:bold r:id="rId28"/>
      <p:italic r:id="rId29"/>
      <p:boldItalic r:id="rId30"/>
    </p:embeddedFont>
    <p:embeddedFont>
      <p:font typeface="Google Sans" panose="020B0503030502040204"/>
      <p:regular r:id="rId31"/>
    </p:embeddedFont>
    <p:embeddedFont>
      <p:font typeface="Helvetica Neue Light" panose="020B0604020202020204"/>
      <p:regular r:id="rId32"/>
    </p:embeddedFont>
    <p:embeddedFont>
      <p:font typeface="Google Sans Medium" panose="020B0503030502040204"/>
      <p:regular r:id="rId33"/>
      <p:bold r:id="rId34"/>
      <p:boldItalic r:id="rId35"/>
    </p:embeddedFont>
    <p:embeddedFont>
      <p:font typeface="Open Sans" panose="020B0606030504020204"/>
      <p:regular r:id="rId36"/>
      <p:bold r:id="rId37"/>
      <p:boldItalic r:id="rId38"/>
    </p:embeddedFont>
    <p:embeddedFont>
      <p:font typeface="Open Sans SemiBold" panose="020B0606030504020204"/>
      <p:regular r:id="rId39"/>
      <p:bold r:id="rId40"/>
      <p:boldItalic r:id="rId41"/>
    </p:embeddedFont>
    <p:embeddedFont>
      <p:font typeface="Roboto Light" panose="02000000000000000000"/>
      <p:italic r:id="rId42"/>
      <p:boldItalic r:id="rId43"/>
    </p:embeddedFont>
    <p:embeddedFont>
      <p:font typeface="Quicksand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BF6AF3F-0343-4A23-BE9C-02CC7B9B73EC}" styleName="Table_0">
    <a:wholeTbl>
      <a:tcTxStyle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ACACA"/>
          </a:solidFill>
        </a:fill>
      </a:tcStyle>
    </a:band1V>
    <a:band2V>
      <a:tcStyle>
        <a:tcBdr/>
      </a:tcStyle>
    </a:band2V>
    <a:lastCol>
      <a:tcTxStyle b="on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19.fntdata"/><Relationship Id="rId44" Type="http://schemas.openxmlformats.org/officeDocument/2006/relationships/font" Target="fonts/font18.fntdata"/><Relationship Id="rId43" Type="http://schemas.openxmlformats.org/officeDocument/2006/relationships/font" Target="fonts/font17.fntdata"/><Relationship Id="rId42" Type="http://schemas.openxmlformats.org/officeDocument/2006/relationships/font" Target="fonts/font16.fntdata"/><Relationship Id="rId41" Type="http://schemas.openxmlformats.org/officeDocument/2006/relationships/font" Target="fonts/font15.fntdata"/><Relationship Id="rId40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8" Type="http://schemas.openxmlformats.org/officeDocument/2006/relationships/font" Target="fonts/font12.fntdata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out here is FS. Bc often if LTV isn't actionable it's bc what we need is FS!</a:t>
            </a:r>
            <a:endParaRPr lang="en-GB"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stats and machine learning are built in!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Comment here: -looking into the future -- can say oh hey burger king your goal was 150 million? With 95% accuracy, i can see that you are going to be $50 mm short of that if you keep things the same now.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Points here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-basic output: blue box. Doing this with really high accuracy.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-segments, top 20%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-really high accuracy- about 90% accurate or higher.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-looking into the future - help with customer goal, use movies anywhere as an example</a:t>
            </a:r>
            <a:endParaRPr lang="en-GB"/>
          </a:p>
        </p:txBody>
      </p:sp>
      <p:sp>
        <p:nvSpPr>
          <p:cNvPr id="467" name="Google Shape;467;g640eaf783b_0_8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6" name="Google Shape;476;g640eaf783b_0_15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Maybe also, only focusing on the top 20% of customers.</a:t>
            </a:r>
            <a:endParaRPr lang="en-GB"/>
          </a:p>
        </p:txBody>
      </p:sp>
      <p:sp>
        <p:nvSpPr>
          <p:cNvPr id="484" name="Google Shape;484;g640eaf783b_0_21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comment here: how many of you know if an app or a web user is more valuable to your client? Now you know.</a:t>
            </a:r>
            <a:endParaRPr lang="en-GB"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92" name="Google Shape;492;g640eaf783b_0_27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 panose="02000000000000000000"/>
              <a:buChar char="-"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0" name="Google Shape;500;g640eaf783b_0_36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Chance of churn= 1-p-alve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P-alive is their chance of coming </a:t>
            </a:r>
            <a:r>
              <a:rPr lang="en-GB"/>
              <a:t>back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 panose="02000000000000000000"/>
              <a:buChar char="-"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9" name="Google Shape;509;g640eaf783b_0_43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Now let’s look at most often purchased</a:t>
            </a:r>
            <a:endParaRPr lang="en-GB"/>
          </a:p>
        </p:txBody>
      </p:sp>
      <p:sp>
        <p:nvSpPr>
          <p:cNvPr id="518" name="Google Shape;518;g640eaf783b_0_50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     THIS SLIDE IS </a:t>
            </a:r>
            <a:r>
              <a:rPr lang="en-GB" sz="1400" b="0" i="0" u="none" strike="noStrike" cap="none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2"/>
          <p:cNvSpPr txBox="1"/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07" name="Google Shape;107;p12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57" name="Google Shape;157;p17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69" name="Google Shape;169;p18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83" name="Google Shape;183;p19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" name="Google Shape;228;p24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46" name="Google Shape;246;p26"/>
          <p:cNvSpPr txBox="1"/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Internal Only</a:t>
            </a:r>
            <a:endParaRPr>
              <a:solidFill>
                <a:srgbClr val="FFFFFF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5" name="Google Shape;365;p35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/>
          <a:srcRect r="-4482"/>
          <a:stretch>
            <a:fillRect/>
          </a:stretch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36"/>
          <p:cNvSpPr txBox="1"/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384" name="Google Shape;384;p37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400" name="Google Shape;400;p38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412" name="Google Shape;412;p39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426" name="Google Shape;426;p40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/>
          <a:srcRect r="-4482"/>
          <a:stretch>
            <a:fillRect/>
          </a:stretch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1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GIF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marL="914400" lvl="1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marL="1371600" lvl="2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6" Type="http://schemas.openxmlformats.org/officeDocument/2006/relationships/theme" Target="../theme/theme1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ithub.com/scikit-learn/scikit-learn" TargetMode="External"/><Relationship Id="rId2" Type="http://schemas.openxmlformats.org/officeDocument/2006/relationships/hyperlink" Target="https://github.com/CamDavidsonPilon/lifelines" TargetMode="External"/><Relationship Id="rId1" Type="http://schemas.openxmlformats.org/officeDocument/2006/relationships/hyperlink" Target="https://github.com/CamDavidsonPilon/lifetimes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Mehadi Hassan Saki</a:t>
            </a:r>
            <a:r>
              <a:rPr 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/ </a:t>
            </a: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Jan</a:t>
            </a:r>
            <a:r>
              <a:rPr 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24, 2023</a:t>
            </a:r>
            <a:endParaRPr lang="en-US" altLang="en-GB" sz="18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40" y="1275715"/>
            <a:ext cx="8310245" cy="14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C4043"/>
                </a:solidFill>
                <a:latin typeface="Google Sans Medium" panose="020B0503030502040204"/>
                <a:ea typeface="Google Sans Medium" panose="020B0503030502040204"/>
                <a:cs typeface="Google Sans Medium" panose="020B0503030502040204"/>
                <a:sym typeface="Google Sans Medium" panose="020B0503030502040204"/>
              </a:rPr>
              <a:t>Case Study: How Does a Bike-Share Navigate Speedy Success?</a:t>
            </a:r>
            <a:endParaRPr lang="en-GB" sz="3200">
              <a:solidFill>
                <a:srgbClr val="3C4043"/>
              </a:solidFill>
              <a:latin typeface="Google Sans Medium" panose="020B0503030502040204"/>
              <a:ea typeface="Google Sans Medium" panose="020B0503030502040204"/>
              <a:cs typeface="Google Sans Medium" panose="020B0503030502040204"/>
              <a:sym typeface="Google Sans Medium" panose="020B0503030502040204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Converting casual rider to anaual subscriber</a:t>
            </a:r>
            <a:r>
              <a:rPr lang="en-US" alt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endParaRPr lang="en-US" altLang="en-GB" sz="24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type="title" idx="4294967295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>
                <a:solidFill>
                  <a:schemeClr val="dk2"/>
                </a:solidFill>
              </a:rPr>
              <a:t>Understanding</a:t>
            </a:r>
            <a:r>
              <a:rPr lang="en-GB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 lang="en-GB" sz="2600">
              <a:solidFill>
                <a:schemeClr val="dk2"/>
              </a:solidFill>
            </a:endParaRPr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Likely to churn,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EA4335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Good traction,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34A853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engage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&amp; </a:t>
              </a:r>
              <a:r>
                <a:rPr lang="en-GB" sz="1800">
                  <a:solidFill>
                    <a:srgbClr val="34A853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upsell</a:t>
              </a:r>
              <a:endParaRPr sz="1800">
                <a:solidFill>
                  <a:srgbClr val="34A85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9800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Activate</a:t>
            </a:r>
            <a:r>
              <a:rPr lang="en-GB" sz="18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</a:t>
            </a:r>
            <a:endParaRPr sz="18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inactive customers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A86E8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Acquire</a:t>
            </a:r>
            <a:r>
              <a:rPr lang="en-GB" sz="18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</a:t>
            </a: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more 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who </a:t>
            </a:r>
            <a:r>
              <a:rPr lang="en-GB" sz="1800" i="1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act</a:t>
            </a: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like them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3501541" flipH="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8373366" flipH="1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7002501" flipH="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3682038" flipH="1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Tools for </a:t>
            </a: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LTV</a:t>
            </a: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Modeling</a:t>
            </a:r>
            <a:endParaRPr sz="24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8401500" cy="3000000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1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Use predictors to determine probability at time </a:t>
                      </a:r>
                      <a:r>
                        <a:rPr lang="en-GB" sz="1100" i="1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 </a:t>
                      </a: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2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3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AB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data is needed for pLTV</a:t>
            </a:r>
            <a:endParaRPr sz="2800">
              <a:solidFill>
                <a:srgbClr val="00AB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AB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Unique identifier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Transaction value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Date of transaction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Install Date 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the work worth it? </a:t>
            </a:r>
            <a:endParaRPr lang="en-GB"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</a:t>
            </a:r>
            <a:endParaRPr sz="6000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it’s not as hard as it used to be</a:t>
            </a:r>
            <a:endParaRPr sz="30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Better decide who to target and who to exclude from targeting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Refine product/service offering to highest value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Determine most </a:t>
            </a: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efficient</a:t>
            </a: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way to drive customer loyalty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Waste fewer marketing dollars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 solutions predict these inputs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</a:t>
            </a: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ransactional behavior helps predict this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Machine Learning Solutions</a:t>
            </a: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Clustering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Regression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Random Forest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Deep Neural Net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Probabilistic Models:</a:t>
            </a:r>
            <a:endParaRPr sz="1200" b="1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Pareto/NBD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BG/NBD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BG/BB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Survival Curves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 you go from here?</a:t>
            </a:r>
            <a:endParaRPr lang="en-GB"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Today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Tomorrow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Next Year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Identify your objectives, aligned to business strategy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Investigate how customer data is stored, labeled, and formatted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Begin exploring predictions to customer behavior using pre-fab models (building from scratch only if needed)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Utilize tools and partnerships to push toward automation and new insights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Evaluate customer response to strategy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Top ways to </a:t>
            </a: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action</a:t>
            </a: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off of LTV</a:t>
            </a:r>
            <a:endParaRPr sz="3600" b="1">
              <a:solidFill>
                <a:srgbClr val="4A86E8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A86E8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Bidding (UAC for Value)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Re-engagement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Feature </a:t>
            </a: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Selection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Acquire customers similar to your best customers, raising the average LTV of your whole entire customer base!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805" y="264160"/>
            <a:ext cx="779716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annual members and casual riders use Cyclistic bikes differently?</a:t>
            </a:r>
            <a:endParaRPr lang="en-GB"/>
          </a:p>
        </p:txBody>
      </p:sp>
      <p:sp>
        <p:nvSpPr>
          <p:cNvPr id="462" name="Google Shape;462;p48"/>
          <p:cNvSpPr/>
          <p:nvPr/>
        </p:nvSpPr>
        <p:spPr>
          <a:xfrm>
            <a:off x="0" y="1084875"/>
            <a:ext cx="8581800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  A long-term prediction of the future value of your customers’ interactions</a:t>
            </a:r>
            <a:endParaRPr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984675" y="181140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●"/>
            </a:pPr>
            <a:r>
              <a:rPr lang="en-GB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is </a:t>
            </a:r>
            <a:r>
              <a:rPr lang="en-GB" sz="1800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not a historical average</a:t>
            </a:r>
            <a:endParaRPr sz="1800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 panose="02000000000000000000"/>
              <a:buChar char="●"/>
            </a:pPr>
            <a:r>
              <a:rPr lang="en-GB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is a long-term oriented </a:t>
            </a:r>
            <a:r>
              <a:rPr lang="en-GB" sz="1800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prediction</a:t>
            </a:r>
            <a:endParaRPr sz="1800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 panose="02000000000000000000"/>
              <a:buChar char="●"/>
            </a:pPr>
            <a:r>
              <a:rPr lang="en-GB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is valued at the </a:t>
            </a:r>
            <a:r>
              <a:rPr lang="en-GB" sz="1800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individual</a:t>
            </a:r>
            <a:r>
              <a:rPr lang="en-GB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level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 panose="02000000000000000000"/>
              <a:buChar char="●"/>
            </a:pPr>
            <a:r>
              <a:rPr lang="en-GB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is impactful across the entire </a:t>
            </a:r>
            <a:r>
              <a:rPr lang="en-GB" sz="1800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 chain</a:t>
            </a:r>
            <a:endParaRPr sz="1800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 lang="en-GB"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$80,000,000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18.00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$14.75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</a:t>
            </a: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Level 1: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This is the most basic output of LTV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most basic output is a prediction of the future revenue you will get from your current customers.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71" name="Google Shape;471;p49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34300" rIns="34300" bIns="34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Chance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of Churn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$80,000,000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18.00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$14.75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50%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</a:t>
            </a: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Level 1: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This is the most basic output of LTV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most basic output is a prediction of the future revenue you will get from your current customers.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80" name="Google Shape;480;p50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Acquisition Channel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UAC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$80,000,000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80%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Social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Organic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18.00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Channel 4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$24.75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Channel 5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$12.00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2: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Looking at LTV by Acquisition Channel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Most people stop here, but you can go a lot further.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88" name="Google Shape;488;p51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Device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App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Mobile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$130.25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$30,000,000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Desktop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2: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Looking at LTV by Acquisition Channel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Learn your most valuable devices</a:t>
            </a: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496" name="Google Shape;496;p52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First Product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Romantic Comedy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64%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Horror Film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$77.99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$18,000,000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22.5%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Action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52.10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$6,000,000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7.5%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Drama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$19.72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Other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$12.00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000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504" name="Google Shape;504;p53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First Product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Chance of Churn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Romantic Comedy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64%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40%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Horror Film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$77.99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$18,000,000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22.5%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Action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52.10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$6,000,000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7.5%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Drama Lovers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$19.72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Other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$12.00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10%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20%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513" name="Google Shape;513;p54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Most often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Romantic Comedy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$250.00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$31,000,000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39%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Action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$65.73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$29,000,000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36%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Drama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</a:t>
                      </a: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51.10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$11,000,000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14%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Other</a:t>
                      </a:r>
                      <a:endParaRPr sz="1100" b="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$18.40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$5,000,000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6%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Horror Film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$10.00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$4,000,000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 panose="020B0606030504020204"/>
                          <a:ea typeface="Open Sans SemiBold" panose="020B0606030504020204"/>
                          <a:cs typeface="Open Sans SemiBold" panose="020B0606030504020204"/>
                          <a:sym typeface="Open Sans SemiBold" panose="020B0606030504020204"/>
                        </a:rPr>
                        <a:t>5%</a:t>
                      </a:r>
                      <a:endParaRPr sz="1100">
                        <a:latin typeface="Open Sans SemiBold" panose="020B0606030504020204"/>
                        <a:ea typeface="Open Sans SemiBold" panose="020B0606030504020204"/>
                        <a:cs typeface="Open Sans SemiBold" panose="020B0606030504020204"/>
                        <a:sym typeface="Open Sans SemiBold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pic>
        <p:nvPicPr>
          <p:cNvPr id="522" name="Google Shape;522;p55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5828</Words>
  <Application>WPS Presentation</Application>
  <PresentationFormat/>
  <Paragraphs>697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SimSun</vt:lpstr>
      <vt:lpstr>Wingdings</vt:lpstr>
      <vt:lpstr>Arial</vt:lpstr>
      <vt:lpstr>Roboto</vt:lpstr>
      <vt:lpstr>Google Sans</vt:lpstr>
      <vt:lpstr>Helvetica Neue Light</vt:lpstr>
      <vt:lpstr>Google Sans Medium</vt:lpstr>
      <vt:lpstr>Open Sans</vt:lpstr>
      <vt:lpstr>Montserrat</vt:lpstr>
      <vt:lpstr>AMGDT</vt:lpstr>
      <vt:lpstr>Open Sans SemiBold</vt:lpstr>
      <vt:lpstr>Calibri</vt:lpstr>
      <vt:lpstr>Roboto Light</vt:lpstr>
      <vt:lpstr>Quicksand</vt:lpstr>
      <vt:lpstr>Microsoft YaHei</vt:lpstr>
      <vt:lpstr>Arial Unicode MS</vt:lpstr>
      <vt:lpstr>Google GBO Template</vt:lpstr>
      <vt:lpstr>PowerPoint 演示文稿</vt:lpstr>
      <vt:lpstr>What is Customer Lifetime Value?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Understanding LTV allows you to segment your customer base, and tailor your approach.</vt:lpstr>
      <vt:lpstr>PowerPoint 演示文稿</vt:lpstr>
      <vt:lpstr>PowerPoint 演示文稿</vt:lpstr>
      <vt:lpstr>Why is the work worth it? </vt:lpstr>
      <vt:lpstr>There are many inputs to a good CLV model</vt:lpstr>
      <vt:lpstr>There are many inputs to a good CLV model</vt:lpstr>
      <vt:lpstr>There are many inputs to a good CLV model</vt:lpstr>
      <vt:lpstr>There are many inputs to a good CLV model</vt:lpstr>
      <vt:lpstr>Where do you go from here?</vt:lpstr>
      <vt:lpstr>PowerPoint 演示文稿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walton</cp:lastModifiedBy>
  <cp:revision>2</cp:revision>
  <dcterms:created xsi:type="dcterms:W3CDTF">2023-01-24T11:25:38Z</dcterms:created>
  <dcterms:modified xsi:type="dcterms:W3CDTF">2023-01-24T12:10:32Z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B32BE4A7EC2740D29CEDFB77FD1099BA</vt:lpwstr>
  </property>
  <property fmtid="{D5CDD505-2E9C-101B-9397-08002B2CF9AE}" pid="3" name="KSOProductBuildVer">
    <vt:lpwstr>1033-11.2.0.11440</vt:lpwstr>
  </property>
</Properties>
</file>