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  <p:embeddedFontLst>
    <p:embeddedFont>
      <p:font typeface="Roboto" panose="02000000000000000000"/>
      <p:regular r:id="rId27"/>
    </p:embeddedFont>
    <p:embeddedFont>
      <p:font typeface="Google Sans" panose="020B0503030502040204"/>
      <p:regular r:id="rId28"/>
    </p:embeddedFont>
    <p:embeddedFont>
      <p:font typeface="Helvetica Neue Light" panose="02000503000000020004"/>
      <p:regular r:id="rId29"/>
    </p:embeddedFont>
    <p:embeddedFont>
      <p:font typeface="Google Sans Medium" panose="020B0503030502040204"/>
      <p:regular r:id="rId30"/>
    </p:embeddedFont>
    <p:embeddedFont>
      <p:font typeface="Open Sans" panose="020B0606030504020204"/>
      <p:regular r:id="rId31"/>
    </p:embeddedFont>
    <p:embeddedFont>
      <p:font typeface="Open Sans SemiBold" panose="020B0606030504020204"/>
      <p:regular r:id="rId32"/>
    </p:embeddedFont>
    <p:embeddedFont>
      <p:font typeface="Roboto Light" panose="02000000000000000000"/>
      <p:regular r:id="rId33"/>
    </p:embeddedFont>
    <p:embeddedFont>
      <p:font typeface="Quicksand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BF6AF3F-0343-4A23-BE9C-02CC7B9B73EC}" styleName="Table_0">
    <a:wholeTbl>
      <a:tcTxStyle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rgbClr val="CACAC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ACACA"/>
          </a:solidFill>
        </a:fill>
      </a:tcStyle>
    </a:band1V>
    <a:band2V>
      <a:tcStyle>
        <a:tcBdr/>
      </a:tcStyle>
    </a:band2V>
    <a:lastCol>
      <a:tcTxStyle b="on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40eaf783b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40eaf783b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Key take away: segment!!   A lot of people think that LTV is an acquisition play, but it also a retention play.</a:t>
            </a:r>
            <a:endParaRPr sz="12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Marketing! What can you actually do when you know the LTV of customers? Here’s an example: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Let’s say you looked at your customer base, the value it drives for your business, you measured CLV of all your users, and you identified a few (4) ‘types’ of people:</a:t>
            </a:r>
            <a:r>
              <a:rPr lang="en-GB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buckets or segments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It could look something like this + you could adjust how you treat these users through marketing efforts or inside the game (game play / monetization).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40eaf783b_0_3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40eaf783b_0_3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call out here is FS. Bc often if LTV isn't actionable it's bc what we need is FS!</a:t>
            </a:r>
            <a:endParaRPr lang="en-GB"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stats and machine learning are built in!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if LTV isn't actionable, it's usually bc what they actually need is feature selection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Will comment that we do not own these models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40eaf783b_0_7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40eaf783b_0_7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340c7254a_0_14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6340c7254a_0_14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340c7254a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340c7254a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340c7254a_0_14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340c7254a_0_14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340c7254a_0_15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340c7254a_0_15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6340c7254a_0_15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6340c7254a_0_15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340c7254a_0_15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6340c7254a_0_15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640eaf783b_0_2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640eaf783b_0_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40c7254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40c7254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eaf783b_0_9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eaf783b_0_9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40eaf783b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Comment here: -looking into the future -- can say oh hey burger king your goal was 150 million? With 95% accuracy, i can see that you are going to be $50 mm short of that if you keep things the same now.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Points here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-basic output: blue box. Doing this with really high accuracy.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-segments, top 20%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-really high accuracy- about 90% accurate or higher.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-looking into the future - help with customer goal, use movies anywhere as an example</a:t>
            </a:r>
            <a:endParaRPr lang="en-GB"/>
          </a:p>
        </p:txBody>
      </p:sp>
      <p:sp>
        <p:nvSpPr>
          <p:cNvPr id="467" name="Google Shape;467;g640eaf783b_0_8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40eaf783b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I'm calling out that you can use LTV to figure out the chance of churn. This will leave you room to segway into reegnagement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Point here: alot of ppeople think that LTV is just an acquisition play, but its also a retention play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76" name="Google Shape;476;g640eaf783b_0_15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40eaf783b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Maybe also, only focusing on the top 20% of customers.</a:t>
            </a:r>
            <a:endParaRPr lang="en-GB"/>
          </a:p>
        </p:txBody>
      </p:sp>
      <p:sp>
        <p:nvSpPr>
          <p:cNvPr id="484" name="Google Shape;484;g640eaf783b_0_21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40eaf783b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will comment here: how many of you know if an app or a web user is more valuable to your client? Now you know.</a:t>
            </a:r>
            <a:endParaRPr lang="en-GB"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92" name="Google Shape;492;g640eaf783b_0_27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40eaf783b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Movies anywhere is the example here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call out here is that we could also look at just app users, in addition to just looking at top 20% of customers.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 panose="02000000000000000000"/>
              <a:buChar char="-"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Can see which types of movies bring in your best customers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00" name="Google Shape;500;g640eaf783b_0_36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40eaf783b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Chance of churn= 1-p-alve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P-alive is their chance of coming </a:t>
            </a:r>
            <a:r>
              <a:rPr lang="en-GB"/>
              <a:t>back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call out here is that LTV can predict the chance of someone churning. Therefore we know who to retarget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 panose="02000000000000000000"/>
              <a:buChar char="-"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Chance of churn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09" name="Google Shape;509;g640eaf783b_0_43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0eaf783b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Now let’s look at most often purchased</a:t>
            </a:r>
            <a:endParaRPr lang="en-GB"/>
          </a:p>
        </p:txBody>
      </p:sp>
      <p:sp>
        <p:nvSpPr>
          <p:cNvPr id="518" name="Google Shape;518;g640eaf783b_0_50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">
  <p:cSld name="Blank - Title_1_1_3_1_1_1">
    <p:bg>
      <p:bgPr>
        <a:solidFill>
          <a:srgbClr val="FBBC04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rPr>
              <a:t>     THIS SLIDE IS </a:t>
            </a:r>
            <a:r>
              <a:rPr lang="en-GB" sz="1400" b="0" i="0" u="none" strike="noStrike" cap="none">
                <a:solidFill>
                  <a:srgbClr val="FFFFFF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rPr>
              <a:t>INTERNAL ONLY</a:t>
            </a:r>
            <a:endParaRPr sz="1400" b="0" i="0" u="none" strike="noStrike" cap="none">
              <a:solidFill>
                <a:srgbClr val="FFFFFF"/>
              </a:solidFill>
              <a:latin typeface="Google Sans Medium" panose="020B0503030502040204"/>
              <a:ea typeface="Google Sans Medium" panose="020B0503030502040204"/>
              <a:cs typeface="Google Sans Medium" panose="020B0503030502040204"/>
              <a:sym typeface="Google Sans Medium" panose="020B0503030502040204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1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13;p2"/>
          <p:cNvSpPr txBox="1"/>
          <p:nvPr>
            <p:ph type="body" idx="1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 panose="020B050303050204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6" name="Google Shape;16;p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97" name="Google Shape;97;p1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107" name="Google Shape;107;p12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grpSp>
        <p:nvGrpSpPr>
          <p:cNvPr id="110" name="Google Shape;110;p1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120" name="Google Shape;120;p1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2" name="Google Shape;12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Green">
  <p:cSld name="TITLE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grpSp>
        <p:nvGrpSpPr>
          <p:cNvPr id="127" name="Google Shape;127;p1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137" name="Google Shape;137;p15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9" name="Google Shape;13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Red">
  <p:cSld name="TITLE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45" name="Google Shape;145;p1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">
  <p:cSld name="TITLE_2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154" name="Google Shape;154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157" name="Google Shape;157;p17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grpSp>
        <p:nvGrpSpPr>
          <p:cNvPr id="158" name="Google Shape;158;p1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">
  <p:cSld name="TITLE_2_1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169" name="Google Shape;169;p18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grpSp>
        <p:nvGrpSpPr>
          <p:cNvPr id="172" name="Google Shape;172;p1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183" name="Google Shape;183;p19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grpSp>
        <p:nvGrpSpPr>
          <p:cNvPr id="186" name="Google Shape;186;p1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Blue 900">
  <p:cSld name="CUSTOM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195" name="Google Shape;195;p2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196" name="Google Shape;196;p2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98" name="Google Shape;198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202" name="Google Shape;202;p21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208" name="Google Shape;208;p22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0" name="Google Shape;210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214" name="Google Shape;214;p2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6" name="Google Shape;216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 panose="020B0503030502040204"/>
              <a:ea typeface="Google Sans Medium" panose="020B0503030502040204"/>
              <a:cs typeface="Google Sans Medium" panose="020B0503030502040204"/>
              <a:sym typeface="Google Sans Medium" panose="020B0503030502040204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22" name="Google Shape;222;p2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" name="Google Shape;228;p24"/>
          <p:cNvSpPr txBox="1"/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 panose="020B050303050204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 panose="020B0503030502040204"/>
              <a:ea typeface="Google Sans Medium" panose="020B0503030502040204"/>
              <a:cs typeface="Google Sans Medium" panose="020B0503030502040204"/>
              <a:sym typeface="Google Sans Medium" panose="020B0503030502040204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246" name="Google Shape;246;p26"/>
          <p:cNvSpPr txBox="1"/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248" name="Google Shape;248;p2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9" name="Google Shape;249;p2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Yellow">
  <p:cSld name="TITLE_2_3_3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261" name="Google Shape;261;p2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Yellow">
  <p:cSld name="TITLE_2_3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274" name="Google Shape;274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75" name="Google Shape;275;p2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Green">
  <p:cSld name="TITLE_2_3_3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286" name="Google Shape;286;p2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287" name="Google Shape;287;p2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8" name="Google Shape;288;p2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Green">
  <p:cSld name="TITLE_2_3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body" idx="1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96" name="Google Shape;296;p30"/>
          <p:cNvSpPr txBox="1"/>
          <p:nvPr>
            <p:ph type="body" idx="2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301" name="Google Shape;301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2" name="Google Shape;302;p3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37" name="Google Shape;37;p4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313" name="Google Shape;313;p3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314" name="Google Shape;31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15" name="Google Shape;315;p3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Red">
  <p:cSld name="TITLE_2_3_1_1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327" name="Google Shape;327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28" name="Google Shape;328;p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Blank">
  <p:cSld name="Blank_3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36" name="Google Shape;336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7" name="Google Shape;337;p3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Tube">
  <p:cSld name="Blank_2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45" name="Google Shape;345;p3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52" name="Google Shape;352;p34"/>
            <p:cNvSpPr/>
            <p:nvPr/>
          </p:nvSpPr>
          <p:spPr>
            <a:xfrm>
              <a:off x="238125" y="2060625"/>
              <a:ext cx="2278125" cy="1593750"/>
            </a:xfrm>
            <a:custGeom>
              <a:avLst/>
              <a:gdLst/>
              <a:ahLst/>
              <a:cxnLst/>
              <a:rect l="l" t="t" r="r" b="b"/>
              <a:pathLst>
                <a:path w="91125" h="63750" extrusionOk="0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420925" y="2520000"/>
              <a:ext cx="623450" cy="1035950"/>
            </a:xfrm>
            <a:custGeom>
              <a:avLst/>
              <a:gdLst/>
              <a:ahLst/>
              <a:cxnLst/>
              <a:rect l="l" t="t" r="r" b="b"/>
              <a:pathLst>
                <a:path w="24938" h="41438" extrusionOk="0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786550" y="2524675"/>
              <a:ext cx="595325" cy="1031275"/>
            </a:xfrm>
            <a:custGeom>
              <a:avLst/>
              <a:gdLst/>
              <a:ahLst/>
              <a:cxnLst/>
              <a:rect l="l" t="t" r="r" b="b"/>
              <a:pathLst>
                <a:path w="23813" h="41251" extrusionOk="0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741250" y="2173125"/>
              <a:ext cx="735950" cy="1368750"/>
            </a:xfrm>
            <a:custGeom>
              <a:avLst/>
              <a:gdLst/>
              <a:ahLst/>
              <a:cxnLst/>
              <a:rect l="l" t="t" r="r" b="b"/>
              <a:pathLst>
                <a:path w="29438" h="54750" extrusionOk="0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161550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314675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14675" y="2173125"/>
              <a:ext cx="665650" cy="1368750"/>
            </a:xfrm>
            <a:custGeom>
              <a:avLst/>
              <a:gdLst/>
              <a:ahLst/>
              <a:cxnLst/>
              <a:rect l="l" t="t" r="r" b="b"/>
              <a:pathLst>
                <a:path w="26626" h="54750" extrusionOk="0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060000" y="2121550"/>
              <a:ext cx="628125" cy="1434400"/>
            </a:xfrm>
            <a:custGeom>
              <a:avLst/>
              <a:gdLst/>
              <a:ahLst/>
              <a:cxnLst/>
              <a:rect l="l" t="t" r="r" b="b"/>
              <a:pathLst>
                <a:path w="25125" h="57376" extrusionOk="0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cxnSp>
        <p:nvCxnSpPr>
          <p:cNvPr id="360" name="Google Shape;360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rPr>
              <a:t>Internal Only</a:t>
            </a:r>
            <a:endParaRPr>
              <a:solidFill>
                <a:srgbClr val="FFFFFF"/>
              </a:solidFill>
              <a:latin typeface="Google Sans Medium" panose="020B0503030502040204"/>
              <a:ea typeface="Google Sans Medium" panose="020B0503030502040204"/>
              <a:cs typeface="Google Sans Medium" panose="020B0503030502040204"/>
              <a:sym typeface="Google Sans Medium" panose="020B0503030502040204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5" name="Google Shape;365;p35"/>
          <p:cNvSpPr txBox="1"/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366" name="Google Shape;366;p35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 panose="020B0503030502040204"/>
              <a:buNone/>
              <a:defRPr sz="240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367" name="Google Shape;367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68" name="Google Shape;368;p3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6"/>
          <p:cNvPicPr preferRelativeResize="0"/>
          <p:nvPr/>
        </p:nvPicPr>
        <p:blipFill rotWithShape="1">
          <a:blip r:embed="rId2"/>
          <a:srcRect r="-4482"/>
          <a:stretch>
            <a:fillRect/>
          </a:stretch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/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7" name="Google Shape;377;p3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9" name="Google Shape;379;p36"/>
          <p:cNvSpPr txBox="1"/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384" name="Google Shape;384;p37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85" name="Google Shape;385;p3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6" name="Google Shape;386;p37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387" name="Google Shape;387;p3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88" name="Google Shape;388;p3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96" name="Google Shape;396;p3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400" name="Google Shape;400;p38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01" name="Google Shape;401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2" name="Google Shape;402;p3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412" name="Google Shape;412;p39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13" name="Google Shape;413;p3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4" name="Google Shape;414;p39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15" name="Google Shape;415;p3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16" name="Google Shape;416;p3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426" name="Google Shape;426;p40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8" name="Google Shape;428;p40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29" name="Google Shape;429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0" name="Google Shape;430;p4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/>
          <a:srcRect r="-4482"/>
          <a:stretch>
            <a:fillRect/>
          </a:stretch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s Cover Slide">
  <p:cSld name="CUSTOM_3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Marketing Platform Cover Slide">
  <p:cSld name="CUSTOM_2_2">
    <p:bg>
      <p:bgPr>
        <a:solidFill>
          <a:srgbClr val="FFFFFF"/>
        </a:solidFill>
        <a:effectLst/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 Manager Cover Slide">
  <p:cSld name="CUSTOM_2_2_1">
    <p:bg>
      <p:bgPr>
        <a:solidFill>
          <a:srgbClr val="FFFFFF"/>
        </a:solidFill>
        <a:effectLst/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1">
  <p:cSld name="BLANK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GIF">
  <p:cSld name="OBJEC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6" name="Google Shape;446;p4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1pPr>
            <a:lvl2pPr marL="914400" lvl="1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2pPr>
            <a:lvl3pPr marL="1371600" lvl="2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4pPr>
            <a:lvl5pPr marL="2286000" lvl="4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447" name="Google Shape;447;p4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grpSp>
        <p:nvGrpSpPr>
          <p:cNvPr id="45" name="Google Shape;45;p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6" name="Google Shape;46;p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58" name="Google Shape;58;p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4" name="Google Shape;64;p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Blue">
  <p:cSld name="TITLE_2_3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71" name="Google Shape;71;p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2" name="Google Shape;72;p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89" name="Google Shape;89;p1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1" name="Google Shape;91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6" Type="http://schemas.openxmlformats.org/officeDocument/2006/relationships/theme" Target="../theme/theme1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 panose="020B050303050204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5.xml"/><Relationship Id="rId3" Type="http://schemas.openxmlformats.org/officeDocument/2006/relationships/hyperlink" Target="https://github.com/scikit-learn/scikit-learn" TargetMode="External"/><Relationship Id="rId2" Type="http://schemas.openxmlformats.org/officeDocument/2006/relationships/hyperlink" Target="https://github.com/CamDavidsonPilon/lifelines" TargetMode="External"/><Relationship Id="rId1" Type="http://schemas.openxmlformats.org/officeDocument/2006/relationships/hyperlink" Target="https://github.com/CamDavidsonPilon/lifetimes" TargetMode="Externa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45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679630"/>
            <a:ext cx="8310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Mehadi Hassan Saki</a:t>
            </a:r>
            <a:r>
              <a:rPr 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/ </a:t>
            </a:r>
            <a:r>
              <a:rPr lang="en-US" alt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Jan</a:t>
            </a:r>
            <a:r>
              <a:rPr 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</a:t>
            </a:r>
            <a:r>
              <a:rPr lang="en-US" alt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24, 2023</a:t>
            </a:r>
            <a:endParaRPr lang="en-US" altLang="en-GB" sz="1800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85140" y="1275715"/>
            <a:ext cx="8310245" cy="14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C4043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rPr>
              <a:t>Case Study: How Does a Bike-Share Navigate Speedy Success?</a:t>
            </a:r>
            <a:endParaRPr lang="en-GB" sz="3200">
              <a:solidFill>
                <a:srgbClr val="3C4043"/>
              </a:solidFill>
              <a:latin typeface="Google Sans Medium" panose="020B0503030502040204"/>
              <a:ea typeface="Google Sans Medium" panose="020B0503030502040204"/>
              <a:cs typeface="Google Sans Medium" panose="020B0503030502040204"/>
              <a:sym typeface="Google Sans Medium" panose="020B0503030502040204"/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485175" y="2888769"/>
            <a:ext cx="83103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Converting casual rider to anaual subscriber</a:t>
            </a:r>
            <a:r>
              <a:rPr lang="en-US" altLang="en-GB"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</a:t>
            </a:r>
            <a:endParaRPr lang="en-US" altLang="en-GB" sz="2400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/>
          <p:nvPr>
            <p:ph type="title" idx="4294967295"/>
          </p:nvPr>
        </p:nvSpPr>
        <p:spPr>
          <a:xfrm>
            <a:off x="454225" y="445025"/>
            <a:ext cx="8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600">
                <a:solidFill>
                  <a:schemeClr val="dk2"/>
                </a:solidFill>
              </a:rPr>
              <a:t>Understanding</a:t>
            </a:r>
            <a:r>
              <a:rPr lang="en-GB" sz="2600">
                <a:solidFill>
                  <a:schemeClr val="dk2"/>
                </a:solidFill>
              </a:rPr>
              <a:t> LTV allows you to segment your customer base, and tailor your approach.</a:t>
            </a:r>
            <a:endParaRPr lang="en-GB" sz="2600">
              <a:solidFill>
                <a:schemeClr val="dk2"/>
              </a:solidFill>
            </a:endParaRPr>
          </a:p>
        </p:txBody>
      </p:sp>
      <p:sp>
        <p:nvSpPr>
          <p:cNvPr id="529" name="Google Shape;529;p56"/>
          <p:cNvSpPr/>
          <p:nvPr/>
        </p:nvSpPr>
        <p:spPr>
          <a:xfrm>
            <a:off x="3534675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0" name="Google Shape;530;p56"/>
          <p:cNvSpPr/>
          <p:nvPr/>
        </p:nvSpPr>
        <p:spPr>
          <a:xfrm>
            <a:off x="3749655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1" name="Google Shape;531;p56"/>
          <p:cNvSpPr/>
          <p:nvPr/>
        </p:nvSpPr>
        <p:spPr>
          <a:xfrm>
            <a:off x="3964636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2" name="Google Shape;532;p56"/>
          <p:cNvSpPr/>
          <p:nvPr/>
        </p:nvSpPr>
        <p:spPr>
          <a:xfrm>
            <a:off x="4179616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3" name="Google Shape;533;p56"/>
          <p:cNvSpPr/>
          <p:nvPr/>
        </p:nvSpPr>
        <p:spPr>
          <a:xfrm>
            <a:off x="4394597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4" name="Google Shape;534;p56"/>
          <p:cNvSpPr/>
          <p:nvPr/>
        </p:nvSpPr>
        <p:spPr>
          <a:xfrm>
            <a:off x="4609578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4824558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6" name="Google Shape;536;p56"/>
          <p:cNvSpPr/>
          <p:nvPr/>
        </p:nvSpPr>
        <p:spPr>
          <a:xfrm>
            <a:off x="5039539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7" name="Google Shape;537;p56"/>
          <p:cNvSpPr/>
          <p:nvPr/>
        </p:nvSpPr>
        <p:spPr>
          <a:xfrm>
            <a:off x="5254519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8" name="Google Shape;538;p56"/>
          <p:cNvSpPr/>
          <p:nvPr/>
        </p:nvSpPr>
        <p:spPr>
          <a:xfrm>
            <a:off x="5469500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9" name="Google Shape;539;p56"/>
          <p:cNvSpPr/>
          <p:nvPr/>
        </p:nvSpPr>
        <p:spPr>
          <a:xfrm>
            <a:off x="3534675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0" name="Google Shape;540;p56"/>
          <p:cNvSpPr/>
          <p:nvPr/>
        </p:nvSpPr>
        <p:spPr>
          <a:xfrm>
            <a:off x="3749655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1" name="Google Shape;541;p56"/>
          <p:cNvSpPr/>
          <p:nvPr/>
        </p:nvSpPr>
        <p:spPr>
          <a:xfrm>
            <a:off x="3964636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2" name="Google Shape;542;p56"/>
          <p:cNvSpPr/>
          <p:nvPr/>
        </p:nvSpPr>
        <p:spPr>
          <a:xfrm>
            <a:off x="4179616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3" name="Google Shape;543;p56"/>
          <p:cNvSpPr/>
          <p:nvPr/>
        </p:nvSpPr>
        <p:spPr>
          <a:xfrm>
            <a:off x="4394597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4" name="Google Shape;544;p56"/>
          <p:cNvSpPr/>
          <p:nvPr/>
        </p:nvSpPr>
        <p:spPr>
          <a:xfrm>
            <a:off x="4609578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5" name="Google Shape;545;p56"/>
          <p:cNvSpPr/>
          <p:nvPr/>
        </p:nvSpPr>
        <p:spPr>
          <a:xfrm>
            <a:off x="4824558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6" name="Google Shape;546;p56"/>
          <p:cNvSpPr/>
          <p:nvPr/>
        </p:nvSpPr>
        <p:spPr>
          <a:xfrm>
            <a:off x="5039539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7" name="Google Shape;547;p56"/>
          <p:cNvSpPr/>
          <p:nvPr/>
        </p:nvSpPr>
        <p:spPr>
          <a:xfrm>
            <a:off x="5254519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8" name="Google Shape;548;p56"/>
          <p:cNvSpPr/>
          <p:nvPr/>
        </p:nvSpPr>
        <p:spPr>
          <a:xfrm>
            <a:off x="5469500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9" name="Google Shape;549;p56"/>
          <p:cNvSpPr/>
          <p:nvPr/>
        </p:nvSpPr>
        <p:spPr>
          <a:xfrm>
            <a:off x="3534675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0" name="Google Shape;550;p56"/>
          <p:cNvSpPr/>
          <p:nvPr/>
        </p:nvSpPr>
        <p:spPr>
          <a:xfrm>
            <a:off x="3749655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1" name="Google Shape;551;p56"/>
          <p:cNvSpPr/>
          <p:nvPr/>
        </p:nvSpPr>
        <p:spPr>
          <a:xfrm>
            <a:off x="3964636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2" name="Google Shape;552;p56"/>
          <p:cNvSpPr/>
          <p:nvPr/>
        </p:nvSpPr>
        <p:spPr>
          <a:xfrm>
            <a:off x="4179616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3" name="Google Shape;553;p56"/>
          <p:cNvSpPr/>
          <p:nvPr/>
        </p:nvSpPr>
        <p:spPr>
          <a:xfrm>
            <a:off x="4394597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4" name="Google Shape;554;p56"/>
          <p:cNvSpPr/>
          <p:nvPr/>
        </p:nvSpPr>
        <p:spPr>
          <a:xfrm>
            <a:off x="4609578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5" name="Google Shape;555;p56"/>
          <p:cNvSpPr/>
          <p:nvPr/>
        </p:nvSpPr>
        <p:spPr>
          <a:xfrm>
            <a:off x="4824558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6" name="Google Shape;556;p56"/>
          <p:cNvSpPr/>
          <p:nvPr/>
        </p:nvSpPr>
        <p:spPr>
          <a:xfrm>
            <a:off x="5039539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7" name="Google Shape;557;p56"/>
          <p:cNvSpPr/>
          <p:nvPr/>
        </p:nvSpPr>
        <p:spPr>
          <a:xfrm>
            <a:off x="5254519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8" name="Google Shape;558;p56"/>
          <p:cNvSpPr/>
          <p:nvPr/>
        </p:nvSpPr>
        <p:spPr>
          <a:xfrm>
            <a:off x="5469500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9" name="Google Shape;559;p56"/>
          <p:cNvSpPr/>
          <p:nvPr/>
        </p:nvSpPr>
        <p:spPr>
          <a:xfrm>
            <a:off x="3534675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0" name="Google Shape;560;p56"/>
          <p:cNvSpPr/>
          <p:nvPr/>
        </p:nvSpPr>
        <p:spPr>
          <a:xfrm>
            <a:off x="3749655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1" name="Google Shape;561;p56"/>
          <p:cNvSpPr/>
          <p:nvPr/>
        </p:nvSpPr>
        <p:spPr>
          <a:xfrm>
            <a:off x="3964636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2" name="Google Shape;562;p56"/>
          <p:cNvSpPr/>
          <p:nvPr/>
        </p:nvSpPr>
        <p:spPr>
          <a:xfrm>
            <a:off x="4179616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3" name="Google Shape;563;p56"/>
          <p:cNvSpPr/>
          <p:nvPr/>
        </p:nvSpPr>
        <p:spPr>
          <a:xfrm>
            <a:off x="4394597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4" name="Google Shape;564;p56"/>
          <p:cNvSpPr/>
          <p:nvPr/>
        </p:nvSpPr>
        <p:spPr>
          <a:xfrm>
            <a:off x="4609578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5" name="Google Shape;565;p56"/>
          <p:cNvSpPr/>
          <p:nvPr/>
        </p:nvSpPr>
        <p:spPr>
          <a:xfrm>
            <a:off x="4824558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6" name="Google Shape;566;p56"/>
          <p:cNvSpPr/>
          <p:nvPr/>
        </p:nvSpPr>
        <p:spPr>
          <a:xfrm>
            <a:off x="5039539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7" name="Google Shape;567;p56"/>
          <p:cNvSpPr/>
          <p:nvPr/>
        </p:nvSpPr>
        <p:spPr>
          <a:xfrm>
            <a:off x="5254519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8" name="Google Shape;568;p56"/>
          <p:cNvSpPr/>
          <p:nvPr/>
        </p:nvSpPr>
        <p:spPr>
          <a:xfrm>
            <a:off x="5469500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9" name="Google Shape;569;p56"/>
          <p:cNvSpPr/>
          <p:nvPr/>
        </p:nvSpPr>
        <p:spPr>
          <a:xfrm>
            <a:off x="3534675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0" name="Google Shape;570;p56"/>
          <p:cNvSpPr/>
          <p:nvPr/>
        </p:nvSpPr>
        <p:spPr>
          <a:xfrm>
            <a:off x="3749655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1" name="Google Shape;571;p56"/>
          <p:cNvSpPr/>
          <p:nvPr/>
        </p:nvSpPr>
        <p:spPr>
          <a:xfrm>
            <a:off x="3964636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2" name="Google Shape;572;p56"/>
          <p:cNvSpPr/>
          <p:nvPr/>
        </p:nvSpPr>
        <p:spPr>
          <a:xfrm>
            <a:off x="4179616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3" name="Google Shape;573;p56"/>
          <p:cNvSpPr/>
          <p:nvPr/>
        </p:nvSpPr>
        <p:spPr>
          <a:xfrm>
            <a:off x="4394597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4" name="Google Shape;574;p56"/>
          <p:cNvSpPr/>
          <p:nvPr/>
        </p:nvSpPr>
        <p:spPr>
          <a:xfrm>
            <a:off x="4609578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5" name="Google Shape;575;p56"/>
          <p:cNvSpPr/>
          <p:nvPr/>
        </p:nvSpPr>
        <p:spPr>
          <a:xfrm>
            <a:off x="4824558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6" name="Google Shape;576;p56"/>
          <p:cNvSpPr/>
          <p:nvPr/>
        </p:nvSpPr>
        <p:spPr>
          <a:xfrm>
            <a:off x="5039539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7" name="Google Shape;577;p56"/>
          <p:cNvSpPr/>
          <p:nvPr/>
        </p:nvSpPr>
        <p:spPr>
          <a:xfrm>
            <a:off x="5254519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8" name="Google Shape;578;p56"/>
          <p:cNvSpPr/>
          <p:nvPr/>
        </p:nvSpPr>
        <p:spPr>
          <a:xfrm>
            <a:off x="5469500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9" name="Google Shape;579;p56"/>
          <p:cNvSpPr/>
          <p:nvPr/>
        </p:nvSpPr>
        <p:spPr>
          <a:xfrm>
            <a:off x="3534675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0" name="Google Shape;580;p56"/>
          <p:cNvSpPr/>
          <p:nvPr/>
        </p:nvSpPr>
        <p:spPr>
          <a:xfrm>
            <a:off x="3749655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1" name="Google Shape;581;p56"/>
          <p:cNvSpPr/>
          <p:nvPr/>
        </p:nvSpPr>
        <p:spPr>
          <a:xfrm>
            <a:off x="3964636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2" name="Google Shape;582;p56"/>
          <p:cNvSpPr/>
          <p:nvPr/>
        </p:nvSpPr>
        <p:spPr>
          <a:xfrm>
            <a:off x="4179616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3" name="Google Shape;583;p56"/>
          <p:cNvSpPr/>
          <p:nvPr/>
        </p:nvSpPr>
        <p:spPr>
          <a:xfrm>
            <a:off x="4394597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4" name="Google Shape;584;p56"/>
          <p:cNvSpPr/>
          <p:nvPr/>
        </p:nvSpPr>
        <p:spPr>
          <a:xfrm>
            <a:off x="4609578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5" name="Google Shape;585;p56"/>
          <p:cNvSpPr/>
          <p:nvPr/>
        </p:nvSpPr>
        <p:spPr>
          <a:xfrm>
            <a:off x="4824558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6" name="Google Shape;586;p56"/>
          <p:cNvSpPr/>
          <p:nvPr/>
        </p:nvSpPr>
        <p:spPr>
          <a:xfrm>
            <a:off x="5039539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7" name="Google Shape;587;p56"/>
          <p:cNvSpPr/>
          <p:nvPr/>
        </p:nvSpPr>
        <p:spPr>
          <a:xfrm>
            <a:off x="5254519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8" name="Google Shape;588;p56"/>
          <p:cNvSpPr/>
          <p:nvPr/>
        </p:nvSpPr>
        <p:spPr>
          <a:xfrm>
            <a:off x="5469500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9" name="Google Shape;589;p56"/>
          <p:cNvSpPr/>
          <p:nvPr/>
        </p:nvSpPr>
        <p:spPr>
          <a:xfrm>
            <a:off x="3534675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0" name="Google Shape;590;p56"/>
          <p:cNvSpPr/>
          <p:nvPr/>
        </p:nvSpPr>
        <p:spPr>
          <a:xfrm>
            <a:off x="3749655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1" name="Google Shape;591;p56"/>
          <p:cNvSpPr/>
          <p:nvPr/>
        </p:nvSpPr>
        <p:spPr>
          <a:xfrm>
            <a:off x="3964636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4179616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3" name="Google Shape;593;p56"/>
          <p:cNvSpPr/>
          <p:nvPr/>
        </p:nvSpPr>
        <p:spPr>
          <a:xfrm>
            <a:off x="4394597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4" name="Google Shape;594;p56"/>
          <p:cNvSpPr/>
          <p:nvPr/>
        </p:nvSpPr>
        <p:spPr>
          <a:xfrm>
            <a:off x="4609578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5" name="Google Shape;595;p56"/>
          <p:cNvSpPr/>
          <p:nvPr/>
        </p:nvSpPr>
        <p:spPr>
          <a:xfrm>
            <a:off x="4824558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6" name="Google Shape;596;p56"/>
          <p:cNvSpPr/>
          <p:nvPr/>
        </p:nvSpPr>
        <p:spPr>
          <a:xfrm>
            <a:off x="5039539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7" name="Google Shape;597;p56"/>
          <p:cNvSpPr/>
          <p:nvPr/>
        </p:nvSpPr>
        <p:spPr>
          <a:xfrm>
            <a:off x="5254519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8" name="Google Shape;598;p56"/>
          <p:cNvSpPr/>
          <p:nvPr/>
        </p:nvSpPr>
        <p:spPr>
          <a:xfrm>
            <a:off x="5469500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9" name="Google Shape;599;p56"/>
          <p:cNvSpPr/>
          <p:nvPr/>
        </p:nvSpPr>
        <p:spPr>
          <a:xfrm>
            <a:off x="3534675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0" name="Google Shape;600;p56"/>
          <p:cNvSpPr/>
          <p:nvPr/>
        </p:nvSpPr>
        <p:spPr>
          <a:xfrm>
            <a:off x="3749655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1" name="Google Shape;601;p56"/>
          <p:cNvSpPr/>
          <p:nvPr/>
        </p:nvSpPr>
        <p:spPr>
          <a:xfrm>
            <a:off x="3964636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4179616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3" name="Google Shape;603;p56"/>
          <p:cNvSpPr/>
          <p:nvPr/>
        </p:nvSpPr>
        <p:spPr>
          <a:xfrm>
            <a:off x="4394597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4" name="Google Shape;604;p56"/>
          <p:cNvSpPr/>
          <p:nvPr/>
        </p:nvSpPr>
        <p:spPr>
          <a:xfrm>
            <a:off x="4609578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5" name="Google Shape;605;p56"/>
          <p:cNvSpPr/>
          <p:nvPr/>
        </p:nvSpPr>
        <p:spPr>
          <a:xfrm>
            <a:off x="4824558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5039539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7" name="Google Shape;607;p56"/>
          <p:cNvSpPr/>
          <p:nvPr/>
        </p:nvSpPr>
        <p:spPr>
          <a:xfrm>
            <a:off x="5254519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8" name="Google Shape;608;p56"/>
          <p:cNvSpPr/>
          <p:nvPr/>
        </p:nvSpPr>
        <p:spPr>
          <a:xfrm>
            <a:off x="5469500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48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9" name="Google Shape;609;p56"/>
          <p:cNvSpPr/>
          <p:nvPr/>
        </p:nvSpPr>
        <p:spPr>
          <a:xfrm>
            <a:off x="3534675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0" name="Google Shape;610;p56"/>
          <p:cNvSpPr/>
          <p:nvPr/>
        </p:nvSpPr>
        <p:spPr>
          <a:xfrm>
            <a:off x="3749655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1" name="Google Shape;611;p56"/>
          <p:cNvSpPr/>
          <p:nvPr/>
        </p:nvSpPr>
        <p:spPr>
          <a:xfrm>
            <a:off x="3964636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2" name="Google Shape;612;p56"/>
          <p:cNvSpPr/>
          <p:nvPr/>
        </p:nvSpPr>
        <p:spPr>
          <a:xfrm>
            <a:off x="4179616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3" name="Google Shape;613;p56"/>
          <p:cNvSpPr/>
          <p:nvPr/>
        </p:nvSpPr>
        <p:spPr>
          <a:xfrm>
            <a:off x="4394597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4" name="Google Shape;614;p56"/>
          <p:cNvSpPr/>
          <p:nvPr/>
        </p:nvSpPr>
        <p:spPr>
          <a:xfrm>
            <a:off x="4609578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5" name="Google Shape;615;p56"/>
          <p:cNvSpPr/>
          <p:nvPr/>
        </p:nvSpPr>
        <p:spPr>
          <a:xfrm>
            <a:off x="4824558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6" name="Google Shape;616;p56"/>
          <p:cNvSpPr/>
          <p:nvPr/>
        </p:nvSpPr>
        <p:spPr>
          <a:xfrm>
            <a:off x="5039539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7" name="Google Shape;617;p56"/>
          <p:cNvSpPr/>
          <p:nvPr/>
        </p:nvSpPr>
        <p:spPr>
          <a:xfrm>
            <a:off x="5254519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8" name="Google Shape;618;p56"/>
          <p:cNvSpPr/>
          <p:nvPr/>
        </p:nvSpPr>
        <p:spPr>
          <a:xfrm>
            <a:off x="5469500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19" name="Google Shape;619;p56"/>
          <p:cNvGrpSpPr/>
          <p:nvPr/>
        </p:nvGrpSpPr>
        <p:grpSpPr>
          <a:xfrm>
            <a:off x="6457200" y="1939900"/>
            <a:ext cx="2493225" cy="1779350"/>
            <a:chOff x="6457200" y="1330300"/>
            <a:chExt cx="2493225" cy="1779350"/>
          </a:xfrm>
        </p:grpSpPr>
        <p:sp>
          <p:nvSpPr>
            <p:cNvPr id="620" name="Google Shape;620;p56"/>
            <p:cNvSpPr txBox="1"/>
            <p:nvPr/>
          </p:nvSpPr>
          <p:spPr>
            <a:xfrm>
              <a:off x="6900525" y="2373450"/>
              <a:ext cx="2049900" cy="73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666666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Likely to churn,</a:t>
              </a:r>
              <a:r>
                <a:rPr lang="en-GB" sz="1800"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 </a:t>
              </a:r>
              <a:r>
                <a:rPr lang="en-GB" sz="1800">
                  <a:solidFill>
                    <a:srgbClr val="EA4335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incentivise</a:t>
              </a:r>
              <a:endParaRPr sz="1800">
                <a:solidFill>
                  <a:srgbClr val="EA4335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endParaRPr>
            </a:p>
          </p:txBody>
        </p:sp>
        <p:sp>
          <p:nvSpPr>
            <p:cNvPr id="621" name="Google Shape;621;p56"/>
            <p:cNvSpPr txBox="1"/>
            <p:nvPr/>
          </p:nvSpPr>
          <p:spPr>
            <a:xfrm>
              <a:off x="6457200" y="1330300"/>
              <a:ext cx="23409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666666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Good traction,</a:t>
              </a:r>
              <a:r>
                <a:rPr lang="en-GB" sz="1800"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 </a:t>
              </a:r>
              <a:r>
                <a:rPr lang="en-GB" sz="1800">
                  <a:solidFill>
                    <a:srgbClr val="34A853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engage</a:t>
              </a:r>
              <a:r>
                <a:rPr lang="en-GB" sz="1800"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 </a:t>
              </a:r>
              <a:r>
                <a:rPr lang="en-GB" sz="1800">
                  <a:solidFill>
                    <a:srgbClr val="666666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&amp; </a:t>
              </a:r>
              <a:r>
                <a:rPr lang="en-GB" sz="1800">
                  <a:solidFill>
                    <a:srgbClr val="34A853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upsell</a:t>
              </a:r>
              <a:endParaRPr sz="1800">
                <a:solidFill>
                  <a:srgbClr val="34A853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endParaRPr>
            </a:p>
          </p:txBody>
        </p:sp>
      </p:grpSp>
      <p:sp>
        <p:nvSpPr>
          <p:cNvPr id="622" name="Google Shape;622;p56"/>
          <p:cNvSpPr txBox="1"/>
          <p:nvPr/>
        </p:nvSpPr>
        <p:spPr>
          <a:xfrm>
            <a:off x="785375" y="3695575"/>
            <a:ext cx="2404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9800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Activate</a:t>
            </a:r>
            <a:r>
              <a:rPr lang="en-GB" sz="18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</a:t>
            </a:r>
            <a:endParaRPr sz="18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inactive customers</a:t>
            </a:r>
            <a:endParaRPr sz="1800">
              <a:solidFill>
                <a:srgbClr val="666666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sp>
        <p:nvSpPr>
          <p:cNvPr id="623" name="Google Shape;623;p56"/>
          <p:cNvSpPr txBox="1"/>
          <p:nvPr/>
        </p:nvSpPr>
        <p:spPr>
          <a:xfrm>
            <a:off x="579100" y="1965225"/>
            <a:ext cx="21657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A86E8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Acquire</a:t>
            </a:r>
            <a:r>
              <a:rPr lang="en-GB" sz="18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</a:t>
            </a:r>
            <a:r>
              <a:rPr lang="en-GB" sz="1800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more </a:t>
            </a:r>
            <a:endParaRPr sz="1800">
              <a:solidFill>
                <a:srgbClr val="666666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who </a:t>
            </a:r>
            <a:r>
              <a:rPr lang="en-GB" sz="1800" i="1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act</a:t>
            </a:r>
            <a:r>
              <a:rPr lang="en-GB" sz="1800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like them</a:t>
            </a:r>
            <a:endParaRPr sz="1800">
              <a:solidFill>
                <a:srgbClr val="666666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pic>
        <p:nvPicPr>
          <p:cNvPr id="624" name="Google Shape;624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-3501541" flipH="1">
            <a:off x="5994909" y="3653475"/>
            <a:ext cx="739999" cy="63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8373366" flipH="1">
            <a:off x="2511089" y="1755309"/>
            <a:ext cx="734388" cy="65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7002501" flipH="1">
            <a:off x="2418272" y="3331223"/>
            <a:ext cx="590055" cy="65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-3682038" flipH="1">
            <a:off x="5842481" y="2579795"/>
            <a:ext cx="739994" cy="63530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"/>
          <p:cNvSpPr/>
          <p:nvPr/>
        </p:nvSpPr>
        <p:spPr>
          <a:xfrm>
            <a:off x="431114" y="494972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Tools for </a:t>
            </a:r>
            <a:r>
              <a:rPr lang="en-GB"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LTV</a:t>
            </a:r>
            <a:r>
              <a:rPr lang="en-GB"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Modeling</a:t>
            </a:r>
            <a:endParaRPr sz="2400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graphicFrame>
        <p:nvGraphicFramePr>
          <p:cNvPr id="634" name="Google Shape;634;p57"/>
          <p:cNvGraphicFramePr/>
          <p:nvPr/>
        </p:nvGraphicFramePr>
        <p:xfrm>
          <a:off x="371250" y="1789700"/>
          <a:ext cx="8401500" cy="3000000"/>
        </p:xfrm>
        <a:graphic>
          <a:graphicData uri="http://schemas.openxmlformats.org/drawingml/2006/table">
            <a:tbl>
              <a:tblPr>
                <a:noFill/>
                <a:tableStyleId>{47759F7B-54D6-413E-ACD6-0FCB2DC4F396}</a:tableStyleId>
              </a:tblPr>
              <a:tblGrid>
                <a:gridCol w="2800500"/>
                <a:gridCol w="2800500"/>
                <a:gridCol w="2800500"/>
              </a:tblGrid>
              <a:tr h="51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4285F4"/>
                          </a:solidFill>
                          <a:latin typeface="Google Sans" panose="020B0503030502040204"/>
                          <a:ea typeface="Google Sans" panose="020B0503030502040204"/>
                          <a:cs typeface="Google Sans" panose="020B0503030502040204"/>
                          <a:sym typeface="Google Sans" panose="020B0503030502040204"/>
                        </a:rPr>
                        <a:t>BTYD</a:t>
                      </a:r>
                      <a:endParaRPr b="1">
                        <a:solidFill>
                          <a:srgbClr val="4285F4"/>
                        </a:solidFill>
                        <a:latin typeface="Google Sans" panose="020B0503030502040204"/>
                        <a:ea typeface="Google Sans" panose="020B0503030502040204"/>
                        <a:cs typeface="Google Sans" panose="020B0503030502040204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4285F4"/>
                          </a:solidFill>
                          <a:latin typeface="Google Sans" panose="020B0503030502040204"/>
                          <a:ea typeface="Google Sans" panose="020B0503030502040204"/>
                          <a:cs typeface="Google Sans" panose="020B0503030502040204"/>
                          <a:sym typeface="Google Sans" panose="020B0503030502040204"/>
                        </a:rPr>
                        <a:t>Survival Analysis</a:t>
                      </a:r>
                      <a:endParaRPr b="1">
                        <a:solidFill>
                          <a:srgbClr val="4285F4"/>
                        </a:solidFill>
                        <a:latin typeface="Google Sans" panose="020B0503030502040204"/>
                        <a:ea typeface="Google Sans" panose="020B0503030502040204"/>
                        <a:cs typeface="Google Sans" panose="020B0503030502040204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4285F4"/>
                          </a:solidFill>
                          <a:latin typeface="Google Sans" panose="020B0503030502040204"/>
                          <a:ea typeface="Google Sans" panose="020B0503030502040204"/>
                          <a:cs typeface="Google Sans" panose="020B0503030502040204"/>
                          <a:sym typeface="Google Sans" panose="020B0503030502040204"/>
                        </a:rPr>
                        <a:t>Feature Selection</a:t>
                      </a:r>
                      <a:endParaRPr b="1">
                        <a:solidFill>
                          <a:srgbClr val="4285F4"/>
                        </a:solidFill>
                        <a:latin typeface="Google Sans" panose="020B0503030502040204"/>
                        <a:ea typeface="Google Sans" panose="020B0503030502040204"/>
                        <a:cs typeface="Google Sans" panose="020B0503030502040204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Use recency/frequency/value models to extrapolate lifetime value in non-contractual setting. 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sng">
                          <a:solidFill>
                            <a:schemeClr val="hlink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  <a:hlinkClick r:id="rId1"/>
                        </a:rPr>
                        <a:t>lifetimes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Use predictors to determine probability at time </a:t>
                      </a:r>
                      <a:r>
                        <a:rPr lang="en-GB" sz="1100" i="1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 </a:t>
                      </a:r>
                      <a:r>
                        <a:rPr lang="en-GB" sz="1100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of user’s subscription being “alive”. 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100" u="sng">
                          <a:solidFill>
                            <a:schemeClr val="hlink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  <a:hlinkClick r:id="rId2"/>
                        </a:rPr>
                        <a:t>lifelines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Determine the most important in-app actions that correlate with lifetime value. 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100" u="sng">
                          <a:solidFill>
                            <a:schemeClr val="hlink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  <a:hlinkClick r:id="rId3"/>
                        </a:rPr>
                        <a:t>scikit-learn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35" name="Google Shape;635;p57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8"/>
          <p:cNvSpPr txBox="1"/>
          <p:nvPr/>
        </p:nvSpPr>
        <p:spPr>
          <a:xfrm>
            <a:off x="5045275" y="1017975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1" name="Google Shape;641;p58"/>
          <p:cNvSpPr txBox="1"/>
          <p:nvPr/>
        </p:nvSpPr>
        <p:spPr>
          <a:xfrm>
            <a:off x="514501" y="199325"/>
            <a:ext cx="86295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AB6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data is needed for pLTV</a:t>
            </a:r>
            <a:endParaRPr sz="2800">
              <a:solidFill>
                <a:srgbClr val="00AB6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AB6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42" name="Google Shape;642;p5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4074" y="1430275"/>
            <a:ext cx="1535225" cy="16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5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276400" y="1385301"/>
            <a:ext cx="1535226" cy="153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47950" y="1298388"/>
            <a:ext cx="1752100" cy="17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8"/>
          <p:cNvSpPr txBox="1"/>
          <p:nvPr/>
        </p:nvSpPr>
        <p:spPr>
          <a:xfrm>
            <a:off x="304038" y="3346350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Unique identifier</a:t>
            </a:r>
            <a:endParaRPr sz="24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46" name="Google Shape;646;p58"/>
          <p:cNvSpPr txBox="1"/>
          <p:nvPr/>
        </p:nvSpPr>
        <p:spPr>
          <a:xfrm>
            <a:off x="7079395" y="3291538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Transaction value</a:t>
            </a:r>
            <a:endParaRPr sz="24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47" name="Google Shape;647;p58"/>
          <p:cNvSpPr txBox="1"/>
          <p:nvPr/>
        </p:nvSpPr>
        <p:spPr>
          <a:xfrm>
            <a:off x="465971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Date of transaction</a:t>
            </a:r>
            <a:endParaRPr sz="24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48" name="Google Shape;648;p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654350" y="1430275"/>
            <a:ext cx="1566425" cy="15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8"/>
          <p:cNvSpPr txBox="1"/>
          <p:nvPr/>
        </p:nvSpPr>
        <p:spPr>
          <a:xfrm>
            <a:off x="246195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Install Date </a:t>
            </a:r>
            <a:endParaRPr sz="24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50" name="Google Shape;650;p5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the work worth it? </a:t>
            </a:r>
            <a:endParaRPr lang="en-GB"/>
          </a:p>
        </p:txBody>
      </p:sp>
      <p:sp>
        <p:nvSpPr>
          <p:cNvPr id="656" name="Google Shape;656;p59"/>
          <p:cNvSpPr/>
          <p:nvPr/>
        </p:nvSpPr>
        <p:spPr>
          <a:xfrm>
            <a:off x="4448250" y="2111400"/>
            <a:ext cx="8571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+</a:t>
            </a:r>
            <a:endParaRPr sz="6000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57" name="Google Shape;657;p59"/>
          <p:cNvSpPr/>
          <p:nvPr/>
        </p:nvSpPr>
        <p:spPr>
          <a:xfrm>
            <a:off x="5602800" y="1402950"/>
            <a:ext cx="2810700" cy="2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it’s not as hard as it used to be</a:t>
            </a:r>
            <a:endParaRPr sz="30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58" name="Google Shape;658;p59"/>
          <p:cNvSpPr/>
          <p:nvPr/>
        </p:nvSpPr>
        <p:spPr>
          <a:xfrm>
            <a:off x="314525" y="1378625"/>
            <a:ext cx="3660300" cy="27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Better decide who to target and who to exclude from targeting</a:t>
            </a:r>
            <a:endParaRPr sz="16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Refine product/service offering to highest value</a:t>
            </a:r>
            <a:endParaRPr sz="16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Determine most </a:t>
            </a: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efficient</a:t>
            </a: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way to drive customer loyalty</a:t>
            </a:r>
            <a:endParaRPr sz="16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Waste fewer marketing dollars</a:t>
            </a:r>
            <a:endParaRPr sz="16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59" name="Google Shape;659;p5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inputs to a good CLV model</a:t>
            </a:r>
            <a:endParaRPr lang="en-GB"/>
          </a:p>
        </p:txBody>
      </p:sp>
      <p:sp>
        <p:nvSpPr>
          <p:cNvPr id="665" name="Google Shape;665;p60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 Install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Subscription Sign Up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Submitted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6" name="Google Shape;666;p60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Repeat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Paid Action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Upgrade Subscription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Closed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Approval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7" name="Google Shape;667;p60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Long term spend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&amp;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Churn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668" name="Google Shape;668;p60"/>
          <p:cNvCxnSpPr/>
          <p:nvPr/>
        </p:nvCxnSpPr>
        <p:spPr>
          <a:xfrm rot="10800000" flipH="1">
            <a:off x="1630399" y="1516377"/>
            <a:ext cx="6497400" cy="3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69" name="Google Shape;669;p60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High Value Customer</a:t>
            </a:r>
            <a:endParaRPr sz="12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670" name="Google Shape;670;p60"/>
          <p:cNvSpPr/>
          <p:nvPr/>
        </p:nvSpPr>
        <p:spPr>
          <a:xfrm>
            <a:off x="2253185" y="119007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1" name="Google Shape;671;p60"/>
          <p:cNvSpPr/>
          <p:nvPr/>
        </p:nvSpPr>
        <p:spPr>
          <a:xfrm>
            <a:off x="2371904" y="119007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2" name="Google Shape;672;p60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3" name="Google Shape;673;p60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4" name="Google Shape;674;p60"/>
          <p:cNvSpPr/>
          <p:nvPr/>
        </p:nvSpPr>
        <p:spPr>
          <a:xfrm>
            <a:off x="2164902" y="131160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60"/>
          <p:cNvSpPr/>
          <p:nvPr/>
        </p:nvSpPr>
        <p:spPr>
          <a:xfrm>
            <a:off x="2581065" y="176124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6" name="Google Shape;676;p60"/>
          <p:cNvSpPr/>
          <p:nvPr/>
        </p:nvSpPr>
        <p:spPr>
          <a:xfrm>
            <a:off x="2381186" y="137025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7" name="Google Shape;677;p60"/>
          <p:cNvSpPr/>
          <p:nvPr/>
        </p:nvSpPr>
        <p:spPr>
          <a:xfrm>
            <a:off x="2164902" y="131160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8" name="Google Shape;678;p60"/>
          <p:cNvSpPr/>
          <p:nvPr/>
        </p:nvSpPr>
        <p:spPr>
          <a:xfrm>
            <a:off x="2164902" y="175459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9" name="Google Shape;679;p60"/>
          <p:cNvSpPr/>
          <p:nvPr/>
        </p:nvSpPr>
        <p:spPr>
          <a:xfrm>
            <a:off x="4603748" y="1199850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60"/>
          <p:cNvSpPr/>
          <p:nvPr/>
        </p:nvSpPr>
        <p:spPr>
          <a:xfrm>
            <a:off x="4722467" y="1199850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60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60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60"/>
          <p:cNvSpPr/>
          <p:nvPr/>
        </p:nvSpPr>
        <p:spPr>
          <a:xfrm>
            <a:off x="4515464" y="1321380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4" name="Google Shape;684;p60"/>
          <p:cNvSpPr/>
          <p:nvPr/>
        </p:nvSpPr>
        <p:spPr>
          <a:xfrm>
            <a:off x="4931627" y="1771019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5" name="Google Shape;685;p60"/>
          <p:cNvSpPr/>
          <p:nvPr/>
        </p:nvSpPr>
        <p:spPr>
          <a:xfrm>
            <a:off x="4731748" y="1380028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6" name="Google Shape;686;p60"/>
          <p:cNvSpPr/>
          <p:nvPr/>
        </p:nvSpPr>
        <p:spPr>
          <a:xfrm>
            <a:off x="4515464" y="1321380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7" name="Google Shape;687;p60"/>
          <p:cNvSpPr/>
          <p:nvPr/>
        </p:nvSpPr>
        <p:spPr>
          <a:xfrm>
            <a:off x="4515464" y="1764368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8" name="Google Shape;688;p60"/>
          <p:cNvSpPr/>
          <p:nvPr/>
        </p:nvSpPr>
        <p:spPr>
          <a:xfrm>
            <a:off x="6267285" y="119662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9" name="Google Shape;689;p60"/>
          <p:cNvSpPr/>
          <p:nvPr/>
        </p:nvSpPr>
        <p:spPr>
          <a:xfrm>
            <a:off x="6386004" y="119662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60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1" name="Google Shape;691;p60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2" name="Google Shape;692;p60"/>
          <p:cNvSpPr/>
          <p:nvPr/>
        </p:nvSpPr>
        <p:spPr>
          <a:xfrm>
            <a:off x="6179002" y="131815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3" name="Google Shape;693;p60"/>
          <p:cNvSpPr/>
          <p:nvPr/>
        </p:nvSpPr>
        <p:spPr>
          <a:xfrm>
            <a:off x="6595165" y="176779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4" name="Google Shape;694;p60"/>
          <p:cNvSpPr/>
          <p:nvPr/>
        </p:nvSpPr>
        <p:spPr>
          <a:xfrm>
            <a:off x="6395286" y="137680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5" name="Google Shape;695;p60"/>
          <p:cNvSpPr/>
          <p:nvPr/>
        </p:nvSpPr>
        <p:spPr>
          <a:xfrm>
            <a:off x="6179002" y="131815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60"/>
          <p:cNvSpPr/>
          <p:nvPr/>
        </p:nvSpPr>
        <p:spPr>
          <a:xfrm>
            <a:off x="6179002" y="176114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97" name="Google Shape;697;p6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0"/>
          <p:cNvSpPr/>
          <p:nvPr/>
        </p:nvSpPr>
        <p:spPr>
          <a:xfrm>
            <a:off x="8070252" y="1307544"/>
            <a:ext cx="264664" cy="423677"/>
          </a:xfrm>
          <a:custGeom>
            <a:avLst/>
            <a:gdLst/>
            <a:ahLst/>
            <a:cxnLst/>
            <a:rect l="l" t="t" r="r" b="b"/>
            <a:pathLst>
              <a:path w="539" h="863" extrusionOk="0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9" name="Google Shape;699;p60"/>
          <p:cNvSpPr/>
          <p:nvPr/>
        </p:nvSpPr>
        <p:spPr>
          <a:xfrm>
            <a:off x="8144945" y="1388900"/>
            <a:ext cx="132577" cy="127643"/>
          </a:xfrm>
          <a:custGeom>
            <a:avLst/>
            <a:gdLst/>
            <a:ahLst/>
            <a:cxnLst/>
            <a:rect l="l" t="t" r="r" b="b"/>
            <a:pathLst>
              <a:path w="270" h="260" extrusionOk="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00" name="Google Shape;700;p60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60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2" name="Google Shape;702;p60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Acquisition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03" name="Google Shape;703;p60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Development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04" name="Google Shape;704;p60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Retention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05" name="Google Shape;705;p6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inputs to a good CLV model</a:t>
            </a:r>
            <a:endParaRPr lang="en-GB"/>
          </a:p>
        </p:txBody>
      </p:sp>
      <p:sp>
        <p:nvSpPr>
          <p:cNvPr id="711" name="Google Shape;711;p61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 Install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Subscription Sign Up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Submitted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12" name="Google Shape;712;p61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Repeat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Paid Action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Upgrade Subscription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Closed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Approval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13" name="Google Shape;713;p61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Long term spend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&amp;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Churn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714" name="Google Shape;714;p61"/>
          <p:cNvCxnSpPr/>
          <p:nvPr/>
        </p:nvCxnSpPr>
        <p:spPr>
          <a:xfrm rot="10800000" flipH="1">
            <a:off x="1630399" y="1516377"/>
            <a:ext cx="6497400" cy="3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15" name="Google Shape;715;p61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High Value Customer</a:t>
            </a:r>
            <a:endParaRPr sz="12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16" name="Google Shape;716;p61"/>
          <p:cNvSpPr/>
          <p:nvPr/>
        </p:nvSpPr>
        <p:spPr>
          <a:xfrm>
            <a:off x="2253185" y="119007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7" name="Google Shape;717;p61"/>
          <p:cNvSpPr/>
          <p:nvPr/>
        </p:nvSpPr>
        <p:spPr>
          <a:xfrm>
            <a:off x="2371904" y="119007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8" name="Google Shape;718;p61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9" name="Google Shape;719;p61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0" name="Google Shape;720;p61"/>
          <p:cNvSpPr/>
          <p:nvPr/>
        </p:nvSpPr>
        <p:spPr>
          <a:xfrm>
            <a:off x="2164902" y="131160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1" name="Google Shape;721;p61"/>
          <p:cNvSpPr/>
          <p:nvPr/>
        </p:nvSpPr>
        <p:spPr>
          <a:xfrm>
            <a:off x="2581065" y="176124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2" name="Google Shape;722;p61"/>
          <p:cNvSpPr/>
          <p:nvPr/>
        </p:nvSpPr>
        <p:spPr>
          <a:xfrm>
            <a:off x="2381186" y="137025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3" name="Google Shape;723;p61"/>
          <p:cNvSpPr/>
          <p:nvPr/>
        </p:nvSpPr>
        <p:spPr>
          <a:xfrm>
            <a:off x="2164902" y="131160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4" name="Google Shape;724;p61"/>
          <p:cNvSpPr/>
          <p:nvPr/>
        </p:nvSpPr>
        <p:spPr>
          <a:xfrm>
            <a:off x="2164902" y="175459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5" name="Google Shape;725;p61"/>
          <p:cNvSpPr/>
          <p:nvPr/>
        </p:nvSpPr>
        <p:spPr>
          <a:xfrm>
            <a:off x="4603748" y="1199850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6" name="Google Shape;726;p61"/>
          <p:cNvSpPr/>
          <p:nvPr/>
        </p:nvSpPr>
        <p:spPr>
          <a:xfrm>
            <a:off x="4722467" y="1199850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7" name="Google Shape;727;p61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8" name="Google Shape;728;p61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9" name="Google Shape;729;p61"/>
          <p:cNvSpPr/>
          <p:nvPr/>
        </p:nvSpPr>
        <p:spPr>
          <a:xfrm>
            <a:off x="4515464" y="1321380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0" name="Google Shape;730;p61"/>
          <p:cNvSpPr/>
          <p:nvPr/>
        </p:nvSpPr>
        <p:spPr>
          <a:xfrm>
            <a:off x="4931627" y="1771019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1" name="Google Shape;731;p61"/>
          <p:cNvSpPr/>
          <p:nvPr/>
        </p:nvSpPr>
        <p:spPr>
          <a:xfrm>
            <a:off x="4731748" y="1380028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2" name="Google Shape;732;p61"/>
          <p:cNvSpPr/>
          <p:nvPr/>
        </p:nvSpPr>
        <p:spPr>
          <a:xfrm>
            <a:off x="4515464" y="1321380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3" name="Google Shape;733;p61"/>
          <p:cNvSpPr/>
          <p:nvPr/>
        </p:nvSpPr>
        <p:spPr>
          <a:xfrm>
            <a:off x="4515464" y="1764368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4" name="Google Shape;734;p61"/>
          <p:cNvSpPr/>
          <p:nvPr/>
        </p:nvSpPr>
        <p:spPr>
          <a:xfrm>
            <a:off x="6267285" y="119662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5" name="Google Shape;735;p61"/>
          <p:cNvSpPr/>
          <p:nvPr/>
        </p:nvSpPr>
        <p:spPr>
          <a:xfrm>
            <a:off x="6386004" y="119662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6" name="Google Shape;736;p61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7" name="Google Shape;737;p61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8" name="Google Shape;738;p61"/>
          <p:cNvSpPr/>
          <p:nvPr/>
        </p:nvSpPr>
        <p:spPr>
          <a:xfrm>
            <a:off x="6179002" y="131815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9" name="Google Shape;739;p61"/>
          <p:cNvSpPr/>
          <p:nvPr/>
        </p:nvSpPr>
        <p:spPr>
          <a:xfrm>
            <a:off x="6595165" y="176779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0" name="Google Shape;740;p61"/>
          <p:cNvSpPr/>
          <p:nvPr/>
        </p:nvSpPr>
        <p:spPr>
          <a:xfrm>
            <a:off x="6395286" y="137680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1" name="Google Shape;741;p61"/>
          <p:cNvSpPr/>
          <p:nvPr/>
        </p:nvSpPr>
        <p:spPr>
          <a:xfrm>
            <a:off x="6179002" y="131815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2" name="Google Shape;742;p61"/>
          <p:cNvSpPr/>
          <p:nvPr/>
        </p:nvSpPr>
        <p:spPr>
          <a:xfrm>
            <a:off x="6179002" y="176114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43" name="Google Shape;743;p6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1"/>
          <p:cNvSpPr/>
          <p:nvPr/>
        </p:nvSpPr>
        <p:spPr>
          <a:xfrm>
            <a:off x="8070252" y="1307544"/>
            <a:ext cx="264664" cy="423677"/>
          </a:xfrm>
          <a:custGeom>
            <a:avLst/>
            <a:gdLst/>
            <a:ahLst/>
            <a:cxnLst/>
            <a:rect l="l" t="t" r="r" b="b"/>
            <a:pathLst>
              <a:path w="539" h="863" extrusionOk="0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5" name="Google Shape;745;p61"/>
          <p:cNvSpPr/>
          <p:nvPr/>
        </p:nvSpPr>
        <p:spPr>
          <a:xfrm>
            <a:off x="8144945" y="1388900"/>
            <a:ext cx="132577" cy="127643"/>
          </a:xfrm>
          <a:custGeom>
            <a:avLst/>
            <a:gdLst/>
            <a:ahLst/>
            <a:cxnLst/>
            <a:rect l="l" t="t" r="r" b="b"/>
            <a:pathLst>
              <a:path w="270" h="260" extrusionOk="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46" name="Google Shape;746;p61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61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8" name="Google Shape;748;p61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Acquisition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49" name="Google Shape;749;p61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Development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50" name="Google Shape;750;p61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Retention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51" name="Google Shape;751;p61"/>
          <p:cNvSpPr/>
          <p:nvPr/>
        </p:nvSpPr>
        <p:spPr>
          <a:xfrm>
            <a:off x="1188150" y="2859200"/>
            <a:ext cx="2009700" cy="18816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ad solutions predict these inputs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52" name="Google Shape;752;p61"/>
          <p:cNvSpPr/>
          <p:nvPr/>
        </p:nvSpPr>
        <p:spPr>
          <a:xfrm>
            <a:off x="3762175" y="28125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3" name="Google Shape;753;p61"/>
          <p:cNvSpPr/>
          <p:nvPr/>
        </p:nvSpPr>
        <p:spPr>
          <a:xfrm>
            <a:off x="6469925" y="2723325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4" name="Google Shape;754;p61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inputs to a good CLV model</a:t>
            </a:r>
            <a:endParaRPr lang="en-GB"/>
          </a:p>
        </p:txBody>
      </p:sp>
      <p:sp>
        <p:nvSpPr>
          <p:cNvPr id="760" name="Google Shape;760;p62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 Install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Subscription Sign Up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Submitted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61" name="Google Shape;761;p62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Repeat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Paid Action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Upgrade Subscription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Closed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Approval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62" name="Google Shape;762;p62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Long term spend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&amp;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Churn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763" name="Google Shape;763;p62"/>
          <p:cNvCxnSpPr/>
          <p:nvPr/>
        </p:nvCxnSpPr>
        <p:spPr>
          <a:xfrm rot="10800000" flipH="1">
            <a:off x="1630399" y="1516377"/>
            <a:ext cx="6497400" cy="3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64" name="Google Shape;764;p62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High Value Customer</a:t>
            </a:r>
            <a:endParaRPr sz="12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65" name="Google Shape;765;p62"/>
          <p:cNvSpPr/>
          <p:nvPr/>
        </p:nvSpPr>
        <p:spPr>
          <a:xfrm>
            <a:off x="2253185" y="119007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6" name="Google Shape;766;p62"/>
          <p:cNvSpPr/>
          <p:nvPr/>
        </p:nvSpPr>
        <p:spPr>
          <a:xfrm>
            <a:off x="2371904" y="119007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7" name="Google Shape;767;p62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8" name="Google Shape;768;p62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9" name="Google Shape;769;p62"/>
          <p:cNvSpPr/>
          <p:nvPr/>
        </p:nvSpPr>
        <p:spPr>
          <a:xfrm>
            <a:off x="2164902" y="131160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0" name="Google Shape;770;p62"/>
          <p:cNvSpPr/>
          <p:nvPr/>
        </p:nvSpPr>
        <p:spPr>
          <a:xfrm>
            <a:off x="2581065" y="176124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1" name="Google Shape;771;p62"/>
          <p:cNvSpPr/>
          <p:nvPr/>
        </p:nvSpPr>
        <p:spPr>
          <a:xfrm>
            <a:off x="2381186" y="137025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2" name="Google Shape;772;p62"/>
          <p:cNvSpPr/>
          <p:nvPr/>
        </p:nvSpPr>
        <p:spPr>
          <a:xfrm>
            <a:off x="2164902" y="131160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3" name="Google Shape;773;p62"/>
          <p:cNvSpPr/>
          <p:nvPr/>
        </p:nvSpPr>
        <p:spPr>
          <a:xfrm>
            <a:off x="2164902" y="175459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4" name="Google Shape;774;p62"/>
          <p:cNvSpPr/>
          <p:nvPr/>
        </p:nvSpPr>
        <p:spPr>
          <a:xfrm>
            <a:off x="4603748" y="1199850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5" name="Google Shape;775;p62"/>
          <p:cNvSpPr/>
          <p:nvPr/>
        </p:nvSpPr>
        <p:spPr>
          <a:xfrm>
            <a:off x="4722467" y="1199850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6" name="Google Shape;776;p62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7" name="Google Shape;777;p62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8" name="Google Shape;778;p62"/>
          <p:cNvSpPr/>
          <p:nvPr/>
        </p:nvSpPr>
        <p:spPr>
          <a:xfrm>
            <a:off x="4515464" y="1321380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9" name="Google Shape;779;p62"/>
          <p:cNvSpPr/>
          <p:nvPr/>
        </p:nvSpPr>
        <p:spPr>
          <a:xfrm>
            <a:off x="4931627" y="1771019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0" name="Google Shape;780;p62"/>
          <p:cNvSpPr/>
          <p:nvPr/>
        </p:nvSpPr>
        <p:spPr>
          <a:xfrm>
            <a:off x="4731748" y="1380028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1" name="Google Shape;781;p62"/>
          <p:cNvSpPr/>
          <p:nvPr/>
        </p:nvSpPr>
        <p:spPr>
          <a:xfrm>
            <a:off x="4515464" y="1321380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2" name="Google Shape;782;p62"/>
          <p:cNvSpPr/>
          <p:nvPr/>
        </p:nvSpPr>
        <p:spPr>
          <a:xfrm>
            <a:off x="4515464" y="1764368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3" name="Google Shape;783;p62"/>
          <p:cNvSpPr/>
          <p:nvPr/>
        </p:nvSpPr>
        <p:spPr>
          <a:xfrm>
            <a:off x="6267285" y="119662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4" name="Google Shape;784;p62"/>
          <p:cNvSpPr/>
          <p:nvPr/>
        </p:nvSpPr>
        <p:spPr>
          <a:xfrm>
            <a:off x="6386004" y="119662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5" name="Google Shape;785;p62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6" name="Google Shape;786;p62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7" name="Google Shape;787;p62"/>
          <p:cNvSpPr/>
          <p:nvPr/>
        </p:nvSpPr>
        <p:spPr>
          <a:xfrm>
            <a:off x="6179002" y="131815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8" name="Google Shape;788;p62"/>
          <p:cNvSpPr/>
          <p:nvPr/>
        </p:nvSpPr>
        <p:spPr>
          <a:xfrm>
            <a:off x="6595165" y="176779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9" name="Google Shape;789;p62"/>
          <p:cNvSpPr/>
          <p:nvPr/>
        </p:nvSpPr>
        <p:spPr>
          <a:xfrm>
            <a:off x="6395286" y="137680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0" name="Google Shape;790;p62"/>
          <p:cNvSpPr/>
          <p:nvPr/>
        </p:nvSpPr>
        <p:spPr>
          <a:xfrm>
            <a:off x="6179002" y="131815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1" name="Google Shape;791;p62"/>
          <p:cNvSpPr/>
          <p:nvPr/>
        </p:nvSpPr>
        <p:spPr>
          <a:xfrm>
            <a:off x="6179002" y="176114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92" name="Google Shape;792;p6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2"/>
          <p:cNvSpPr/>
          <p:nvPr/>
        </p:nvSpPr>
        <p:spPr>
          <a:xfrm>
            <a:off x="8070252" y="1307544"/>
            <a:ext cx="264664" cy="423677"/>
          </a:xfrm>
          <a:custGeom>
            <a:avLst/>
            <a:gdLst/>
            <a:ahLst/>
            <a:cxnLst/>
            <a:rect l="l" t="t" r="r" b="b"/>
            <a:pathLst>
              <a:path w="539" h="863" extrusionOk="0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4" name="Google Shape;794;p62"/>
          <p:cNvSpPr/>
          <p:nvPr/>
        </p:nvSpPr>
        <p:spPr>
          <a:xfrm>
            <a:off x="8144945" y="1388900"/>
            <a:ext cx="132577" cy="127643"/>
          </a:xfrm>
          <a:custGeom>
            <a:avLst/>
            <a:gdLst/>
            <a:ahLst/>
            <a:cxnLst/>
            <a:rect l="l" t="t" r="r" b="b"/>
            <a:pathLst>
              <a:path w="270" h="260" extrusionOk="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95" name="Google Shape;795;p62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Google Shape;796;p62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62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Acquisition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98" name="Google Shape;798;p62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Development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99" name="Google Shape;799;p62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Retention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00" name="Google Shape;800;p62"/>
          <p:cNvSpPr/>
          <p:nvPr/>
        </p:nvSpPr>
        <p:spPr>
          <a:xfrm>
            <a:off x="3914675" y="2866550"/>
            <a:ext cx="2009700" cy="18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digital behavior &amp; pre-fab ML analysis helps predict this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01" name="Google Shape;801;p62"/>
          <p:cNvSpPr/>
          <p:nvPr/>
        </p:nvSpPr>
        <p:spPr>
          <a:xfrm>
            <a:off x="6610175" y="2866550"/>
            <a:ext cx="2009700" cy="18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</a:t>
            </a: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ransactional behavior helps predict this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02" name="Google Shape;802;p62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3" name="Google Shape;803;p62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inputs to a good CLV model</a:t>
            </a:r>
            <a:endParaRPr lang="en-GB"/>
          </a:p>
        </p:txBody>
      </p:sp>
      <p:sp>
        <p:nvSpPr>
          <p:cNvPr id="809" name="Google Shape;809;p63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 Install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Subscription Sign Up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Submitted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810" name="Google Shape;810;p63"/>
          <p:cNvCxnSpPr/>
          <p:nvPr/>
        </p:nvCxnSpPr>
        <p:spPr>
          <a:xfrm rot="10800000" flipH="1">
            <a:off x="1630399" y="1516377"/>
            <a:ext cx="6497400" cy="3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11" name="Google Shape;811;p63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High Value Customer</a:t>
            </a:r>
            <a:endParaRPr sz="12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12" name="Google Shape;812;p63"/>
          <p:cNvSpPr/>
          <p:nvPr/>
        </p:nvSpPr>
        <p:spPr>
          <a:xfrm>
            <a:off x="2253185" y="119007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3" name="Google Shape;813;p63"/>
          <p:cNvSpPr/>
          <p:nvPr/>
        </p:nvSpPr>
        <p:spPr>
          <a:xfrm>
            <a:off x="2371904" y="119007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4" name="Google Shape;814;p63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5" name="Google Shape;815;p63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6" name="Google Shape;816;p63"/>
          <p:cNvSpPr/>
          <p:nvPr/>
        </p:nvSpPr>
        <p:spPr>
          <a:xfrm>
            <a:off x="2164902" y="131160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7" name="Google Shape;817;p63"/>
          <p:cNvSpPr/>
          <p:nvPr/>
        </p:nvSpPr>
        <p:spPr>
          <a:xfrm>
            <a:off x="2581065" y="176124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8" name="Google Shape;818;p63"/>
          <p:cNvSpPr/>
          <p:nvPr/>
        </p:nvSpPr>
        <p:spPr>
          <a:xfrm>
            <a:off x="2381186" y="137025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9" name="Google Shape;819;p63"/>
          <p:cNvSpPr/>
          <p:nvPr/>
        </p:nvSpPr>
        <p:spPr>
          <a:xfrm>
            <a:off x="2164902" y="131160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0" name="Google Shape;820;p63"/>
          <p:cNvSpPr/>
          <p:nvPr/>
        </p:nvSpPr>
        <p:spPr>
          <a:xfrm>
            <a:off x="2164902" y="175459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1" name="Google Shape;821;p63"/>
          <p:cNvSpPr/>
          <p:nvPr/>
        </p:nvSpPr>
        <p:spPr>
          <a:xfrm>
            <a:off x="4603748" y="1199850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2" name="Google Shape;822;p63"/>
          <p:cNvSpPr/>
          <p:nvPr/>
        </p:nvSpPr>
        <p:spPr>
          <a:xfrm>
            <a:off x="4722467" y="1199850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3" name="Google Shape;823;p63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4" name="Google Shape;824;p63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5" name="Google Shape;825;p63"/>
          <p:cNvSpPr/>
          <p:nvPr/>
        </p:nvSpPr>
        <p:spPr>
          <a:xfrm>
            <a:off x="4515464" y="1321380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6" name="Google Shape;826;p63"/>
          <p:cNvSpPr/>
          <p:nvPr/>
        </p:nvSpPr>
        <p:spPr>
          <a:xfrm>
            <a:off x="4931627" y="1771019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7" name="Google Shape;827;p63"/>
          <p:cNvSpPr/>
          <p:nvPr/>
        </p:nvSpPr>
        <p:spPr>
          <a:xfrm>
            <a:off x="4731748" y="1380028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63"/>
          <p:cNvSpPr/>
          <p:nvPr/>
        </p:nvSpPr>
        <p:spPr>
          <a:xfrm>
            <a:off x="4515464" y="1321380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9" name="Google Shape;829;p63"/>
          <p:cNvSpPr/>
          <p:nvPr/>
        </p:nvSpPr>
        <p:spPr>
          <a:xfrm>
            <a:off x="4515464" y="1764368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63"/>
          <p:cNvSpPr/>
          <p:nvPr/>
        </p:nvSpPr>
        <p:spPr>
          <a:xfrm>
            <a:off x="6267285" y="119662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63"/>
          <p:cNvSpPr/>
          <p:nvPr/>
        </p:nvSpPr>
        <p:spPr>
          <a:xfrm>
            <a:off x="6386004" y="119662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2" name="Google Shape;832;p63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3" name="Google Shape;833;p63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4" name="Google Shape;834;p63"/>
          <p:cNvSpPr/>
          <p:nvPr/>
        </p:nvSpPr>
        <p:spPr>
          <a:xfrm>
            <a:off x="6179002" y="131815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5" name="Google Shape;835;p63"/>
          <p:cNvSpPr/>
          <p:nvPr/>
        </p:nvSpPr>
        <p:spPr>
          <a:xfrm>
            <a:off x="6595165" y="176779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6" name="Google Shape;836;p63"/>
          <p:cNvSpPr/>
          <p:nvPr/>
        </p:nvSpPr>
        <p:spPr>
          <a:xfrm>
            <a:off x="6395286" y="137680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7" name="Google Shape;837;p63"/>
          <p:cNvSpPr/>
          <p:nvPr/>
        </p:nvSpPr>
        <p:spPr>
          <a:xfrm>
            <a:off x="6179002" y="131815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8" name="Google Shape;838;p63"/>
          <p:cNvSpPr/>
          <p:nvPr/>
        </p:nvSpPr>
        <p:spPr>
          <a:xfrm>
            <a:off x="6179002" y="176114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839" name="Google Shape;839;p6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3"/>
          <p:cNvSpPr/>
          <p:nvPr/>
        </p:nvSpPr>
        <p:spPr>
          <a:xfrm>
            <a:off x="8070252" y="1307544"/>
            <a:ext cx="264664" cy="423677"/>
          </a:xfrm>
          <a:custGeom>
            <a:avLst/>
            <a:gdLst/>
            <a:ahLst/>
            <a:cxnLst/>
            <a:rect l="l" t="t" r="r" b="b"/>
            <a:pathLst>
              <a:path w="539" h="863" extrusionOk="0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1" name="Google Shape;841;p63"/>
          <p:cNvSpPr/>
          <p:nvPr/>
        </p:nvSpPr>
        <p:spPr>
          <a:xfrm>
            <a:off x="8144945" y="1388900"/>
            <a:ext cx="132577" cy="127643"/>
          </a:xfrm>
          <a:custGeom>
            <a:avLst/>
            <a:gdLst/>
            <a:ahLst/>
            <a:cxnLst/>
            <a:rect l="l" t="t" r="r" b="b"/>
            <a:pathLst>
              <a:path w="270" h="260" extrusionOk="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42" name="Google Shape;842;p63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63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4" name="Google Shape;844;p63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Acquisition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45" name="Google Shape;845;p63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Development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46" name="Google Shape;846;p63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Retention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47" name="Google Shape;847;p63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8" name="Google Shape;848;p63"/>
          <p:cNvSpPr/>
          <p:nvPr/>
        </p:nvSpPr>
        <p:spPr>
          <a:xfrm>
            <a:off x="3717875" y="3072925"/>
            <a:ext cx="23850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Machine Learning Solutions</a:t>
            </a: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Clustering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Regression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Random Forest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Deep Neural Net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49" name="Google Shape;849;p63"/>
          <p:cNvSpPr/>
          <p:nvPr/>
        </p:nvSpPr>
        <p:spPr>
          <a:xfrm>
            <a:off x="6351900" y="3072925"/>
            <a:ext cx="25044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Probabilistic Models:</a:t>
            </a:r>
            <a:endParaRPr sz="1200" b="1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Pareto/NBD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BG/NBD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BG/BB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Survival Curves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50" name="Google Shape;850;p6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4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do you go from here?</a:t>
            </a:r>
            <a:endParaRPr lang="en-GB"/>
          </a:p>
        </p:txBody>
      </p:sp>
      <p:sp>
        <p:nvSpPr>
          <p:cNvPr id="856" name="Google Shape;856;p64"/>
          <p:cNvSpPr/>
          <p:nvPr/>
        </p:nvSpPr>
        <p:spPr>
          <a:xfrm>
            <a:off x="437600" y="1258100"/>
            <a:ext cx="2292900" cy="62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Today</a:t>
            </a:r>
            <a:endParaRPr sz="2400" b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57" name="Google Shape;857;p64"/>
          <p:cNvSpPr/>
          <p:nvPr/>
        </p:nvSpPr>
        <p:spPr>
          <a:xfrm>
            <a:off x="3425550" y="1258100"/>
            <a:ext cx="2292900" cy="62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Tomorrow</a:t>
            </a:r>
            <a:endParaRPr sz="2400" b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58" name="Google Shape;858;p64"/>
          <p:cNvSpPr/>
          <p:nvPr/>
        </p:nvSpPr>
        <p:spPr>
          <a:xfrm>
            <a:off x="6413500" y="1258100"/>
            <a:ext cx="2292900" cy="6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Next Year</a:t>
            </a:r>
            <a:endParaRPr sz="2400" b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59" name="Google Shape;859;p64"/>
          <p:cNvSpPr/>
          <p:nvPr/>
        </p:nvSpPr>
        <p:spPr>
          <a:xfrm>
            <a:off x="4376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Identify your objectives, aligned to business strategy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Investigate how customer data is stored, labeled, and formatted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60" name="Google Shape;860;p64"/>
          <p:cNvSpPr/>
          <p:nvPr/>
        </p:nvSpPr>
        <p:spPr>
          <a:xfrm>
            <a:off x="342555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Begin exploring predictions to customer behavior using pre-fab models (building from scratch only if needed)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61" name="Google Shape;861;p64"/>
          <p:cNvSpPr/>
          <p:nvPr/>
        </p:nvSpPr>
        <p:spPr>
          <a:xfrm>
            <a:off x="64135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Utilize tools and partnerships to push toward automation and new insights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Evaluate customer response to strategy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62" name="Google Shape;862;p6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5"/>
          <p:cNvSpPr txBox="1"/>
          <p:nvPr/>
        </p:nvSpPr>
        <p:spPr>
          <a:xfrm>
            <a:off x="179300" y="470625"/>
            <a:ext cx="8370900" cy="28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4A86E8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Top ways to </a:t>
            </a:r>
            <a:r>
              <a:rPr lang="en-GB" sz="3600" b="1">
                <a:solidFill>
                  <a:srgbClr val="4A86E8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action</a:t>
            </a:r>
            <a:r>
              <a:rPr lang="en-GB" sz="3600" b="1">
                <a:solidFill>
                  <a:srgbClr val="4A86E8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off of LTV</a:t>
            </a:r>
            <a:endParaRPr sz="3600" b="1">
              <a:solidFill>
                <a:srgbClr val="4A86E8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A86E8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oogle Sans" panose="020B0503030502040204"/>
              <a:buAutoNum type="arabicPeriod"/>
            </a:pP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Bidding (UAC for Value)</a:t>
            </a: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oogle Sans" panose="020B0503030502040204"/>
              <a:buAutoNum type="arabicPeriod"/>
            </a:pP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Re-engagement</a:t>
            </a: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oogle Sans" panose="020B0503030502040204"/>
              <a:buAutoNum type="arabicPeriod"/>
            </a:pP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Feature </a:t>
            </a: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Selection</a:t>
            </a: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oogle Sans" panose="020B0503030502040204"/>
              <a:buAutoNum type="arabicPeriod"/>
            </a:pP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Acquire customers similar to your best customers, raising the average LTV of your whole entire customer base!</a:t>
            </a: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68" name="Google Shape;868;p65"/>
          <p:cNvSpPr txBox="1"/>
          <p:nvPr/>
        </p:nvSpPr>
        <p:spPr>
          <a:xfrm>
            <a:off x="7856125" y="743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/>
          <p:nvPr>
            <p:ph type="title"/>
          </p:nvPr>
        </p:nvSpPr>
        <p:spPr>
          <a:xfrm>
            <a:off x="344805" y="264160"/>
            <a:ext cx="7797165" cy="760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long-term </a:t>
            </a:r>
            <a:r>
              <a:rPr lang="en-US" altLang="en-GB"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plan for maximum profit</a:t>
            </a:r>
            <a:r>
              <a:rPr lang="en-GB"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altLang="en-GB"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</a:t>
            </a:r>
            <a:r>
              <a:rPr lang="en-GB">
                <a:solidFill>
                  <a:schemeClr val="tx1">
                    <a:lumMod val="50000"/>
                  </a:schemeClr>
                </a:solidFill>
                <a:sym typeface="+mn-ea"/>
              </a:rPr>
              <a:t>Cyclistic</a:t>
            </a:r>
            <a:endParaRPr lang="en-GB" altLang="en-GB"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Roboto" panose="02000000000000000000"/>
              <a:ea typeface="Roboto" panose="02000000000000000000"/>
              <a:cs typeface="Roboto" panose="02000000000000000000"/>
              <a:sym typeface="+mn-ea"/>
            </a:endParaRPr>
          </a:p>
        </p:txBody>
      </p:sp>
      <p:sp>
        <p:nvSpPr>
          <p:cNvPr id="462" name="Google Shape;462;p48"/>
          <p:cNvSpPr/>
          <p:nvPr/>
        </p:nvSpPr>
        <p:spPr>
          <a:xfrm>
            <a:off x="323850" y="915670"/>
            <a:ext cx="6026785" cy="4375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How do annual members and casual riders use  </a:t>
            </a:r>
            <a:r>
              <a:rPr lang="en-GB">
                <a:sym typeface="+mn-ea"/>
              </a:rPr>
              <a:t>Cyclistic</a:t>
            </a:r>
            <a:r>
              <a:rPr lang="en-US" altLang="en-GB">
                <a:sym typeface="+mn-ea"/>
              </a:rPr>
              <a:t> </a:t>
            </a:r>
            <a:r>
              <a:rPr lang="en-GB">
                <a:sym typeface="+mn-ea"/>
              </a:rPr>
              <a:t>bikes differently?</a:t>
            </a:r>
            <a:r>
              <a:rPr lang="en-US" altLang="en-GB" sz="18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US" altLang="en-GB" sz="18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467785" y="1491360"/>
            <a:ext cx="8159400" cy="2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Cyclistic</a:t>
            </a:r>
            <a:r>
              <a:rPr lang="en-US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have a fleet of 5,824 bicycles and 692 stations across</a:t>
            </a: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Customer segment of this compant single-ride passes, full-day passes, and annual memberships</a:t>
            </a: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Customers who purchase single-ride or full-day passes are referred to as casual riders and who purchase annual memberships are Cyclistic members.</a:t>
            </a: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Finance analysts have concluded that annual members are much more profitable than casual riders.</a:t>
            </a: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BY analyzing the Cyclistic historical bike trip data to identify trends and test this Hypothesis  and make a proposal based on this</a:t>
            </a: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6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 lang="en-GB"/>
          </a:p>
        </p:txBody>
      </p:sp>
      <p:sp>
        <p:nvSpPr>
          <p:cNvPr id="874" name="Google Shape;874;p6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Google Shape;469;p49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 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$140.00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$80,000,000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80%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$30.25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18.00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$5,000,000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4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$14.75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81.86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470" name="Google Shape;470;p49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</a:t>
            </a: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Level 1: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This is the most basic output of LTV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The most basic output is a prediction of the future revenue you will get from your current customers.</a:t>
            </a: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471" name="Google Shape;471;p49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9"/>
          <p:cNvSpPr/>
          <p:nvPr/>
        </p:nvSpPr>
        <p:spPr>
          <a:xfrm>
            <a:off x="4551300" y="3681075"/>
            <a:ext cx="1859700" cy="4548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300" tIns="34300" rIns="34300" bIns="34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3" name="Google Shape;473;p4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Google Shape;478;p50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 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Chance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 of Churn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$140.00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$80,000,000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80%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$30.25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18.00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$5,000,000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4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$14.75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80%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81.86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50%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479" name="Google Shape;479;p50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</a:t>
            </a: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Level 1: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This is the most basic output of LTV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The most basic output is a prediction of the future revenue you will get from your current customers.</a:t>
            </a: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480" name="Google Shape;480;p50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" name="Google Shape;486;p51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Acquisition Channel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 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UAC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$150.00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$80,000,000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80%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Social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$130.25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Organic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18.00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$5,000,000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Channel 4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$24.75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Channel 5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$12.00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81.86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487" name="Google Shape;487;p51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2: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Looking at LTV by Acquisition Channel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Most people stop here, but you can go a lot further.</a:t>
            </a: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488" name="Google Shape;488;p51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1"/>
          <p:cNvSpPr txBox="1"/>
          <p:nvPr/>
        </p:nvSpPr>
        <p:spPr>
          <a:xfrm>
            <a:off x="79338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4" name="Google Shape;494;p52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Device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 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App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$150.00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$40,000,000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40%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Mobile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$130.25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Desktop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81.86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495" name="Google Shape;495;p52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2: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Looking at LTV by Acquisition Channel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Learn your most valuable devices</a:t>
            </a: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496" name="Google Shape;496;p52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2"/>
          <p:cNvSpPr txBox="1"/>
          <p:nvPr/>
        </p:nvSpPr>
        <p:spPr>
          <a:xfrm>
            <a:off x="78874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" name="Google Shape;502;p53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First Product Category Purchased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 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Romantic Comedy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$150.00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$51,000,000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64%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Horror Film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$77.99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$18,000,000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22.5%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Action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52.10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$6,000,000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7.5%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Drama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$19.72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$4,000,000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Other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$12.00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$4,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000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140.00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503" name="Google Shape;503;p53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4A86E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3: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Segmenting customers differently, looking for additional insights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solidFill>
                  <a:schemeClr val="dk2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504" name="Google Shape;504;p53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3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6" name="Google Shape;506;p5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Google Shape;511;p54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First Product Category Purchased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 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Chance of Churn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Romantic Comedy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$150.00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$51,000,000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64%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40%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Horror Film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$77.99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$18,000,000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22.5%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Action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52.10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$6,000,000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7.5%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Drama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$19.72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$4,000,000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Other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$12.00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$4,000,000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140.00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20%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512" name="Google Shape;512;p54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4A86E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3: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Segmenting customers differently, looking for additional insights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solidFill>
                  <a:schemeClr val="dk2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513" name="Google Shape;513;p54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4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5" name="Google Shape;515;p5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" name="Google Shape;520;p55"/>
          <p:cNvGraphicFramePr/>
          <p:nvPr/>
        </p:nvGraphicFramePr>
        <p:xfrm>
          <a:off x="817555" y="15872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Most often category purchased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 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Romantic Comedy Lovers</a:t>
                      </a:r>
                      <a:endParaRPr sz="1100" b="0">
                        <a:solidFill>
                          <a:schemeClr val="dk1"/>
                        </a:solidFill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$250.00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$31,000,000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39%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Action Lovers</a:t>
                      </a:r>
                      <a:endParaRPr sz="1100" b="0">
                        <a:solidFill>
                          <a:schemeClr val="dk1"/>
                        </a:solidFill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$65.73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$29,000,000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36%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Drama Lovers</a:t>
                      </a:r>
                      <a:endParaRPr sz="1100" b="0">
                        <a:solidFill>
                          <a:schemeClr val="dk1"/>
                        </a:solidFill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51.10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$11,000,000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14%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Other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$18.40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$5,000,000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6%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Horror Film Lovers</a:t>
                      </a:r>
                      <a:endParaRPr sz="1100" b="0">
                        <a:solidFill>
                          <a:schemeClr val="dk1"/>
                        </a:solidFill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$4,000,000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140.00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521" name="Google Shape;521;p55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4A86E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3: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Segmenting customers differently, looking for additional insights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solidFill>
                  <a:schemeClr val="dk2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This answers what product types brought your best customers coming back.</a:t>
            </a:r>
            <a:endParaRPr sz="1200">
              <a:solidFill>
                <a:schemeClr val="dk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522" name="Google Shape;522;p55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5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6179</Words>
  <Application>WPS Presentation</Application>
  <PresentationFormat/>
  <Paragraphs>700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Arial</vt:lpstr>
      <vt:lpstr>SimSun</vt:lpstr>
      <vt:lpstr>Wingdings</vt:lpstr>
      <vt:lpstr>Arial</vt:lpstr>
      <vt:lpstr>Roboto</vt:lpstr>
      <vt:lpstr>Google Sans</vt:lpstr>
      <vt:lpstr>Helvetica Neue Light</vt:lpstr>
      <vt:lpstr>Google Sans Medium</vt:lpstr>
      <vt:lpstr>Open Sans</vt:lpstr>
      <vt:lpstr>Montserrat</vt:lpstr>
      <vt:lpstr>Thonburi</vt:lpstr>
      <vt:lpstr>Open Sans SemiBold</vt:lpstr>
      <vt:lpstr>Calibri</vt:lpstr>
      <vt:lpstr>Roboto Light</vt:lpstr>
      <vt:lpstr>Quicksand</vt:lpstr>
      <vt:lpstr>Microsoft YaHei</vt:lpstr>
      <vt:lpstr>汉仪旗黑</vt:lpstr>
      <vt:lpstr>Arial Unicode MS</vt:lpstr>
      <vt:lpstr>Helvetica Neue</vt:lpstr>
      <vt:lpstr>宋体-简</vt:lpstr>
      <vt:lpstr>Google GBO Template</vt:lpstr>
      <vt:lpstr>PowerPoint 演示文稿</vt:lpstr>
      <vt:lpstr>A long-term plan for maximum profit for Cyclistic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Understanding LTV allows you to segment your customer base, and tailor your approach.</vt:lpstr>
      <vt:lpstr>PowerPoint 演示文稿</vt:lpstr>
      <vt:lpstr>PowerPoint 演示文稿</vt:lpstr>
      <vt:lpstr>Why is the work worth it? </vt:lpstr>
      <vt:lpstr>There are many inputs to a good CLV model</vt:lpstr>
      <vt:lpstr>There are many inputs to a good CLV model</vt:lpstr>
      <vt:lpstr>There are many inputs to a good CLV model</vt:lpstr>
      <vt:lpstr>There are many inputs to a good CLV model</vt:lpstr>
      <vt:lpstr>Where do you go from here?</vt:lpstr>
      <vt:lpstr>PowerPoint 演示文稿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mehadihassansaki</cp:lastModifiedBy>
  <cp:revision>4</cp:revision>
  <dcterms:created xsi:type="dcterms:W3CDTF">2023-01-27T13:21:07Z</dcterms:created>
  <dcterms:modified xsi:type="dcterms:W3CDTF">2023-01-27T13:21:07Z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B32BE4A7EC2740D29CEDFB77FD1099BA</vt:lpwstr>
  </property>
  <property fmtid="{D5CDD505-2E9C-101B-9397-08002B2CF9AE}" pid="3" name="KSOProductBuildVer">
    <vt:lpwstr>1033-4.9.0.7859</vt:lpwstr>
  </property>
</Properties>
</file>