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1" r:id="rId7"/>
    <p:sldId id="276" r:id="rId8"/>
    <p:sldId id="277" r:id="rId9"/>
    <p:sldId id="278" r:id="rId10"/>
    <p:sldId id="279" r:id="rId11"/>
    <p:sldId id="280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5143500"/>
  <p:notesSz cx="6858000" cy="9144000"/>
  <p:embeddedFontLst>
    <p:embeddedFont>
      <p:font typeface="Roboto" panose="02000000000000000000"/>
      <p:regular r:id="rId33"/>
    </p:embeddedFont>
    <p:embeddedFont>
      <p:font typeface="Google Sans" panose="020B0503030502040204"/>
      <p:regular r:id="rId34"/>
    </p:embeddedFont>
    <p:embeddedFont>
      <p:font typeface="Helvetica Neue Light" panose="020B0604020202020204"/>
      <p:regular r:id="rId35"/>
    </p:embeddedFont>
    <p:embeddedFont>
      <p:font typeface="Google Sans Medium"/>
      <p:regular r:id="rId36"/>
    </p:embeddedFont>
    <p:embeddedFont>
      <p:font typeface="Open Sans" panose="020B0606030504020204"/>
      <p:regular r:id="rId37"/>
    </p:embeddedFont>
    <p:embeddedFont>
      <p:font typeface="Open Sans SemiBold"/>
      <p:regular r:id="rId38"/>
    </p:embeddedFont>
    <p:embeddedFont>
      <p:font typeface="Roboto Light" panose="02000000000000000000"/>
      <p:regular r:id="rId39"/>
    </p:embeddedFont>
    <p:embeddedFont>
      <p:font typeface="Quicksand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BF6AF3F-0343-4A23-BE9C-02CC7B9B73EC}" styleName="Table_0">
    <a:wholeTbl>
      <a:tcTxStyle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ACACA"/>
          </a:solidFill>
        </a:fill>
      </a:tcStyle>
    </a:band1V>
    <a:band2V>
      <a:tcStyle>
        <a:tcBdr/>
      </a:tcStyle>
    </a:band2V>
    <a:lastCol>
      <a:tcTxStyle b="on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8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lang="en-GB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40eaf783b_0_3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40eaf783b_0_3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out here is FS. Bc often if LTV isn't actionable it's bc what we need is FS!</a:t>
            </a:r>
            <a:endParaRPr lang="en-GB"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stats and machine learning are built in!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if LTV isn't actionable, it's usually bc what they actually need is feature selection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Will comment that we do not own these models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40eaf783b_0_7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40eaf783b_0_7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340c7254a_0_14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340c7254a_0_1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340c7254a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340c7254a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340c7254a_0_14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340c7254a_0_14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340c7254a_0_15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340c7254a_0_15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6340c7254a_0_15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6340c7254a_0_15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340c7254a_0_15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340c7254a_0_15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40eaf783b_0_2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40eaf783b_0_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40eaf783b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Comment here: -looking into the future -- can say oh hey burger king your goal was 150 million? With 95% accuracy, i can see that you are going to be $50 mm short of that if you keep things the same now.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Points here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-basic output: blue box. Doing this with really high accuracy.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-segments, top 20%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-really high accuracy- about 90% accurate or higher.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-looking into the future - help with customer goal, use movies anywhere as an example</a:t>
            </a:r>
            <a:endParaRPr lang="en-GB"/>
          </a:p>
        </p:txBody>
      </p:sp>
      <p:sp>
        <p:nvSpPr>
          <p:cNvPr id="467" name="Google Shape;467;g640eaf783b_0_8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40eaf783b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I'm calling out that you can use LTV to figure out the chance of churn. This will leave you room to segway into reegnagement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Point here: alot of ppeople think that LTV is just an acquisition play, but its also a retention play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76" name="Google Shape;476;g640eaf783b_0_15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40eaf783b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Maybe also, only focusing on the top 20% of customers.</a:t>
            </a:r>
            <a:endParaRPr lang="en-GB"/>
          </a:p>
        </p:txBody>
      </p:sp>
      <p:sp>
        <p:nvSpPr>
          <p:cNvPr id="484" name="Google Shape;484;g640eaf783b_0_21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0eaf783b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will comment here: how many of you know if an app or a web user is more valuable to your client? Now you know.</a:t>
            </a:r>
            <a:endParaRPr lang="en-GB"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92" name="Google Shape;492;g640eaf783b_0_27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0eaf783b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Movies anywhere is the example here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 out here is that we could also look at just app users, in addition to just looking at top 20% of customers.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 panose="02000000000000000000"/>
              <a:buChar char="-"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Can see which types of movies bring in your best customers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0" name="Google Shape;500;g640eaf783b_0_36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40eaf783b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Chance of churn= 1-p-alve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P-alive is their chance of coming </a:t>
            </a:r>
            <a:r>
              <a:rPr lang="en-GB"/>
              <a:t>back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call out here is that LTV can predict the chance of someone churning. Therefore we know who to retarget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Roboto" panose="02000000000000000000"/>
              <a:buChar char="-"/>
            </a:pPr>
            <a:r>
              <a:rPr lang="en-GB" sz="1050">
                <a:solidFill>
                  <a:srgbClr val="3C4043"/>
                </a:solidFill>
                <a:highlight>
                  <a:srgbClr val="FFFFFF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Chance of churn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9" name="Google Shape;509;g640eaf783b_0_43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640eaf783b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/>
              <a:t>Now let’s look at most often purchased</a:t>
            </a:r>
            <a:endParaRPr lang="en-GB"/>
          </a:p>
        </p:txBody>
      </p:sp>
      <p:sp>
        <p:nvSpPr>
          <p:cNvPr id="518" name="Google Shape;518;g640eaf783b_0_50:notes"/>
          <p:cNvSpPr/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lang="en-GB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2"/>
          <p:cNvSpPr txBox="1"/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07" name="Google Shape;107;p12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Red">
  <p:cSld name="TITLE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grpSp>
        <p:nvGrpSpPr>
          <p:cNvPr id="144" name="Google Shape;144;p1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45" name="Google Shape;145;p1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57" name="Google Shape;157;p17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69" name="Google Shape;169;p18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83" name="Google Shape;183;p19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85" name="Google Shape;185;p19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195" name="Google Shape;195;p2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" name="Google Shape;228;p24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3C4043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46" name="Google Shape;246;p26"/>
          <p:cNvSpPr txBox="1"/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73" name="Google Shape;273;p2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286" name="Google Shape;286;p2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 b="0" i="0" u="none" strike="noStrike" cap="none">
                <a:solidFill>
                  <a:srgbClr val="D5D5D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96" name="Google Shape;296;p30"/>
          <p:cNvSpPr txBox="1"/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313" name="Google Shape;313;p3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avLst/>
              <a:gdLst/>
              <a:ahLst/>
              <a:cxnLst/>
              <a:rect l="l" t="t" r="r" b="b"/>
              <a:pathLst>
                <a:path w="91125" h="63750" extrusionOk="0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avLst/>
              <a:gdLst/>
              <a:ahLst/>
              <a:cxnLst/>
              <a:rect l="l" t="t" r="r" b="b"/>
              <a:pathLst>
                <a:path w="24938" h="41438" extrusionOk="0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avLst/>
              <a:gdLst/>
              <a:ahLst/>
              <a:cxnLst/>
              <a:rect l="l" t="t" r="r" b="b"/>
              <a:pathLst>
                <a:path w="23813" h="41251" extrusionOk="0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avLst/>
              <a:gdLst/>
              <a:ahLst/>
              <a:cxnLst/>
              <a:rect l="l" t="t" r="r" b="b"/>
              <a:pathLst>
                <a:path w="29438" h="54750" extrusionOk="0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avLst/>
              <a:gdLst/>
              <a:ahLst/>
              <a:cxnLst/>
              <a:rect l="l" t="t" r="r" b="b"/>
              <a:pathLst>
                <a:path w="26626" h="54750" extrusionOk="0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avLst/>
              <a:gdLst/>
              <a:ahLst/>
              <a:cxnLst/>
              <a:rect l="l" t="t" r="r" b="b"/>
              <a:pathLst>
                <a:path w="25125" h="57376" extrusionOk="0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rgbClr val="66666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5" name="Google Shape;365;p35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 panose="02000000000000000000"/>
              <a:buChar char="•"/>
              <a:defRPr sz="900" i="0" u="none" strike="noStrike" cap="none">
                <a:solidFill>
                  <a:srgbClr val="3C40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366" name="Google Shape;366;p35"/>
          <p:cNvSpPr txBox="1"/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/>
          <a:srcRect r="-4482"/>
          <a:stretch>
            <a:fillRect/>
          </a:stretch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Google Shape;379;p36"/>
          <p:cNvSpPr txBox="1"/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384" name="Google Shape;384;p37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85" name="Google Shape;385;p37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6" name="Google Shape;386;p37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400" name="Google Shape;400;p38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BDC1C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412" name="Google Shape;412;p39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39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426" name="Google Shape;426;p40"/>
          <p:cNvSpPr txBox="1"/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8" name="Google Shape;428;p40"/>
          <p:cNvSpPr txBox="1"/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600">
                <a:solidFill>
                  <a:srgbClr val="D5D5D5"/>
                </a:solidFill>
              </a:defRPr>
            </a:lvl9pPr>
          </a:lstStyle>
          <a:p/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/>
          <a:srcRect r="-4482"/>
          <a:stretch>
            <a:fillRect/>
          </a:stretch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1">
  <p:cSld name="BLANK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GIF">
  <p:cSld name="OBJECT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1pPr>
            <a:lvl2pPr marL="914400" lvl="1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2pPr>
            <a:lvl3pPr marL="1371600" lvl="2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6pPr>
            <a:lvl7pPr marL="3200400" lvl="6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7pPr>
            <a:lvl8pPr marL="3657600" lvl="7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85750" rtl="0">
              <a:spcBef>
                <a:spcPts val="2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4" name="Google Shape;64;p7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●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○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 panose="02000000000000000000"/>
              <a:buChar char="■"/>
              <a:defRPr sz="1100" b="0" i="0" u="none" strike="noStrike" cap="none">
                <a:solidFill>
                  <a:srgbClr val="5F636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 panose="020B0604020202020204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 panose="020B0604020202020204"/>
              <a:ea typeface="Helvetica Neue Light" panose="020B0604020202020204"/>
              <a:cs typeface="Helvetica Neue Light" panose="020B0604020202020204"/>
              <a:sym typeface="Helvetica Neue Light" panose="020B0604020202020204"/>
            </a:endParaRPr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 panose="020B0503030502040204"/>
              <a:buNone/>
              <a:defRPr sz="3600" b="0" i="0" u="none" strike="noStrike" cap="none">
                <a:solidFill>
                  <a:srgbClr val="FFFFFF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3600" b="0" i="0" u="none" strike="noStrike" cap="none">
                <a:solidFill>
                  <a:schemeClr val="lt1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6" Type="http://schemas.openxmlformats.org/officeDocument/2006/relationships/theme" Target="../theme/theme1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 panose="02000000000000000000"/>
              <a:buChar char="•"/>
              <a:defRPr sz="900" b="0" i="0" u="none" strike="noStrike" cap="none">
                <a:solidFill>
                  <a:srgbClr val="80868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 panose="020B0503030502040204"/>
              <a:buNone/>
              <a:defRPr sz="2400" b="0" i="0" u="none" strike="noStrike" cap="none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 panose="020B0604020202020204"/>
              <a:buNone/>
              <a:defRPr sz="4200" b="0" i="0" u="none" strike="noStrike" cap="none">
                <a:solidFill>
                  <a:srgbClr val="000000"/>
                </a:solidFill>
                <a:latin typeface="Helvetica Neue Light" panose="020B0604020202020204"/>
                <a:ea typeface="Helvetica Neue Light" panose="020B0604020202020204"/>
                <a:cs typeface="Helvetica Neue Light" panose="020B0604020202020204"/>
                <a:sym typeface="Helvetica Neue Light" panose="020B0604020202020204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r>
              <a:rPr lang="en-GB" sz="600" b="0" i="0" u="none" strike="noStrike" cap="none">
                <a:solidFill>
                  <a:srgbClr val="D9D9D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5.xml"/><Relationship Id="rId3" Type="http://schemas.openxmlformats.org/officeDocument/2006/relationships/hyperlink" Target="https://github.com/scikit-learn/scikit-learn" TargetMode="External"/><Relationship Id="rId2" Type="http://schemas.openxmlformats.org/officeDocument/2006/relationships/hyperlink" Target="https://github.com/CamDavidsonPilon/lifelines" TargetMode="External"/><Relationship Id="rId1" Type="http://schemas.openxmlformats.org/officeDocument/2006/relationships/hyperlink" Target="https://github.com/CamDavidsonPilon/lifetimes" TargetMode="Externa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Mehadi Hassan Saki</a:t>
            </a:r>
            <a:r>
              <a:rPr 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/ </a:t>
            </a: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Jan</a:t>
            </a:r>
            <a:r>
              <a:rPr 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</a:t>
            </a:r>
            <a:r>
              <a:rPr lang="en-US" altLang="en-GB" sz="18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24, 2023</a:t>
            </a:r>
            <a:endParaRPr lang="en-US" altLang="en-GB" sz="18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40" y="1275715"/>
            <a:ext cx="8310245" cy="14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Case Study: How Does a Bike-Share Navigate Speedy Success?</a:t>
            </a:r>
            <a:endParaRPr lang="en-GB" sz="3200">
              <a:solidFill>
                <a:srgbClr val="3C4043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Converting casual rider to anaual subscriber</a:t>
            </a:r>
            <a:r>
              <a:rPr lang="en-US" alt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</a:t>
            </a:r>
            <a:endParaRPr lang="en-US" altLang="en-GB" sz="24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0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Chance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of Churn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50%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79" name="Google Shape;479;p50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</a:t>
            </a: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Level 1: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This is the most basic output of LTV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480" name="Google Shape;480;p50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1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Acquisition Channel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UAC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$80,000,000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80%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Social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Organic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18.00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4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$24.75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Channel 5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87" name="Google Shape;487;p51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2: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Looking at LTV by Acquisition Channel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/>
                <a:ea typeface="Open Sans SemiBold"/>
                <a:cs typeface="Open Sans SemiBold"/>
                <a:sym typeface="Open Sans SemiBold"/>
              </a:rPr>
              <a:t>Most people stop here, but you can go a lot further.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488" name="Google Shape;488;p51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/>
          <p:nvPr/>
        </p:nvSpPr>
        <p:spPr>
          <a:xfrm>
            <a:off x="79338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52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Device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 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App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Mobile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$130.25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$30,000,000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Desktop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81.86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495" name="Google Shape;495;p52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2: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Looking at LTV by Acquisition Channel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/>
                <a:ea typeface="Open Sans SemiBold"/>
                <a:cs typeface="Open Sans SemiBold"/>
                <a:sym typeface="Open Sans SemiBold"/>
              </a:rPr>
              <a:t>Learn your most valuable devices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496" name="Google Shape;496;p52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2"/>
          <p:cNvSpPr txBox="1"/>
          <p:nvPr/>
        </p:nvSpPr>
        <p:spPr>
          <a:xfrm>
            <a:off x="7887400" y="0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53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First Product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</a:t>
                      </a: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000</a:t>
                      </a: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03" name="Google Shape;503;p53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04" name="Google Shape;504;p53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3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5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Google Shape;511;p54"/>
          <p:cNvGraphicFramePr/>
          <p:nvPr/>
        </p:nvGraphicFramePr>
        <p:xfrm>
          <a:off x="893755" y="14348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471300"/>
                <a:gridCol w="1471300"/>
                <a:gridCol w="1471300"/>
                <a:gridCol w="1471300"/>
                <a:gridCol w="1471300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First Product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Chance of Churn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40%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$77.99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52.10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7.5%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$19.72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$12.00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20%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12" name="Google Shape;512;p54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chart below looks at what brought in the top 20% of customers. 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13" name="Google Shape;513;p54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741725" y="694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5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p55"/>
          <p:cNvGraphicFramePr/>
          <p:nvPr/>
        </p:nvGraphicFramePr>
        <p:xfrm>
          <a:off x="817555" y="1587202"/>
          <a:ext cx="7356500" cy="300000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839125"/>
                <a:gridCol w="1839125"/>
                <a:gridCol w="1839125"/>
                <a:gridCol w="1839125"/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Most often category purchased</a:t>
                      </a:r>
                      <a:endParaRPr sz="1100" b="0" i="0" u="none" strike="noStrike" cap="none">
                        <a:solidFill>
                          <a:schemeClr val="lt1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One Year Expected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 Future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 Customer Value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Percent of Total Equity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Romantic Comedy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$250.00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$31,000,000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39%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Action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$65.73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$29,000,000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36%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Drama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i="0" u="none" strike="noStrike" cap="none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</a:t>
                      </a: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51.10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$11,000,000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14%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Other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$18.40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$5,000,000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Horror Film Lovers</a:t>
                      </a:r>
                      <a:endParaRPr sz="1100" b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$10.00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$4,000,000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5%</a:t>
                      </a: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5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140.00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 i="0" u="none" strike="noStrike" cap="none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$</a:t>
                      </a: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80,000,000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GB" sz="1100" b="0"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100%</a:t>
                      </a:r>
                      <a:endParaRPr sz="1100" b="0"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/>
                </a:tc>
              </a:tr>
            </a:tbl>
          </a:graphicData>
        </a:graphic>
      </p:graphicFrame>
      <p:sp>
        <p:nvSpPr>
          <p:cNvPr id="521" name="Google Shape;521;p55"/>
          <p:cNvSpPr txBox="1"/>
          <p:nvPr/>
        </p:nvSpPr>
        <p:spPr>
          <a:xfrm>
            <a:off x="416575" y="211447"/>
            <a:ext cx="83094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4A86E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 Level 3: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Segmenting customers differently, looking for additional insights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This answers what product types brought your best customers coming back.</a:t>
            </a:r>
            <a:endParaRPr sz="1200">
              <a:solidFill>
                <a:schemeClr val="dk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22" name="Google Shape;522;p55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>
            <p:ph type="title" idx="4294967295"/>
          </p:nvPr>
        </p:nvSpPr>
        <p:spPr>
          <a:xfrm>
            <a:off x="454225" y="445025"/>
            <a:ext cx="824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600">
                <a:solidFill>
                  <a:schemeClr val="dk2"/>
                </a:solidFill>
              </a:rPr>
              <a:t>Understanding</a:t>
            </a:r>
            <a:r>
              <a:rPr lang="en-GB" sz="2600">
                <a:solidFill>
                  <a:schemeClr val="dk2"/>
                </a:solidFill>
              </a:rPr>
              <a:t> LTV allows you to segment your customer base, and tailor your approach.</a:t>
            </a:r>
            <a:endParaRPr lang="en-GB" sz="2600">
              <a:solidFill>
                <a:schemeClr val="dk2"/>
              </a:solidFill>
            </a:endParaRPr>
          </a:p>
        </p:txBody>
      </p:sp>
      <p:sp>
        <p:nvSpPr>
          <p:cNvPr id="529" name="Google Shape;529;p56"/>
          <p:cNvSpPr/>
          <p:nvPr/>
        </p:nvSpPr>
        <p:spPr>
          <a:xfrm>
            <a:off x="3534675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3749655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3964636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2" name="Google Shape;532;p56"/>
          <p:cNvSpPr/>
          <p:nvPr/>
        </p:nvSpPr>
        <p:spPr>
          <a:xfrm>
            <a:off x="4179616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4394597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4609578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4824558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5039539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254519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5469500" y="2519176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9" name="Google Shape;539;p56"/>
          <p:cNvSpPr/>
          <p:nvPr/>
        </p:nvSpPr>
        <p:spPr>
          <a:xfrm>
            <a:off x="3534675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0" name="Google Shape;540;p56"/>
          <p:cNvSpPr/>
          <p:nvPr/>
        </p:nvSpPr>
        <p:spPr>
          <a:xfrm>
            <a:off x="3749655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3964636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4179616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4394597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4" name="Google Shape;544;p56"/>
          <p:cNvSpPr/>
          <p:nvPr/>
        </p:nvSpPr>
        <p:spPr>
          <a:xfrm>
            <a:off x="4609578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5" name="Google Shape;545;p56"/>
          <p:cNvSpPr/>
          <p:nvPr/>
        </p:nvSpPr>
        <p:spPr>
          <a:xfrm>
            <a:off x="4824558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6" name="Google Shape;546;p56"/>
          <p:cNvSpPr/>
          <p:nvPr/>
        </p:nvSpPr>
        <p:spPr>
          <a:xfrm>
            <a:off x="5039539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7" name="Google Shape;547;p56"/>
          <p:cNvSpPr/>
          <p:nvPr/>
        </p:nvSpPr>
        <p:spPr>
          <a:xfrm>
            <a:off x="5254519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5469500" y="278186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9" name="Google Shape;549;p56"/>
          <p:cNvSpPr/>
          <p:nvPr/>
        </p:nvSpPr>
        <p:spPr>
          <a:xfrm>
            <a:off x="3534675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3749655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1" name="Google Shape;551;p56"/>
          <p:cNvSpPr/>
          <p:nvPr/>
        </p:nvSpPr>
        <p:spPr>
          <a:xfrm>
            <a:off x="3964636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2" name="Google Shape;552;p56"/>
          <p:cNvSpPr/>
          <p:nvPr/>
        </p:nvSpPr>
        <p:spPr>
          <a:xfrm>
            <a:off x="4179616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3" name="Google Shape;553;p56"/>
          <p:cNvSpPr/>
          <p:nvPr/>
        </p:nvSpPr>
        <p:spPr>
          <a:xfrm>
            <a:off x="4394597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4" name="Google Shape;554;p56"/>
          <p:cNvSpPr/>
          <p:nvPr/>
        </p:nvSpPr>
        <p:spPr>
          <a:xfrm>
            <a:off x="4609578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5" name="Google Shape;555;p56"/>
          <p:cNvSpPr/>
          <p:nvPr/>
        </p:nvSpPr>
        <p:spPr>
          <a:xfrm>
            <a:off x="4824558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6" name="Google Shape;556;p56"/>
          <p:cNvSpPr/>
          <p:nvPr/>
        </p:nvSpPr>
        <p:spPr>
          <a:xfrm>
            <a:off x="5039539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7" name="Google Shape;557;p56"/>
          <p:cNvSpPr/>
          <p:nvPr/>
        </p:nvSpPr>
        <p:spPr>
          <a:xfrm>
            <a:off x="5254519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8" name="Google Shape;558;p56"/>
          <p:cNvSpPr/>
          <p:nvPr/>
        </p:nvSpPr>
        <p:spPr>
          <a:xfrm>
            <a:off x="5469500" y="3044553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56"/>
          <p:cNvSpPr/>
          <p:nvPr/>
        </p:nvSpPr>
        <p:spPr>
          <a:xfrm>
            <a:off x="3534675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0" name="Google Shape;560;p56"/>
          <p:cNvSpPr/>
          <p:nvPr/>
        </p:nvSpPr>
        <p:spPr>
          <a:xfrm>
            <a:off x="3749655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1" name="Google Shape;561;p56"/>
          <p:cNvSpPr/>
          <p:nvPr/>
        </p:nvSpPr>
        <p:spPr>
          <a:xfrm>
            <a:off x="3964636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2" name="Google Shape;562;p56"/>
          <p:cNvSpPr/>
          <p:nvPr/>
        </p:nvSpPr>
        <p:spPr>
          <a:xfrm>
            <a:off x="4179616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3" name="Google Shape;563;p56"/>
          <p:cNvSpPr/>
          <p:nvPr/>
        </p:nvSpPr>
        <p:spPr>
          <a:xfrm>
            <a:off x="4394597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4609578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4824558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5039539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5254519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5469500" y="3307241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534675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49655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964636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4179616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4394597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4609578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4824558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5039539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5254519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5469500" y="3569929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3534675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3749655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3964636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4179616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4394597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4609578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4824558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5039539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254519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8" name="Google Shape;588;p56"/>
          <p:cNvSpPr/>
          <p:nvPr/>
        </p:nvSpPr>
        <p:spPr>
          <a:xfrm>
            <a:off x="5469500" y="3832617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9" name="Google Shape;589;p56"/>
          <p:cNvSpPr/>
          <p:nvPr/>
        </p:nvSpPr>
        <p:spPr>
          <a:xfrm>
            <a:off x="3534675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3749655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3964636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2" name="Google Shape;592;p56"/>
          <p:cNvSpPr/>
          <p:nvPr/>
        </p:nvSpPr>
        <p:spPr>
          <a:xfrm>
            <a:off x="4179616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4394597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4" name="Google Shape;594;p56"/>
          <p:cNvSpPr/>
          <p:nvPr/>
        </p:nvSpPr>
        <p:spPr>
          <a:xfrm>
            <a:off x="4609578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5" name="Google Shape;595;p56"/>
          <p:cNvSpPr/>
          <p:nvPr/>
        </p:nvSpPr>
        <p:spPr>
          <a:xfrm>
            <a:off x="4824558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5039539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7" name="Google Shape;597;p56"/>
          <p:cNvSpPr/>
          <p:nvPr/>
        </p:nvSpPr>
        <p:spPr>
          <a:xfrm>
            <a:off x="5254519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8" name="Google Shape;598;p56"/>
          <p:cNvSpPr/>
          <p:nvPr/>
        </p:nvSpPr>
        <p:spPr>
          <a:xfrm>
            <a:off x="5469500" y="4095305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3534675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0" name="Google Shape;600;p56"/>
          <p:cNvSpPr/>
          <p:nvPr/>
        </p:nvSpPr>
        <p:spPr>
          <a:xfrm>
            <a:off x="3749655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1" name="Google Shape;601;p56"/>
          <p:cNvSpPr/>
          <p:nvPr/>
        </p:nvSpPr>
        <p:spPr>
          <a:xfrm>
            <a:off x="3964636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4179616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3" name="Google Shape;603;p56"/>
          <p:cNvSpPr/>
          <p:nvPr/>
        </p:nvSpPr>
        <p:spPr>
          <a:xfrm>
            <a:off x="4394597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4" name="Google Shape;604;p56"/>
          <p:cNvSpPr/>
          <p:nvPr/>
        </p:nvSpPr>
        <p:spPr>
          <a:xfrm>
            <a:off x="4609578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5" name="Google Shape;605;p56"/>
          <p:cNvSpPr/>
          <p:nvPr/>
        </p:nvSpPr>
        <p:spPr>
          <a:xfrm>
            <a:off x="4824558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39539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5254519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5469500" y="1993800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48A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3534675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3749655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3964636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4179616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394597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4" name="Google Shape;614;p56"/>
          <p:cNvSpPr/>
          <p:nvPr/>
        </p:nvSpPr>
        <p:spPr>
          <a:xfrm>
            <a:off x="4609578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5" name="Google Shape;615;p56"/>
          <p:cNvSpPr/>
          <p:nvPr/>
        </p:nvSpPr>
        <p:spPr>
          <a:xfrm>
            <a:off x="4824558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5039539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5254519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469500" y="2256488"/>
            <a:ext cx="181799" cy="176794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19" name="Google Shape;619;p56"/>
          <p:cNvGrpSpPr/>
          <p:nvPr/>
        </p:nvGrpSpPr>
        <p:grpSpPr>
          <a:xfrm>
            <a:off x="6457200" y="1939900"/>
            <a:ext cx="2493225" cy="1779350"/>
            <a:chOff x="6457200" y="1330300"/>
            <a:chExt cx="2493225" cy="1779350"/>
          </a:xfrm>
        </p:grpSpPr>
        <p:sp>
          <p:nvSpPr>
            <p:cNvPr id="620" name="Google Shape;620;p56"/>
            <p:cNvSpPr txBox="1"/>
            <p:nvPr/>
          </p:nvSpPr>
          <p:spPr>
            <a:xfrm>
              <a:off x="6900525" y="2373450"/>
              <a:ext cx="20499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Likely to churn,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EA4335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incentivise</a:t>
              </a:r>
              <a:endParaRPr sz="1800">
                <a:solidFill>
                  <a:srgbClr val="EA4335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endParaRPr>
            </a:p>
          </p:txBody>
        </p:sp>
        <p:sp>
          <p:nvSpPr>
            <p:cNvPr id="621" name="Google Shape;621;p56"/>
            <p:cNvSpPr txBox="1"/>
            <p:nvPr/>
          </p:nvSpPr>
          <p:spPr>
            <a:xfrm>
              <a:off x="6457200" y="1330300"/>
              <a:ext cx="2340900" cy="9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Good traction,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34A853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engage</a:t>
              </a:r>
              <a:r>
                <a:rPr lang="en-GB" sz="1800"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 </a:t>
              </a:r>
              <a:r>
                <a:rPr lang="en-GB" sz="1800">
                  <a:solidFill>
                    <a:srgbClr val="666666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&amp; </a:t>
              </a:r>
              <a:r>
                <a:rPr lang="en-GB" sz="1800">
                  <a:solidFill>
                    <a:srgbClr val="34A853"/>
                  </a:solidFill>
                  <a:latin typeface="Roboto Light" panose="02000000000000000000"/>
                  <a:ea typeface="Roboto Light" panose="02000000000000000000"/>
                  <a:cs typeface="Roboto Light" panose="02000000000000000000"/>
                  <a:sym typeface="Roboto Light" panose="02000000000000000000"/>
                </a:rPr>
                <a:t>upsell</a:t>
              </a:r>
              <a:endParaRPr sz="1800">
                <a:solidFill>
                  <a:srgbClr val="34A853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endParaRPr>
            </a:p>
          </p:txBody>
        </p:sp>
      </p:grpSp>
      <p:sp>
        <p:nvSpPr>
          <p:cNvPr id="622" name="Google Shape;622;p56"/>
          <p:cNvSpPr txBox="1"/>
          <p:nvPr/>
        </p:nvSpPr>
        <p:spPr>
          <a:xfrm>
            <a:off x="785375" y="3695575"/>
            <a:ext cx="2404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9800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Activate</a:t>
            </a:r>
            <a:r>
              <a:rPr lang="en-GB" sz="18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</a:t>
            </a:r>
            <a:endParaRPr sz="18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inactive customers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sp>
        <p:nvSpPr>
          <p:cNvPr id="623" name="Google Shape;623;p56"/>
          <p:cNvSpPr txBox="1"/>
          <p:nvPr/>
        </p:nvSpPr>
        <p:spPr>
          <a:xfrm>
            <a:off x="579100" y="1965225"/>
            <a:ext cx="2165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A86E8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Acquire</a:t>
            </a:r>
            <a:r>
              <a:rPr lang="en-GB" sz="18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</a:t>
            </a: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more 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who </a:t>
            </a:r>
            <a:r>
              <a:rPr lang="en-GB" sz="1800" i="1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act</a:t>
            </a:r>
            <a:r>
              <a:rPr lang="en-GB" sz="1800">
                <a:solidFill>
                  <a:srgbClr val="666666"/>
                </a:solidFill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 like them</a:t>
            </a:r>
            <a:endParaRPr sz="1800">
              <a:solidFill>
                <a:srgbClr val="666666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624" name="Google Shape;624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3501541" flipH="1">
            <a:off x="5994909" y="3653475"/>
            <a:ext cx="739999" cy="63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8373366" flipH="1">
            <a:off x="2511089" y="1755309"/>
            <a:ext cx="734388" cy="65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7002501" flipH="1">
            <a:off x="2418272" y="3331223"/>
            <a:ext cx="590055" cy="65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-3682038" flipH="1">
            <a:off x="5842481" y="2579795"/>
            <a:ext cx="739994" cy="6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/>
          <p:nvPr/>
        </p:nvSpPr>
        <p:spPr>
          <a:xfrm>
            <a:off x="431114" y="494972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Tools for </a:t>
            </a: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LTV</a:t>
            </a:r>
            <a:r>
              <a:rPr lang="en-GB" sz="2400">
                <a:solidFill>
                  <a:srgbClr val="3C4043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Modeling</a:t>
            </a:r>
            <a:endParaRPr sz="2400">
              <a:solidFill>
                <a:srgbClr val="3C4043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graphicFrame>
        <p:nvGraphicFramePr>
          <p:cNvPr id="634" name="Google Shape;634;p57"/>
          <p:cNvGraphicFramePr/>
          <p:nvPr/>
        </p:nvGraphicFramePr>
        <p:xfrm>
          <a:off x="371250" y="1789700"/>
          <a:ext cx="8401500" cy="3000000"/>
        </p:xfrm>
        <a:graphic>
          <a:graphicData uri="http://schemas.openxmlformats.org/drawingml/2006/table">
            <a:tbl>
              <a:tblPr>
                <a:noFill/>
                <a:tableStyleId>{47759F7B-54D6-413E-ACD6-0FCB2DC4F396}</a:tableStyleId>
              </a:tblPr>
              <a:tblGrid>
                <a:gridCol w="2800500"/>
                <a:gridCol w="2800500"/>
                <a:gridCol w="2800500"/>
              </a:tblGrid>
              <a:tr h="51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BTYD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Survival Analysis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4285F4"/>
                          </a:solidFill>
                          <a:latin typeface="Google Sans" panose="020B0503030502040204"/>
                          <a:ea typeface="Google Sans" panose="020B0503030502040204"/>
                          <a:cs typeface="Google Sans" panose="020B0503030502040204"/>
                          <a:sym typeface="Google Sans" panose="020B0503030502040204"/>
                        </a:rPr>
                        <a:t>Feature Selection</a:t>
                      </a:r>
                      <a:endParaRPr b="1">
                        <a:solidFill>
                          <a:srgbClr val="4285F4"/>
                        </a:solidFill>
                        <a:latin typeface="Google Sans" panose="020B0503030502040204"/>
                        <a:ea typeface="Google Sans" panose="020B0503030502040204"/>
                        <a:cs typeface="Google Sans" panose="020B0503030502040204"/>
                        <a:sym typeface="Google Sans" panose="020B050303050204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Use recency/frequency/value models to extrapolate lifetime value in non-contractual setting.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1"/>
                        </a:rPr>
                        <a:t>lifetimes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Use predictors to determine probability at time </a:t>
                      </a:r>
                      <a:r>
                        <a:rPr lang="en-GB" sz="1100" i="1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 </a:t>
                      </a: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of user’s subscription being “alive”.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2"/>
                        </a:rPr>
                        <a:t>lifelines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>
                          <a:solidFill>
                            <a:srgbClr val="5F6368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Determine the most important in-app actions that correlate with lifetime value. 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1100" u="sng">
                          <a:solidFill>
                            <a:schemeClr val="hlink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  <a:hlinkClick r:id="rId3"/>
                        </a:rPr>
                        <a:t>scikit-learn</a:t>
                      </a: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5F6368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35" name="Google Shape;635;p57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8"/>
          <p:cNvSpPr txBox="1"/>
          <p:nvPr/>
        </p:nvSpPr>
        <p:spPr>
          <a:xfrm>
            <a:off x="5045275" y="101797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58"/>
          <p:cNvSpPr txBox="1"/>
          <p:nvPr/>
        </p:nvSpPr>
        <p:spPr>
          <a:xfrm>
            <a:off x="514501" y="199325"/>
            <a:ext cx="86295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AB6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data is needed for pLTV</a:t>
            </a:r>
            <a:endParaRPr sz="2800">
              <a:solidFill>
                <a:srgbClr val="00AB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AB6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2" name="Google Shape;642;p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4074" y="1430275"/>
            <a:ext cx="1535225" cy="16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76400" y="1385301"/>
            <a:ext cx="1535226" cy="15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47950" y="1298388"/>
            <a:ext cx="1752100" cy="17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8"/>
          <p:cNvSpPr txBox="1"/>
          <p:nvPr/>
        </p:nvSpPr>
        <p:spPr>
          <a:xfrm>
            <a:off x="304038" y="3346350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Unique identifier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7079395" y="3291538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Transaction value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465971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Date of transaction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8" name="Google Shape;648;p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654350" y="1430275"/>
            <a:ext cx="1566425" cy="1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8"/>
          <p:cNvSpPr txBox="1"/>
          <p:nvPr/>
        </p:nvSpPr>
        <p:spPr>
          <a:xfrm>
            <a:off x="2461950" y="3334312"/>
            <a:ext cx="19953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Install Date </a:t>
            </a:r>
            <a:endParaRPr sz="2400">
              <a:solidFill>
                <a:srgbClr val="66666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0" name="Google Shape;650;p5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the work worth it? </a:t>
            </a:r>
            <a:endParaRPr lang="en-GB"/>
          </a:p>
        </p:txBody>
      </p:sp>
      <p:sp>
        <p:nvSpPr>
          <p:cNvPr id="656" name="Google Shape;656;p59"/>
          <p:cNvSpPr/>
          <p:nvPr/>
        </p:nvSpPr>
        <p:spPr>
          <a:xfrm>
            <a:off x="4448250" y="2111400"/>
            <a:ext cx="8571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</a:t>
            </a:r>
            <a:endParaRPr sz="6000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602800" y="1402950"/>
            <a:ext cx="2810700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it’s not as hard as it used to be</a:t>
            </a:r>
            <a:endParaRPr sz="30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314525" y="1378625"/>
            <a:ext cx="3660300" cy="27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Better decide who to target and who to exclude from targeting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Refine product/service offering to highest value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Determine most </a:t>
            </a: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efficient</a:t>
            </a: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way to drive customer loyalty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Roboto" panose="02000000000000000000"/>
              <a:buChar char="●"/>
            </a:pPr>
            <a:r>
              <a:rPr lang="en-GB" sz="1600" i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Waste fewer marketing dollars</a:t>
            </a:r>
            <a:endParaRPr sz="1600" i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59" name="Google Shape;659;p5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type="title"/>
          </p:nvPr>
        </p:nvSpPr>
        <p:spPr>
          <a:xfrm>
            <a:off x="344805" y="264160"/>
            <a:ext cx="7797165" cy="76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long-term </a:t>
            </a:r>
            <a:r>
              <a:rPr lang="en-US" altLang="en-GB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plan for maximum profit</a:t>
            </a:r>
            <a:r>
              <a:rPr lang="en-GB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altLang="en-GB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</a:t>
            </a:r>
            <a:r>
              <a:rPr lang="en-GB">
                <a:solidFill>
                  <a:schemeClr val="tx1">
                    <a:lumMod val="50000"/>
                  </a:schemeClr>
                </a:solidFill>
                <a:sym typeface="+mn-ea"/>
              </a:rPr>
              <a:t>Cyclistic</a:t>
            </a:r>
            <a:endParaRPr lang="en-GB" altLang="en-GB">
              <a:solidFill>
                <a:schemeClr val="tx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Roboto" panose="02000000000000000000"/>
              <a:ea typeface="Roboto" panose="02000000000000000000"/>
              <a:cs typeface="Roboto" panose="02000000000000000000"/>
              <a:sym typeface="+mn-ea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323850" y="915670"/>
            <a:ext cx="6026785" cy="437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How do annual members and casual riders use  </a:t>
            </a:r>
            <a:r>
              <a:rPr lang="en-GB">
                <a:sym typeface="+mn-ea"/>
              </a:rPr>
              <a:t>Cyclistic</a:t>
            </a:r>
            <a:r>
              <a:rPr lang="en-US" altLang="en-GB">
                <a:sym typeface="+mn-ea"/>
              </a:rPr>
              <a:t> </a:t>
            </a:r>
            <a:r>
              <a:rPr lang="en-GB">
                <a:sym typeface="+mn-ea"/>
              </a:rPr>
              <a:t>bikes differently?</a:t>
            </a:r>
            <a:r>
              <a:rPr lang="en-US" altLang="en-GB" sz="18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altLang="en-GB" sz="18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467785" y="1491360"/>
            <a:ext cx="8159400" cy="2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Cyclistic</a:t>
            </a: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have a fleet of 5,824 bicycles and 692 stations across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Customer segment of this compant single-ride passes, full-day passes, and annual memberships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Customers who purchase single-ride or full-day passes are referred to as casual riders and who purchase annual memberships are Cyclistic members.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Finance analysts have concluded that annual members are much more profitable than casual riders.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BY analyzing the Cyclistic historical bike trip data to identify trends and test this Hypothesis  and make a proposal based on this</a:t>
            </a: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1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0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665" name="Google Shape;665;p60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6" name="Google Shape;666;p60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7" name="Google Shape;667;p60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69" name="Google Shape;669;p60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1" name="Google Shape;671;p60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2" name="Google Shape;672;p60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3" name="Google Shape;673;p60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4" name="Google Shape;674;p60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60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6" name="Google Shape;676;p60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7" name="Google Shape;677;p60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8" name="Google Shape;678;p60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9" name="Google Shape;679;p60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60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60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60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60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4" name="Google Shape;684;p60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60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6" name="Google Shape;686;p60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60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60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9" name="Google Shape;689;p60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60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1" name="Google Shape;691;p60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2" name="Google Shape;692;p60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60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60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60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60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97" name="Google Shape;697;p6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9" name="Google Shape;699;p60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00" name="Google Shape;700;p60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60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60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4" name="Google Shape;704;p60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05" name="Google Shape;705;p60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711" name="Google Shape;711;p61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3" name="Google Shape;713;p61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714" name="Google Shape;714;p61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5" name="Google Shape;715;p61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61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61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9" name="Google Shape;719;p61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61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61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2" name="Google Shape;722;p61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3" name="Google Shape;723;p61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4" name="Google Shape;724;p61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5" name="Google Shape;725;p61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61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61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8" name="Google Shape;728;p61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61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61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1" name="Google Shape;731;p61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2" name="Google Shape;732;p61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3" name="Google Shape;733;p61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4" name="Google Shape;734;p61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5" name="Google Shape;735;p61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6" name="Google Shape;736;p61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7" name="Google Shape;737;p61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8" name="Google Shape;738;p61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9" name="Google Shape;739;p61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0" name="Google Shape;740;p61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1" name="Google Shape;741;p61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2" name="Google Shape;742;p61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43" name="Google Shape;743;p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1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5" name="Google Shape;745;p61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46" name="Google Shape;746;p61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61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61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49" name="Google Shape;749;p61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50" name="Google Shape;750;p61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51" name="Google Shape;751;p61"/>
          <p:cNvSpPr/>
          <p:nvPr/>
        </p:nvSpPr>
        <p:spPr>
          <a:xfrm>
            <a:off x="1188150" y="2859200"/>
            <a:ext cx="2009700" cy="18816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 solutions predict these inputs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2" name="Google Shape;752;p61"/>
          <p:cNvSpPr/>
          <p:nvPr/>
        </p:nvSpPr>
        <p:spPr>
          <a:xfrm>
            <a:off x="3762175" y="28125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3" name="Google Shape;753;p61"/>
          <p:cNvSpPr/>
          <p:nvPr/>
        </p:nvSpPr>
        <p:spPr>
          <a:xfrm>
            <a:off x="6469925" y="2723325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4" name="Google Shape;754;p61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760" name="Google Shape;760;p62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5693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Repeat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1st Paid Action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Upgrade Subscription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Closed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Approval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2" name="Google Shape;762;p62"/>
          <p:cNvSpPr/>
          <p:nvPr/>
        </p:nvSpPr>
        <p:spPr>
          <a:xfrm>
            <a:off x="6260975" y="2376625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Long term spend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Churn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763" name="Google Shape;763;p62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64" name="Google Shape;764;p62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65" name="Google Shape;765;p62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6" name="Google Shape;766;p62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7" name="Google Shape;767;p62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8" name="Google Shape;768;p62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9" name="Google Shape;769;p62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0" name="Google Shape;770;p62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p62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62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3" name="Google Shape;773;p62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62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62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p62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62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62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9" name="Google Shape;779;p62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0" name="Google Shape;780;p62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1" name="Google Shape;781;p62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p62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62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62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62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6" name="Google Shape;786;p62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62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62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62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62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1" name="Google Shape;791;p62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92" name="Google Shape;792;p6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2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4" name="Google Shape;794;p62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95" name="Google Shape;795;p62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62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7" name="Google Shape;797;p62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799" name="Google Shape;799;p62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00" name="Google Shape;800;p62"/>
          <p:cNvSpPr/>
          <p:nvPr/>
        </p:nvSpPr>
        <p:spPr>
          <a:xfrm>
            <a:off x="3914675" y="2866550"/>
            <a:ext cx="2009700" cy="18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digital behavior &amp; pre-fab ML analysis helps predict this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01" name="Google Shape;801;p62"/>
          <p:cNvSpPr/>
          <p:nvPr/>
        </p:nvSpPr>
        <p:spPr>
          <a:xfrm>
            <a:off x="6610175" y="2866550"/>
            <a:ext cx="2009700" cy="18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</a:t>
            </a: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ransactional behavior helps predict this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02" name="Google Shape;802;p62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62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inputs to a good CLV model</a:t>
            </a:r>
            <a:endParaRPr lang="en-GB"/>
          </a:p>
        </p:txBody>
      </p:sp>
      <p:sp>
        <p:nvSpPr>
          <p:cNvPr id="809" name="Google Shape;809;p63"/>
          <p:cNvSpPr/>
          <p:nvPr/>
        </p:nvSpPr>
        <p:spPr>
          <a:xfrm>
            <a:off x="807075" y="2376631"/>
            <a:ext cx="26751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purchase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 Install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Subscription Sign Up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Lead Submitted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Application</a:t>
            </a:r>
            <a:endParaRPr sz="1200">
              <a:solidFill>
                <a:schemeClr val="accen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810" name="Google Shape;810;p63"/>
          <p:cNvCxnSpPr/>
          <p:nvPr/>
        </p:nvCxnSpPr>
        <p:spPr>
          <a:xfrm rot="10800000" flipH="1">
            <a:off x="1630399" y="1516377"/>
            <a:ext cx="6497400" cy="3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11" name="Google Shape;811;p63"/>
          <p:cNvSpPr txBox="1"/>
          <p:nvPr/>
        </p:nvSpPr>
        <p:spPr>
          <a:xfrm>
            <a:off x="7171225" y="1666275"/>
            <a:ext cx="2009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High Value Customer</a:t>
            </a:r>
            <a:endParaRPr sz="12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12" name="Google Shape;812;p63"/>
          <p:cNvSpPr/>
          <p:nvPr/>
        </p:nvSpPr>
        <p:spPr>
          <a:xfrm>
            <a:off x="2253185" y="119007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63"/>
          <p:cNvSpPr/>
          <p:nvPr/>
        </p:nvSpPr>
        <p:spPr>
          <a:xfrm>
            <a:off x="2371904" y="119007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4" name="Google Shape;814;p63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5" name="Google Shape;815;p63"/>
          <p:cNvSpPr/>
          <p:nvPr/>
        </p:nvSpPr>
        <p:spPr>
          <a:xfrm>
            <a:off x="2327654" y="131160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63"/>
          <p:cNvSpPr/>
          <p:nvPr/>
        </p:nvSpPr>
        <p:spPr>
          <a:xfrm>
            <a:off x="2164902" y="131160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63"/>
          <p:cNvSpPr/>
          <p:nvPr/>
        </p:nvSpPr>
        <p:spPr>
          <a:xfrm>
            <a:off x="2581065" y="176124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8" name="Google Shape;818;p63"/>
          <p:cNvSpPr/>
          <p:nvPr/>
        </p:nvSpPr>
        <p:spPr>
          <a:xfrm>
            <a:off x="2381186" y="137025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9" name="Google Shape;819;p63"/>
          <p:cNvSpPr/>
          <p:nvPr/>
        </p:nvSpPr>
        <p:spPr>
          <a:xfrm>
            <a:off x="2164902" y="131160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63"/>
          <p:cNvSpPr/>
          <p:nvPr/>
        </p:nvSpPr>
        <p:spPr>
          <a:xfrm>
            <a:off x="2164902" y="175459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1" name="Google Shape;821;p63"/>
          <p:cNvSpPr/>
          <p:nvPr/>
        </p:nvSpPr>
        <p:spPr>
          <a:xfrm>
            <a:off x="4603748" y="1199850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2" name="Google Shape;822;p63"/>
          <p:cNvSpPr/>
          <p:nvPr/>
        </p:nvSpPr>
        <p:spPr>
          <a:xfrm>
            <a:off x="4722467" y="1199850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3" name="Google Shape;823;p63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4" name="Google Shape;824;p63"/>
          <p:cNvSpPr/>
          <p:nvPr/>
        </p:nvSpPr>
        <p:spPr>
          <a:xfrm>
            <a:off x="4678217" y="1321380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5" name="Google Shape;825;p63"/>
          <p:cNvSpPr/>
          <p:nvPr/>
        </p:nvSpPr>
        <p:spPr>
          <a:xfrm>
            <a:off x="4515464" y="1321380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6" name="Google Shape;826;p63"/>
          <p:cNvSpPr/>
          <p:nvPr/>
        </p:nvSpPr>
        <p:spPr>
          <a:xfrm>
            <a:off x="4931627" y="1771019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63"/>
          <p:cNvSpPr/>
          <p:nvPr/>
        </p:nvSpPr>
        <p:spPr>
          <a:xfrm>
            <a:off x="4731748" y="1380028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63"/>
          <p:cNvSpPr/>
          <p:nvPr/>
        </p:nvSpPr>
        <p:spPr>
          <a:xfrm>
            <a:off x="4515464" y="1321380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63"/>
          <p:cNvSpPr/>
          <p:nvPr/>
        </p:nvSpPr>
        <p:spPr>
          <a:xfrm>
            <a:off x="4515464" y="1764368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63"/>
          <p:cNvSpPr/>
          <p:nvPr/>
        </p:nvSpPr>
        <p:spPr>
          <a:xfrm>
            <a:off x="6267285" y="1196625"/>
            <a:ext cx="214126" cy="189045"/>
          </a:xfrm>
          <a:custGeom>
            <a:avLst/>
            <a:gdLst/>
            <a:ahLst/>
            <a:cxnLst/>
            <a:rect l="l" t="t" r="r" b="b"/>
            <a:pathLst>
              <a:path w="992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41" y="141"/>
                </a:lnTo>
                <a:lnTo>
                  <a:pt x="76" y="216"/>
                </a:lnTo>
                <a:lnTo>
                  <a:pt x="33" y="302"/>
                </a:lnTo>
                <a:lnTo>
                  <a:pt x="11" y="399"/>
                </a:lnTo>
                <a:lnTo>
                  <a:pt x="1" y="496"/>
                </a:lnTo>
                <a:lnTo>
                  <a:pt x="1" y="927"/>
                </a:lnTo>
                <a:lnTo>
                  <a:pt x="130" y="927"/>
                </a:lnTo>
                <a:lnTo>
                  <a:pt x="130" y="496"/>
                </a:lnTo>
                <a:lnTo>
                  <a:pt x="130" y="421"/>
                </a:lnTo>
                <a:lnTo>
                  <a:pt x="152" y="356"/>
                </a:lnTo>
                <a:lnTo>
                  <a:pt x="184" y="291"/>
                </a:lnTo>
                <a:lnTo>
                  <a:pt x="238" y="238"/>
                </a:lnTo>
                <a:lnTo>
                  <a:pt x="292" y="184"/>
                </a:lnTo>
                <a:lnTo>
                  <a:pt x="356" y="151"/>
                </a:lnTo>
                <a:lnTo>
                  <a:pt x="421" y="130"/>
                </a:lnTo>
                <a:lnTo>
                  <a:pt x="572" y="130"/>
                </a:lnTo>
                <a:lnTo>
                  <a:pt x="636" y="151"/>
                </a:lnTo>
                <a:lnTo>
                  <a:pt x="701" y="184"/>
                </a:lnTo>
                <a:lnTo>
                  <a:pt x="755" y="238"/>
                </a:lnTo>
                <a:lnTo>
                  <a:pt x="798" y="291"/>
                </a:lnTo>
                <a:lnTo>
                  <a:pt x="841" y="356"/>
                </a:lnTo>
                <a:lnTo>
                  <a:pt x="863" y="421"/>
                </a:lnTo>
                <a:lnTo>
                  <a:pt x="863" y="496"/>
                </a:lnTo>
                <a:lnTo>
                  <a:pt x="841" y="927"/>
                </a:lnTo>
                <a:lnTo>
                  <a:pt x="970" y="938"/>
                </a:lnTo>
                <a:lnTo>
                  <a:pt x="992" y="496"/>
                </a:lnTo>
                <a:lnTo>
                  <a:pt x="981" y="399"/>
                </a:lnTo>
                <a:lnTo>
                  <a:pt x="960" y="302"/>
                </a:lnTo>
                <a:lnTo>
                  <a:pt x="906" y="216"/>
                </a:lnTo>
                <a:lnTo>
                  <a:pt x="852" y="141"/>
                </a:lnTo>
                <a:lnTo>
                  <a:pt x="776" y="76"/>
                </a:lnTo>
                <a:lnTo>
                  <a:pt x="690" y="33"/>
                </a:lnTo>
                <a:lnTo>
                  <a:pt x="593" y="1"/>
                </a:lnTo>
                <a:close/>
              </a:path>
            </a:pathLst>
          </a:custGeom>
          <a:solidFill>
            <a:srgbClr val="BA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63"/>
          <p:cNvSpPr/>
          <p:nvPr/>
        </p:nvSpPr>
        <p:spPr>
          <a:xfrm>
            <a:off x="6386004" y="1196625"/>
            <a:ext cx="216500" cy="189045"/>
          </a:xfrm>
          <a:custGeom>
            <a:avLst/>
            <a:gdLst/>
            <a:ahLst/>
            <a:cxnLst/>
            <a:rect l="l" t="t" r="r" b="b"/>
            <a:pathLst>
              <a:path w="1003" h="938" extrusionOk="0">
                <a:moveTo>
                  <a:pt x="399" y="1"/>
                </a:moveTo>
                <a:lnTo>
                  <a:pt x="302" y="33"/>
                </a:lnTo>
                <a:lnTo>
                  <a:pt x="216" y="76"/>
                </a:lnTo>
                <a:lnTo>
                  <a:pt x="151" y="141"/>
                </a:lnTo>
                <a:lnTo>
                  <a:pt x="86" y="216"/>
                </a:lnTo>
                <a:lnTo>
                  <a:pt x="43" y="302"/>
                </a:lnTo>
                <a:lnTo>
                  <a:pt x="11" y="399"/>
                </a:lnTo>
                <a:lnTo>
                  <a:pt x="0" y="496"/>
                </a:lnTo>
                <a:lnTo>
                  <a:pt x="0" y="927"/>
                </a:lnTo>
                <a:lnTo>
                  <a:pt x="129" y="927"/>
                </a:lnTo>
                <a:lnTo>
                  <a:pt x="129" y="496"/>
                </a:lnTo>
                <a:lnTo>
                  <a:pt x="140" y="421"/>
                </a:lnTo>
                <a:lnTo>
                  <a:pt x="162" y="356"/>
                </a:lnTo>
                <a:lnTo>
                  <a:pt x="194" y="291"/>
                </a:lnTo>
                <a:lnTo>
                  <a:pt x="237" y="238"/>
                </a:lnTo>
                <a:lnTo>
                  <a:pt x="291" y="184"/>
                </a:lnTo>
                <a:lnTo>
                  <a:pt x="356" y="151"/>
                </a:lnTo>
                <a:lnTo>
                  <a:pt x="420" y="130"/>
                </a:lnTo>
                <a:lnTo>
                  <a:pt x="571" y="130"/>
                </a:lnTo>
                <a:lnTo>
                  <a:pt x="647" y="151"/>
                </a:lnTo>
                <a:lnTo>
                  <a:pt x="711" y="184"/>
                </a:lnTo>
                <a:lnTo>
                  <a:pt x="765" y="238"/>
                </a:lnTo>
                <a:lnTo>
                  <a:pt x="808" y="291"/>
                </a:lnTo>
                <a:lnTo>
                  <a:pt x="840" y="356"/>
                </a:lnTo>
                <a:lnTo>
                  <a:pt x="862" y="421"/>
                </a:lnTo>
                <a:lnTo>
                  <a:pt x="873" y="496"/>
                </a:lnTo>
                <a:lnTo>
                  <a:pt x="851" y="927"/>
                </a:lnTo>
                <a:lnTo>
                  <a:pt x="981" y="938"/>
                </a:lnTo>
                <a:lnTo>
                  <a:pt x="1002" y="496"/>
                </a:lnTo>
                <a:lnTo>
                  <a:pt x="991" y="399"/>
                </a:lnTo>
                <a:lnTo>
                  <a:pt x="959" y="302"/>
                </a:lnTo>
                <a:lnTo>
                  <a:pt x="916" y="216"/>
                </a:lnTo>
                <a:lnTo>
                  <a:pt x="851" y="141"/>
                </a:lnTo>
                <a:lnTo>
                  <a:pt x="776" y="76"/>
                </a:lnTo>
                <a:lnTo>
                  <a:pt x="690" y="33"/>
                </a:lnTo>
                <a:lnTo>
                  <a:pt x="603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63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3" name="Google Shape;833;p63"/>
          <p:cNvSpPr/>
          <p:nvPr/>
        </p:nvSpPr>
        <p:spPr>
          <a:xfrm>
            <a:off x="6341754" y="1318155"/>
            <a:ext cx="365222" cy="532267"/>
          </a:xfrm>
          <a:custGeom>
            <a:avLst/>
            <a:gdLst/>
            <a:ahLst/>
            <a:cxnLst/>
            <a:rect l="l" t="t" r="r" b="b"/>
            <a:pathLst>
              <a:path w="1692" h="2641" extrusionOk="0">
                <a:moveTo>
                  <a:pt x="0" y="1"/>
                </a:moveTo>
                <a:lnTo>
                  <a:pt x="0" y="2640"/>
                </a:lnTo>
                <a:lnTo>
                  <a:pt x="1692" y="2640"/>
                </a:lnTo>
                <a:lnTo>
                  <a:pt x="1692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63"/>
          <p:cNvSpPr/>
          <p:nvPr/>
        </p:nvSpPr>
        <p:spPr>
          <a:xfrm>
            <a:off x="6179002" y="1318155"/>
            <a:ext cx="162969" cy="532267"/>
          </a:xfrm>
          <a:custGeom>
            <a:avLst/>
            <a:gdLst/>
            <a:ahLst/>
            <a:cxnLst/>
            <a:rect l="l" t="t" r="r" b="b"/>
            <a:pathLst>
              <a:path w="755" h="2641" extrusionOk="0">
                <a:moveTo>
                  <a:pt x="0" y="1"/>
                </a:moveTo>
                <a:lnTo>
                  <a:pt x="0" y="2640"/>
                </a:lnTo>
                <a:lnTo>
                  <a:pt x="754" y="2640"/>
                </a:lnTo>
                <a:lnTo>
                  <a:pt x="754" y="1"/>
                </a:lnTo>
                <a:close/>
              </a:path>
            </a:pathLst>
          </a:custGeom>
          <a:solidFill>
            <a:srgbClr val="CDD0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63"/>
          <p:cNvSpPr/>
          <p:nvPr/>
        </p:nvSpPr>
        <p:spPr>
          <a:xfrm>
            <a:off x="6595165" y="1767794"/>
            <a:ext cx="32810" cy="82631"/>
          </a:xfrm>
          <a:custGeom>
            <a:avLst/>
            <a:gdLst/>
            <a:ahLst/>
            <a:cxnLst/>
            <a:rect l="l" t="t" r="r" b="b"/>
            <a:pathLst>
              <a:path w="152" h="410" extrusionOk="0">
                <a:moveTo>
                  <a:pt x="1" y="0"/>
                </a:moveTo>
                <a:lnTo>
                  <a:pt x="1" y="409"/>
                </a:lnTo>
                <a:lnTo>
                  <a:pt x="152" y="409"/>
                </a:lnTo>
                <a:lnTo>
                  <a:pt x="152" y="0"/>
                </a:lnTo>
                <a:close/>
              </a:path>
            </a:pathLst>
          </a:custGeom>
          <a:solidFill>
            <a:srgbClr val="DF38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6" name="Google Shape;836;p63"/>
          <p:cNvSpPr/>
          <p:nvPr/>
        </p:nvSpPr>
        <p:spPr>
          <a:xfrm>
            <a:off x="6395286" y="1376803"/>
            <a:ext cx="32810" cy="299892"/>
          </a:xfrm>
          <a:custGeom>
            <a:avLst/>
            <a:gdLst/>
            <a:ahLst/>
            <a:cxnLst/>
            <a:rect l="l" t="t" r="r" b="b"/>
            <a:pathLst>
              <a:path w="152" h="1488" extrusionOk="0">
                <a:moveTo>
                  <a:pt x="0" y="1"/>
                </a:moveTo>
                <a:lnTo>
                  <a:pt x="0" y="1488"/>
                </a:lnTo>
                <a:lnTo>
                  <a:pt x="151" y="1488"/>
                </a:lnTo>
                <a:lnTo>
                  <a:pt x="151" y="1"/>
                </a:lnTo>
                <a:close/>
              </a:path>
            </a:pathLst>
          </a:custGeom>
          <a:solidFill>
            <a:srgbClr val="EA7A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p63"/>
          <p:cNvSpPr/>
          <p:nvPr/>
        </p:nvSpPr>
        <p:spPr>
          <a:xfrm>
            <a:off x="6179002" y="1318155"/>
            <a:ext cx="83967" cy="532267"/>
          </a:xfrm>
          <a:custGeom>
            <a:avLst/>
            <a:gdLst/>
            <a:ahLst/>
            <a:cxnLst/>
            <a:rect l="l" t="t" r="r" b="b"/>
            <a:pathLst>
              <a:path w="389" h="2641" extrusionOk="0">
                <a:moveTo>
                  <a:pt x="0" y="1"/>
                </a:moveTo>
                <a:lnTo>
                  <a:pt x="0" y="2640"/>
                </a:lnTo>
                <a:lnTo>
                  <a:pt x="388" y="2640"/>
                </a:lnTo>
                <a:lnTo>
                  <a:pt x="388" y="1"/>
                </a:lnTo>
                <a:close/>
              </a:path>
            </a:pathLst>
          </a:custGeom>
          <a:solidFill>
            <a:srgbClr val="DFE1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63"/>
          <p:cNvSpPr/>
          <p:nvPr/>
        </p:nvSpPr>
        <p:spPr>
          <a:xfrm>
            <a:off x="6179002" y="1761143"/>
            <a:ext cx="162969" cy="89282"/>
          </a:xfrm>
          <a:custGeom>
            <a:avLst/>
            <a:gdLst/>
            <a:ahLst/>
            <a:cxnLst/>
            <a:rect l="l" t="t" r="r" b="b"/>
            <a:pathLst>
              <a:path w="755" h="443" extrusionOk="0">
                <a:moveTo>
                  <a:pt x="388" y="1"/>
                </a:moveTo>
                <a:lnTo>
                  <a:pt x="0" y="442"/>
                </a:lnTo>
                <a:lnTo>
                  <a:pt x="754" y="442"/>
                </a:lnTo>
                <a:lnTo>
                  <a:pt x="388" y="1"/>
                </a:lnTo>
                <a:close/>
              </a:path>
            </a:pathLst>
          </a:custGeom>
          <a:solidFill>
            <a:srgbClr val="EF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4726" y="858054"/>
            <a:ext cx="930350" cy="134383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/>
          <p:nvPr/>
        </p:nvSpPr>
        <p:spPr>
          <a:xfrm>
            <a:off x="8070252" y="1307544"/>
            <a:ext cx="264664" cy="423677"/>
          </a:xfrm>
          <a:custGeom>
            <a:avLst/>
            <a:gdLst/>
            <a:ahLst/>
            <a:cxnLst/>
            <a:rect l="l" t="t" r="r" b="b"/>
            <a:pathLst>
              <a:path w="539" h="863" extrusionOk="0">
                <a:moveTo>
                  <a:pt x="270" y="0"/>
                </a:moveTo>
                <a:lnTo>
                  <a:pt x="216" y="11"/>
                </a:lnTo>
                <a:lnTo>
                  <a:pt x="151" y="33"/>
                </a:lnTo>
                <a:lnTo>
                  <a:pt x="108" y="65"/>
                </a:lnTo>
                <a:lnTo>
                  <a:pt x="65" y="108"/>
                </a:lnTo>
                <a:lnTo>
                  <a:pt x="32" y="151"/>
                </a:lnTo>
                <a:lnTo>
                  <a:pt x="11" y="205"/>
                </a:lnTo>
                <a:lnTo>
                  <a:pt x="0" y="270"/>
                </a:lnTo>
                <a:lnTo>
                  <a:pt x="11" y="323"/>
                </a:lnTo>
                <a:lnTo>
                  <a:pt x="32" y="388"/>
                </a:lnTo>
                <a:lnTo>
                  <a:pt x="86" y="474"/>
                </a:lnTo>
                <a:lnTo>
                  <a:pt x="151" y="582"/>
                </a:lnTo>
                <a:lnTo>
                  <a:pt x="216" y="701"/>
                </a:lnTo>
                <a:lnTo>
                  <a:pt x="248" y="765"/>
                </a:lnTo>
                <a:lnTo>
                  <a:pt x="259" y="841"/>
                </a:lnTo>
                <a:lnTo>
                  <a:pt x="270" y="862"/>
                </a:lnTo>
                <a:lnTo>
                  <a:pt x="313" y="744"/>
                </a:lnTo>
                <a:lnTo>
                  <a:pt x="366" y="636"/>
                </a:lnTo>
                <a:lnTo>
                  <a:pt x="431" y="517"/>
                </a:lnTo>
                <a:lnTo>
                  <a:pt x="507" y="388"/>
                </a:lnTo>
                <a:lnTo>
                  <a:pt x="528" y="345"/>
                </a:lnTo>
                <a:lnTo>
                  <a:pt x="539" y="291"/>
                </a:lnTo>
                <a:lnTo>
                  <a:pt x="539" y="248"/>
                </a:lnTo>
                <a:lnTo>
                  <a:pt x="528" y="194"/>
                </a:lnTo>
                <a:lnTo>
                  <a:pt x="507" y="151"/>
                </a:lnTo>
                <a:lnTo>
                  <a:pt x="485" y="108"/>
                </a:lnTo>
                <a:lnTo>
                  <a:pt x="453" y="76"/>
                </a:lnTo>
                <a:lnTo>
                  <a:pt x="410" y="43"/>
                </a:lnTo>
                <a:lnTo>
                  <a:pt x="366" y="22"/>
                </a:lnTo>
                <a:lnTo>
                  <a:pt x="313" y="11"/>
                </a:lnTo>
                <a:lnTo>
                  <a:pt x="270" y="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63"/>
          <p:cNvSpPr/>
          <p:nvPr/>
        </p:nvSpPr>
        <p:spPr>
          <a:xfrm>
            <a:off x="8144945" y="1388900"/>
            <a:ext cx="132577" cy="127643"/>
          </a:xfrm>
          <a:custGeom>
            <a:avLst/>
            <a:gdLst/>
            <a:ahLst/>
            <a:cxnLst/>
            <a:rect l="l" t="t" r="r" b="b"/>
            <a:pathLst>
              <a:path w="270" h="260" extrusionOk="0">
                <a:moveTo>
                  <a:pt x="130" y="1"/>
                </a:moveTo>
                <a:lnTo>
                  <a:pt x="97" y="97"/>
                </a:lnTo>
                <a:lnTo>
                  <a:pt x="0" y="108"/>
                </a:lnTo>
                <a:lnTo>
                  <a:pt x="76" y="162"/>
                </a:lnTo>
                <a:lnTo>
                  <a:pt x="54" y="259"/>
                </a:lnTo>
                <a:lnTo>
                  <a:pt x="130" y="216"/>
                </a:lnTo>
                <a:lnTo>
                  <a:pt x="216" y="259"/>
                </a:lnTo>
                <a:lnTo>
                  <a:pt x="194" y="162"/>
                </a:lnTo>
                <a:lnTo>
                  <a:pt x="270" y="97"/>
                </a:lnTo>
                <a:lnTo>
                  <a:pt x="173" y="97"/>
                </a:lnTo>
                <a:lnTo>
                  <a:pt x="1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42" name="Google Shape;842;p63"/>
          <p:cNvCxnSpPr/>
          <p:nvPr/>
        </p:nvCxnSpPr>
        <p:spPr>
          <a:xfrm>
            <a:off x="35780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63"/>
          <p:cNvCxnSpPr/>
          <p:nvPr/>
        </p:nvCxnSpPr>
        <p:spPr>
          <a:xfrm>
            <a:off x="6230875" y="2582900"/>
            <a:ext cx="0" cy="235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Google Shape;844;p63"/>
          <p:cNvSpPr txBox="1"/>
          <p:nvPr/>
        </p:nvSpPr>
        <p:spPr>
          <a:xfrm>
            <a:off x="1169950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Acquisition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5" name="Google Shape;845;p63"/>
          <p:cNvSpPr txBox="1"/>
          <p:nvPr/>
        </p:nvSpPr>
        <p:spPr>
          <a:xfrm>
            <a:off x="3911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Development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6" name="Google Shape;846;p63"/>
          <p:cNvSpPr txBox="1"/>
          <p:nvPr/>
        </p:nvSpPr>
        <p:spPr>
          <a:xfrm>
            <a:off x="6578075" y="2253500"/>
            <a:ext cx="2073900" cy="31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Retention</a:t>
            </a:r>
            <a:endParaRPr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47" name="Google Shape;847;p63"/>
          <p:cNvSpPr/>
          <p:nvPr/>
        </p:nvSpPr>
        <p:spPr>
          <a:xfrm>
            <a:off x="999525" y="2791700"/>
            <a:ext cx="2290200" cy="2031300"/>
          </a:xfrm>
          <a:prstGeom prst="rect">
            <a:avLst/>
          </a:prstGeom>
          <a:solidFill>
            <a:srgbClr val="FFFFFF">
              <a:alpha val="85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8" name="Google Shape;848;p63"/>
          <p:cNvSpPr/>
          <p:nvPr/>
        </p:nvSpPr>
        <p:spPr>
          <a:xfrm>
            <a:off x="3717875" y="3072925"/>
            <a:ext cx="23850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Machine Learning Solutions</a:t>
            </a: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Clustering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Regression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Random Forest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Deep Neural Net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49" name="Google Shape;849;p63"/>
          <p:cNvSpPr/>
          <p:nvPr/>
        </p:nvSpPr>
        <p:spPr>
          <a:xfrm>
            <a:off x="6351900" y="3072925"/>
            <a:ext cx="2504400" cy="14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Probabilistic Models:</a:t>
            </a:r>
            <a:endParaRPr sz="1200" b="1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Pareto/NBD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BG/NBD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BG/BB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" panose="02000000000000000000"/>
              <a:buChar char="-"/>
            </a:pPr>
            <a:r>
              <a:rPr lang="en-GB" sz="120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Survival Curves</a:t>
            </a:r>
            <a:endParaRPr sz="120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0" name="Google Shape;850;p63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4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do you go from here?</a:t>
            </a:r>
            <a:endParaRPr lang="en-GB"/>
          </a:p>
        </p:txBody>
      </p:sp>
      <p:sp>
        <p:nvSpPr>
          <p:cNvPr id="856" name="Google Shape;856;p64"/>
          <p:cNvSpPr/>
          <p:nvPr/>
        </p:nvSpPr>
        <p:spPr>
          <a:xfrm>
            <a:off x="437600" y="1258100"/>
            <a:ext cx="2292900" cy="62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Today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3425550" y="1258100"/>
            <a:ext cx="2292900" cy="62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Tomorrow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8" name="Google Shape;858;p64"/>
          <p:cNvSpPr/>
          <p:nvPr/>
        </p:nvSpPr>
        <p:spPr>
          <a:xfrm>
            <a:off x="6413500" y="1258100"/>
            <a:ext cx="2292900" cy="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Next Year</a:t>
            </a:r>
            <a:endParaRPr sz="2400" b="1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4376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Identify your objectives, aligned to business strategy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Investigate how customer data is stored, labeled, and formatted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0" name="Google Shape;860;p64"/>
          <p:cNvSpPr/>
          <p:nvPr/>
        </p:nvSpPr>
        <p:spPr>
          <a:xfrm>
            <a:off x="342555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Begin exploring predictions to customer behavior using pre-fab models (building from scratch only if needed)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413500" y="1975725"/>
            <a:ext cx="22929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Utilize tools and partnerships to push toward automation and new insights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Evaluate customer response to strategy</a:t>
            </a:r>
            <a:endParaRPr sz="1800" i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62" name="Google Shape;862;p64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/>
        </p:nvSpPr>
        <p:spPr>
          <a:xfrm>
            <a:off x="179300" y="470625"/>
            <a:ext cx="8370900" cy="28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Top ways to </a:t>
            </a: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action</a:t>
            </a:r>
            <a:r>
              <a:rPr lang="en-GB" sz="3600" b="1">
                <a:solidFill>
                  <a:srgbClr val="4A86E8"/>
                </a:solidFill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 off of LTV</a:t>
            </a:r>
            <a:endParaRPr sz="3600" b="1">
              <a:solidFill>
                <a:srgbClr val="4A86E8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A86E8"/>
              </a:solidFill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Bidding (UAC for Value)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Re-engagement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Feature </a:t>
            </a: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Selection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oogle Sans" panose="020B0503030502040204"/>
              <a:buAutoNum type="arabicPeriod"/>
            </a:pPr>
            <a:r>
              <a:rPr lang="en-GB" sz="2400">
                <a:latin typeface="Google Sans" panose="020B0503030502040204"/>
                <a:ea typeface="Google Sans" panose="020B0503030502040204"/>
                <a:cs typeface="Google Sans" panose="020B0503030502040204"/>
                <a:sym typeface="Google Sans" panose="020B0503030502040204"/>
              </a:rPr>
              <a:t>Acquire customers similar to your best customers, raising the average LTV of your whole entire customer base!</a:t>
            </a:r>
            <a:endParaRPr sz="2400">
              <a:latin typeface="Google Sans" panose="020B0503030502040204"/>
              <a:ea typeface="Google Sans" panose="020B0503030502040204"/>
              <a:cs typeface="Google Sans" panose="020B0503030502040204"/>
              <a:sym typeface="Google Sans" panose="020B0503030502040204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7856125" y="743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/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 lang="en-GB"/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p49"/>
          <p:cNvGraphicFramePr/>
          <p:nvPr/>
        </p:nvGraphicFramePr>
        <p:xfrm>
          <a:off x="611505" y="1131570"/>
          <a:ext cx="7830820" cy="374142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534931"/>
                <a:gridCol w="1106170"/>
                <a:gridCol w="1222375"/>
                <a:gridCol w="1760220"/>
                <a:gridCol w="907914"/>
              </a:tblGrid>
              <a:tr h="455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tx2"/>
                          </a:solidFill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Analysis</a:t>
                      </a:r>
                      <a:endParaRPr lang="en-US" sz="1100" b="0" i="0" u="none" strike="noStrike" cap="none">
                        <a:solidFill>
                          <a:schemeClr val="tx2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US" altLang="en-GB" sz="1100">
                          <a:solidFill>
                            <a:schemeClr val="tx2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Casual member</a:t>
                      </a:r>
                      <a:endParaRPr lang="en-US" altLang="en-GB" sz="1100" b="0">
                        <a:solidFill>
                          <a:schemeClr val="tx2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US" altLang="en-GB" sz="1100">
                          <a:solidFill>
                            <a:schemeClr val="tx2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Annual member</a:t>
                      </a:r>
                      <a:endParaRPr lang="en-US" altLang="en-GB" sz="1100" b="0">
                        <a:solidFill>
                          <a:schemeClr val="tx2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US" altLang="en-GB" sz="1100" b="0">
                          <a:solidFill>
                            <a:schemeClr val="tx2"/>
                          </a:solidFill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Total</a:t>
                      </a:r>
                      <a:endParaRPr lang="en-US" altLang="en-GB" sz="1100" b="0">
                        <a:solidFill>
                          <a:schemeClr val="tx2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-US" altLang="en-GB" sz="1100" b="0">
                          <a:solidFill>
                            <a:schemeClr val="tx2"/>
                          </a:solidFill>
                          <a:latin typeface="Open Sans" panose="020B0606030504020204"/>
                          <a:ea typeface="Open Sans" panose="020B0606030504020204"/>
                          <a:cs typeface="Open Sans" panose="020B0606030504020204"/>
                          <a:sym typeface="Open Sans" panose="020B0606030504020204"/>
                        </a:rPr>
                        <a:t>Unit</a:t>
                      </a:r>
                      <a:endParaRPr lang="en-US" altLang="en-GB" sz="1100" b="0">
                        <a:solidFill>
                          <a:schemeClr val="tx2"/>
                        </a:solidFill>
                        <a:latin typeface="Open Sans" panose="020B0606030504020204"/>
                        <a:ea typeface="Open Sans" panose="020B0606030504020204"/>
                        <a:cs typeface="Open Sans" panose="020B0606030504020204"/>
                        <a:sym typeface="Open Sans" panose="020B0606030504020204"/>
                      </a:endParaRPr>
                    </a:p>
                  </a:txBody>
                  <a:tcPr marL="15525" marR="15525" marT="15525" marB="15525" anchor="ctr">
                    <a:solidFill>
                      <a:srgbClr val="00000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US" altLang="en-GB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Total number of ride</a:t>
                      </a:r>
                      <a:endParaRPr lang="en-US" altLang="en-GB" sz="1100" b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endParaRPr lang="en-US" altLang="en-GB" sz="1100" b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US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689.783333</a:t>
                      </a: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US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Hour</a:t>
                      </a: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EFEFE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US" altLang="en-GB" sz="1100" b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Total  member</a:t>
                      </a:r>
                      <a:endParaRPr lang="en-US" altLang="en-GB" sz="1100" b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US" altLang="en-GB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Total Annual member</a:t>
                      </a:r>
                      <a:endParaRPr lang="en-US" altLang="en-GB" sz="1100" b="0">
                        <a:solidFill>
                          <a:schemeClr val="dk1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endParaRPr lang="en-US"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US" altLang="en-GB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Max Hour of ride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49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US" altLang="en-GB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Min Hour of ride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US" altLang="en-GB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Distinct num of MAX ride hr</a:t>
                      </a:r>
                      <a:endParaRPr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409575"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US" altLang="en-GB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Distinct num of min ride hr</a:t>
                      </a:r>
                      <a:endParaRPr lang="en-US"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US" altLang="en-GB" sz="110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Mean of ride hr</a:t>
                      </a:r>
                      <a:endParaRPr lang="en-US"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US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0.3266</a:t>
                      </a: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-US" sz="110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Hour</a:t>
                      </a: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  <a:tr h="356235"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-US" sz="1100" b="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Mode of ride hr</a:t>
                      </a:r>
                      <a:endParaRPr lang="en-US" sz="1100" b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endParaRPr lang="en-US" sz="110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470" name="Google Shape;470;p49"/>
          <p:cNvSpPr txBox="1"/>
          <p:nvPr/>
        </p:nvSpPr>
        <p:spPr>
          <a:xfrm>
            <a:off x="416574" y="363844"/>
            <a:ext cx="8310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LTV</a:t>
            </a:r>
            <a:r>
              <a:rPr lang="en-GB" sz="2400" b="1">
                <a:solidFill>
                  <a:srgbClr val="3367D6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Level 1:</a:t>
            </a:r>
            <a:r>
              <a:rPr lang="en-GB" sz="24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This is the most basic output of LTV</a:t>
            </a:r>
            <a:endParaRPr sz="24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r>
              <a:rPr lang="en-GB" sz="1200">
                <a:latin typeface="Open Sans SemiBold"/>
                <a:ea typeface="Open Sans SemiBold"/>
                <a:cs typeface="Open Sans SemiBold"/>
                <a:sym typeface="Open Sans SemiBold"/>
              </a:rPr>
              <a:t>The most basic output is a prediction of the future revenue you will get from your current customers.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 panose="020B0604020202020204"/>
              <a:buNone/>
            </a:pP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471" name="Google Shape;471;p49" descr="Google_2015_logo.svg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42903" y="4752956"/>
            <a:ext cx="686385" cy="23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9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38580" y="896620"/>
            <a:ext cx="28733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Delete bad data where ride hour is less then 0. total 94 data deleted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07540" y="1275715"/>
            <a:ext cx="53301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000"/>
              <a:t>Sn</a:t>
            </a:r>
            <a:r>
              <a:rPr lang="en-US" sz="2000"/>
              <a:t>	</a:t>
            </a:r>
            <a:r>
              <a:rPr lang="" altLang="en-US" sz="2000"/>
              <a:t>S</a:t>
            </a:r>
            <a:r>
              <a:rPr lang="en-US" sz="2000"/>
              <a:t>tatistic	</a:t>
            </a:r>
            <a:r>
              <a:rPr lang="" altLang="en-US" sz="2000"/>
              <a:t>                     </a:t>
            </a:r>
            <a:r>
              <a:rPr lang="en-US" sz="2000"/>
              <a:t>values</a:t>
            </a:r>
            <a:endParaRPr lang="en-US" sz="2000"/>
          </a:p>
          <a:p>
            <a:pPr algn="l"/>
            <a:endParaRPr lang="en-US" sz="2000"/>
          </a:p>
          <a:p>
            <a:pPr algn="l"/>
            <a:r>
              <a:rPr lang="en-US" sz="2000"/>
              <a:t>1	Mean	</a:t>
            </a:r>
            <a:r>
              <a:rPr lang="" altLang="en-US" sz="2000"/>
              <a:t>                        </a:t>
            </a:r>
            <a:r>
              <a:rPr lang="en-US" sz="2000"/>
              <a:t>0.33</a:t>
            </a:r>
            <a:endParaRPr lang="en-US" sz="2000"/>
          </a:p>
          <a:p>
            <a:pPr algn="l"/>
            <a:r>
              <a:rPr lang="en-US" sz="2000"/>
              <a:t>2	Max	</a:t>
            </a:r>
            <a:r>
              <a:rPr lang="" altLang="en-US" sz="2000"/>
              <a:t>                     </a:t>
            </a:r>
            <a:r>
              <a:rPr lang="en-US" sz="2000"/>
              <a:t>689.78</a:t>
            </a:r>
            <a:endParaRPr lang="en-US" sz="2000"/>
          </a:p>
          <a:p>
            <a:pPr algn="l"/>
            <a:r>
              <a:rPr lang="en-US" sz="2000"/>
              <a:t>3	Min	</a:t>
            </a:r>
            <a:r>
              <a:rPr lang="" altLang="en-US" sz="2000"/>
              <a:t>                              </a:t>
            </a:r>
            <a:r>
              <a:rPr lang="en-US" sz="2000"/>
              <a:t>0</a:t>
            </a:r>
            <a:endParaRPr lang="en-US" sz="2000"/>
          </a:p>
          <a:p>
            <a:pPr algn="l"/>
            <a:r>
              <a:rPr lang="en-US" sz="2000"/>
              <a:t>4	Total	</a:t>
            </a:r>
            <a:r>
              <a:rPr lang="" altLang="en-US" sz="2000"/>
              <a:t>                  </a:t>
            </a:r>
            <a:r>
              <a:rPr lang="en-US" sz="2000"/>
              <a:t>6453555</a:t>
            </a:r>
            <a:endParaRPr lang="en-US" sz="2000"/>
          </a:p>
          <a:p>
            <a:pPr algn="l"/>
            <a:r>
              <a:rPr lang="en-US" sz="2000"/>
              <a:t>5	Mode</a:t>
            </a:r>
            <a:r>
              <a:rPr lang="" altLang="en-US" sz="2000"/>
              <a:t>        </a:t>
            </a:r>
            <a:r>
              <a:rPr lang="en-US" sz="2000"/>
              <a:t>	</a:t>
            </a:r>
            <a:r>
              <a:rPr lang="" altLang="en-US" sz="2000"/>
              <a:t>     </a:t>
            </a:r>
            <a:r>
              <a:rPr lang="en-US" sz="2000"/>
              <a:t>0.083333</a:t>
            </a:r>
            <a:endParaRPr lang="en-US" sz="2000"/>
          </a:p>
          <a:p>
            <a:pPr algn="l"/>
            <a:r>
              <a:rPr lang="en-US" sz="2000"/>
              <a:t>6	standard_deviatio	2.97</a:t>
            </a:r>
            <a:endParaRPr lang="en-US" sz="2000"/>
          </a:p>
          <a:p>
            <a:pPr algn="l"/>
            <a:r>
              <a:rPr lang="en-US" sz="2000"/>
              <a:t>7	Variance	</a:t>
            </a:r>
            <a:r>
              <a:rPr lang="" altLang="en-US" sz="2000"/>
              <a:t>             </a:t>
            </a:r>
            <a:r>
              <a:rPr lang="en-US" sz="2000"/>
              <a:t>8.82</a:t>
            </a:r>
            <a:endParaRPr lang="en-US" sz="2000"/>
          </a:p>
          <a:p>
            <a:pPr algn="l"/>
            <a:r>
              <a:rPr lang="en-US" sz="2000"/>
              <a:t>8	Q1</a:t>
            </a:r>
            <a:r>
              <a:rPr lang="" altLang="en-US" sz="2000"/>
              <a:t>                                   </a:t>
            </a:r>
            <a:r>
              <a:rPr lang="en-US" sz="2000"/>
              <a:t>0.1</a:t>
            </a:r>
            <a:endParaRPr lang="en-US" sz="2000"/>
          </a:p>
          <a:p>
            <a:pPr algn="l"/>
            <a:r>
              <a:rPr lang="" altLang="en-US" sz="2000"/>
              <a:t>9</a:t>
            </a:r>
            <a:r>
              <a:rPr lang="en-US" sz="2000"/>
              <a:t>	Q3	</a:t>
            </a:r>
            <a:r>
              <a:rPr lang="" altLang="en-US" sz="2000"/>
              <a:t>                  </a:t>
            </a:r>
            <a:r>
              <a:rPr lang="en-US" sz="2000"/>
              <a:t>0.316667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4075" y="1635760"/>
            <a:ext cx="48120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                  </a:t>
            </a:r>
            <a:r>
              <a:rPr lang="en-US" altLang="en-US">
                <a:sym typeface="+mn-ea"/>
              </a:rPr>
              <a:t>Total ride     Total ride Hour           AV ride hr</a:t>
            </a:r>
            <a:endParaRPr lang="en-US"/>
          </a:p>
          <a:p>
            <a:r>
              <a:rPr lang="en-US"/>
              <a:t>casual	2680917	1183890.2401	0.4416</a:t>
            </a:r>
            <a:endParaRPr lang="en-US"/>
          </a:p>
          <a:p>
            <a:r>
              <a:rPr lang="en-US"/>
              <a:t>member	3772638	923599.4397	0.2448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907540" y="1347470"/>
            <a:ext cx="47548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For all user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week Day   Total Ride    Ride Hour                   AV ride Hr</a:t>
            </a:r>
            <a:endParaRPr lang="en-US"/>
          </a:p>
          <a:p>
            <a:r>
              <a:rPr lang="en-US"/>
              <a:t>1	867348	348931.4352	0.4023</a:t>
            </a:r>
            <a:endParaRPr lang="en-US"/>
          </a:p>
          <a:p>
            <a:r>
              <a:rPr lang="en-US"/>
              <a:t>2	855975	265280.4014	0.3099</a:t>
            </a:r>
            <a:endParaRPr lang="en-US"/>
          </a:p>
          <a:p>
            <a:r>
              <a:rPr lang="en-US"/>
              <a:t>3	910578	259246.5352	0.2847</a:t>
            </a:r>
            <a:endParaRPr lang="en-US"/>
          </a:p>
          <a:p>
            <a:r>
              <a:rPr lang="en-US"/>
              <a:t>4	926326	257476.5188	0.278</a:t>
            </a:r>
            <a:endParaRPr lang="en-US"/>
          </a:p>
          <a:p>
            <a:r>
              <a:rPr lang="en-US"/>
              <a:t>5	941444	271036.0853	0.2879</a:t>
            </a:r>
            <a:endParaRPr lang="en-US"/>
          </a:p>
          <a:p>
            <a:r>
              <a:rPr lang="en-US"/>
              <a:t>6	917355	295907.9686	0.3226</a:t>
            </a:r>
            <a:endParaRPr lang="en-US"/>
          </a:p>
          <a:p>
            <a:r>
              <a:rPr lang="en-US"/>
              <a:t>7	1034529	409610.7353	0.3959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47495" y="1347470"/>
            <a:ext cx="516128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HERE member_casual = 'casual'</a:t>
            </a:r>
            <a:endParaRPr lang="en-US"/>
          </a:p>
          <a:p>
            <a:r>
              <a:rPr lang="en-US"/>
              <a:t>week_day   Total Ride  Total Ride Hr          AV. Ride Hr</a:t>
            </a:r>
            <a:endParaRPr lang="en-US"/>
          </a:p>
          <a:p>
            <a:r>
              <a:rPr lang="en-US"/>
              <a:t>1	413667	222417.3677	0.5377</a:t>
            </a:r>
            <a:endParaRPr lang="en-US"/>
          </a:p>
          <a:p>
            <a:r>
              <a:rPr lang="en-US"/>
              <a:t>2	344366	147294.784	0.4277</a:t>
            </a:r>
            <a:endParaRPr lang="en-US"/>
          </a:p>
          <a:p>
            <a:r>
              <a:rPr lang="en-US"/>
              <a:t>3	323489	122831.1843	0.3797</a:t>
            </a:r>
            <a:endParaRPr lang="en-US"/>
          </a:p>
          <a:p>
            <a:r>
              <a:rPr lang="en-US"/>
              <a:t>4	347774	127332.9507	0.3661</a:t>
            </a:r>
            <a:endParaRPr lang="en-US"/>
          </a:p>
          <a:p>
            <a:r>
              <a:rPr lang="en-US"/>
              <a:t>5	355785	138701.6677	0.3898</a:t>
            </a:r>
            <a:endParaRPr lang="en-US"/>
          </a:p>
          <a:p>
            <a:r>
              <a:rPr lang="en-US"/>
              <a:t>6	384464	163566.7843	0.4254</a:t>
            </a:r>
            <a:endParaRPr lang="en-US"/>
          </a:p>
          <a:p>
            <a:r>
              <a:rPr lang="en-US"/>
              <a:t>7	511372	261745.5013	0.5118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75740" y="987425"/>
            <a:ext cx="603123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HERE member_casual = 'member'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>
                <a:sym typeface="+mn-ea"/>
              </a:rPr>
              <a:t>week_day   Total Ride  Total Ride Hr          AV. Ride Hr</a:t>
            </a:r>
            <a:endParaRPr lang="en-US"/>
          </a:p>
          <a:p>
            <a:r>
              <a:rPr lang="en-US"/>
              <a:t>1	453681	126514.0675	0.2789</a:t>
            </a:r>
            <a:endParaRPr lang="en-US"/>
          </a:p>
          <a:p>
            <a:r>
              <a:rPr lang="en-US"/>
              <a:t>2	511609	117985.6174	0.2306</a:t>
            </a:r>
            <a:endParaRPr lang="en-US"/>
          </a:p>
          <a:p>
            <a:r>
              <a:rPr lang="en-US"/>
              <a:t>3	587089	136415.3509	0.2324</a:t>
            </a:r>
            <a:endParaRPr lang="en-US"/>
          </a:p>
          <a:p>
            <a:r>
              <a:rPr lang="en-US"/>
              <a:t>4	578552	130143.5681	0.2249</a:t>
            </a:r>
            <a:endParaRPr lang="en-US"/>
          </a:p>
          <a:p>
            <a:r>
              <a:rPr lang="en-US"/>
              <a:t>5	585659	132334.4176	0.226</a:t>
            </a:r>
            <a:endParaRPr lang="en-US"/>
          </a:p>
          <a:p>
            <a:r>
              <a:rPr lang="en-US"/>
              <a:t>6	532891	132341.1842	0.2483</a:t>
            </a:r>
            <a:endParaRPr lang="en-US"/>
          </a:p>
          <a:p>
            <a:r>
              <a:rPr lang="en-US"/>
              <a:t>7	523157	147865.2341	0.2826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7563</Words>
  <Application>WPS Presentation</Application>
  <PresentationFormat/>
  <Paragraphs>730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7" baseType="lpstr">
      <vt:lpstr>Arial</vt:lpstr>
      <vt:lpstr>SimSun</vt:lpstr>
      <vt:lpstr>Wingdings</vt:lpstr>
      <vt:lpstr>Arial</vt:lpstr>
      <vt:lpstr>Roboto</vt:lpstr>
      <vt:lpstr>Google Sans</vt:lpstr>
      <vt:lpstr>Helvetica Neue Light</vt:lpstr>
      <vt:lpstr>Google Sans Medium</vt:lpstr>
      <vt:lpstr>Open Sans</vt:lpstr>
      <vt:lpstr>Montserrat</vt:lpstr>
      <vt:lpstr>Thonburi</vt:lpstr>
      <vt:lpstr>Open Sans SemiBold</vt:lpstr>
      <vt:lpstr>Calibri</vt:lpstr>
      <vt:lpstr>Roboto Light</vt:lpstr>
      <vt:lpstr>Quicksand</vt:lpstr>
      <vt:lpstr>Microsoft YaHei</vt:lpstr>
      <vt:lpstr>汉仪旗黑</vt:lpstr>
      <vt:lpstr>Arial Unicode MS</vt:lpstr>
      <vt:lpstr>Helvetica Neue</vt:lpstr>
      <vt:lpstr>宋体-简</vt:lpstr>
      <vt:lpstr>Google GBO Template</vt:lpstr>
      <vt:lpstr>PowerPoint 演示文稿</vt:lpstr>
      <vt:lpstr>A long-term plan for maximum profit for Cyclistic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Understanding LTV allows you to segment your customer base, and tailor your approach.</vt:lpstr>
      <vt:lpstr>PowerPoint 演示文稿</vt:lpstr>
      <vt:lpstr>PowerPoint 演示文稿</vt:lpstr>
      <vt:lpstr>Why is the work worth it? </vt:lpstr>
      <vt:lpstr>There are many inputs to a good CLV model</vt:lpstr>
      <vt:lpstr>There are many inputs to a good CLV model</vt:lpstr>
      <vt:lpstr>There are many inputs to a good CLV model</vt:lpstr>
      <vt:lpstr>There are many inputs to a good CLV model</vt:lpstr>
      <vt:lpstr>Where do you go from here?</vt:lpstr>
      <vt:lpstr>PowerPoint 演示文稿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mehadihassansaki</cp:lastModifiedBy>
  <cp:revision>8</cp:revision>
  <dcterms:created xsi:type="dcterms:W3CDTF">2023-02-17T16:10:18Z</dcterms:created>
  <dcterms:modified xsi:type="dcterms:W3CDTF">2023-02-17T16:10:18Z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B32BE4A7EC2740D29CEDFB77FD1099BA</vt:lpwstr>
  </property>
  <property fmtid="{D5CDD505-2E9C-101B-9397-08002B2CF9AE}" pid="3" name="KSOProductBuildVer">
    <vt:lpwstr>1033-4.9.0.7859</vt:lpwstr>
  </property>
</Properties>
</file>