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77" r:id="rId5"/>
    <p:sldId id="259" r:id="rId6"/>
    <p:sldId id="267" r:id="rId7"/>
    <p:sldId id="261" r:id="rId8"/>
    <p:sldId id="279" r:id="rId9"/>
    <p:sldId id="265" r:id="rId10"/>
    <p:sldId id="262" r:id="rId11"/>
    <p:sldId id="278" r:id="rId12"/>
  </p:sldIdLst>
  <p:sldSz cx="24387175" cy="13716000"/>
  <p:notesSz cx="13716000" cy="24387175"/>
  <p:embeddedFontLst>
    <p:embeddedFont>
      <p:font typeface="Aldhabi" panose="01000000000000000000" pitchFamily="2" charset="-78"/>
      <p:regular r:id="rId14"/>
    </p:embeddedFont>
    <p:embeddedFont>
      <p:font typeface="AQEEQSANSPRO" panose="020B0604020202020204" charset="-78"/>
      <p:regular r:id="rId15"/>
    </p:embeddedFont>
    <p:embeddedFont>
      <p:font typeface="AQEEQSANSPRO Light" panose="020B0604020202020204" charset="-78"/>
      <p:regular r:id="rId16"/>
    </p:embeddedFont>
    <p:embeddedFont>
      <p:font typeface="AQEEQSANSPRO Medium" panose="020B0604020202020204" charset="-78"/>
      <p:regular r:id="rId17"/>
    </p:embeddedFont>
    <p:embeddedFont>
      <p:font typeface="Changa" pitchFamily="2" charset="-78"/>
      <p:regular r:id="rId18"/>
      <p:bold r:id="rId19"/>
    </p:embeddedFont>
    <p:embeddedFont>
      <p:font typeface="Cinzel Black" panose="020B0604020202020204" charset="0"/>
      <p:bold r:id="rId20"/>
    </p:embeddedFon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Slackey" panose="02000000000000000000" pitchFamily="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43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psCQ8fVHzTESEK7sUKOBmhyUw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672F2F"/>
    <a:srgbClr val="763D1F"/>
    <a:srgbClr val="69442D"/>
    <a:srgbClr val="58403E"/>
    <a:srgbClr val="FFF5E2"/>
    <a:srgbClr val="F1B973"/>
    <a:srgbClr val="4D65B2"/>
    <a:srgbClr val="141817"/>
    <a:srgbClr val="126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1" autoAdjust="0"/>
  </p:normalViewPr>
  <p:slideViewPr>
    <p:cSldViewPr snapToGrid="0">
      <p:cViewPr varScale="1">
        <p:scale>
          <a:sx n="53" d="100"/>
          <a:sy n="53" d="100"/>
        </p:scale>
        <p:origin x="204" y="36"/>
      </p:cViewPr>
      <p:guideLst>
        <p:guide orient="horz" pos="4343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3" name="Google Shape;61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4" name="Google Shape;58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5" name="Google Shape;585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>
          <a:extLst>
            <a:ext uri="{FF2B5EF4-FFF2-40B4-BE49-F238E27FC236}">
              <a16:creationId xmlns:a16="http://schemas.microsoft.com/office/drawing/2014/main" id="{C01EB60B-C945-E861-C915-1D3B8206F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>
            <a:extLst>
              <a:ext uri="{FF2B5EF4-FFF2-40B4-BE49-F238E27FC236}">
                <a16:creationId xmlns:a16="http://schemas.microsoft.com/office/drawing/2014/main" id="{191CF63C-0C8B-FDB6-08C3-1689D1CA13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2:notes">
            <a:extLst>
              <a:ext uri="{FF2B5EF4-FFF2-40B4-BE49-F238E27FC236}">
                <a16:creationId xmlns:a16="http://schemas.microsoft.com/office/drawing/2014/main" id="{C739480C-0687-70BA-82C9-C7AFD398E0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2:notes">
            <a:extLst>
              <a:ext uri="{FF2B5EF4-FFF2-40B4-BE49-F238E27FC236}">
                <a16:creationId xmlns:a16="http://schemas.microsoft.com/office/drawing/2014/main" id="{3F377F67-9681-2A71-46F9-F6433B75C8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1852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CDB7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546" y="304800"/>
            <a:ext cx="23942492" cy="13112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9635" y="850900"/>
            <a:ext cx="22227775" cy="1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3143" y="11684000"/>
            <a:ext cx="22088061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/>
          <p:nvPr/>
        </p:nvSpPr>
        <p:spPr>
          <a:xfrm>
            <a:off x="6757507" y="5005429"/>
            <a:ext cx="11010791" cy="2684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63D1F"/>
              </a:buClr>
              <a:buSzPts val="24000"/>
              <a:buFont typeface="Cinzel Black"/>
              <a:buNone/>
            </a:pPr>
            <a:r>
              <a:rPr lang="en-US" sz="18000" b="0" i="0" u="none" strike="noStrike" cap="none" dirty="0">
                <a:solidFill>
                  <a:srgbClr val="763D1F"/>
                </a:solidFill>
                <a:latin typeface="Slackey" panose="02000000000000000000" charset="0"/>
                <a:ea typeface="Cinzel Black"/>
                <a:cs typeface="Cinzel Black"/>
                <a:sym typeface="Cinzel Black"/>
              </a:rPr>
              <a:t>ANUBIX</a:t>
            </a:r>
            <a:endParaRPr sz="18000" b="0" i="0" u="none" strike="noStrike" cap="none" dirty="0">
              <a:solidFill>
                <a:schemeClr val="dk1"/>
              </a:solidFill>
              <a:latin typeface="Slackey" panose="02000000000000000000" charset="0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7948885" y="7557329"/>
            <a:ext cx="8489404" cy="132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6400"/>
              <a:buFont typeface="DM Sans"/>
              <a:buNone/>
            </a:pPr>
            <a:r>
              <a:rPr lang="en-US" sz="5400" b="1" i="0" u="none" strike="noStrike" cap="none" dirty="0">
                <a:solidFill>
                  <a:srgbClr val="FFF5E2"/>
                </a:solidFill>
                <a:latin typeface="DM Sans"/>
                <a:ea typeface="DM Sans"/>
                <a:cs typeface="DM Sans"/>
                <a:sym typeface="DM Sans"/>
              </a:rPr>
              <a:t>Guarded Beyond Eternity</a:t>
            </a:r>
            <a:endParaRPr lang="en-US" sz="5400" b="0" i="0" u="none" strike="noStrike" cap="none" dirty="0">
              <a:solidFill>
                <a:srgbClr val="FFF5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1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8063" y="6080725"/>
            <a:ext cx="5582742" cy="600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287846" y="5160827"/>
            <a:ext cx="5942628" cy="692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" descr=" 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477384" y="2413000"/>
            <a:ext cx="4741671" cy="970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" descr=" 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074531" y="2405450"/>
            <a:ext cx="4823822" cy="9683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CDB7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7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213" y="387350"/>
            <a:ext cx="23906748" cy="129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7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3859" y="3168650"/>
            <a:ext cx="3149994" cy="23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/>
          <p:nvPr/>
        </p:nvSpPr>
        <p:spPr>
          <a:xfrm>
            <a:off x="6973172" y="4343400"/>
            <a:ext cx="10936067" cy="50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6973172" y="4343400"/>
            <a:ext cx="11139292" cy="43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4800"/>
              <a:buFont typeface="Cinzel Black"/>
              <a:buNone/>
            </a:pP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14117381" y="8111991"/>
            <a:ext cx="5650504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rgbClr val="0E0E0E"/>
              </a:buClr>
              <a:buSzPts val="3600"/>
            </a:pPr>
            <a:r>
              <a:rPr lang="en-US" sz="4400" dirty="0">
                <a:latin typeface="Slackey" panose="02000000000000000000" pitchFamily="2" charset="0"/>
              </a:rPr>
              <a:t>Abraham Lincoln</a:t>
            </a:r>
            <a:endParaRPr sz="4400" b="0" i="0" u="none" strike="noStrike" cap="none" dirty="0">
              <a:solidFill>
                <a:schemeClr val="dk1"/>
              </a:solidFill>
              <a:latin typeface="Slackey" panose="020000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6F5E6-A6BB-D246-BBD3-08C165265E0C}"/>
              </a:ext>
            </a:extLst>
          </p:cNvPr>
          <p:cNvSpPr txBox="1"/>
          <p:nvPr/>
        </p:nvSpPr>
        <p:spPr>
          <a:xfrm>
            <a:off x="6263854" y="5350559"/>
            <a:ext cx="1360028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Slackey" panose="02000000000000000000" pitchFamily="2" charset="0"/>
              </a:rPr>
              <a:t>The best way to predict your future is to create 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CDB7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22;p12" descr=" ">
            <a:extLst>
              <a:ext uri="{FF2B5EF4-FFF2-40B4-BE49-F238E27FC236}">
                <a16:creationId xmlns:a16="http://schemas.microsoft.com/office/drawing/2014/main" id="{630D29E4-B998-D814-B0E2-EC1091B6A8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342" y="338466"/>
            <a:ext cx="23942492" cy="13112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23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514" y="596900"/>
            <a:ext cx="22583426" cy="1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23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8022" y="11861800"/>
            <a:ext cx="22532616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23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3"/>
          <p:cNvSpPr/>
          <p:nvPr/>
        </p:nvSpPr>
        <p:spPr>
          <a:xfrm>
            <a:off x="13007521" y="5882931"/>
            <a:ext cx="9647941" cy="1163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63D1F"/>
              </a:buClr>
              <a:buSzPts val="8000"/>
              <a:buFont typeface="Cinzel Black"/>
              <a:buNone/>
            </a:pPr>
            <a:r>
              <a:rPr lang="en-US" sz="12000" b="0" i="0" u="none" strike="noStrike" cap="none" dirty="0">
                <a:solidFill>
                  <a:srgbClr val="763D1F"/>
                </a:solidFill>
                <a:latin typeface="Slackey" panose="02000000000000000000" pitchFamily="2" charset="0"/>
                <a:ea typeface="Cinzel Black"/>
                <a:cs typeface="Cinzel Black"/>
                <a:sym typeface="Cinzel Black"/>
              </a:rPr>
              <a:t>Thank you</a:t>
            </a:r>
            <a:endParaRPr sz="12000" b="0" i="0" u="none" strike="noStrike" cap="none" dirty="0">
              <a:solidFill>
                <a:schemeClr val="dk1"/>
              </a:solidFill>
              <a:latin typeface="Slackey" panose="02000000000000000000" pitchFamily="2" charset="0"/>
              <a:ea typeface="Calibri"/>
              <a:cs typeface="Calibri"/>
              <a:sym typeface="Calibri"/>
            </a:endParaRPr>
          </a:p>
        </p:txBody>
      </p:sp>
      <p:pic>
        <p:nvPicPr>
          <p:cNvPr id="624" name="Google Shape;624;p23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185" y="6732848"/>
            <a:ext cx="11115384" cy="570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23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99939" y="2207568"/>
            <a:ext cx="4843277" cy="9182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23" descr=" 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11889" y="2095500"/>
            <a:ext cx="4249878" cy="927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CDB7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9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341" y="301953"/>
            <a:ext cx="23942492" cy="1311209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9"/>
          <p:cNvSpPr/>
          <p:nvPr/>
        </p:nvSpPr>
        <p:spPr>
          <a:xfrm>
            <a:off x="14352794" y="4025900"/>
            <a:ext cx="664293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"/>
          <p:cNvSpPr/>
          <p:nvPr/>
        </p:nvSpPr>
        <p:spPr>
          <a:xfrm>
            <a:off x="14352794" y="5156200"/>
            <a:ext cx="6642930" cy="66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15915089" y="9023350"/>
            <a:ext cx="3531041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3149994" y="4318000"/>
            <a:ext cx="3619952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3149994" y="4318000"/>
            <a:ext cx="3619952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8370346" y="8547100"/>
            <a:ext cx="3619952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"/>
          <p:cNvSpPr/>
          <p:nvPr/>
        </p:nvSpPr>
        <p:spPr>
          <a:xfrm>
            <a:off x="8370346" y="8547100"/>
            <a:ext cx="3619952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"/>
          <p:cNvSpPr/>
          <p:nvPr/>
        </p:nvSpPr>
        <p:spPr>
          <a:xfrm>
            <a:off x="8370346" y="4318000"/>
            <a:ext cx="3619952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"/>
          <p:cNvSpPr/>
          <p:nvPr/>
        </p:nvSpPr>
        <p:spPr>
          <a:xfrm>
            <a:off x="8370346" y="4318000"/>
            <a:ext cx="3619952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"/>
          <p:cNvSpPr/>
          <p:nvPr/>
        </p:nvSpPr>
        <p:spPr>
          <a:xfrm>
            <a:off x="3149994" y="8547100"/>
            <a:ext cx="3619952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3149994" y="8547100"/>
            <a:ext cx="3619952" cy="3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9;p3">
            <a:extLst>
              <a:ext uri="{FF2B5EF4-FFF2-40B4-BE49-F238E27FC236}">
                <a16:creationId xmlns:a16="http://schemas.microsoft.com/office/drawing/2014/main" id="{E7A7EBA5-AB61-3752-50F4-5B54FA3528AD}"/>
              </a:ext>
            </a:extLst>
          </p:cNvPr>
          <p:cNvSpPr/>
          <p:nvPr/>
        </p:nvSpPr>
        <p:spPr>
          <a:xfrm>
            <a:off x="6954463" y="2479933"/>
            <a:ext cx="14063879" cy="1329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Clr>
                <a:srgbClr val="763D1F"/>
              </a:buClr>
              <a:buSzPts val="12800"/>
              <a:buFont typeface="Cinzel Black"/>
              <a:buNone/>
            </a:pPr>
            <a:r>
              <a:rPr lang="en-GB" sz="10000" dirty="0">
                <a:solidFill>
                  <a:srgbClr val="763D1F"/>
                </a:solidFill>
                <a:latin typeface="Slackey" panose="02000000000000000000" charset="0"/>
                <a:ea typeface="AQEEQSANSPRO Medium" pitchFamily="50" charset="-78"/>
                <a:cs typeface="AQEEQSANSPRO Medium" pitchFamily="50" charset="-78"/>
                <a:sym typeface="Calibri"/>
              </a:rPr>
              <a:t>Table of contents </a:t>
            </a:r>
            <a:endParaRPr sz="10000" b="0" i="0" u="none" strike="noStrike" cap="none" dirty="0">
              <a:solidFill>
                <a:srgbClr val="763D1F"/>
              </a:solidFill>
              <a:latin typeface="Slackey" panose="02000000000000000000" charset="0"/>
              <a:ea typeface="AQEEQSANSPRO Medium" pitchFamily="50" charset="-78"/>
              <a:cs typeface="AQEEQSANSPRO Medium" pitchFamily="50" charset="-78"/>
              <a:sym typeface="Calibri"/>
            </a:endParaRPr>
          </a:p>
        </p:txBody>
      </p:sp>
      <p:pic>
        <p:nvPicPr>
          <p:cNvPr id="42" name="Picture 41" descr="A cartoon of a person in a dress&#10;&#10;AI-generated content may be incorrect.">
            <a:extLst>
              <a:ext uri="{FF2B5EF4-FFF2-40B4-BE49-F238E27FC236}">
                <a16:creationId xmlns:a16="http://schemas.microsoft.com/office/drawing/2014/main" id="{ACAC2353-7248-D68A-A662-A25ECBB16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43664" y="2489200"/>
            <a:ext cx="5647855" cy="9067808"/>
          </a:xfrm>
          <a:prstGeom prst="rect">
            <a:avLst/>
          </a:prstGeom>
        </p:spPr>
      </p:pic>
      <p:pic>
        <p:nvPicPr>
          <p:cNvPr id="2" name="Google Shape;99;p4" descr=" ">
            <a:extLst>
              <a:ext uri="{FF2B5EF4-FFF2-40B4-BE49-F238E27FC236}">
                <a16:creationId xmlns:a16="http://schemas.microsoft.com/office/drawing/2014/main" id="{C1F5B470-80C9-8746-318B-72E6BC6480C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514" y="596900"/>
            <a:ext cx="22583426" cy="1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0;p4" descr=" ">
            <a:extLst>
              <a:ext uri="{FF2B5EF4-FFF2-40B4-BE49-F238E27FC236}">
                <a16:creationId xmlns:a16="http://schemas.microsoft.com/office/drawing/2014/main" id="{DA008372-8665-DAC6-92D3-62429D78489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8022" y="11861800"/>
            <a:ext cx="22532616" cy="137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FA6DD3-70EC-4EB4-6F6D-CF279788C82B}"/>
              </a:ext>
            </a:extLst>
          </p:cNvPr>
          <p:cNvCxnSpPr>
            <a:cxnSpLocks/>
          </p:cNvCxnSpPr>
          <p:nvPr/>
        </p:nvCxnSpPr>
        <p:spPr>
          <a:xfrm>
            <a:off x="21356053" y="4260820"/>
            <a:ext cx="0" cy="688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0D7B4F-9371-9759-C66C-81C17B0AF472}"/>
              </a:ext>
            </a:extLst>
          </p:cNvPr>
          <p:cNvSpPr txBox="1"/>
          <p:nvPr/>
        </p:nvSpPr>
        <p:spPr>
          <a:xfrm>
            <a:off x="21671186" y="4608873"/>
            <a:ext cx="950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lackey" panose="02000000000000000000" pitchFamily="2" charset="0"/>
              </a:rPr>
              <a:t>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333472-B374-FA7C-2017-3D325589280A}"/>
              </a:ext>
            </a:extLst>
          </p:cNvPr>
          <p:cNvSpPr txBox="1"/>
          <p:nvPr/>
        </p:nvSpPr>
        <p:spPr>
          <a:xfrm>
            <a:off x="21715006" y="5522108"/>
            <a:ext cx="862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lackey" panose="02000000000000000000" pitchFamily="2" charset="0"/>
              </a:rPr>
              <a:t>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CB204D-BB8C-CA8B-7187-8F64F7CA3E67}"/>
              </a:ext>
            </a:extLst>
          </p:cNvPr>
          <p:cNvSpPr txBox="1"/>
          <p:nvPr/>
        </p:nvSpPr>
        <p:spPr>
          <a:xfrm>
            <a:off x="21671186" y="6435343"/>
            <a:ext cx="950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lackey" panose="02000000000000000000" pitchFamily="2" charset="0"/>
              </a:rPr>
              <a:t>02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99A8D6-908E-8AE9-A24B-029C2DB01AF6}"/>
              </a:ext>
            </a:extLst>
          </p:cNvPr>
          <p:cNvSpPr txBox="1"/>
          <p:nvPr/>
        </p:nvSpPr>
        <p:spPr>
          <a:xfrm>
            <a:off x="21671186" y="10088283"/>
            <a:ext cx="950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lackey" panose="02000000000000000000" pitchFamily="2" charset="0"/>
              </a:rPr>
              <a:t>06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FCB105-3BD3-1E38-C955-5C7F402EE5E5}"/>
              </a:ext>
            </a:extLst>
          </p:cNvPr>
          <p:cNvSpPr txBox="1"/>
          <p:nvPr/>
        </p:nvSpPr>
        <p:spPr>
          <a:xfrm>
            <a:off x="21671186" y="9175048"/>
            <a:ext cx="950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lackey" panose="02000000000000000000" pitchFamily="2" charset="0"/>
              </a:rPr>
              <a:t>05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71F2F-8B2F-B7AF-8A7C-765E339EAD65}"/>
              </a:ext>
            </a:extLst>
          </p:cNvPr>
          <p:cNvSpPr txBox="1"/>
          <p:nvPr/>
        </p:nvSpPr>
        <p:spPr>
          <a:xfrm>
            <a:off x="21671186" y="8261813"/>
            <a:ext cx="950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lackey" panose="02000000000000000000" pitchFamily="2" charset="0"/>
              </a:rPr>
              <a:t>04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249214-744A-15B4-163E-E625465A2F04}"/>
              </a:ext>
            </a:extLst>
          </p:cNvPr>
          <p:cNvSpPr txBox="1"/>
          <p:nvPr/>
        </p:nvSpPr>
        <p:spPr>
          <a:xfrm>
            <a:off x="21671186" y="7348578"/>
            <a:ext cx="950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lackey" panose="02000000000000000000" pitchFamily="2" charset="0"/>
              </a:rPr>
              <a:t>03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EA4EC1-E023-4B88-1DD2-8E85C02FE6C2}"/>
              </a:ext>
            </a:extLst>
          </p:cNvPr>
          <p:cNvSpPr txBox="1"/>
          <p:nvPr/>
        </p:nvSpPr>
        <p:spPr>
          <a:xfrm>
            <a:off x="14652090" y="4578095"/>
            <a:ext cx="63662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baseline="0" dirty="0">
                <a:latin typeface="Slackey" panose="02000000000000000000" pitchFamily="2" charset="0"/>
              </a:rPr>
              <a:t>Team </a:t>
            </a:r>
            <a:r>
              <a:rPr lang="en-US" sz="4400" dirty="0">
                <a:latin typeface="Slackey" panose="02000000000000000000" pitchFamily="2" charset="0"/>
              </a:rPr>
              <a:t>Information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057B9F-366E-BB71-A31F-CBCE314E93C5}"/>
              </a:ext>
            </a:extLst>
          </p:cNvPr>
          <p:cNvSpPr txBox="1"/>
          <p:nvPr/>
        </p:nvSpPr>
        <p:spPr>
          <a:xfrm>
            <a:off x="15553707" y="5489413"/>
            <a:ext cx="53466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baseline="0" dirty="0">
                <a:latin typeface="Slackey" panose="02000000000000000000" pitchFamily="2" charset="0"/>
              </a:rPr>
              <a:t>Team Members</a:t>
            </a:r>
            <a:endParaRPr lang="en-US" sz="4400" dirty="0">
              <a:latin typeface="Slackey" panose="02000000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5A790F-408C-D094-2B97-0B28443B467C}"/>
              </a:ext>
            </a:extLst>
          </p:cNvPr>
          <p:cNvSpPr txBox="1"/>
          <p:nvPr/>
        </p:nvSpPr>
        <p:spPr>
          <a:xfrm>
            <a:off x="10471114" y="8231035"/>
            <a:ext cx="1051860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Slackey" panose="02000000000000000000" pitchFamily="2" charset="0"/>
              </a:rPr>
              <a:t>Project Idea (</a:t>
            </a:r>
            <a:r>
              <a:rPr lang="en-US" sz="4400" dirty="0">
                <a:latin typeface="Slackey" panose="02000000000000000000" pitchFamily="2" charset="0"/>
              </a:rPr>
              <a:t>Problem-solution</a:t>
            </a:r>
            <a:r>
              <a:rPr lang="en-US" sz="4000" dirty="0">
                <a:latin typeface="Slackey" panose="02000000000000000000" pitchFamily="2" charset="0"/>
              </a:rPr>
              <a:t>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A401959-417C-3B33-A3F9-8AFE6B5B92FC}"/>
              </a:ext>
            </a:extLst>
          </p:cNvPr>
          <p:cNvSpPr txBox="1"/>
          <p:nvPr/>
        </p:nvSpPr>
        <p:spPr>
          <a:xfrm>
            <a:off x="14352794" y="6402412"/>
            <a:ext cx="66429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baseline="0" dirty="0">
                <a:latin typeface="Slackey" panose="02000000000000000000" pitchFamily="2" charset="0"/>
              </a:rPr>
              <a:t>Company Overview</a:t>
            </a:r>
            <a:endParaRPr lang="en-US" sz="4400" dirty="0">
              <a:latin typeface="Slackey" panose="02000000000000000000" pitchFamily="2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A72E293-C9A8-9E0C-A849-871C819049B7}"/>
              </a:ext>
            </a:extLst>
          </p:cNvPr>
          <p:cNvSpPr txBox="1"/>
          <p:nvPr/>
        </p:nvSpPr>
        <p:spPr>
          <a:xfrm>
            <a:off x="17184737" y="7317800"/>
            <a:ext cx="38049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u="none" strike="noStrike" baseline="0" dirty="0">
                <a:latin typeface="Slackey" panose="02000000000000000000" pitchFamily="2" charset="0"/>
              </a:rPr>
              <a:t>Main Goals</a:t>
            </a:r>
            <a:endParaRPr lang="en-US" sz="4400" dirty="0">
              <a:latin typeface="Slackey" panose="02000000000000000000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3C9DA3C-9D9A-7204-170B-D0BA4B180B4E}"/>
              </a:ext>
            </a:extLst>
          </p:cNvPr>
          <p:cNvSpPr txBox="1"/>
          <p:nvPr/>
        </p:nvSpPr>
        <p:spPr>
          <a:xfrm>
            <a:off x="15195883" y="9144270"/>
            <a:ext cx="57665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Slackey" panose="02000000000000000000" pitchFamily="2" charset="0"/>
              </a:rPr>
              <a:t>Target Audience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035189-4EAA-97C2-A49B-BFB5FC3D8FD0}"/>
              </a:ext>
            </a:extLst>
          </p:cNvPr>
          <p:cNvSpPr txBox="1"/>
          <p:nvPr/>
        </p:nvSpPr>
        <p:spPr>
          <a:xfrm>
            <a:off x="11153275" y="10136438"/>
            <a:ext cx="99395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Slackey" panose="02000000000000000000" pitchFamily="2" charset="0"/>
              </a:rPr>
              <a:t>Timeline &amp; Tasks Distribution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CDB7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03" y="374650"/>
            <a:ext cx="23533768" cy="129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7794995" y="4130712"/>
            <a:ext cx="11091677" cy="181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63D1F"/>
              </a:buClr>
              <a:buSzPts val="12800"/>
              <a:buFont typeface="Cinzel Black"/>
              <a:buNone/>
            </a:pPr>
            <a:r>
              <a:rPr lang="en-US" sz="12800" b="0" i="0" u="none" strike="noStrike" cap="none" dirty="0">
                <a:solidFill>
                  <a:srgbClr val="763D1F"/>
                </a:solidFill>
                <a:latin typeface="Slackey" panose="02000000000000000000" charset="0"/>
                <a:ea typeface="Cinzel Black"/>
                <a:cs typeface="Cinzel Black"/>
                <a:sym typeface="Cinzel Black"/>
              </a:rPr>
              <a:t>TEAM info </a:t>
            </a:r>
            <a:endParaRPr sz="12800" b="0" i="0" u="none" strike="noStrike" cap="none" dirty="0">
              <a:solidFill>
                <a:schemeClr val="dk1"/>
              </a:solidFill>
              <a:latin typeface="Slackey" panose="02000000000000000000" charset="0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8842944" y="5943824"/>
            <a:ext cx="10220544" cy="3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3600" b="1" dirty="0">
                <a:solidFill>
                  <a:srgbClr val="3D3D3D"/>
                </a:solidFill>
                <a:latin typeface="Changa" pitchFamily="2" charset="-78"/>
                <a:cs typeface="Changa" pitchFamily="2" charset="-78"/>
              </a:rPr>
              <a:t>Track</a:t>
            </a:r>
            <a:r>
              <a:rPr lang="en-GB" sz="3200" b="1" dirty="0">
                <a:latin typeface="DM Sans" pitchFamily="2" charset="0"/>
              </a:rPr>
              <a:t>:  Graphic Design</a:t>
            </a:r>
          </a:p>
          <a:p>
            <a:pPr>
              <a:lnSpc>
                <a:spcPct val="150000"/>
              </a:lnSpc>
            </a:pPr>
            <a:r>
              <a:rPr lang="en-GB" sz="3600" b="1" dirty="0">
                <a:solidFill>
                  <a:srgbClr val="3D3D3D"/>
                </a:solidFill>
                <a:latin typeface="Changa" pitchFamily="2" charset="-78"/>
                <a:cs typeface="Changa" pitchFamily="2" charset="-78"/>
              </a:rPr>
              <a:t>Group Code</a:t>
            </a:r>
            <a:r>
              <a:rPr lang="en-GB" sz="3200" b="1" dirty="0">
                <a:latin typeface="DM Sans" pitchFamily="2" charset="0"/>
              </a:rPr>
              <a:t>:  YAT580_ONL3_DRT4_S2_DEPI3</a:t>
            </a:r>
          </a:p>
          <a:p>
            <a:pPr>
              <a:lnSpc>
                <a:spcPct val="150000"/>
              </a:lnSpc>
            </a:pPr>
            <a:r>
              <a:rPr lang="en-GB" sz="3600" b="1" dirty="0">
                <a:solidFill>
                  <a:srgbClr val="3D3D3D"/>
                </a:solidFill>
                <a:latin typeface="Changa" pitchFamily="2" charset="-78"/>
                <a:cs typeface="Changa" pitchFamily="2" charset="-78"/>
              </a:rPr>
              <a:t>Team Name</a:t>
            </a:r>
            <a:r>
              <a:rPr lang="en-GB" sz="3200" b="1" dirty="0">
                <a:latin typeface="DM Sans" pitchFamily="2" charset="0"/>
              </a:rPr>
              <a:t>:  Pixi-Titans</a:t>
            </a:r>
          </a:p>
          <a:p>
            <a:pPr>
              <a:lnSpc>
                <a:spcPct val="150000"/>
              </a:lnSpc>
            </a:pPr>
            <a:r>
              <a:rPr lang="en-GB" sz="3600" b="1" dirty="0">
                <a:solidFill>
                  <a:srgbClr val="3D3D3D"/>
                </a:solidFill>
                <a:latin typeface="Changa" pitchFamily="2" charset="-78"/>
                <a:cs typeface="Changa" pitchFamily="2" charset="-78"/>
              </a:rPr>
              <a:t>Instructor</a:t>
            </a:r>
            <a:r>
              <a:rPr lang="en-GB" sz="3200" b="1" dirty="0">
                <a:latin typeface="DM Sans" pitchFamily="2" charset="0"/>
              </a:rPr>
              <a:t>:  Eng. Mohammad Ahmad Jamea</a:t>
            </a:r>
          </a:p>
        </p:txBody>
      </p:sp>
      <p:pic>
        <p:nvPicPr>
          <p:cNvPr id="5" name="Picture 4" descr="A black and grey symbol&#10;&#10;AI-generated content may be incorrect.">
            <a:extLst>
              <a:ext uri="{FF2B5EF4-FFF2-40B4-BE49-F238E27FC236}">
                <a16:creationId xmlns:a16="http://schemas.microsoft.com/office/drawing/2014/main" id="{FEC5AC75-4FC0-4138-9429-1A701D7AC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503" y="4486367"/>
            <a:ext cx="2515708" cy="43087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CDB7"/>
        </a:soli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22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342" y="301960"/>
            <a:ext cx="23942492" cy="131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22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9700" y="661883"/>
            <a:ext cx="22227775" cy="1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22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5972" y="11757216"/>
            <a:ext cx="22088061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22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2"/>
          <p:cNvSpPr/>
          <p:nvPr/>
        </p:nvSpPr>
        <p:spPr>
          <a:xfrm>
            <a:off x="2553019" y="2952750"/>
            <a:ext cx="6096762" cy="78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2"/>
          <p:cNvSpPr/>
          <p:nvPr/>
        </p:nvSpPr>
        <p:spPr>
          <a:xfrm>
            <a:off x="2553019" y="9251950"/>
            <a:ext cx="6096762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2"/>
          <p:cNvSpPr/>
          <p:nvPr/>
        </p:nvSpPr>
        <p:spPr>
          <a:xfrm>
            <a:off x="2553019" y="9251950"/>
            <a:ext cx="6096762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2"/>
          <p:cNvSpPr/>
          <p:nvPr/>
        </p:nvSpPr>
        <p:spPr>
          <a:xfrm>
            <a:off x="2527036" y="4568575"/>
            <a:ext cx="6299987" cy="66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4800"/>
              <a:buFont typeface="Cinzel Black"/>
              <a:buNone/>
              <a:tabLst>
                <a:tab pos="2879725" algn="l"/>
              </a:tabLst>
            </a:pPr>
            <a:r>
              <a:rPr lang="en-US" sz="3600" b="0" i="0" u="none" strike="noStrike" cap="none" dirty="0">
                <a:solidFill>
                  <a:srgbClr val="0E0E0E"/>
                </a:solidFill>
                <a:latin typeface="Slackey" panose="02000000000000000000" pitchFamily="2" charset="0"/>
                <a:ea typeface="Cinzel Black"/>
                <a:cs typeface="Cinzel Black"/>
                <a:sym typeface="Cinzel Black"/>
              </a:rPr>
              <a:t>Alaa Khaled </a:t>
            </a:r>
            <a:r>
              <a:rPr lang="en-US" sz="3600" b="0" i="0" u="none" strike="noStrike" cap="none" dirty="0" err="1">
                <a:solidFill>
                  <a:srgbClr val="0E0E0E"/>
                </a:solidFill>
                <a:latin typeface="Slackey" panose="02000000000000000000" pitchFamily="2" charset="0"/>
                <a:ea typeface="Cinzel Black"/>
                <a:cs typeface="Cinzel Black"/>
                <a:sym typeface="Cinzel Black"/>
              </a:rPr>
              <a:t>saad</a:t>
            </a:r>
            <a:endParaRPr sz="3600" b="0" i="0" u="none" strike="noStrike" cap="none" dirty="0">
              <a:solidFill>
                <a:schemeClr val="dk1"/>
              </a:solidFill>
              <a:latin typeface="Slackey" panose="020000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2"/>
          <p:cNvSpPr/>
          <p:nvPr/>
        </p:nvSpPr>
        <p:spPr>
          <a:xfrm>
            <a:off x="9513489" y="4305300"/>
            <a:ext cx="6096762" cy="78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2"/>
          <p:cNvSpPr/>
          <p:nvPr/>
        </p:nvSpPr>
        <p:spPr>
          <a:xfrm>
            <a:off x="9513489" y="10604500"/>
            <a:ext cx="6096762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2"/>
          <p:cNvSpPr/>
          <p:nvPr/>
        </p:nvSpPr>
        <p:spPr>
          <a:xfrm>
            <a:off x="9513489" y="10604500"/>
            <a:ext cx="6096762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2"/>
          <p:cNvSpPr/>
          <p:nvPr/>
        </p:nvSpPr>
        <p:spPr>
          <a:xfrm>
            <a:off x="2862424" y="10266727"/>
            <a:ext cx="6300115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4800"/>
              <a:buFont typeface="Cinzel Black"/>
              <a:buNone/>
            </a:pPr>
            <a:r>
              <a:rPr lang="en-US" sz="3600" b="0" i="0" u="none" strike="noStrike" cap="none" dirty="0">
                <a:solidFill>
                  <a:srgbClr val="0E0E0E"/>
                </a:solidFill>
                <a:latin typeface="Slackey" panose="02000000000000000000" pitchFamily="2" charset="0"/>
                <a:ea typeface="Cinzel Black"/>
                <a:cs typeface="Cinzel Black"/>
                <a:sym typeface="Cinzel Black"/>
              </a:rPr>
              <a:t>Forat Elnaggar</a:t>
            </a:r>
            <a:endParaRPr sz="3600" b="0" i="0" u="none" strike="noStrike" cap="none" dirty="0">
              <a:solidFill>
                <a:schemeClr val="dk1"/>
              </a:solidFill>
              <a:latin typeface="Slackey" panose="020000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2"/>
          <p:cNvSpPr/>
          <p:nvPr/>
        </p:nvSpPr>
        <p:spPr>
          <a:xfrm>
            <a:off x="16473959" y="2952750"/>
            <a:ext cx="6096762" cy="78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2"/>
          <p:cNvSpPr/>
          <p:nvPr/>
        </p:nvSpPr>
        <p:spPr>
          <a:xfrm>
            <a:off x="16473959" y="9251950"/>
            <a:ext cx="6096762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2"/>
          <p:cNvSpPr/>
          <p:nvPr/>
        </p:nvSpPr>
        <p:spPr>
          <a:xfrm>
            <a:off x="16473959" y="9251950"/>
            <a:ext cx="6096762" cy="15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2"/>
          <p:cNvSpPr/>
          <p:nvPr/>
        </p:nvSpPr>
        <p:spPr>
          <a:xfrm>
            <a:off x="12523765" y="4568575"/>
            <a:ext cx="6299987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4800"/>
              <a:buFont typeface="Cinzel Black"/>
              <a:buNone/>
            </a:pPr>
            <a:r>
              <a:rPr lang="en-US" sz="3600" b="0" i="0" u="none" strike="noStrike" cap="none" dirty="0">
                <a:solidFill>
                  <a:srgbClr val="0E0E0E"/>
                </a:solidFill>
                <a:latin typeface="Slackey" panose="02000000000000000000" pitchFamily="2" charset="0"/>
                <a:ea typeface="Cinzel Black"/>
                <a:cs typeface="Cinzel Black"/>
                <a:sym typeface="Cinzel Black"/>
              </a:rPr>
              <a:t>Mohamed </a:t>
            </a:r>
            <a:r>
              <a:rPr lang="en-US" sz="3600" b="0" i="0" u="none" strike="noStrike" cap="none" dirty="0" err="1">
                <a:solidFill>
                  <a:srgbClr val="0E0E0E"/>
                </a:solidFill>
                <a:latin typeface="Slackey" panose="02000000000000000000" pitchFamily="2" charset="0"/>
                <a:ea typeface="Cinzel Black"/>
                <a:cs typeface="Cinzel Black"/>
                <a:sym typeface="Cinzel Black"/>
              </a:rPr>
              <a:t>Mehaisen</a:t>
            </a:r>
            <a:endParaRPr sz="3600" b="0" i="0" u="none" strike="noStrike" cap="none" dirty="0">
              <a:solidFill>
                <a:schemeClr val="dk1"/>
              </a:solidFill>
              <a:latin typeface="Slackey" panose="020000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603;p22">
            <a:extLst>
              <a:ext uri="{FF2B5EF4-FFF2-40B4-BE49-F238E27FC236}">
                <a16:creationId xmlns:a16="http://schemas.microsoft.com/office/drawing/2014/main" id="{EF2EFCA1-E187-0B26-6A88-99D01B9BE682}"/>
              </a:ext>
            </a:extLst>
          </p:cNvPr>
          <p:cNvSpPr/>
          <p:nvPr/>
        </p:nvSpPr>
        <p:spPr>
          <a:xfrm>
            <a:off x="15766127" y="7239156"/>
            <a:ext cx="6299987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4800"/>
              <a:buFont typeface="Cinzel Black"/>
              <a:buNone/>
            </a:pPr>
            <a:r>
              <a:rPr lang="en-US" sz="3600" b="0" i="0" u="none" strike="noStrike" cap="none" dirty="0">
                <a:solidFill>
                  <a:srgbClr val="0E0E0E"/>
                </a:solidFill>
                <a:latin typeface="Slackey" panose="02000000000000000000" pitchFamily="2" charset="0"/>
                <a:ea typeface="Cinzel Black"/>
                <a:cs typeface="Cinzel Black"/>
                <a:sym typeface="Cinzel Black"/>
              </a:rPr>
              <a:t>Mohamed Elsayed</a:t>
            </a:r>
            <a:endParaRPr sz="3600" b="0" i="0" u="none" strike="noStrike" cap="none" dirty="0">
              <a:solidFill>
                <a:schemeClr val="dk1"/>
              </a:solidFill>
              <a:latin typeface="Slackey" panose="020000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03;p22">
            <a:extLst>
              <a:ext uri="{FF2B5EF4-FFF2-40B4-BE49-F238E27FC236}">
                <a16:creationId xmlns:a16="http://schemas.microsoft.com/office/drawing/2014/main" id="{A0267FE9-6D9B-383E-343C-F50118CCA9CB}"/>
              </a:ext>
            </a:extLst>
          </p:cNvPr>
          <p:cNvSpPr/>
          <p:nvPr/>
        </p:nvSpPr>
        <p:spPr>
          <a:xfrm>
            <a:off x="5552504" y="7276029"/>
            <a:ext cx="6299987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4800"/>
              <a:buFont typeface="Cinzel Black"/>
              <a:buNone/>
            </a:pPr>
            <a:r>
              <a:rPr lang="en-US" sz="3600" b="0" i="0" u="none" strike="noStrike" cap="none" dirty="0">
                <a:solidFill>
                  <a:srgbClr val="0E0E0E"/>
                </a:solidFill>
                <a:latin typeface="Slackey" panose="02000000000000000000" pitchFamily="2" charset="0"/>
                <a:ea typeface="Cinzel Black"/>
                <a:cs typeface="Cinzel Black"/>
                <a:sym typeface="Cinzel Black"/>
              </a:rPr>
              <a:t>Nancy </a:t>
            </a:r>
            <a:r>
              <a:rPr lang="en-US" sz="3600" dirty="0">
                <a:solidFill>
                  <a:srgbClr val="0E0E0E"/>
                </a:solidFill>
                <a:latin typeface="Slackey" panose="02000000000000000000" pitchFamily="2" charset="0"/>
                <a:ea typeface="Cinzel Black"/>
                <a:cs typeface="Cinzel Black"/>
                <a:sym typeface="Cinzel Black"/>
              </a:rPr>
              <a:t>Attia </a:t>
            </a:r>
            <a:r>
              <a:rPr lang="en-US" sz="3600" b="0" i="0" u="none" strike="noStrike" cap="none" dirty="0">
                <a:solidFill>
                  <a:srgbClr val="0E0E0E"/>
                </a:solidFill>
                <a:latin typeface="Slackey" panose="02000000000000000000" pitchFamily="2" charset="0"/>
                <a:ea typeface="Cinzel Black"/>
                <a:cs typeface="Cinzel Black"/>
                <a:sym typeface="Cinzel Black"/>
              </a:rPr>
              <a:t>G</a:t>
            </a:r>
            <a:r>
              <a:rPr lang="en-US" sz="3600" b="0" u="none" strike="noStrike" cap="none" dirty="0">
                <a:solidFill>
                  <a:srgbClr val="0E0E0E"/>
                </a:solidFill>
                <a:latin typeface="Slackey" panose="02000000000000000000" pitchFamily="2" charset="0"/>
                <a:ea typeface="Cinzel Black"/>
                <a:cs typeface="Cinzel Black"/>
                <a:sym typeface="Cinzel Black"/>
              </a:rPr>
              <a:t>hal</a:t>
            </a:r>
            <a:r>
              <a:rPr lang="en-US" sz="3600" b="0" i="0" u="none" strike="noStrike" cap="none" dirty="0">
                <a:solidFill>
                  <a:srgbClr val="0E0E0E"/>
                </a:solidFill>
                <a:latin typeface="Slackey" panose="02000000000000000000" pitchFamily="2" charset="0"/>
                <a:ea typeface="Cinzel Black"/>
                <a:cs typeface="Cinzel Black"/>
                <a:sym typeface="Cinzel Black"/>
              </a:rPr>
              <a:t>y</a:t>
            </a:r>
            <a:endParaRPr sz="3600" b="0" i="0" u="none" strike="noStrike" cap="none" dirty="0">
              <a:solidFill>
                <a:schemeClr val="dk1"/>
              </a:solidFill>
              <a:latin typeface="Slackey" panose="020000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603;p22">
            <a:extLst>
              <a:ext uri="{FF2B5EF4-FFF2-40B4-BE49-F238E27FC236}">
                <a16:creationId xmlns:a16="http://schemas.microsoft.com/office/drawing/2014/main" id="{0703D926-CB6F-D951-A5DB-248BBFCF9F0E}"/>
              </a:ext>
            </a:extLst>
          </p:cNvPr>
          <p:cNvSpPr/>
          <p:nvPr/>
        </p:nvSpPr>
        <p:spPr>
          <a:xfrm>
            <a:off x="12523765" y="10368327"/>
            <a:ext cx="6299987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4800"/>
              <a:buFont typeface="Cinzel Black"/>
              <a:buNone/>
            </a:pPr>
            <a:r>
              <a:rPr lang="en-US" sz="3600" b="0" i="0" u="none" strike="noStrike" cap="none" dirty="0">
                <a:solidFill>
                  <a:srgbClr val="0E0E0E"/>
                </a:solidFill>
                <a:latin typeface="Slackey" panose="02000000000000000000" pitchFamily="2" charset="0"/>
                <a:ea typeface="Cinzel Black"/>
                <a:cs typeface="Cinzel Black"/>
                <a:sym typeface="Cinzel Black"/>
              </a:rPr>
              <a:t>Rawan Mohamed</a:t>
            </a:r>
            <a:endParaRPr lang="en-US" sz="3600" b="0" i="0" u="none" strike="noStrike" cap="none" dirty="0">
              <a:solidFill>
                <a:schemeClr val="dk1"/>
              </a:solidFill>
              <a:latin typeface="Slackey" panose="02000000000000000000" pitchFamily="2" charset="0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A cartoon of a person&#10;&#10;AI-generated content may be incorrect.">
            <a:extLst>
              <a:ext uri="{FF2B5EF4-FFF2-40B4-BE49-F238E27FC236}">
                <a16:creationId xmlns:a16="http://schemas.microsoft.com/office/drawing/2014/main" id="{D214C9CC-F37B-70E5-C888-05A069BB1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9534" y="5982365"/>
            <a:ext cx="3051719" cy="3051719"/>
          </a:xfrm>
          <a:prstGeom prst="rect">
            <a:avLst/>
          </a:prstGeom>
        </p:spPr>
      </p:pic>
      <p:pic>
        <p:nvPicPr>
          <p:cNvPr id="8" name="Picture 7" descr="A cartoon of a person&#10;&#10;AI-generated content may be incorrect.">
            <a:extLst>
              <a:ext uri="{FF2B5EF4-FFF2-40B4-BE49-F238E27FC236}">
                <a16:creationId xmlns:a16="http://schemas.microsoft.com/office/drawing/2014/main" id="{5C674D59-37DB-4C16-1E3F-AB121E426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81329" y="3386126"/>
            <a:ext cx="3196523" cy="3204170"/>
          </a:xfrm>
          <a:prstGeom prst="rect">
            <a:avLst/>
          </a:prstGeom>
        </p:spPr>
      </p:pic>
      <p:pic>
        <p:nvPicPr>
          <p:cNvPr id="10" name="Picture 9" descr="A cartoon of a person&#10;&#10;AI-generated content may be incorrect.">
            <a:extLst>
              <a:ext uri="{FF2B5EF4-FFF2-40B4-BE49-F238E27FC236}">
                <a16:creationId xmlns:a16="http://schemas.microsoft.com/office/drawing/2014/main" id="{93332777-6929-FBCD-7D7D-51FA63DCBC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2438734" y="5982364"/>
            <a:ext cx="3051720" cy="3051720"/>
          </a:xfrm>
          <a:prstGeom prst="rect">
            <a:avLst/>
          </a:prstGeom>
        </p:spPr>
      </p:pic>
      <p:pic>
        <p:nvPicPr>
          <p:cNvPr id="12" name="Picture 11" descr="A cartoon of a person&#10;&#10;AI-generated content may be incorrect.">
            <a:extLst>
              <a:ext uri="{FF2B5EF4-FFF2-40B4-BE49-F238E27FC236}">
                <a16:creationId xmlns:a16="http://schemas.microsoft.com/office/drawing/2014/main" id="{9400806F-602A-0B9F-F4D6-93405F09B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02916" y="8552740"/>
            <a:ext cx="3063198" cy="3063198"/>
          </a:xfrm>
          <a:prstGeom prst="rect">
            <a:avLst/>
          </a:prstGeom>
        </p:spPr>
      </p:pic>
      <p:pic>
        <p:nvPicPr>
          <p:cNvPr id="14" name="Picture 13" descr="A cartoon of a person&#10;&#10;AI-generated content may be incorrect.">
            <a:extLst>
              <a:ext uri="{FF2B5EF4-FFF2-40B4-BE49-F238E27FC236}">
                <a16:creationId xmlns:a16="http://schemas.microsoft.com/office/drawing/2014/main" id="{0752FD23-3F25-24B1-2E54-4ACA9BB7B7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29597" y="3656902"/>
            <a:ext cx="3051718" cy="3051718"/>
          </a:xfrm>
          <a:prstGeom prst="rect">
            <a:avLst/>
          </a:prstGeom>
        </p:spPr>
      </p:pic>
      <p:pic>
        <p:nvPicPr>
          <p:cNvPr id="16" name="Picture 15" descr="A cartoon of a person&#10;&#10;AI-generated content may be incorrect.">
            <a:extLst>
              <a:ext uri="{FF2B5EF4-FFF2-40B4-BE49-F238E27FC236}">
                <a16:creationId xmlns:a16="http://schemas.microsoft.com/office/drawing/2014/main" id="{3061E5CE-BF64-F14E-F0D5-0EFDE23111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53232" y="8558480"/>
            <a:ext cx="3051718" cy="3051718"/>
          </a:xfrm>
          <a:prstGeom prst="rect">
            <a:avLst/>
          </a:prstGeom>
        </p:spPr>
      </p:pic>
      <p:sp>
        <p:nvSpPr>
          <p:cNvPr id="592" name="Google Shape;592;p22"/>
          <p:cNvSpPr/>
          <p:nvPr/>
        </p:nvSpPr>
        <p:spPr>
          <a:xfrm>
            <a:off x="8071815" y="2199388"/>
            <a:ext cx="8256374" cy="91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63D1F"/>
              </a:buClr>
              <a:buSzPts val="8000"/>
              <a:buFont typeface="Cinzel Black"/>
              <a:buNone/>
            </a:pPr>
            <a:r>
              <a:rPr lang="en-US" sz="7200" b="0" i="0" u="none" strike="noStrike" cap="none" dirty="0">
                <a:solidFill>
                  <a:srgbClr val="763D1F"/>
                </a:solidFill>
                <a:latin typeface="Slackey" panose="02000000000000000000" pitchFamily="2" charset="0"/>
                <a:ea typeface="Cinzel Black"/>
                <a:cs typeface="Cinzel Black"/>
                <a:sym typeface="Cinzel Black"/>
              </a:rPr>
              <a:t>Our Team</a:t>
            </a:r>
            <a:endParaRPr sz="7200" b="0" i="0" u="none" strike="noStrike" cap="none" dirty="0">
              <a:solidFill>
                <a:schemeClr val="dk1"/>
              </a:solidFill>
              <a:latin typeface="Slackey" panose="02000000000000000000" pitchFamily="2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CDB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87;p22" descr=" ">
            <a:extLst>
              <a:ext uri="{FF2B5EF4-FFF2-40B4-BE49-F238E27FC236}">
                <a16:creationId xmlns:a16="http://schemas.microsoft.com/office/drawing/2014/main" id="{841878DD-21BF-DF08-0E35-30DDADD830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342" y="301960"/>
            <a:ext cx="23942492" cy="131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052071-9343-2EF0-40BC-31D6A83A803F}"/>
              </a:ext>
            </a:extLst>
          </p:cNvPr>
          <p:cNvSpPr txBox="1"/>
          <p:nvPr/>
        </p:nvSpPr>
        <p:spPr>
          <a:xfrm>
            <a:off x="12917423" y="2692608"/>
            <a:ext cx="10010216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/>
            <a:r>
              <a:rPr lang="ar-EG" sz="9600" dirty="0">
                <a:solidFill>
                  <a:srgbClr val="69442D"/>
                </a:solidFill>
                <a:latin typeface="Changa" pitchFamily="2" charset="-78"/>
                <a:ea typeface="AQEEQSANSPRO Medium" pitchFamily="50" charset="-78"/>
                <a:cs typeface="Changa" pitchFamily="2" charset="-78"/>
              </a:rPr>
              <a:t>من</a:t>
            </a:r>
            <a:r>
              <a:rPr lang="en-GB" sz="12000" dirty="0">
                <a:solidFill>
                  <a:srgbClr val="69442D"/>
                </a:solidFill>
                <a:latin typeface="Cinzel Black" panose="020B0604020202020204" charset="0"/>
                <a:ea typeface="AQEEQSANSPRO Medium" pitchFamily="50" charset="-78"/>
                <a:cs typeface="AQEEQSANSPRO Medium" pitchFamily="50" charset="-78"/>
              </a:rPr>
              <a:t> </a:t>
            </a:r>
            <a:r>
              <a:rPr lang="en-GB" sz="12000" dirty="0">
                <a:solidFill>
                  <a:srgbClr val="69442D"/>
                </a:solidFill>
                <a:latin typeface="Slackey" panose="02000000000000000000" pitchFamily="2" charset="0"/>
                <a:ea typeface="AQEEQSANSPRO Medium" pitchFamily="50" charset="-78"/>
                <a:cs typeface="AQEEQSANSPRO Medium" pitchFamily="50" charset="-78"/>
              </a:rPr>
              <a:t>ANUBIX</a:t>
            </a:r>
            <a:r>
              <a:rPr lang="en-GB" sz="12000" dirty="0">
                <a:solidFill>
                  <a:srgbClr val="69442D"/>
                </a:solidFill>
                <a:latin typeface="Cinzel Black" panose="020B0604020202020204" charset="0"/>
                <a:ea typeface="AQEEQSANSPRO Medium" pitchFamily="50" charset="-78"/>
                <a:cs typeface="AQEEQSANSPRO Medium" pitchFamily="50" charset="-78"/>
              </a:rPr>
              <a:t> </a:t>
            </a:r>
            <a:endParaRPr lang="ar-EG" sz="12000" dirty="0">
              <a:solidFill>
                <a:srgbClr val="69442D"/>
              </a:solidFill>
              <a:latin typeface="Cinzel Black" panose="020B0604020202020204" charset="0"/>
              <a:ea typeface="AQEEQSANSPRO Medium" pitchFamily="50" charset="-78"/>
              <a:cs typeface="AQEEQSANSPRO Medium" pitchFamily="50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6E34E-5569-0614-AA93-8C57B128C66F}"/>
              </a:ext>
            </a:extLst>
          </p:cNvPr>
          <p:cNvSpPr txBox="1"/>
          <p:nvPr/>
        </p:nvSpPr>
        <p:spPr>
          <a:xfrm>
            <a:off x="7423484" y="5021749"/>
            <a:ext cx="14358474" cy="60016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EG" sz="4400" b="1" dirty="0">
                <a:latin typeface="Changa" pitchFamily="2" charset="-78"/>
                <a:ea typeface="AQEEQSANSPRO" pitchFamily="50" charset="-78"/>
                <a:cs typeface="Changa" pitchFamily="2" charset="-78"/>
              </a:rPr>
              <a:t>شركــة تصـميم جرافيكي عــالمية </a:t>
            </a:r>
            <a:r>
              <a:rPr lang="ar-EG" sz="3600" dirty="0">
                <a:latin typeface="Changa" pitchFamily="2" charset="-78"/>
                <a:ea typeface="AQEEQSANSPRO Light" pitchFamily="50" charset="-78"/>
                <a:cs typeface="Changa" pitchFamily="2" charset="-78"/>
              </a:rPr>
              <a:t>متخصصة في </a:t>
            </a:r>
            <a:r>
              <a:rPr lang="ar-EG" sz="3600" b="1" dirty="0">
                <a:latin typeface="Changa" pitchFamily="2" charset="-78"/>
                <a:ea typeface="AQEEQSANSPRO" pitchFamily="50" charset="-78"/>
                <a:cs typeface="Changa" pitchFamily="2" charset="-78"/>
              </a:rPr>
              <a:t>إحيــاء</a:t>
            </a:r>
            <a:r>
              <a:rPr lang="ar-EG" sz="3600" dirty="0">
                <a:latin typeface="Changa" pitchFamily="2" charset="-78"/>
                <a:ea typeface="AQEEQSANSPRO Light" pitchFamily="50" charset="-78"/>
                <a:cs typeface="Changa" pitchFamily="2" charset="-78"/>
              </a:rPr>
              <a:t> الفنون المصـرية عبر </a:t>
            </a:r>
            <a:r>
              <a:rPr lang="ar-EG" sz="3600" dirty="0">
                <a:latin typeface="Changa" pitchFamily="2" charset="-78"/>
                <a:ea typeface="AQEEQSANSPRO" pitchFamily="50" charset="-78"/>
                <a:cs typeface="Changa" pitchFamily="2" charset="-78"/>
              </a:rPr>
              <a:t>حلول بصريـة رقميـة مبتكـرة</a:t>
            </a:r>
            <a:r>
              <a:rPr lang="ar-EG" sz="3600" dirty="0">
                <a:latin typeface="Changa" pitchFamily="2" charset="-78"/>
                <a:ea typeface="AQEEQSANSPRO Light" pitchFamily="50" charset="-78"/>
                <a:cs typeface="Changa" pitchFamily="2" charset="-78"/>
              </a:rPr>
              <a:t>.</a:t>
            </a:r>
          </a:p>
          <a:p>
            <a:pPr algn="r" rtl="1"/>
            <a:endParaRPr lang="ar-EG" sz="3600" dirty="0">
              <a:latin typeface="Changa" pitchFamily="2" charset="-78"/>
              <a:ea typeface="AQEEQSANSPRO Light" pitchFamily="50" charset="-78"/>
              <a:cs typeface="Changa" pitchFamily="2" charset="-78"/>
            </a:endParaRPr>
          </a:p>
          <a:p>
            <a:pPr algn="r" rtl="1"/>
            <a:r>
              <a:rPr lang="ar-EG" sz="3600" dirty="0">
                <a:latin typeface="Changa" pitchFamily="2" charset="-78"/>
                <a:ea typeface="AQEEQSANSPRO Light" pitchFamily="50" charset="-78"/>
                <a:cs typeface="Changa" pitchFamily="2" charset="-78"/>
              </a:rPr>
              <a:t>نجمع بين </a:t>
            </a:r>
            <a:r>
              <a:rPr lang="ar-EG" sz="3600" b="1" dirty="0">
                <a:latin typeface="Changa" pitchFamily="2" charset="-78"/>
                <a:ea typeface="AQEEQSANSPRO Light" pitchFamily="50" charset="-78"/>
                <a:cs typeface="Changa" pitchFamily="2" charset="-78"/>
              </a:rPr>
              <a:t>التــراث العـريق</a:t>
            </a:r>
            <a:r>
              <a:rPr lang="ar-EG" sz="3600" dirty="0">
                <a:latin typeface="Changa" pitchFamily="2" charset="-78"/>
                <a:ea typeface="AQEEQSANSPRO Light" pitchFamily="50" charset="-78"/>
                <a:cs typeface="Changa" pitchFamily="2" charset="-78"/>
              </a:rPr>
              <a:t> </a:t>
            </a:r>
            <a:r>
              <a:rPr lang="ar-EG" sz="3600" b="1" dirty="0">
                <a:latin typeface="Changa" pitchFamily="2" charset="-78"/>
                <a:ea typeface="AQEEQSANSPRO Light" pitchFamily="50" charset="-78"/>
                <a:cs typeface="Changa" pitchFamily="2" charset="-78"/>
              </a:rPr>
              <a:t>والفن الرقمي المعــاصر </a:t>
            </a:r>
            <a:r>
              <a:rPr lang="ar-EG" sz="3600" dirty="0">
                <a:latin typeface="Changa" pitchFamily="2" charset="-78"/>
                <a:ea typeface="AQEEQSANSPRO Light" pitchFamily="50" charset="-78"/>
                <a:cs typeface="Changa" pitchFamily="2" charset="-78"/>
              </a:rPr>
              <a:t>لنصنع هـوية بصرية تحاكي المـاضي وتلـهم المستقبل. رؤيتنــا أن نكـون </a:t>
            </a:r>
            <a:r>
              <a:rPr lang="ar-EG" sz="4000" b="1" dirty="0">
                <a:latin typeface="Changa" pitchFamily="2" charset="-78"/>
                <a:ea typeface="AQEEQSANSPRO" pitchFamily="50" charset="-78"/>
                <a:cs typeface="Changa" pitchFamily="2" charset="-78"/>
              </a:rPr>
              <a:t>الجـسر</a:t>
            </a:r>
            <a:r>
              <a:rPr lang="ar-EG" sz="3600" dirty="0">
                <a:latin typeface="Changa" pitchFamily="2" charset="-78"/>
                <a:ea typeface="AQEEQSANSPRO Light" pitchFamily="50" charset="-78"/>
                <a:cs typeface="Changa" pitchFamily="2" charset="-78"/>
              </a:rPr>
              <a:t> الذي يربط الحضــارة المصـرية بالأجيـال العـالمية الجـديدة، عبر </a:t>
            </a:r>
            <a:r>
              <a:rPr lang="ar-EG" sz="3600" b="1" dirty="0">
                <a:latin typeface="Changa" pitchFamily="2" charset="-78"/>
                <a:ea typeface="AQEEQSANSPRO" pitchFamily="50" charset="-78"/>
                <a:cs typeface="Changa" pitchFamily="2" charset="-78"/>
              </a:rPr>
              <a:t>لغـة إبداعيـة عصريـة </a:t>
            </a:r>
            <a:r>
              <a:rPr lang="ar-EG" sz="3600" dirty="0">
                <a:latin typeface="Changa" pitchFamily="2" charset="-78"/>
                <a:ea typeface="AQEEQSANSPRO Light" pitchFamily="50" charset="-78"/>
                <a:cs typeface="Changa" pitchFamily="2" charset="-78"/>
              </a:rPr>
              <a:t>تحـافظ على الأصـالة وتواكب المستقبل.</a:t>
            </a:r>
            <a:endParaRPr lang="en-US" sz="3600" dirty="0">
              <a:latin typeface="Changa" pitchFamily="2" charset="-78"/>
              <a:ea typeface="AQEEQSANSPRO Light" pitchFamily="50" charset="-78"/>
              <a:cs typeface="Changa" pitchFamily="2" charset="-78"/>
            </a:endParaRPr>
          </a:p>
          <a:p>
            <a:pPr algn="r" rtl="1"/>
            <a:endParaRPr lang="ar-EG" sz="3600" dirty="0">
              <a:latin typeface="Changa" pitchFamily="2" charset="-78"/>
              <a:ea typeface="AQEEQSANSPRO Light" pitchFamily="50" charset="-78"/>
              <a:cs typeface="Changa" pitchFamily="2" charset="-78"/>
            </a:endParaRPr>
          </a:p>
          <a:p>
            <a:pPr algn="r" rtl="1"/>
            <a:r>
              <a:rPr lang="ar-EG" sz="3600" dirty="0">
                <a:latin typeface="Changa" pitchFamily="2" charset="-78"/>
                <a:ea typeface="AQEEQSANSPRO Light" pitchFamily="50" charset="-78"/>
                <a:cs typeface="Changa" pitchFamily="2" charset="-78"/>
              </a:rPr>
              <a:t>كما ندمج مفـاهيم </a:t>
            </a:r>
            <a:r>
              <a:rPr lang="ar-EG" sz="3600" dirty="0">
                <a:latin typeface="Changa" pitchFamily="2" charset="-78"/>
                <a:ea typeface="AQEEQSANSPRO" pitchFamily="50" charset="-78"/>
                <a:cs typeface="Changa" pitchFamily="2" charset="-78"/>
              </a:rPr>
              <a:t>الهوية الرقمية والأمــن السيبراني </a:t>
            </a:r>
            <a:r>
              <a:rPr lang="ar-EG" sz="3600" dirty="0">
                <a:latin typeface="Changa" pitchFamily="2" charset="-78"/>
                <a:ea typeface="AQEEQSANSPRO Light" pitchFamily="50" charset="-78"/>
                <a:cs typeface="Changa" pitchFamily="2" charset="-78"/>
              </a:rPr>
              <a:t>لضمـان حمـاية الإبداع وصـون الحقوق الفكرية، لنصنع </a:t>
            </a:r>
            <a:r>
              <a:rPr lang="ar-EG" sz="4800" b="1" dirty="0">
                <a:latin typeface="Changa" pitchFamily="2" charset="-78"/>
                <a:ea typeface="AQEEQSANSPRO" pitchFamily="50" charset="-78"/>
                <a:cs typeface="Changa" pitchFamily="2" charset="-78"/>
              </a:rPr>
              <a:t>فنًــا خــالدًا يليق بمصــر الأبديـة</a:t>
            </a:r>
            <a:r>
              <a:rPr lang="ar-EG" sz="3600" dirty="0">
                <a:latin typeface="Changa" pitchFamily="2" charset="-78"/>
                <a:ea typeface="AQEEQSANSPRO Light" pitchFamily="50" charset="-78"/>
                <a:cs typeface="Changa" pitchFamily="2" charset="-78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64E46-ECB9-D593-6991-F1C4A6A33122}"/>
              </a:ext>
            </a:extLst>
          </p:cNvPr>
          <p:cNvSpPr txBox="1"/>
          <p:nvPr/>
        </p:nvSpPr>
        <p:spPr>
          <a:xfrm>
            <a:off x="12401549" y="1532650"/>
            <a:ext cx="207645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sz="20000" dirty="0">
                <a:solidFill>
                  <a:srgbClr val="763D1F"/>
                </a:solidFill>
                <a:latin typeface="Aldhabi" panose="01000000000000000000" pitchFamily="2" charset="-78"/>
                <a:ea typeface="AQEEQSANSPRO Medium" pitchFamily="50" charset="-78"/>
                <a:cs typeface="Aldhabi" panose="01000000000000000000" pitchFamily="2" charset="-78"/>
              </a:rPr>
              <a:t>؟</a:t>
            </a:r>
            <a:endParaRPr lang="ar-EG" sz="20000" dirty="0">
              <a:solidFill>
                <a:srgbClr val="763D1F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0" name="Picture 9" descr="A cat with a yellow collar&#10;&#10;AI-generated content may be incorrect.">
            <a:extLst>
              <a:ext uri="{FF2B5EF4-FFF2-40B4-BE49-F238E27FC236}">
                <a16:creationId xmlns:a16="http://schemas.microsoft.com/office/drawing/2014/main" id="{92CA1745-A295-7997-B97B-D2DA70399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54333" y="4610187"/>
            <a:ext cx="5658837" cy="6159326"/>
          </a:xfrm>
          <a:prstGeom prst="rect">
            <a:avLst/>
          </a:prstGeom>
        </p:spPr>
      </p:pic>
      <p:pic>
        <p:nvPicPr>
          <p:cNvPr id="8" name="Google Shape;99;p4" descr=" ">
            <a:extLst>
              <a:ext uri="{FF2B5EF4-FFF2-40B4-BE49-F238E27FC236}">
                <a16:creationId xmlns:a16="http://schemas.microsoft.com/office/drawing/2014/main" id="{956AADCD-AF0B-2E66-9728-8C9ECFBB882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514" y="596900"/>
            <a:ext cx="22583426" cy="1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0;p4" descr=" ">
            <a:extLst>
              <a:ext uri="{FF2B5EF4-FFF2-40B4-BE49-F238E27FC236}">
                <a16:creationId xmlns:a16="http://schemas.microsoft.com/office/drawing/2014/main" id="{6E2669B7-7FAC-721D-71F2-BFFB5D1E71F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8022" y="11861800"/>
            <a:ext cx="22532616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CDB7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12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27" y="304800"/>
            <a:ext cx="23942492" cy="1311209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2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2"/>
          <p:cNvSpPr/>
          <p:nvPr/>
        </p:nvSpPr>
        <p:spPr>
          <a:xfrm>
            <a:off x="14543318" y="3543300"/>
            <a:ext cx="7874984" cy="8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2"/>
          <p:cNvSpPr/>
          <p:nvPr/>
        </p:nvSpPr>
        <p:spPr>
          <a:xfrm>
            <a:off x="14543318" y="3543300"/>
            <a:ext cx="7874984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2"/>
          <p:cNvSpPr/>
          <p:nvPr/>
        </p:nvSpPr>
        <p:spPr>
          <a:xfrm>
            <a:off x="14543318" y="3543300"/>
            <a:ext cx="3099187" cy="2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2"/>
          <p:cNvSpPr/>
          <p:nvPr/>
        </p:nvSpPr>
        <p:spPr>
          <a:xfrm>
            <a:off x="14543318" y="6045200"/>
            <a:ext cx="7874984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2"/>
          <p:cNvSpPr/>
          <p:nvPr/>
        </p:nvSpPr>
        <p:spPr>
          <a:xfrm>
            <a:off x="14543318" y="7912100"/>
            <a:ext cx="7874984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2"/>
          <p:cNvSpPr/>
          <p:nvPr/>
        </p:nvSpPr>
        <p:spPr>
          <a:xfrm>
            <a:off x="14543318" y="7912100"/>
            <a:ext cx="3492937" cy="2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2"/>
          <p:cNvSpPr/>
          <p:nvPr/>
        </p:nvSpPr>
        <p:spPr>
          <a:xfrm>
            <a:off x="14543318" y="10414000"/>
            <a:ext cx="7874984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5CE96E-2744-02FA-C9BA-DA0ADA496714}"/>
              </a:ext>
            </a:extLst>
          </p:cNvPr>
          <p:cNvSpPr txBox="1"/>
          <p:nvPr/>
        </p:nvSpPr>
        <p:spPr>
          <a:xfrm>
            <a:off x="8401051" y="5026204"/>
            <a:ext cx="13921604" cy="56015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EG" sz="4800" dirty="0">
                <a:solidFill>
                  <a:srgbClr val="141817"/>
                </a:solidFill>
                <a:latin typeface="AQEEQSANSPRO Medium" pitchFamily="50" charset="-78"/>
                <a:ea typeface="AQEEQSANSPRO Medium" pitchFamily="50" charset="-78"/>
                <a:cs typeface="AQEEQSANSPRO Medium" pitchFamily="50" charset="-78"/>
              </a:rPr>
              <a:t>اقتصــاديًـا</a:t>
            </a:r>
            <a:r>
              <a:rPr lang="ar-EG" sz="4400" dirty="0">
                <a:solidFill>
                  <a:srgbClr val="141817"/>
                </a:solidFill>
                <a:latin typeface="AQEEQSANSPRO Medium" pitchFamily="50" charset="-78"/>
                <a:ea typeface="AQEEQSANSPRO Medium" pitchFamily="50" charset="-78"/>
                <a:cs typeface="AQEEQSANSPRO Medium" pitchFamily="50" charset="-78"/>
              </a:rPr>
              <a:t>: </a:t>
            </a:r>
            <a:r>
              <a:rPr lang="ar-EG" sz="4000" dirty="0">
                <a:solidFill>
                  <a:srgbClr val="141817"/>
                </a:solidFill>
                <a:latin typeface="AQEEQSANSPRO Medium" pitchFamily="50" charset="-78"/>
                <a:ea typeface="AQEEQSANSPRO Medium" pitchFamily="50" charset="-78"/>
                <a:cs typeface="AQEEQSANSPRO Medium" pitchFamily="50" charset="-78"/>
              </a:rPr>
              <a:t> </a:t>
            </a:r>
            <a:r>
              <a:rPr lang="ar-EG" sz="4400" dirty="0">
                <a:solidFill>
                  <a:srgbClr val="141817"/>
                </a:solidFill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بيع منتجــات بصريـة</a:t>
            </a:r>
            <a:r>
              <a:rPr lang="en-GB" sz="4400" dirty="0">
                <a:solidFill>
                  <a:srgbClr val="141817"/>
                </a:solidFill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  (</a:t>
            </a:r>
            <a:r>
              <a:rPr lang="en-GB" sz="4400" dirty="0">
                <a:solidFill>
                  <a:srgbClr val="141817"/>
                </a:solidFill>
                <a:latin typeface="Changa" pitchFamily="2" charset="-78"/>
                <a:ea typeface="AQEEQSANSPRO" pitchFamily="50" charset="-78"/>
                <a:cs typeface="Changa" pitchFamily="2" charset="-78"/>
              </a:rPr>
              <a:t>Posters, Merch, Digital Assets</a:t>
            </a:r>
            <a:r>
              <a:rPr lang="en-GB" sz="4400" dirty="0">
                <a:solidFill>
                  <a:srgbClr val="141817"/>
                </a:solidFill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)  </a:t>
            </a:r>
            <a:r>
              <a:rPr lang="ar-EG" sz="4400" dirty="0">
                <a:solidFill>
                  <a:srgbClr val="141817"/>
                </a:solidFill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مع تقديم خدمــات تصميم للمتــاحف والمـراكز الثقــافية والسيــاحـة.</a:t>
            </a:r>
          </a:p>
          <a:p>
            <a:pPr algn="r" rtl="1"/>
            <a:endParaRPr lang="ar-EG" sz="4000" dirty="0">
              <a:solidFill>
                <a:srgbClr val="141817"/>
              </a:solidFill>
              <a:latin typeface="AQEEQSANSPRO" pitchFamily="50" charset="-78"/>
              <a:ea typeface="AQEEQSANSPRO" pitchFamily="50" charset="-78"/>
              <a:cs typeface="AQEEQSANSPRO" pitchFamily="50" charset="-78"/>
            </a:endParaRPr>
          </a:p>
          <a:p>
            <a:pPr algn="r" rtl="1"/>
            <a:r>
              <a:rPr lang="ar-EG" sz="4800" dirty="0">
                <a:solidFill>
                  <a:srgbClr val="141817"/>
                </a:solidFill>
                <a:latin typeface="AQEEQSANSPRO Medium" pitchFamily="50" charset="-78"/>
                <a:ea typeface="AQEEQSANSPRO Medium" pitchFamily="50" charset="-78"/>
                <a:cs typeface="AQEEQSANSPRO Medium" pitchFamily="50" charset="-78"/>
              </a:rPr>
              <a:t>اجتمــاعيًـا</a:t>
            </a:r>
            <a:r>
              <a:rPr lang="ar-EG" sz="4000" dirty="0">
                <a:solidFill>
                  <a:srgbClr val="141817"/>
                </a:solidFill>
                <a:latin typeface="AQEEQSANSPRO Medium" pitchFamily="50" charset="-78"/>
                <a:ea typeface="AQEEQSANSPRO Medium" pitchFamily="50" charset="-78"/>
                <a:cs typeface="AQEEQSANSPRO Medium" pitchFamily="50" charset="-78"/>
              </a:rPr>
              <a:t>:  </a:t>
            </a:r>
            <a:r>
              <a:rPr lang="ar-EG" sz="4400" b="1" dirty="0">
                <a:solidFill>
                  <a:srgbClr val="141817"/>
                </a:solidFill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توعيـة</a:t>
            </a:r>
            <a:r>
              <a:rPr lang="ar-EG" sz="4400" dirty="0">
                <a:solidFill>
                  <a:srgbClr val="141817"/>
                </a:solidFill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 المجتمـع والشبــاب بأهمية التـراث والهويـة الرقميـة، عبر محتـوى جــرافيكي </a:t>
            </a:r>
            <a:r>
              <a:rPr lang="ar-EG" sz="4400" b="1" dirty="0">
                <a:solidFill>
                  <a:srgbClr val="141817"/>
                </a:solidFill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ممتع وشيــق</a:t>
            </a:r>
            <a:r>
              <a:rPr lang="ar-EG" sz="4400" dirty="0">
                <a:solidFill>
                  <a:srgbClr val="141817"/>
                </a:solidFill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.</a:t>
            </a:r>
          </a:p>
          <a:p>
            <a:pPr algn="r" rtl="1"/>
            <a:endParaRPr lang="ar-EG" sz="4000" dirty="0">
              <a:solidFill>
                <a:srgbClr val="141817"/>
              </a:solidFill>
              <a:latin typeface="AQEEQSANSPRO" pitchFamily="50" charset="-78"/>
              <a:ea typeface="AQEEQSANSPRO" pitchFamily="50" charset="-78"/>
              <a:cs typeface="AQEEQSANSPRO" pitchFamily="50" charset="-78"/>
            </a:endParaRPr>
          </a:p>
          <a:p>
            <a:pPr algn="r" rtl="1"/>
            <a:r>
              <a:rPr lang="ar-EG" sz="4800" dirty="0">
                <a:solidFill>
                  <a:srgbClr val="141817"/>
                </a:solidFill>
                <a:latin typeface="AQEEQSANSPRO Medium" pitchFamily="50" charset="-78"/>
                <a:ea typeface="AQEEQSANSPRO Medium" pitchFamily="50" charset="-78"/>
                <a:cs typeface="AQEEQSANSPRO Medium" pitchFamily="50" charset="-78"/>
              </a:rPr>
              <a:t>رقمــــــــيًا</a:t>
            </a:r>
            <a:r>
              <a:rPr lang="ar-EG" sz="4000" dirty="0">
                <a:solidFill>
                  <a:srgbClr val="141817"/>
                </a:solidFill>
                <a:latin typeface="AQEEQSANSPRO Medium" pitchFamily="50" charset="-78"/>
                <a:ea typeface="AQEEQSANSPRO Medium" pitchFamily="50" charset="-78"/>
                <a:cs typeface="AQEEQSANSPRO Medium" pitchFamily="50" charset="-78"/>
              </a:rPr>
              <a:t>:  </a:t>
            </a:r>
            <a:r>
              <a:rPr lang="ar-EG" sz="4400" dirty="0">
                <a:solidFill>
                  <a:srgbClr val="141817"/>
                </a:solidFill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خلـق منصــة بصريــة رقميــة آمنــة تعـرض </a:t>
            </a:r>
            <a:r>
              <a:rPr lang="ar-EG" sz="5000" dirty="0">
                <a:solidFill>
                  <a:srgbClr val="141817"/>
                </a:solidFill>
                <a:latin typeface="Changa" pitchFamily="2" charset="-78"/>
                <a:ea typeface="AQEEQSANSPRO Medium" pitchFamily="50" charset="-78"/>
                <a:cs typeface="Changa" pitchFamily="2" charset="-78"/>
              </a:rPr>
              <a:t>التـراث المصـــري </a:t>
            </a:r>
            <a:r>
              <a:rPr lang="ar-EG" sz="4400" dirty="0">
                <a:solidFill>
                  <a:srgbClr val="141817"/>
                </a:solidFill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بأسلـوب معـاصر وجـذاب عالميًــا.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06C09-4044-C3D9-9451-EB6FB3A776E2}"/>
              </a:ext>
            </a:extLst>
          </p:cNvPr>
          <p:cNvSpPr txBox="1"/>
          <p:nvPr/>
        </p:nvSpPr>
        <p:spPr>
          <a:xfrm>
            <a:off x="9626546" y="2990424"/>
            <a:ext cx="1279175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EG" sz="9600" dirty="0">
                <a:solidFill>
                  <a:srgbClr val="672F2F"/>
                </a:solidFill>
                <a:latin typeface="Changa" pitchFamily="2" charset="-78"/>
                <a:ea typeface="AQEEQSANSPRO Medium" pitchFamily="50" charset="-78"/>
                <a:cs typeface="Changa" pitchFamily="2" charset="-78"/>
              </a:rPr>
              <a:t>الأهــداف الرئيسيـة</a:t>
            </a:r>
          </a:p>
        </p:txBody>
      </p:sp>
      <p:pic>
        <p:nvPicPr>
          <p:cNvPr id="6" name="Picture 5" descr="A cartoon of a person holding a shield&#10;&#10;AI-generated content may be incorrect.">
            <a:extLst>
              <a:ext uri="{FF2B5EF4-FFF2-40B4-BE49-F238E27FC236}">
                <a16:creationId xmlns:a16="http://schemas.microsoft.com/office/drawing/2014/main" id="{D52AED22-E906-E19A-F763-5215D1A04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244" y="2436342"/>
            <a:ext cx="5571498" cy="8906816"/>
          </a:xfrm>
          <a:prstGeom prst="rect">
            <a:avLst/>
          </a:prstGeom>
        </p:spPr>
      </p:pic>
      <p:pic>
        <p:nvPicPr>
          <p:cNvPr id="7" name="Google Shape;588;p22" descr=" ">
            <a:extLst>
              <a:ext uri="{FF2B5EF4-FFF2-40B4-BE49-F238E27FC236}">
                <a16:creationId xmlns:a16="http://schemas.microsoft.com/office/drawing/2014/main" id="{37FAE451-00D3-FB1E-8EE4-DC4F7F499E9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9700" y="661883"/>
            <a:ext cx="22227775" cy="1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89;p22" descr=" ">
            <a:extLst>
              <a:ext uri="{FF2B5EF4-FFF2-40B4-BE49-F238E27FC236}">
                <a16:creationId xmlns:a16="http://schemas.microsoft.com/office/drawing/2014/main" id="{42B1138F-110A-4A6E-A500-B10DB514E8B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5972" y="11757216"/>
            <a:ext cx="22088061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CDB7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87;p22" descr=" ">
            <a:extLst>
              <a:ext uri="{FF2B5EF4-FFF2-40B4-BE49-F238E27FC236}">
                <a16:creationId xmlns:a16="http://schemas.microsoft.com/office/drawing/2014/main" id="{99479692-6C6B-E3DB-489D-59F87F6334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342" y="301960"/>
            <a:ext cx="23942492" cy="131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914514" y="3492500"/>
            <a:ext cx="7023978" cy="87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914514" y="3492500"/>
            <a:ext cx="647781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4514" y="4927600"/>
            <a:ext cx="70239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"/>
          <p:cNvSpPr/>
          <p:nvPr/>
        </p:nvSpPr>
        <p:spPr>
          <a:xfrm>
            <a:off x="15826178" y="3492500"/>
            <a:ext cx="7023978" cy="87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15826178" y="3492500"/>
            <a:ext cx="647781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15826178" y="4927600"/>
            <a:ext cx="70239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8370346" y="1498600"/>
            <a:ext cx="7023978" cy="87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370346" y="1498600"/>
            <a:ext cx="5245756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8370346" y="2933700"/>
            <a:ext cx="70239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0"/>
          <p:cNvSpPr/>
          <p:nvPr/>
        </p:nvSpPr>
        <p:spPr>
          <a:xfrm>
            <a:off x="2168594" y="2580574"/>
            <a:ext cx="20049857" cy="1104568"/>
          </a:xfrm>
          <a:prstGeom prst="roundRect">
            <a:avLst>
              <a:gd name="adj" fmla="val 3124"/>
            </a:avLst>
          </a:prstGeom>
          <a:solidFill>
            <a:schemeClr val="dk1">
              <a:alpha val="50000"/>
            </a:schemeClr>
          </a:solidFill>
          <a:ln w="0" cap="flat" cmpd="sng">
            <a:solidFill>
              <a:srgbClr val="F1B9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07DC8-91EA-2796-F706-2BBEE14E819B}"/>
              </a:ext>
            </a:extLst>
          </p:cNvPr>
          <p:cNvSpPr txBox="1"/>
          <p:nvPr/>
        </p:nvSpPr>
        <p:spPr>
          <a:xfrm>
            <a:off x="2254130" y="8201877"/>
            <a:ext cx="20049858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r" rt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EG" sz="4400" b="1" i="0" u="none" strike="noStrike" dirty="0">
                <a:solidFill>
                  <a:srgbClr val="000000"/>
                </a:solidFill>
                <a:effectLst/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إعــادة صياغة الفنون المصــرية </a:t>
            </a:r>
            <a:r>
              <a:rPr lang="ar-EG" sz="4000" b="0" i="0" u="none" strike="noStrike" dirty="0">
                <a:solidFill>
                  <a:srgbClr val="000000"/>
                </a:solidFill>
                <a:effectLst/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(القديمــة، القبطيــة، الإســلاميـة، الشعبيــة) بشكل عصري وجــذاب</a:t>
            </a:r>
            <a:endParaRPr lang="ar-EG" sz="4000" dirty="0">
              <a:latin typeface="AQEEQSANSPRO" pitchFamily="50" charset="-78"/>
              <a:ea typeface="AQEEQSANSPRO" pitchFamily="50" charset="-78"/>
              <a:cs typeface="AQEEQSANSPRO" pitchFamily="50" charset="-78"/>
            </a:endParaRPr>
          </a:p>
          <a:p>
            <a:pPr marL="571500" indent="-571500" algn="r" rt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EG" sz="4000" b="0" i="0" u="none" strike="noStrike" dirty="0">
                <a:solidFill>
                  <a:srgbClr val="000000"/>
                </a:solidFill>
                <a:effectLst/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دمـج </a:t>
            </a:r>
            <a:r>
              <a:rPr lang="ar-EG" sz="4400" b="1" i="0" u="none" strike="noStrike" dirty="0">
                <a:solidFill>
                  <a:srgbClr val="000000"/>
                </a:solidFill>
                <a:effectLst/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عنــاصر الأمــان الرقمي </a:t>
            </a:r>
            <a:r>
              <a:rPr lang="ar-EG" sz="4000" b="0" i="0" u="none" strike="noStrike" dirty="0">
                <a:solidFill>
                  <a:srgbClr val="000000"/>
                </a:solidFill>
                <a:effectLst/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لحماية الهوية وضمــان المــلكية الفكريــة</a:t>
            </a:r>
            <a:r>
              <a:rPr lang="ar-EG" sz="4000" dirty="0"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 </a:t>
            </a:r>
          </a:p>
          <a:p>
            <a:pPr marL="571500" indent="-571500" algn="r" rt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EG" sz="4000" b="0" i="0" u="none" strike="noStrike" dirty="0">
                <a:solidFill>
                  <a:srgbClr val="000000"/>
                </a:solidFill>
                <a:effectLst/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تقــديم محتوى أصيل تفــاعلي مبني على </a:t>
            </a:r>
            <a:r>
              <a:rPr lang="ar-EG" sz="4000" b="1" i="0" u="none" strike="noStrike" dirty="0">
                <a:solidFill>
                  <a:srgbClr val="000000"/>
                </a:solidFill>
                <a:effectLst/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أبحــاث تاريخيـة دقـيق</a:t>
            </a:r>
            <a:r>
              <a:rPr lang="ar-EG" sz="4000" b="1" dirty="0"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ـ</a:t>
            </a:r>
            <a:r>
              <a:rPr lang="ar-EG" sz="4000" b="1" i="0" u="none" strike="noStrike" dirty="0">
                <a:solidFill>
                  <a:srgbClr val="000000"/>
                </a:solidFill>
                <a:effectLst/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ة</a:t>
            </a:r>
            <a:endParaRPr lang="ar-EG" sz="4000" b="0" i="0" u="none" strike="noStrike" dirty="0">
              <a:solidFill>
                <a:srgbClr val="000000"/>
              </a:solidFill>
              <a:effectLst/>
              <a:latin typeface="AQEEQSANSPRO" pitchFamily="50" charset="-78"/>
              <a:ea typeface="AQEEQSANSPRO" pitchFamily="50" charset="-78"/>
              <a:cs typeface="AQEEQSANSPRO" pitchFamily="50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60891-BA15-3404-1B16-917BC50F457C}"/>
              </a:ext>
            </a:extLst>
          </p:cNvPr>
          <p:cNvSpPr txBox="1"/>
          <p:nvPr/>
        </p:nvSpPr>
        <p:spPr>
          <a:xfrm>
            <a:off x="2168592" y="3603931"/>
            <a:ext cx="20049856" cy="327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r" rtl="1" fontAlgn="base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ar-EG" sz="4000" b="0" i="0" u="none" strike="noStrike" dirty="0">
                <a:solidFill>
                  <a:srgbClr val="000000"/>
                </a:solidFill>
                <a:effectLst/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ضعــف </a:t>
            </a:r>
            <a:r>
              <a:rPr lang="ar-EG" sz="4400" b="1" i="0" u="none" strike="noStrike" dirty="0">
                <a:solidFill>
                  <a:srgbClr val="000000"/>
                </a:solidFill>
                <a:effectLst/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ارتبـــاط الأجيـــال </a:t>
            </a:r>
            <a:r>
              <a:rPr lang="ar-EG" sz="4000" b="0" i="0" u="none" strike="noStrike" dirty="0">
                <a:solidFill>
                  <a:srgbClr val="000000"/>
                </a:solidFill>
                <a:effectLst/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بالتــراث</a:t>
            </a:r>
          </a:p>
          <a:p>
            <a:pPr marL="571500" indent="-571500" algn="r" rtl="1" fontAlgn="base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ar-EG" sz="4000" b="0" i="0" u="none" strike="noStrike" dirty="0">
                <a:solidFill>
                  <a:srgbClr val="000000"/>
                </a:solidFill>
                <a:effectLst/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غيـــاب الهوية البصــرية في العـــالم الرقمي</a:t>
            </a:r>
          </a:p>
          <a:p>
            <a:pPr marL="571500" indent="-571500" algn="r" rtl="1" fontAlgn="base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ar-EG" sz="4000" b="0" i="0" u="none" strike="noStrike" dirty="0">
                <a:solidFill>
                  <a:srgbClr val="000000"/>
                </a:solidFill>
                <a:effectLst/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انتشـــار محتوى سطحي </a:t>
            </a:r>
            <a:r>
              <a:rPr lang="ar-EG" sz="4400" b="1" i="0" u="none" strike="noStrike" dirty="0">
                <a:solidFill>
                  <a:srgbClr val="000000"/>
                </a:solidFill>
                <a:effectLst/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غير أصـيل </a:t>
            </a:r>
            <a:r>
              <a:rPr lang="ar-EG" sz="4000" b="0" i="0" u="none" strike="noStrike" dirty="0">
                <a:solidFill>
                  <a:srgbClr val="000000"/>
                </a:solidFill>
                <a:effectLst/>
                <a:latin typeface="AQEEQSANSPRO" pitchFamily="50" charset="-78"/>
                <a:ea typeface="AQEEQSANSPRO" pitchFamily="50" charset="-78"/>
                <a:cs typeface="AQEEQSANSPRO" pitchFamily="50" charset="-78"/>
              </a:rPr>
              <a:t>على السوشيــال ميديــا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00ED11-4D41-DA8E-4539-5A8EDCD10982}"/>
              </a:ext>
            </a:extLst>
          </p:cNvPr>
          <p:cNvSpPr txBox="1"/>
          <p:nvPr/>
        </p:nvSpPr>
        <p:spPr>
          <a:xfrm>
            <a:off x="7417677" y="2484553"/>
            <a:ext cx="9722761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ar-EG" sz="4400" i="0" u="none" strike="noStrike" kern="0" cap="none" spc="0" normalizeH="0" baseline="0" noProof="0" dirty="0">
                <a:ln>
                  <a:noFill/>
                </a:ln>
                <a:solidFill>
                  <a:srgbClr val="FFF5E2"/>
                </a:solidFill>
                <a:effectLst/>
                <a:uLnTx/>
                <a:uFillTx/>
                <a:latin typeface="Changa" pitchFamily="2" charset="-78"/>
                <a:ea typeface="AQEEQSANSPRO Medium" pitchFamily="50" charset="-78"/>
                <a:cs typeface="Changa" pitchFamily="2" charset="-78"/>
                <a:sym typeface="Arial"/>
              </a:rPr>
              <a:t>المـشـــــــــــــــكلة</a:t>
            </a:r>
          </a:p>
        </p:txBody>
      </p:sp>
      <p:sp>
        <p:nvSpPr>
          <p:cNvPr id="30" name="Google Shape;244;p10">
            <a:extLst>
              <a:ext uri="{FF2B5EF4-FFF2-40B4-BE49-F238E27FC236}">
                <a16:creationId xmlns:a16="http://schemas.microsoft.com/office/drawing/2014/main" id="{829F02B9-BD7A-D97C-A473-BA387E4BE174}"/>
              </a:ext>
            </a:extLst>
          </p:cNvPr>
          <p:cNvSpPr/>
          <p:nvPr/>
        </p:nvSpPr>
        <p:spPr>
          <a:xfrm>
            <a:off x="2254131" y="7097309"/>
            <a:ext cx="20049857" cy="1104568"/>
          </a:xfrm>
          <a:prstGeom prst="roundRect">
            <a:avLst>
              <a:gd name="adj" fmla="val 3124"/>
            </a:avLst>
          </a:prstGeom>
          <a:solidFill>
            <a:schemeClr val="dk1">
              <a:alpha val="50000"/>
            </a:schemeClr>
          </a:solidFill>
          <a:ln w="0">
            <a:solidFill>
              <a:srgbClr val="F1B97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237B56-3A2D-F0A9-3380-5F95F17CE82F}"/>
              </a:ext>
            </a:extLst>
          </p:cNvPr>
          <p:cNvSpPr txBox="1"/>
          <p:nvPr/>
        </p:nvSpPr>
        <p:spPr>
          <a:xfrm>
            <a:off x="6406493" y="6980135"/>
            <a:ext cx="11745128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ar-EG" sz="4400" i="0" u="none" strike="noStrike" kern="0" cap="none" spc="0" normalizeH="0" baseline="0" noProof="0" dirty="0">
                <a:ln>
                  <a:noFill/>
                </a:ln>
                <a:solidFill>
                  <a:srgbClr val="FFF5E2"/>
                </a:solidFill>
                <a:effectLst/>
                <a:uLnTx/>
                <a:uFillTx/>
                <a:latin typeface="Changa" pitchFamily="2" charset="-78"/>
                <a:ea typeface="AQEEQSANSPRO Medium" pitchFamily="50" charset="-78"/>
                <a:cs typeface="Changa" pitchFamily="2" charset="-78"/>
                <a:sym typeface="Arial"/>
              </a:rPr>
              <a:t>الحــــــــــــــــــــــل</a:t>
            </a:r>
          </a:p>
        </p:txBody>
      </p:sp>
      <p:pic>
        <p:nvPicPr>
          <p:cNvPr id="6" name="Google Shape;99;p4" descr=" ">
            <a:extLst>
              <a:ext uri="{FF2B5EF4-FFF2-40B4-BE49-F238E27FC236}">
                <a16:creationId xmlns:a16="http://schemas.microsoft.com/office/drawing/2014/main" id="{11E35DCE-66E3-D18E-36B2-B6FDB67C690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514" y="596900"/>
            <a:ext cx="22583426" cy="1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0;p4" descr=" ">
            <a:extLst>
              <a:ext uri="{FF2B5EF4-FFF2-40B4-BE49-F238E27FC236}">
                <a16:creationId xmlns:a16="http://schemas.microsoft.com/office/drawing/2014/main" id="{4BD1404C-E2AC-B115-EB62-38C3F5A3C20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8022" y="11861800"/>
            <a:ext cx="22532616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CDB7"/>
        </a:solidFill>
        <a:effectLst/>
      </p:bgPr>
    </p:bg>
    <p:spTree>
      <p:nvGrpSpPr>
        <p:cNvPr id="1" name="Shape 321">
          <a:extLst>
            <a:ext uri="{FF2B5EF4-FFF2-40B4-BE49-F238E27FC236}">
              <a16:creationId xmlns:a16="http://schemas.microsoft.com/office/drawing/2014/main" id="{98B4ED5E-3E3C-2A33-EE7D-2F7B7AA70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12" descr=" ">
            <a:extLst>
              <a:ext uri="{FF2B5EF4-FFF2-40B4-BE49-F238E27FC236}">
                <a16:creationId xmlns:a16="http://schemas.microsoft.com/office/drawing/2014/main" id="{296DA350-8889-91EA-1BAC-2B2C9BC138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342" y="338466"/>
            <a:ext cx="23942492" cy="1311209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2">
            <a:extLst>
              <a:ext uri="{FF2B5EF4-FFF2-40B4-BE49-F238E27FC236}">
                <a16:creationId xmlns:a16="http://schemas.microsoft.com/office/drawing/2014/main" id="{A08F02DC-664B-AF73-79B7-89FED16691D1}"/>
              </a:ext>
            </a:extLst>
          </p:cNvPr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2">
            <a:extLst>
              <a:ext uri="{FF2B5EF4-FFF2-40B4-BE49-F238E27FC236}">
                <a16:creationId xmlns:a16="http://schemas.microsoft.com/office/drawing/2014/main" id="{E87F854D-EE82-6134-3038-834A20D7E104}"/>
              </a:ext>
            </a:extLst>
          </p:cNvPr>
          <p:cNvSpPr/>
          <p:nvPr/>
        </p:nvSpPr>
        <p:spPr>
          <a:xfrm>
            <a:off x="14543318" y="3543300"/>
            <a:ext cx="7874984" cy="8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2">
            <a:extLst>
              <a:ext uri="{FF2B5EF4-FFF2-40B4-BE49-F238E27FC236}">
                <a16:creationId xmlns:a16="http://schemas.microsoft.com/office/drawing/2014/main" id="{A4FD0152-68B0-C3D0-4461-402EA68BF10B}"/>
              </a:ext>
            </a:extLst>
          </p:cNvPr>
          <p:cNvSpPr/>
          <p:nvPr/>
        </p:nvSpPr>
        <p:spPr>
          <a:xfrm>
            <a:off x="14543318" y="3543300"/>
            <a:ext cx="7874984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2">
            <a:extLst>
              <a:ext uri="{FF2B5EF4-FFF2-40B4-BE49-F238E27FC236}">
                <a16:creationId xmlns:a16="http://schemas.microsoft.com/office/drawing/2014/main" id="{2917D9A2-380D-CB00-165F-1D5CEE290E89}"/>
              </a:ext>
            </a:extLst>
          </p:cNvPr>
          <p:cNvSpPr/>
          <p:nvPr/>
        </p:nvSpPr>
        <p:spPr>
          <a:xfrm>
            <a:off x="14543318" y="3543300"/>
            <a:ext cx="3099187" cy="2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2">
            <a:extLst>
              <a:ext uri="{FF2B5EF4-FFF2-40B4-BE49-F238E27FC236}">
                <a16:creationId xmlns:a16="http://schemas.microsoft.com/office/drawing/2014/main" id="{0E684D9E-E217-828B-CF40-815C139F9E79}"/>
              </a:ext>
            </a:extLst>
          </p:cNvPr>
          <p:cNvSpPr/>
          <p:nvPr/>
        </p:nvSpPr>
        <p:spPr>
          <a:xfrm>
            <a:off x="14543318" y="6045200"/>
            <a:ext cx="7874984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2">
            <a:extLst>
              <a:ext uri="{FF2B5EF4-FFF2-40B4-BE49-F238E27FC236}">
                <a16:creationId xmlns:a16="http://schemas.microsoft.com/office/drawing/2014/main" id="{D217FC8F-D326-0D58-EB6C-E22A460172AE}"/>
              </a:ext>
            </a:extLst>
          </p:cNvPr>
          <p:cNvSpPr/>
          <p:nvPr/>
        </p:nvSpPr>
        <p:spPr>
          <a:xfrm>
            <a:off x="14543318" y="7912100"/>
            <a:ext cx="7874984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2">
            <a:extLst>
              <a:ext uri="{FF2B5EF4-FFF2-40B4-BE49-F238E27FC236}">
                <a16:creationId xmlns:a16="http://schemas.microsoft.com/office/drawing/2014/main" id="{66448485-385E-E073-CA2A-1E5ECAF3F380}"/>
              </a:ext>
            </a:extLst>
          </p:cNvPr>
          <p:cNvSpPr/>
          <p:nvPr/>
        </p:nvSpPr>
        <p:spPr>
          <a:xfrm>
            <a:off x="14543318" y="7912100"/>
            <a:ext cx="3492937" cy="2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2">
            <a:extLst>
              <a:ext uri="{FF2B5EF4-FFF2-40B4-BE49-F238E27FC236}">
                <a16:creationId xmlns:a16="http://schemas.microsoft.com/office/drawing/2014/main" id="{4ED3F019-3539-3A09-10D0-21C9C625A3D7}"/>
              </a:ext>
            </a:extLst>
          </p:cNvPr>
          <p:cNvSpPr/>
          <p:nvPr/>
        </p:nvSpPr>
        <p:spPr>
          <a:xfrm>
            <a:off x="14543318" y="10414000"/>
            <a:ext cx="7874984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D9DA1-4CB6-A4F3-1866-4C0602FEB034}"/>
              </a:ext>
            </a:extLst>
          </p:cNvPr>
          <p:cNvSpPr txBox="1"/>
          <p:nvPr/>
        </p:nvSpPr>
        <p:spPr>
          <a:xfrm>
            <a:off x="3052485" y="5566731"/>
            <a:ext cx="18358405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ar-EG" sz="5400" b="1" dirty="0">
                <a:latin typeface="AQEEQSANSPRO Light" pitchFamily="50" charset="-78"/>
                <a:ea typeface="AQEEQSANSPRO Light" pitchFamily="50" charset="-78"/>
                <a:cs typeface="AQEEQSANSPRO Light" pitchFamily="50" charset="-78"/>
              </a:rPr>
              <a:t>الشبــاب المهتمون بالفـن والجــرافيك.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ar-EG" sz="5400" b="1" dirty="0">
                <a:latin typeface="AQEEQSANSPRO Light" pitchFamily="50" charset="-78"/>
                <a:ea typeface="AQEEQSANSPRO Light" pitchFamily="50" charset="-78"/>
                <a:cs typeface="AQEEQSANSPRO Light" pitchFamily="50" charset="-78"/>
              </a:rPr>
              <a:t>طــلاب الجــامعات (فنـون، إعــلام، تكنولوجيــا).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ar-EG" sz="5400" b="1" dirty="0">
                <a:latin typeface="AQEEQSANSPRO Light" pitchFamily="50" charset="-78"/>
                <a:ea typeface="AQEEQSANSPRO Light" pitchFamily="50" charset="-78"/>
                <a:cs typeface="AQEEQSANSPRO Light" pitchFamily="50" charset="-78"/>
              </a:rPr>
              <a:t>المصممـون وصنــاع المحـــتوى.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ar-EG" sz="5400" b="1" dirty="0">
                <a:latin typeface="AQEEQSANSPRO Light" pitchFamily="50" charset="-78"/>
                <a:ea typeface="AQEEQSANSPRO Light" pitchFamily="50" charset="-78"/>
                <a:cs typeface="AQEEQSANSPRO Light" pitchFamily="50" charset="-78"/>
              </a:rPr>
              <a:t>المتــاحف، المــراكز الثقــافية، والسيــاحة الرقمية.</a:t>
            </a:r>
          </a:p>
          <a:p>
            <a:pPr marL="685800" indent="-685800" algn="r" rtl="1">
              <a:buFont typeface="Arial" panose="020B0604020202020204" pitchFamily="34" charset="0"/>
              <a:buChar char="•"/>
            </a:pPr>
            <a:r>
              <a:rPr lang="ar-EG" sz="5400" b="1" dirty="0">
                <a:latin typeface="AQEEQSANSPRO Light" pitchFamily="50" charset="-78"/>
                <a:ea typeface="AQEEQSANSPRO Light" pitchFamily="50" charset="-78"/>
                <a:cs typeface="AQEEQSANSPRO Light" pitchFamily="50" charset="-78"/>
              </a:rPr>
              <a:t>الجمهور العــالمي المهتم بالثقــافات الشـرقية والفن المصــري.</a:t>
            </a:r>
          </a:p>
        </p:txBody>
      </p:sp>
      <p:pic>
        <p:nvPicPr>
          <p:cNvPr id="13" name="Picture 12" descr="A symbol of the eye of horus&#10;&#10;AI-generated content may be incorrect.">
            <a:extLst>
              <a:ext uri="{FF2B5EF4-FFF2-40B4-BE49-F238E27FC236}">
                <a16:creationId xmlns:a16="http://schemas.microsoft.com/office/drawing/2014/main" id="{6C102C0E-A209-D7B6-C61F-154D9A065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917" y="4848726"/>
            <a:ext cx="4469243" cy="37592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4E942E-85D9-4F45-838A-CEF2A46A837E}"/>
              </a:ext>
            </a:extLst>
          </p:cNvPr>
          <p:cNvSpPr txBox="1"/>
          <p:nvPr/>
        </p:nvSpPr>
        <p:spPr>
          <a:xfrm>
            <a:off x="9461198" y="3451476"/>
            <a:ext cx="1194969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EG" sz="9600" dirty="0">
                <a:latin typeface="Changa" pitchFamily="2" charset="-78"/>
                <a:ea typeface="AQEEQSANSPRO Medium" pitchFamily="50" charset="-78"/>
                <a:cs typeface="Changa" pitchFamily="2" charset="-78"/>
              </a:rPr>
              <a:t>الجمـهور</a:t>
            </a:r>
            <a:r>
              <a:rPr lang="ar-EG" sz="9600" b="1" dirty="0">
                <a:latin typeface="Changa" pitchFamily="2" charset="-78"/>
                <a:ea typeface="AQEEQSANSPRO Medium" pitchFamily="50" charset="-78"/>
                <a:cs typeface="Changa" pitchFamily="2" charset="-78"/>
              </a:rPr>
              <a:t> </a:t>
            </a:r>
            <a:r>
              <a:rPr lang="ar-EG" sz="9600" dirty="0">
                <a:latin typeface="Changa" pitchFamily="2" charset="-78"/>
                <a:ea typeface="AQEEQSANSPRO Medium" pitchFamily="50" charset="-78"/>
                <a:cs typeface="Changa" pitchFamily="2" charset="-78"/>
              </a:rPr>
              <a:t>المُسـتهدف</a:t>
            </a:r>
          </a:p>
        </p:txBody>
      </p:sp>
      <p:pic>
        <p:nvPicPr>
          <p:cNvPr id="4" name="Google Shape;588;p22" descr=" ">
            <a:extLst>
              <a:ext uri="{FF2B5EF4-FFF2-40B4-BE49-F238E27FC236}">
                <a16:creationId xmlns:a16="http://schemas.microsoft.com/office/drawing/2014/main" id="{1984110E-1DCA-1EF3-6A95-296D3E8DD20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9700" y="661883"/>
            <a:ext cx="22227775" cy="1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589;p22" descr=" ">
            <a:extLst>
              <a:ext uri="{FF2B5EF4-FFF2-40B4-BE49-F238E27FC236}">
                <a16:creationId xmlns:a16="http://schemas.microsoft.com/office/drawing/2014/main" id="{A0FE5E41-4B9B-A0B9-17E2-81F6C6853AB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5972" y="11757216"/>
            <a:ext cx="22088061" cy="140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66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CDB7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87;p22" descr=" ">
            <a:extLst>
              <a:ext uri="{FF2B5EF4-FFF2-40B4-BE49-F238E27FC236}">
                <a16:creationId xmlns:a16="http://schemas.microsoft.com/office/drawing/2014/main" id="{603AC1CF-03AA-4056-05B3-58BEAA4710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310" y="301960"/>
            <a:ext cx="23942492" cy="1311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9;p4" descr=" ">
            <a:extLst>
              <a:ext uri="{FF2B5EF4-FFF2-40B4-BE49-F238E27FC236}">
                <a16:creationId xmlns:a16="http://schemas.microsoft.com/office/drawing/2014/main" id="{B6C39829-A95A-AAC1-1A69-B4337ED028E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514" y="596900"/>
            <a:ext cx="22583426" cy="1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00;p4" descr=" ">
            <a:extLst>
              <a:ext uri="{FF2B5EF4-FFF2-40B4-BE49-F238E27FC236}">
                <a16:creationId xmlns:a16="http://schemas.microsoft.com/office/drawing/2014/main" id="{947D2FDF-8C08-AC78-7662-C67C1B9D22F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8022" y="11861800"/>
            <a:ext cx="22532616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"/>
          <p:cNvSpPr/>
          <p:nvPr/>
        </p:nvSpPr>
        <p:spPr>
          <a:xfrm>
            <a:off x="1778222" y="2870200"/>
            <a:ext cx="20843305" cy="977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3DAE4-649B-CB6F-E22F-F2643C9BEE76}"/>
              </a:ext>
            </a:extLst>
          </p:cNvPr>
          <p:cNvSpPr txBox="1"/>
          <p:nvPr/>
        </p:nvSpPr>
        <p:spPr>
          <a:xfrm>
            <a:off x="4436193" y="2743794"/>
            <a:ext cx="149166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Slackey" panose="02000000000000000000" pitchFamily="2" charset="0"/>
              </a:rPr>
              <a:t>Timeline &amp; Tasks Distribution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2F3702-17F3-23A8-7F4C-4E5C79C2F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47368"/>
              </p:ext>
            </p:extLst>
          </p:nvPr>
        </p:nvGraphicFramePr>
        <p:xfrm>
          <a:off x="3595637" y="4951946"/>
          <a:ext cx="17560240" cy="5658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092">
                  <a:extLst>
                    <a:ext uri="{9D8B030D-6E8A-4147-A177-3AD203B41FA5}">
                      <a16:colId xmlns:a16="http://schemas.microsoft.com/office/drawing/2014/main" val="3101864475"/>
                    </a:ext>
                  </a:extLst>
                </a:gridCol>
                <a:gridCol w="10861243">
                  <a:extLst>
                    <a:ext uri="{9D8B030D-6E8A-4147-A177-3AD203B41FA5}">
                      <a16:colId xmlns:a16="http://schemas.microsoft.com/office/drawing/2014/main" val="3475730768"/>
                    </a:ext>
                  </a:extLst>
                </a:gridCol>
                <a:gridCol w="5958905">
                  <a:extLst>
                    <a:ext uri="{9D8B030D-6E8A-4147-A177-3AD203B41FA5}">
                      <a16:colId xmlns:a16="http://schemas.microsoft.com/office/drawing/2014/main" val="555127021"/>
                    </a:ext>
                  </a:extLst>
                </a:gridCol>
              </a:tblGrid>
              <a:tr h="620310"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ln>
                          <a:solidFill>
                            <a:schemeClr val="tx1"/>
                          </a:solidFill>
                        </a:ln>
                        <a:latin typeface="Slackey" panose="02000000000000000000" pitchFamily="2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spc="30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Slackey" panose="02000000000000000000" pitchFamily="2" charset="0"/>
                        </a:rPr>
                        <a:t>The Phase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spc="30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Slackey" panose="02000000000000000000" pitchFamily="2" charset="0"/>
                        </a:rPr>
                        <a:t>Dates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614252"/>
                  </a:ext>
                </a:extLst>
              </a:tr>
              <a:tr h="519214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Slackey" panose="02000000000000000000" pitchFamily="2" charset="0"/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n>
                            <a:noFill/>
                          </a:ln>
                          <a:latin typeface="Slackey" panose="02000000000000000000" pitchFamily="2" charset="0"/>
                        </a:rPr>
                        <a:t>Research &amp; Concept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000" dirty="0">
                          <a:ln>
                            <a:noFill/>
                          </a:ln>
                          <a:latin typeface="Slackey" panose="02000000000000000000" pitchFamily="2" charset="0"/>
                        </a:rPr>
                        <a:t>20 Aug – 05 Sep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82995"/>
                  </a:ext>
                </a:extLst>
              </a:tr>
              <a:tr h="564132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Slackey" panose="02000000000000000000" pitchFamily="2" charset="0"/>
                        </a:rPr>
                        <a:t>2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n>
                            <a:noFill/>
                          </a:ln>
                          <a:latin typeface="Slackey" panose="02000000000000000000" pitchFamily="2" charset="0"/>
                        </a:rPr>
                        <a:t>Core Identity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000" dirty="0">
                          <a:ln>
                            <a:noFill/>
                          </a:ln>
                          <a:latin typeface="Slackey" panose="02000000000000000000" pitchFamily="2" charset="0"/>
                        </a:rPr>
                        <a:t>06 Sep – 19 Sep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405824"/>
                  </a:ext>
                </a:extLst>
              </a:tr>
              <a:tr h="51279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Slackey" panose="02000000000000000000" pitchFamily="2" charset="0"/>
                        </a:rPr>
                        <a:t>3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n>
                            <a:noFill/>
                          </a:ln>
                          <a:latin typeface="Slackey" panose="02000000000000000000" pitchFamily="2" charset="0"/>
                        </a:rPr>
                        <a:t>Print Applications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n>
                            <a:noFill/>
                          </a:ln>
                          <a:latin typeface="Slackey" panose="02000000000000000000" pitchFamily="2" charset="0"/>
                        </a:rPr>
                        <a:t>20 Sep – 10 Oct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00172"/>
                  </a:ext>
                </a:extLst>
              </a:tr>
              <a:tr h="48552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Slackey" panose="02000000000000000000" pitchFamily="2" charset="0"/>
                        </a:rPr>
                        <a:t>4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n>
                            <a:noFill/>
                          </a:ln>
                          <a:latin typeface="Slackey" panose="02000000000000000000" pitchFamily="2" charset="0"/>
                        </a:rPr>
                        <a:t>Digital Applications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000" dirty="0">
                          <a:ln>
                            <a:noFill/>
                          </a:ln>
                          <a:latin typeface="Slackey" panose="02000000000000000000" pitchFamily="2" charset="0"/>
                        </a:rPr>
                        <a:t>11 Oct – 31 Oct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740190"/>
                  </a:ext>
                </a:extLst>
              </a:tr>
              <a:tr h="57857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Slackey" panose="02000000000000000000" pitchFamily="2" charset="0"/>
                        </a:rPr>
                        <a:t>5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n>
                            <a:noFill/>
                          </a:ln>
                          <a:latin typeface="Slackey" panose="02000000000000000000" pitchFamily="2" charset="0"/>
                        </a:rPr>
                        <a:t>Motion &amp; Extended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000" dirty="0">
                          <a:ln>
                            <a:noFill/>
                          </a:ln>
                          <a:latin typeface="Slackey" panose="02000000000000000000" pitchFamily="2" charset="0"/>
                        </a:rPr>
                        <a:t>01 Nov – 15 Nov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35765"/>
                  </a:ext>
                </a:extLst>
              </a:tr>
              <a:tr h="467077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Slackey" panose="02000000000000000000" pitchFamily="2" charset="0"/>
                        </a:rPr>
                        <a:t>6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n>
                            <a:noFill/>
                          </a:ln>
                          <a:latin typeface="Slackey" panose="02000000000000000000" pitchFamily="2" charset="0"/>
                        </a:rPr>
                        <a:t>Review &amp; Brand Book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000" dirty="0">
                          <a:ln>
                            <a:noFill/>
                          </a:ln>
                          <a:latin typeface="Slackey" panose="02000000000000000000" pitchFamily="2" charset="0"/>
                        </a:rPr>
                        <a:t>16 Nov – 30 Nov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97728"/>
                  </a:ext>
                </a:extLst>
              </a:tr>
              <a:tr h="750902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Slackey" panose="02000000000000000000" pitchFamily="2" charset="0"/>
                        </a:rPr>
                        <a:t>7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n>
                            <a:noFill/>
                          </a:ln>
                          <a:latin typeface="Slackey" panose="02000000000000000000" pitchFamily="2" charset="0"/>
                        </a:rPr>
                        <a:t>Final Presentation &amp; Exhibition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000" dirty="0">
                          <a:ln>
                            <a:noFill/>
                          </a:ln>
                          <a:latin typeface="Slackey" panose="02000000000000000000" pitchFamily="2" charset="0"/>
                        </a:rPr>
                        <a:t>01 Dec – 05 Dec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51906398"/>
                  </a:ext>
                </a:extLst>
              </a:tr>
            </a:tbl>
          </a:graphicData>
        </a:graphic>
      </p:graphicFrame>
      <p:pic>
        <p:nvPicPr>
          <p:cNvPr id="11" name="Picture 10" descr="Ankh symbol with a black background&#10;&#10;AI-generated content may be incorrect.">
            <a:extLst>
              <a:ext uri="{FF2B5EF4-FFF2-40B4-BE49-F238E27FC236}">
                <a16:creationId xmlns:a16="http://schemas.microsoft.com/office/drawing/2014/main" id="{5F7479C9-3C18-6DF4-E4FF-AABBACB62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77346">
            <a:off x="19410424" y="2701356"/>
            <a:ext cx="1192872" cy="11928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394</Words>
  <Application>Microsoft Office PowerPoint</Application>
  <PresentationFormat>Custom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Aldhabi</vt:lpstr>
      <vt:lpstr>Calibri</vt:lpstr>
      <vt:lpstr>AQEEQSANSPRO</vt:lpstr>
      <vt:lpstr>Arial</vt:lpstr>
      <vt:lpstr>Slackey</vt:lpstr>
      <vt:lpstr>DM Sans</vt:lpstr>
      <vt:lpstr>AQEEQSANSPRO Medium</vt:lpstr>
      <vt:lpstr>Changa</vt:lpstr>
      <vt:lpstr>Cinzel Black</vt:lpstr>
      <vt:lpstr>AQEEQSANSPRO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PptxGenJS</dc:creator>
  <cp:lastModifiedBy>mohamed mahmoud mehaisen</cp:lastModifiedBy>
  <cp:revision>10</cp:revision>
  <dcterms:created xsi:type="dcterms:W3CDTF">2023-09-27T09:18:57Z</dcterms:created>
  <dcterms:modified xsi:type="dcterms:W3CDTF">2025-08-23T05:45:16Z</dcterms:modified>
</cp:coreProperties>
</file>