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9" r:id="rId2"/>
    <p:sldId id="256" r:id="rId3"/>
    <p:sldId id="260" r:id="rId4"/>
    <p:sldId id="259" r:id="rId5"/>
    <p:sldId id="258" r:id="rId6"/>
    <p:sldId id="284" r:id="rId7"/>
    <p:sldId id="287" r:id="rId8"/>
    <p:sldId id="288" r:id="rId9"/>
    <p:sldId id="286" r:id="rId10"/>
    <p:sldId id="263" r:id="rId11"/>
    <p:sldId id="269" r:id="rId12"/>
    <p:sldId id="290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80" r:id="rId22"/>
    <p:sldId id="281" r:id="rId23"/>
    <p:sldId id="283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CCCC0-93CC-47D2-A30F-4ECE79D0905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599DC-582D-4638-BEAE-3CBEED38C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8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599DC-582D-4638-BEAE-3CBEED38C4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1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7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2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4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1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1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6483-3A09-414D-A8CA-D66A9E9CB1A2}" type="datetimeFigureOut">
              <a:rPr lang="en-US" smtClean="0"/>
              <a:t>1/23/2017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47A84-01AD-46A5-945B-178B4354A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5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Quiz time: 17:40-18:15</a:t>
            </a:r>
          </a:p>
          <a:p>
            <a:pPr marL="0" indent="0">
              <a:buNone/>
            </a:pPr>
            <a:r>
              <a:rPr lang="en-US" altLang="zh-TW" dirty="0" smtClean="0"/>
              <a:t>Please also turn in the </a:t>
            </a:r>
            <a:r>
              <a:rPr lang="en-US" altLang="zh-TW" dirty="0"/>
              <a:t>e</a:t>
            </a:r>
            <a:r>
              <a:rPr lang="en-US" altLang="zh-TW" dirty="0" smtClean="0"/>
              <a:t>arly feed back form (ignore the back) </a:t>
            </a:r>
          </a:p>
          <a:p>
            <a:pPr marL="0" indent="0">
              <a:buNone/>
            </a:pPr>
            <a:r>
              <a:rPr lang="en-US" altLang="zh-TW" dirty="0" smtClean="0"/>
              <a:t>My name is Oscar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100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Null VS Alternative Hypothesis…examples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Null Hypothesis (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My average 10K running time (50 min;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 is not different from 55 min 52 s (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).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OR more statistically,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baseline="-25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2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where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 of population 1 and 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μ</a:t>
            </a:r>
            <a:r>
              <a:rPr lang="en-US" i="1" baseline="-250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mean of population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 Hypothesis (</a:t>
            </a:r>
            <a:r>
              <a:rPr lang="en-US" i="1" dirty="0"/>
              <a:t>H</a:t>
            </a:r>
            <a:r>
              <a:rPr lang="en-US" i="1" baseline="-25000" dirty="0"/>
              <a:t>a</a:t>
            </a:r>
            <a:r>
              <a:rPr lang="en-US" dirty="0"/>
              <a:t>) : </a:t>
            </a:r>
          </a:p>
          <a:p>
            <a:pPr marL="0" indent="0">
              <a:buNone/>
            </a:pPr>
            <a:r>
              <a:rPr lang="en-US" dirty="0"/>
              <a:t>My average 10K running time (50 min;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) is different from 55 min 52s (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dirty="0"/>
              <a:t>).  </a:t>
            </a:r>
          </a:p>
          <a:p>
            <a:pPr marL="0" indent="0">
              <a:buNone/>
            </a:pPr>
            <a:r>
              <a:rPr lang="en-US" dirty="0"/>
              <a:t>OR more statistically,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</a:p>
          <a:p>
            <a:pPr marL="0" indent="0">
              <a:buNone/>
            </a:pPr>
            <a:r>
              <a:rPr lang="en-US" dirty="0"/>
              <a:t>, where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mean of population 1 and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mean of population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6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Two Tail Hypothesis Test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016789" y="1557380"/>
            <a:ext cx="8271758" cy="4985855"/>
            <a:chOff x="2016789" y="1557380"/>
            <a:chExt cx="8271758" cy="498585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t="7284" b="3855"/>
            <a:stretch/>
          </p:blipFill>
          <p:spPr>
            <a:xfrm>
              <a:off x="2016789" y="2649843"/>
              <a:ext cx="8271758" cy="3893392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360875" y="2677514"/>
              <a:ext cx="24437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Distribution of Oscar’s 10K running time</a:t>
              </a:r>
            </a:p>
          </p:txBody>
        </p: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 flipH="1">
              <a:off x="6229076" y="2812077"/>
              <a:ext cx="1" cy="3474720"/>
            </a:xfrm>
            <a:prstGeom prst="straightConnector1">
              <a:avLst/>
            </a:prstGeom>
            <a:ln w="41275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271796" y="4814309"/>
              <a:ext cx="193143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Oscar’s avg. time</a:t>
              </a:r>
              <a:r>
                <a:rPr lang="zh-TW" altLang="en-US" sz="2000" dirty="0"/>
                <a:t> </a:t>
              </a:r>
              <a:r>
                <a:rPr lang="en-US" altLang="zh-TW" sz="2000" dirty="0"/>
                <a:t>(</a:t>
              </a:r>
              <a:r>
                <a:rPr lang="en-US" sz="2000" i="1" dirty="0"/>
                <a:t>μ</a:t>
              </a:r>
              <a:r>
                <a:rPr lang="en-US" sz="2000" i="1" baseline="-25000" dirty="0"/>
                <a:t>1</a:t>
              </a:r>
              <a:r>
                <a:rPr lang="en-US" sz="2000" dirty="0"/>
                <a:t>) =  3000s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67222" y="1563605"/>
              <a:ext cx="21848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Critical value to reject </a:t>
              </a:r>
              <a:r>
                <a:rPr lang="en-US" sz="2800" i="1" dirty="0"/>
                <a:t>H</a:t>
              </a:r>
              <a:r>
                <a:rPr lang="en-US" sz="2800" i="1" baseline="-25000" dirty="0"/>
                <a:t>0</a:t>
              </a:r>
            </a:p>
          </p:txBody>
        </p:sp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 flipH="1">
              <a:off x="7653557" y="2443305"/>
              <a:ext cx="1" cy="3840480"/>
            </a:xfrm>
            <a:prstGeom prst="straightConnector1">
              <a:avLst/>
            </a:prstGeom>
            <a:ln w="41275">
              <a:solidFill>
                <a:srgbClr val="00B05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4829493" y="2446409"/>
              <a:ext cx="1" cy="3840480"/>
            </a:xfrm>
            <a:prstGeom prst="straightConnector1">
              <a:avLst/>
            </a:prstGeom>
            <a:ln w="41275">
              <a:solidFill>
                <a:srgbClr val="00B050"/>
              </a:solidFill>
              <a:prstDash val="soli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752491" y="1557380"/>
              <a:ext cx="21848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Critical value to reject </a:t>
              </a:r>
              <a:r>
                <a:rPr lang="en-US" sz="2800" i="1" dirty="0"/>
                <a:t>H</a:t>
              </a:r>
              <a:r>
                <a:rPr lang="en-US" sz="2800" i="1" baseline="-25000" dirty="0"/>
                <a:t>0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90449" y="6337611"/>
            <a:ext cx="632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Seconds / 10K</a:t>
            </a:r>
          </a:p>
        </p:txBody>
      </p:sp>
    </p:spTree>
    <p:extLst>
      <p:ext uri="{BB962C8B-B14F-4D97-AF65-F5344CB8AC3E}">
        <p14:creationId xmlns:p14="http://schemas.microsoft.com/office/powerpoint/2010/main" val="30154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Null VS Alternative Hypothesis…examples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 : </a:t>
            </a:r>
          </a:p>
          <a:p>
            <a:pPr marL="0" indent="0">
              <a:buNone/>
            </a:pPr>
            <a:r>
              <a:rPr lang="en-US" dirty="0"/>
              <a:t>My average 10K running time (50 min;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) is </a:t>
            </a:r>
            <a:r>
              <a:rPr lang="en-US" dirty="0" smtClean="0"/>
              <a:t>shorter than 55 </a:t>
            </a:r>
            <a:r>
              <a:rPr lang="en-US" dirty="0"/>
              <a:t>min 52 s (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dirty="0"/>
              <a:t>).  </a:t>
            </a:r>
          </a:p>
          <a:p>
            <a:pPr marL="0" indent="0">
              <a:buNone/>
            </a:pPr>
            <a:r>
              <a:rPr lang="en-US" dirty="0"/>
              <a:t>OR more statistically,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altLang="zh-TW" dirty="0"/>
              <a:t>≤</a:t>
            </a:r>
            <a:r>
              <a:rPr lang="en-US" dirty="0" smtClean="0"/>
              <a:t>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</a:p>
          <a:p>
            <a:pPr marL="0" indent="0">
              <a:buNone/>
            </a:pPr>
            <a:r>
              <a:rPr lang="en-US" dirty="0"/>
              <a:t>, where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mean of population 1 and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mean of population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 Hypothesis (</a:t>
            </a:r>
            <a:r>
              <a:rPr lang="en-US" i="1" dirty="0"/>
              <a:t>H</a:t>
            </a:r>
            <a:r>
              <a:rPr lang="en-US" i="1" baseline="-25000" dirty="0"/>
              <a:t>a</a:t>
            </a:r>
            <a:r>
              <a:rPr lang="en-US" dirty="0"/>
              <a:t>) : </a:t>
            </a:r>
          </a:p>
          <a:p>
            <a:pPr marL="0" indent="0">
              <a:buNone/>
            </a:pPr>
            <a:r>
              <a:rPr lang="en-US" dirty="0"/>
              <a:t>My average 10K running time (50 min;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) is </a:t>
            </a:r>
            <a:r>
              <a:rPr lang="en-US" dirty="0" smtClean="0"/>
              <a:t>longer than 55 </a:t>
            </a:r>
            <a:r>
              <a:rPr lang="en-US" dirty="0"/>
              <a:t>min 52s (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dirty="0"/>
              <a:t>).  </a:t>
            </a:r>
          </a:p>
          <a:p>
            <a:pPr marL="0" indent="0">
              <a:buNone/>
            </a:pPr>
            <a:r>
              <a:rPr lang="en-US" dirty="0"/>
              <a:t>OR more statistically,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</a:p>
          <a:p>
            <a:pPr marL="0" indent="0">
              <a:buNone/>
            </a:pPr>
            <a:r>
              <a:rPr lang="en-US" dirty="0"/>
              <a:t>, where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mean of population 1 and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mean of population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7194" b="4047"/>
          <a:stretch/>
        </p:blipFill>
        <p:spPr>
          <a:xfrm>
            <a:off x="2016797" y="2651808"/>
            <a:ext cx="8271758" cy="3888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One Tail Hypothesis Test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≤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&gt;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90449" y="6337611"/>
            <a:ext cx="6329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Seconds / 10K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6229076" y="2812077"/>
            <a:ext cx="1" cy="3474720"/>
          </a:xfrm>
          <a:prstGeom prst="straightConnector1">
            <a:avLst/>
          </a:prstGeom>
          <a:ln w="41275">
            <a:solidFill>
              <a:schemeClr val="tx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71796" y="4814309"/>
            <a:ext cx="193143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Oscar’s avg. time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en-US" sz="2000" i="1" dirty="0"/>
              <a:t>μ</a:t>
            </a:r>
            <a:r>
              <a:rPr lang="en-US" sz="2000" i="1" baseline="-25000" dirty="0"/>
              <a:t>1</a:t>
            </a:r>
            <a:r>
              <a:rPr lang="en-US" sz="2000" dirty="0"/>
              <a:t>) =  3000s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67222" y="1563605"/>
            <a:ext cx="218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Critical value to reject </a:t>
            </a:r>
            <a:r>
              <a:rPr lang="en-US" sz="2800" i="1" dirty="0"/>
              <a:t>H</a:t>
            </a:r>
            <a:r>
              <a:rPr lang="en-US" sz="2800" i="1" baseline="-25000" dirty="0"/>
              <a:t>0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7653557" y="2443305"/>
            <a:ext cx="1" cy="3840480"/>
          </a:xfrm>
          <a:prstGeom prst="straightConnector1">
            <a:avLst/>
          </a:prstGeom>
          <a:ln w="41275">
            <a:solidFill>
              <a:srgbClr val="00B05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0875" y="2677514"/>
            <a:ext cx="244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 of Oscar’s 10K running time</a:t>
            </a:r>
          </a:p>
        </p:txBody>
      </p:sp>
    </p:spTree>
    <p:extLst>
      <p:ext uri="{BB962C8B-B14F-4D97-AF65-F5344CB8AC3E}">
        <p14:creationId xmlns:p14="http://schemas.microsoft.com/office/powerpoint/2010/main" val="32157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87925"/>
              </p:ext>
            </p:extLst>
          </p:nvPr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2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676714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μ</a:t>
            </a:r>
            <a:r>
              <a:rPr lang="en-US" sz="2800" i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if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  <a:r>
              <a:rPr lang="en-US" altLang="zh-TW" dirty="0"/>
              <a:t>is really one of my records?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76714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μ</a:t>
            </a:r>
            <a:r>
              <a:rPr lang="en-US" sz="2800" i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76714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if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  <a:r>
              <a:rPr lang="en-US" altLang="zh-TW" dirty="0"/>
              <a:t>is really one of my records? </a:t>
            </a:r>
          </a:p>
          <a:p>
            <a:pPr marL="0" indent="0">
              <a:buNone/>
            </a:pPr>
            <a:r>
              <a:rPr lang="en-US" altLang="zh-TW" dirty="0"/>
              <a:t>=&gt; </a:t>
            </a:r>
            <a:r>
              <a:rPr lang="en-US" altLang="zh-TW" dirty="0">
                <a:solidFill>
                  <a:srgbClr val="FF0000"/>
                </a:solidFill>
              </a:rPr>
              <a:t>Type I Error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0000"/>
                </a:solidFill>
              </a:rPr>
              <a:t>μ</a:t>
            </a:r>
            <a:r>
              <a:rPr lang="en-US" sz="2800" i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2057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676714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if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  <a:r>
              <a:rPr lang="en-US" altLang="zh-TW" dirty="0"/>
              <a:t>is really one of my records? </a:t>
            </a:r>
          </a:p>
          <a:p>
            <a:pPr marL="0" indent="0">
              <a:buNone/>
            </a:pPr>
            <a:r>
              <a:rPr lang="en-US" altLang="zh-TW" dirty="0"/>
              <a:t>=&gt; </a:t>
            </a:r>
            <a:r>
              <a:rPr lang="en-US" altLang="zh-TW" b="1" dirty="0">
                <a:solidFill>
                  <a:srgbClr val="FFC000"/>
                </a:solidFill>
              </a:rPr>
              <a:t>Orange area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6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613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99270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0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Hypothesis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NRE 538</a:t>
            </a:r>
          </a:p>
        </p:txBody>
      </p:sp>
    </p:spTree>
    <p:extLst>
      <p:ext uri="{BB962C8B-B14F-4D97-AF65-F5344CB8AC3E}">
        <p14:creationId xmlns:p14="http://schemas.microsoft.com/office/powerpoint/2010/main" val="30452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613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99270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if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  <a:r>
              <a:rPr lang="en-US" altLang="zh-TW" dirty="0"/>
              <a:t>is actually one of Usain Bolt’s records?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26" name="Picture 2" descr="Image result for bolt 100m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5" y="4746949"/>
            <a:ext cx="2814735" cy="211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32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613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99270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if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  <a:r>
              <a:rPr lang="en-US" altLang="zh-TW" dirty="0"/>
              <a:t>is actually one of Usain Bolt’s record? </a:t>
            </a:r>
          </a:p>
          <a:p>
            <a:pPr marL="0" indent="0">
              <a:buNone/>
            </a:pPr>
            <a:r>
              <a:rPr lang="en-US" altLang="zh-TW" dirty="0"/>
              <a:t>=&gt; </a:t>
            </a:r>
            <a:r>
              <a:rPr lang="en-US" altLang="zh-TW" dirty="0">
                <a:solidFill>
                  <a:srgbClr val="FF0000"/>
                </a:solidFill>
              </a:rPr>
              <a:t>Type II Error</a:t>
            </a: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4" t="23673" r="16505" b="952"/>
          <a:stretch/>
        </p:blipFill>
        <p:spPr>
          <a:xfrm>
            <a:off x="1698170" y="2677887"/>
            <a:ext cx="6609717" cy="418011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2183363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0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=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</a:p>
          <a:p>
            <a:pPr marL="0" indent="0">
              <a:buNone/>
            </a:pPr>
            <a:r>
              <a:rPr lang="en-US" altLang="zh-TW" dirty="0"/>
              <a:t>H</a:t>
            </a:r>
            <a:r>
              <a:rPr lang="en-US" altLang="zh-TW" baseline="-25000" dirty="0"/>
              <a:t>a</a:t>
            </a:r>
            <a:r>
              <a:rPr lang="en-US" altLang="zh-TW" dirty="0"/>
              <a:t>: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6131" y="4596060"/>
            <a:ext cx="524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66FF"/>
                </a:solidFill>
              </a:rPr>
              <a:t>μ</a:t>
            </a:r>
            <a:r>
              <a:rPr lang="en-US" sz="2800" i="1" baseline="-25000" dirty="0">
                <a:solidFill>
                  <a:srgbClr val="0066FF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5992706" y="5061857"/>
            <a:ext cx="16209" cy="1411511"/>
          </a:xfrm>
          <a:prstGeom prst="straightConnector1">
            <a:avLst/>
          </a:prstGeom>
          <a:ln w="41275">
            <a:solidFill>
              <a:srgbClr val="0066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382001" y="3530077"/>
            <a:ext cx="3607836" cy="2234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What is the probability of committing Type II Error?</a:t>
            </a:r>
          </a:p>
          <a:p>
            <a:pPr marL="0" indent="0">
              <a:buNone/>
            </a:pPr>
            <a:r>
              <a:rPr lang="en-US" altLang="zh-TW" dirty="0"/>
              <a:t>=&gt; 1 - </a:t>
            </a:r>
            <a:r>
              <a:rPr lang="en-US" altLang="zh-TW" b="1" dirty="0">
                <a:solidFill>
                  <a:srgbClr val="FFC000"/>
                </a:solidFill>
              </a:rPr>
              <a:t>Orange area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nb-NO" altLang="zh-TW" dirty="0"/>
              <a:t>Type I VS Type II Error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7241" y="1101624"/>
          <a:ext cx="1158862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147">
                  <a:extLst>
                    <a:ext uri="{9D8B030D-6E8A-4147-A177-3AD203B41FA5}">
                      <a16:colId xmlns:a16="http://schemas.microsoft.com/office/drawing/2014/main" val="896635297"/>
                    </a:ext>
                  </a:extLst>
                </a:gridCol>
                <a:gridCol w="1380930">
                  <a:extLst>
                    <a:ext uri="{9D8B030D-6E8A-4147-A177-3AD203B41FA5}">
                      <a16:colId xmlns:a16="http://schemas.microsoft.com/office/drawing/2014/main" val="768133245"/>
                    </a:ext>
                  </a:extLst>
                </a:gridCol>
                <a:gridCol w="4370820">
                  <a:extLst>
                    <a:ext uri="{9D8B030D-6E8A-4147-A177-3AD203B41FA5}">
                      <a16:colId xmlns:a16="http://schemas.microsoft.com/office/drawing/2014/main" val="96021449"/>
                    </a:ext>
                  </a:extLst>
                </a:gridCol>
                <a:gridCol w="4054724">
                  <a:extLst>
                    <a:ext uri="{9D8B030D-6E8A-4147-A177-3AD203B41FA5}">
                      <a16:colId xmlns:a16="http://schemas.microsoft.com/office/drawing/2014/main" val="363724219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l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is…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269685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0162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Judgement of 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="0" i="1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 Error 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positive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133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Fail to reject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True Negative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Type II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Error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(probability=</a:t>
                      </a: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β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72398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0" y="3265714"/>
            <a:ext cx="12192000" cy="3592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- There is trade-off between </a:t>
            </a:r>
            <a:r>
              <a:rPr lang="el-GR" altLang="zh-TW" dirty="0"/>
              <a:t>α</a:t>
            </a:r>
            <a:r>
              <a:rPr lang="en-US" altLang="zh-TW" dirty="0"/>
              <a:t> and </a:t>
            </a:r>
            <a:r>
              <a:rPr lang="el-GR" altLang="zh-TW" dirty="0"/>
              <a:t>β</a:t>
            </a:r>
            <a:endParaRPr lang="en-US" altLang="zh-TW" dirty="0"/>
          </a:p>
          <a:p>
            <a:pPr>
              <a:buFontTx/>
              <a:buChar char="-"/>
            </a:pPr>
            <a:r>
              <a:rPr lang="el-GR" altLang="zh-TW" dirty="0"/>
              <a:t>α</a:t>
            </a:r>
            <a:r>
              <a:rPr lang="en-US" altLang="zh-TW" dirty="0"/>
              <a:t> is typically set to be 0.1-0.01 (1% - 10%)</a:t>
            </a:r>
          </a:p>
          <a:p>
            <a:pPr lvl="1">
              <a:buFontTx/>
              <a:buChar char="-"/>
            </a:pPr>
            <a:r>
              <a:rPr lang="en-US" dirty="0"/>
              <a:t>If </a:t>
            </a:r>
            <a:r>
              <a:rPr lang="el-GR" altLang="zh-TW" dirty="0"/>
              <a:t>α</a:t>
            </a:r>
            <a:r>
              <a:rPr lang="en-US" altLang="zh-TW" dirty="0"/>
              <a:t> is set to be 0.05, the critical value to reject the </a:t>
            </a:r>
            <a:r>
              <a:rPr lang="en-US" altLang="zh-TW" i="1" dirty="0"/>
              <a:t>H</a:t>
            </a:r>
            <a:r>
              <a:rPr lang="en-US" altLang="zh-TW" i="1" baseline="-25000" dirty="0"/>
              <a:t>0</a:t>
            </a:r>
            <a:r>
              <a:rPr lang="en-US" altLang="zh-TW" dirty="0"/>
              <a:t> is the 95% CI.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nb-NO" altLang="zh-TW" dirty="0"/>
              <a:t>Hands-on exercise</a:t>
            </a:r>
            <a:br>
              <a:rPr lang="nb-NO" altLang="zh-TW" dirty="0"/>
            </a:br>
            <a:r>
              <a:rPr lang="nb-NO" altLang="zh-TW" dirty="0"/>
              <a:t>	</a:t>
            </a:r>
            <a:r>
              <a:rPr lang="en-US" dirty="0">
                <a:solidFill>
                  <a:srgbClr val="0066FF"/>
                </a:solidFill>
              </a:rPr>
              <a:t>Am I really faster than average US men?</a:t>
            </a:r>
            <a:endParaRPr lang="nb-NO" altLang="zh-TW" dirty="0">
              <a:solidFill>
                <a:srgbClr val="0066FF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 : </a:t>
            </a:r>
          </a:p>
          <a:p>
            <a:pPr marL="0" indent="0">
              <a:buNone/>
            </a:pP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</a:p>
          <a:p>
            <a:pPr marL="0" indent="0">
              <a:buNone/>
            </a:pPr>
            <a:r>
              <a:rPr lang="en-US" dirty="0"/>
              <a:t>,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= 2990.641 (s) and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dirty="0"/>
              <a:t> = 3352 (s)</a:t>
            </a:r>
          </a:p>
          <a:p>
            <a:pPr marL="0" indent="0">
              <a:buNone/>
            </a:pPr>
            <a:r>
              <a:rPr lang="en-US" dirty="0"/>
              <a:t>Alternative Hypothesis (</a:t>
            </a:r>
            <a:r>
              <a:rPr lang="en-US" i="1" dirty="0"/>
              <a:t>H</a:t>
            </a:r>
            <a:r>
              <a:rPr lang="en-US" i="1" baseline="-25000" dirty="0"/>
              <a:t>a</a:t>
            </a:r>
            <a:r>
              <a:rPr lang="en-US" dirty="0"/>
              <a:t>) : </a:t>
            </a:r>
          </a:p>
          <a:p>
            <a:pPr marL="0" indent="0">
              <a:buNone/>
            </a:pP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 ≠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</a:p>
          <a:p>
            <a:pPr marL="0" indent="0">
              <a:buNone/>
            </a:pPr>
            <a:r>
              <a:rPr lang="en-US" sz="2000" dirty="0"/>
              <a:t>*Set </a:t>
            </a:r>
            <a:r>
              <a:rPr lang="el-GR" altLang="zh-TW" sz="2000" dirty="0"/>
              <a:t>α</a:t>
            </a:r>
            <a:r>
              <a:rPr lang="en-US" altLang="zh-TW" sz="2000" dirty="0"/>
              <a:t> to be 0.05. </a:t>
            </a:r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en-US" dirty="0"/>
              <a:t>Should we Reject or </a:t>
            </a:r>
            <a:r>
              <a:rPr lang="en-US" smtClean="0"/>
              <a:t>NOT Reject</a:t>
            </a:r>
            <a:r>
              <a:rPr lang="en-US" smtClean="0"/>
              <a:t> </a:t>
            </a:r>
            <a:r>
              <a:rPr lang="en-US" dirty="0"/>
              <a:t>the 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)?</a:t>
            </a:r>
          </a:p>
          <a:p>
            <a:pPr marL="0" indent="0">
              <a:buNone/>
            </a:pPr>
            <a:r>
              <a:rPr lang="en-US" dirty="0"/>
              <a:t>What is the probability of committing Type I error?</a:t>
            </a:r>
          </a:p>
          <a:p>
            <a:pPr marL="0" indent="0">
              <a:buNone/>
            </a:pP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385654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/>
          <a:lstStyle/>
          <a:p>
            <a:r>
              <a:rPr lang="en-US" dirty="0"/>
              <a:t>Null VS Alternative Hypothesis</a:t>
            </a:r>
          </a:p>
          <a:p>
            <a:r>
              <a:rPr lang="en-US" dirty="0"/>
              <a:t>One- VS two Tail Hypothesis Test</a:t>
            </a:r>
          </a:p>
          <a:p>
            <a:r>
              <a:rPr lang="en-US" dirty="0"/>
              <a:t>Type I VS Type II Error</a:t>
            </a:r>
          </a:p>
          <a:p>
            <a:r>
              <a:rPr lang="en-US" dirty="0"/>
              <a:t>Hands-on example</a:t>
            </a:r>
          </a:p>
        </p:txBody>
      </p:sp>
    </p:spTree>
    <p:extLst>
      <p:ext uri="{BB962C8B-B14F-4D97-AF65-F5344CB8AC3E}">
        <p14:creationId xmlns:p14="http://schemas.microsoft.com/office/powerpoint/2010/main" val="6931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What is a “</a:t>
            </a:r>
            <a:r>
              <a:rPr lang="en-US" dirty="0"/>
              <a:t>Hypothesis”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7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What is a “</a:t>
            </a:r>
            <a:r>
              <a:rPr lang="en-US" dirty="0"/>
              <a:t>Hypothesis”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An assumption about a parameter</a:t>
            </a:r>
          </a:p>
        </p:txBody>
      </p:sp>
    </p:spTree>
    <p:extLst>
      <p:ext uri="{BB962C8B-B14F-4D97-AF65-F5344CB8AC3E}">
        <p14:creationId xmlns:p14="http://schemas.microsoft.com/office/powerpoint/2010/main" val="7323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Null VS Alternative Hypothesis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"/>
          <a:stretch/>
        </p:blipFill>
        <p:spPr>
          <a:xfrm>
            <a:off x="7234426" y="3932808"/>
            <a:ext cx="4824410" cy="2599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58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Null VS Alternative Hypothesis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"/>
          <a:stretch/>
        </p:blipFill>
        <p:spPr>
          <a:xfrm>
            <a:off x="7234426" y="3932808"/>
            <a:ext cx="4824410" cy="2599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33850"/>
            <a:ext cx="12192000" cy="5505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 : </a:t>
            </a:r>
          </a:p>
          <a:p>
            <a:pPr>
              <a:buFontTx/>
              <a:buChar char="-"/>
            </a:pPr>
            <a:r>
              <a:rPr lang="en-US" dirty="0"/>
              <a:t>The belief that the parameter is ≥, =, or ≤ than a specific value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general statement or default position that there is no relationship between two measured phenomena, or no association among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groups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Null VS Alternative Hypothesis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"/>
          <a:stretch/>
        </p:blipFill>
        <p:spPr>
          <a:xfrm>
            <a:off x="7234426" y="3932808"/>
            <a:ext cx="4824410" cy="25995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33850"/>
            <a:ext cx="12192000" cy="55054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 : </a:t>
            </a:r>
          </a:p>
          <a:p>
            <a:pPr>
              <a:buFontTx/>
              <a:buChar char="-"/>
            </a:pPr>
            <a:r>
              <a:rPr lang="en-US" dirty="0"/>
              <a:t>The belief that the parameter is ≥, =, or ≤ than a specific value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general statement or default position that there is no relationship between two measured phenomena, or no association among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 Hypothesis (</a:t>
            </a:r>
            <a:r>
              <a:rPr lang="en-US" i="1" dirty="0"/>
              <a:t>H</a:t>
            </a:r>
            <a:r>
              <a:rPr lang="en-US" i="1" baseline="-25000" dirty="0"/>
              <a:t>a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The opposite of 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7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altLang="zh-TW" dirty="0"/>
              <a:t>Null VS Alternative Hypothesis…examples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3849"/>
            <a:ext cx="12192000" cy="5524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Null Hypothesis (</a:t>
            </a:r>
            <a:r>
              <a:rPr lang="en-US" i="1" dirty="0"/>
              <a:t>H</a:t>
            </a:r>
            <a:r>
              <a:rPr lang="en-US" i="1" baseline="-25000" dirty="0"/>
              <a:t>0</a:t>
            </a:r>
            <a:r>
              <a:rPr lang="en-US" dirty="0"/>
              <a:t>) : </a:t>
            </a:r>
          </a:p>
          <a:p>
            <a:pPr marL="0" indent="0">
              <a:buNone/>
            </a:pPr>
            <a:r>
              <a:rPr lang="en-US" dirty="0"/>
              <a:t>My average 10K running time (50 min;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dirty="0"/>
              <a:t>) is not different from 55 min 52s (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dirty="0"/>
              <a:t>).  </a:t>
            </a:r>
          </a:p>
          <a:p>
            <a:pPr marL="0" indent="0">
              <a:buNone/>
            </a:pPr>
            <a:r>
              <a:rPr lang="en-US" dirty="0"/>
              <a:t>OR more statistically,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i="1" dirty="0"/>
              <a:t>μ</a:t>
            </a:r>
            <a:r>
              <a:rPr lang="en-US" i="1" baseline="-25000" dirty="0"/>
              <a:t>2 </a:t>
            </a:r>
          </a:p>
          <a:p>
            <a:pPr marL="0" indent="0">
              <a:buNone/>
            </a:pPr>
            <a:r>
              <a:rPr lang="en-US" dirty="0"/>
              <a:t>, where </a:t>
            </a:r>
            <a:r>
              <a:rPr lang="en-US" i="1" dirty="0"/>
              <a:t>μ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mean of population 1 and </a:t>
            </a:r>
            <a:r>
              <a:rPr lang="en-US" i="1" dirty="0"/>
              <a:t>μ</a:t>
            </a:r>
            <a:r>
              <a:rPr lang="en-US" i="1" baseline="-25000" dirty="0"/>
              <a:t>2</a:t>
            </a:r>
            <a:r>
              <a:rPr lang="en-US" i="1" dirty="0"/>
              <a:t> </a:t>
            </a:r>
            <a:r>
              <a:rPr lang="en-US" dirty="0"/>
              <a:t>mean of population 2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Alternative Hypothesis (</a:t>
            </a:r>
            <a:r>
              <a:rPr lang="en-US" i="1" dirty="0">
                <a:solidFill>
                  <a:schemeClr val="bg1"/>
                </a:solidFill>
              </a:rPr>
              <a:t>H</a:t>
            </a:r>
            <a:r>
              <a:rPr lang="en-US" i="1" baseline="-25000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) 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My average 10K running time (50 min; 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) is different from 55 min 52s (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).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OR more statistically,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≠ 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2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, where 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1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mean of population 1 and </a:t>
            </a:r>
            <a:r>
              <a:rPr lang="en-US" i="1" dirty="0">
                <a:solidFill>
                  <a:schemeClr val="bg1"/>
                </a:solidFill>
              </a:rPr>
              <a:t>μ</a:t>
            </a:r>
            <a:r>
              <a:rPr lang="en-US" i="1" baseline="-25000" dirty="0">
                <a:solidFill>
                  <a:schemeClr val="bg1"/>
                </a:solidFill>
              </a:rPr>
              <a:t>2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mean of population 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4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1187</Words>
  <Application>Microsoft Office PowerPoint</Application>
  <PresentationFormat>寬螢幕</PresentationFormat>
  <Paragraphs>240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Office Theme</vt:lpstr>
      <vt:lpstr>PowerPoint 簡報</vt:lpstr>
      <vt:lpstr>Hypothesis Testing</vt:lpstr>
      <vt:lpstr>Outline</vt:lpstr>
      <vt:lpstr>What is a “Hypothesis” ?</vt:lpstr>
      <vt:lpstr>What is a “Hypothesis” ?</vt:lpstr>
      <vt:lpstr>Null VS Alternative Hypothesis</vt:lpstr>
      <vt:lpstr>Null VS Alternative Hypothesis</vt:lpstr>
      <vt:lpstr>Null VS Alternative Hypothesis</vt:lpstr>
      <vt:lpstr>Null VS Alternative Hypothesis…examples</vt:lpstr>
      <vt:lpstr>Null VS Alternative Hypothesis…examples</vt:lpstr>
      <vt:lpstr>Two Tail Hypothesis Test</vt:lpstr>
      <vt:lpstr>Null VS Alternative Hypothesis…examples</vt:lpstr>
      <vt:lpstr>One Tail Hypothesis Test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Type I VS Type II Error</vt:lpstr>
      <vt:lpstr>Hands-on exercise  Am I really faster than average US men?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Feng-Hsun Chang</dc:creator>
  <cp:lastModifiedBy>OSCAR Chang</cp:lastModifiedBy>
  <cp:revision>31</cp:revision>
  <dcterms:created xsi:type="dcterms:W3CDTF">2017-01-23T02:51:37Z</dcterms:created>
  <dcterms:modified xsi:type="dcterms:W3CDTF">2017-01-24T00:18:09Z</dcterms:modified>
</cp:coreProperties>
</file>