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84" r:id="rId3"/>
    <p:sldId id="271" r:id="rId4"/>
    <p:sldId id="273" r:id="rId5"/>
    <p:sldId id="272" r:id="rId6"/>
    <p:sldId id="285" r:id="rId7"/>
    <p:sldId id="275" r:id="rId8"/>
    <p:sldId id="287" r:id="rId9"/>
    <p:sldId id="288" r:id="rId10"/>
    <p:sldId id="289" r:id="rId11"/>
    <p:sldId id="290" r:id="rId12"/>
    <p:sldId id="278" r:id="rId13"/>
    <p:sldId id="286"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3" d="100"/>
          <a:sy n="83" d="100"/>
        </p:scale>
        <p:origin x="1221"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6A7559-AEEB-4494-B18A-EA864C776D71}"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IN"/>
        </a:p>
      </dgm:t>
    </dgm:pt>
    <dgm:pt modelId="{07BCD9E2-D1C6-4AEE-A1B4-2471532A29AB}">
      <dgm:prSet/>
      <dgm:spPr/>
      <dgm:t>
        <a:bodyPr/>
        <a:lstStyle/>
        <a:p>
          <a:r>
            <a:rPr lang="en-US"/>
            <a:t>The key features of a exit plugin include:</a:t>
          </a:r>
          <a:endParaRPr lang="en-IN"/>
        </a:p>
      </dgm:t>
    </dgm:pt>
    <dgm:pt modelId="{B5B8260B-9218-4485-B24A-1DF8862B9B5B}" type="parTrans" cxnId="{2168D0FC-3AA1-4E96-A785-8660C122DEBC}">
      <dgm:prSet/>
      <dgm:spPr/>
      <dgm:t>
        <a:bodyPr/>
        <a:lstStyle/>
        <a:p>
          <a:endParaRPr lang="en-IN"/>
        </a:p>
      </dgm:t>
    </dgm:pt>
    <dgm:pt modelId="{5A4ED50E-0B85-4DC8-8F78-0DD47AFE962A}" type="sibTrans" cxnId="{2168D0FC-3AA1-4E96-A785-8660C122DEBC}">
      <dgm:prSet/>
      <dgm:spPr/>
      <dgm:t>
        <a:bodyPr/>
        <a:lstStyle/>
        <a:p>
          <a:endParaRPr lang="en-IN"/>
        </a:p>
      </dgm:t>
    </dgm:pt>
    <dgm:pt modelId="{01E612F5-E2C0-4E98-81C5-2AC8365CB47E}">
      <dgm:prSet/>
      <dgm:spPr/>
      <dgm:t>
        <a:bodyPr/>
        <a:lstStyle/>
        <a:p>
          <a:r>
            <a:rPr lang="en-IN" b="1" dirty="0"/>
            <a:t>Targeting</a:t>
          </a:r>
          <a:r>
            <a:rPr lang="en-IN" dirty="0"/>
            <a:t>: An advanced popup software should offer advanced audience targeting and personalization features.</a:t>
          </a:r>
        </a:p>
      </dgm:t>
    </dgm:pt>
    <dgm:pt modelId="{C6D8CCB5-28ED-4C37-A8BE-5399773DBCF0}" type="parTrans" cxnId="{70050C92-C303-4990-9E76-F29417BFBE5F}">
      <dgm:prSet/>
      <dgm:spPr/>
      <dgm:t>
        <a:bodyPr/>
        <a:lstStyle/>
        <a:p>
          <a:endParaRPr lang="en-IN"/>
        </a:p>
      </dgm:t>
    </dgm:pt>
    <dgm:pt modelId="{23E879F1-BE1E-4153-AA16-86C027D1365B}" type="sibTrans" cxnId="{70050C92-C303-4990-9E76-F29417BFBE5F}">
      <dgm:prSet/>
      <dgm:spPr/>
      <dgm:t>
        <a:bodyPr/>
        <a:lstStyle/>
        <a:p>
          <a:endParaRPr lang="en-IN"/>
        </a:p>
      </dgm:t>
    </dgm:pt>
    <dgm:pt modelId="{AC6BFCE5-C279-4A5E-A341-A9ACC4AEC677}">
      <dgm:prSet/>
      <dgm:spPr/>
      <dgm:t>
        <a:bodyPr/>
        <a:lstStyle/>
        <a:p>
          <a:r>
            <a:rPr lang="en-IN" b="1" dirty="0"/>
            <a:t>Ease of use </a:t>
          </a:r>
          <a:r>
            <a:rPr lang="en-IN" dirty="0"/>
            <a:t>: Prefer plugins that have a user-friendly interface and easy to use.</a:t>
          </a:r>
          <a:r>
            <a:rPr lang="en-US" dirty="0"/>
            <a:t> </a:t>
          </a:r>
          <a:endParaRPr lang="en-IN" dirty="0"/>
        </a:p>
      </dgm:t>
    </dgm:pt>
    <dgm:pt modelId="{3ACDAE90-3571-4E74-9087-A59D544E8ABB}" type="parTrans" cxnId="{993BFB92-2526-4D7D-A46A-19E3A14F4950}">
      <dgm:prSet/>
      <dgm:spPr/>
      <dgm:t>
        <a:bodyPr/>
        <a:lstStyle/>
        <a:p>
          <a:endParaRPr lang="en-IN"/>
        </a:p>
      </dgm:t>
    </dgm:pt>
    <dgm:pt modelId="{EE56C3A8-92AF-414E-835A-69722E21C21A}" type="sibTrans" cxnId="{993BFB92-2526-4D7D-A46A-19E3A14F4950}">
      <dgm:prSet/>
      <dgm:spPr/>
      <dgm:t>
        <a:bodyPr/>
        <a:lstStyle/>
        <a:p>
          <a:endParaRPr lang="en-IN"/>
        </a:p>
      </dgm:t>
    </dgm:pt>
    <dgm:pt modelId="{10ED2CD4-A510-413F-A937-B0D15F8661C6}">
      <dgm:prSet/>
      <dgm:spPr/>
      <dgm:t>
        <a:bodyPr/>
        <a:lstStyle/>
        <a:p>
          <a:r>
            <a:rPr lang="en-IN" b="1" dirty="0"/>
            <a:t>Interactive design </a:t>
          </a:r>
          <a:r>
            <a:rPr lang="en-IN" dirty="0"/>
            <a:t>: A wider range of templates available is better for customization and design as well as converting more.</a:t>
          </a:r>
          <a:r>
            <a:rPr lang="en-US" dirty="0"/>
            <a:t> </a:t>
          </a:r>
          <a:endParaRPr lang="en-IN" dirty="0"/>
        </a:p>
      </dgm:t>
    </dgm:pt>
    <dgm:pt modelId="{D45803CA-8551-485F-A143-4AE0674F3478}" type="parTrans" cxnId="{A98487D1-8674-49B6-A0BA-F738EDABE19D}">
      <dgm:prSet/>
      <dgm:spPr/>
      <dgm:t>
        <a:bodyPr/>
        <a:lstStyle/>
        <a:p>
          <a:endParaRPr lang="en-IN"/>
        </a:p>
      </dgm:t>
    </dgm:pt>
    <dgm:pt modelId="{B6BDBFE0-52E7-43D2-B2F3-11C6B28C4E13}" type="sibTrans" cxnId="{A98487D1-8674-49B6-A0BA-F738EDABE19D}">
      <dgm:prSet/>
      <dgm:spPr/>
      <dgm:t>
        <a:bodyPr/>
        <a:lstStyle/>
        <a:p>
          <a:endParaRPr lang="en-IN"/>
        </a:p>
      </dgm:t>
    </dgm:pt>
    <dgm:pt modelId="{62A79CB9-6469-4C0C-A2F4-7AFDAA1AE344}">
      <dgm:prSet/>
      <dgm:spPr/>
      <dgm:t>
        <a:bodyPr/>
        <a:lstStyle/>
        <a:p>
          <a:r>
            <a:rPr lang="en-US" b="1" dirty="0"/>
            <a:t>Responsiveness</a:t>
          </a:r>
          <a:r>
            <a:rPr lang="en-US" dirty="0"/>
            <a:t> : The site is responsive that means it can work on both laptop and mobile</a:t>
          </a:r>
          <a:endParaRPr lang="en-IN" dirty="0"/>
        </a:p>
      </dgm:t>
    </dgm:pt>
    <dgm:pt modelId="{8568E024-2662-48DA-91F2-59402E400C25}" type="parTrans" cxnId="{EAF17C3E-9060-48EA-A7C5-540C5CBC599B}">
      <dgm:prSet/>
      <dgm:spPr/>
      <dgm:t>
        <a:bodyPr/>
        <a:lstStyle/>
        <a:p>
          <a:endParaRPr lang="en-IN"/>
        </a:p>
      </dgm:t>
    </dgm:pt>
    <dgm:pt modelId="{AA8C02D6-4F38-43D7-BC89-25AC1B261881}" type="sibTrans" cxnId="{EAF17C3E-9060-48EA-A7C5-540C5CBC599B}">
      <dgm:prSet/>
      <dgm:spPr/>
      <dgm:t>
        <a:bodyPr/>
        <a:lstStyle/>
        <a:p>
          <a:endParaRPr lang="en-IN"/>
        </a:p>
      </dgm:t>
    </dgm:pt>
    <dgm:pt modelId="{D2996138-B6B6-40EB-9078-4151B0139C11}" type="pres">
      <dgm:prSet presAssocID="{576A7559-AEEB-4494-B18A-EA864C776D71}" presName="linearFlow" presStyleCnt="0">
        <dgm:presLayoutVars>
          <dgm:dir/>
          <dgm:animLvl val="lvl"/>
          <dgm:resizeHandles val="exact"/>
        </dgm:presLayoutVars>
      </dgm:prSet>
      <dgm:spPr/>
    </dgm:pt>
    <dgm:pt modelId="{15E79358-2FEC-41BF-87A0-2DBFF8486CA1}" type="pres">
      <dgm:prSet presAssocID="{07BCD9E2-D1C6-4AEE-A1B4-2471532A29AB}" presName="composite" presStyleCnt="0"/>
      <dgm:spPr/>
    </dgm:pt>
    <dgm:pt modelId="{42C38F4A-7C6E-4F95-A496-59C375AD4640}" type="pres">
      <dgm:prSet presAssocID="{07BCD9E2-D1C6-4AEE-A1B4-2471532A29AB}" presName="parentText" presStyleLbl="alignNode1" presStyleIdx="0" presStyleCnt="1">
        <dgm:presLayoutVars>
          <dgm:chMax val="1"/>
          <dgm:bulletEnabled val="1"/>
        </dgm:presLayoutVars>
      </dgm:prSet>
      <dgm:spPr/>
    </dgm:pt>
    <dgm:pt modelId="{301B9170-22FF-46DD-A741-D79A7E8BC5FB}" type="pres">
      <dgm:prSet presAssocID="{07BCD9E2-D1C6-4AEE-A1B4-2471532A29AB}" presName="descendantText" presStyleLbl="alignAcc1" presStyleIdx="0" presStyleCnt="1">
        <dgm:presLayoutVars>
          <dgm:bulletEnabled val="1"/>
        </dgm:presLayoutVars>
      </dgm:prSet>
      <dgm:spPr/>
    </dgm:pt>
  </dgm:ptLst>
  <dgm:cxnLst>
    <dgm:cxn modelId="{0FECE505-4284-4D04-B3BF-CBFE97C75253}" type="presOf" srcId="{10ED2CD4-A510-413F-A937-B0D15F8661C6}" destId="{301B9170-22FF-46DD-A741-D79A7E8BC5FB}" srcOrd="0" destOrd="2" presId="urn:microsoft.com/office/officeart/2005/8/layout/chevron2"/>
    <dgm:cxn modelId="{A3B21507-CC10-4C3E-A32A-7DF8C3F8CB93}" type="presOf" srcId="{01E612F5-E2C0-4E98-81C5-2AC8365CB47E}" destId="{301B9170-22FF-46DD-A741-D79A7E8BC5FB}" srcOrd="0" destOrd="0" presId="urn:microsoft.com/office/officeart/2005/8/layout/chevron2"/>
    <dgm:cxn modelId="{0DA09F1A-EF4E-42C4-9827-21900C09932A}" type="presOf" srcId="{AC6BFCE5-C279-4A5E-A341-A9ACC4AEC677}" destId="{301B9170-22FF-46DD-A741-D79A7E8BC5FB}" srcOrd="0" destOrd="1" presId="urn:microsoft.com/office/officeart/2005/8/layout/chevron2"/>
    <dgm:cxn modelId="{DB4BA62C-A3E4-4719-AC86-C8665FD45217}" type="presOf" srcId="{576A7559-AEEB-4494-B18A-EA864C776D71}" destId="{D2996138-B6B6-40EB-9078-4151B0139C11}" srcOrd="0" destOrd="0" presId="urn:microsoft.com/office/officeart/2005/8/layout/chevron2"/>
    <dgm:cxn modelId="{EAF17C3E-9060-48EA-A7C5-540C5CBC599B}" srcId="{07BCD9E2-D1C6-4AEE-A1B4-2471532A29AB}" destId="{62A79CB9-6469-4C0C-A2F4-7AFDAA1AE344}" srcOrd="3" destOrd="0" parTransId="{8568E024-2662-48DA-91F2-59402E400C25}" sibTransId="{AA8C02D6-4F38-43D7-BC89-25AC1B261881}"/>
    <dgm:cxn modelId="{70050C92-C303-4990-9E76-F29417BFBE5F}" srcId="{07BCD9E2-D1C6-4AEE-A1B4-2471532A29AB}" destId="{01E612F5-E2C0-4E98-81C5-2AC8365CB47E}" srcOrd="0" destOrd="0" parTransId="{C6D8CCB5-28ED-4C37-A8BE-5399773DBCF0}" sibTransId="{23E879F1-BE1E-4153-AA16-86C027D1365B}"/>
    <dgm:cxn modelId="{993BFB92-2526-4D7D-A46A-19E3A14F4950}" srcId="{07BCD9E2-D1C6-4AEE-A1B4-2471532A29AB}" destId="{AC6BFCE5-C279-4A5E-A341-A9ACC4AEC677}" srcOrd="1" destOrd="0" parTransId="{3ACDAE90-3571-4E74-9087-A59D544E8ABB}" sibTransId="{EE56C3A8-92AF-414E-835A-69722E21C21A}"/>
    <dgm:cxn modelId="{2A961B9F-3E57-476E-B716-6C7566D0CD38}" type="presOf" srcId="{62A79CB9-6469-4C0C-A2F4-7AFDAA1AE344}" destId="{301B9170-22FF-46DD-A741-D79A7E8BC5FB}" srcOrd="0" destOrd="3" presId="urn:microsoft.com/office/officeart/2005/8/layout/chevron2"/>
    <dgm:cxn modelId="{BE5B87AD-4159-49E6-A6B9-36BAAD1BE8BD}" type="presOf" srcId="{07BCD9E2-D1C6-4AEE-A1B4-2471532A29AB}" destId="{42C38F4A-7C6E-4F95-A496-59C375AD4640}" srcOrd="0" destOrd="0" presId="urn:microsoft.com/office/officeart/2005/8/layout/chevron2"/>
    <dgm:cxn modelId="{A98487D1-8674-49B6-A0BA-F738EDABE19D}" srcId="{07BCD9E2-D1C6-4AEE-A1B4-2471532A29AB}" destId="{10ED2CD4-A510-413F-A937-B0D15F8661C6}" srcOrd="2" destOrd="0" parTransId="{D45803CA-8551-485F-A143-4AE0674F3478}" sibTransId="{B6BDBFE0-52E7-43D2-B2F3-11C6B28C4E13}"/>
    <dgm:cxn modelId="{2168D0FC-3AA1-4E96-A785-8660C122DEBC}" srcId="{576A7559-AEEB-4494-B18A-EA864C776D71}" destId="{07BCD9E2-D1C6-4AEE-A1B4-2471532A29AB}" srcOrd="0" destOrd="0" parTransId="{B5B8260B-9218-4485-B24A-1DF8862B9B5B}" sibTransId="{5A4ED50E-0B85-4DC8-8F78-0DD47AFE962A}"/>
    <dgm:cxn modelId="{B011D011-1F6E-49F6-9B34-B359A122D0BD}" type="presParOf" srcId="{D2996138-B6B6-40EB-9078-4151B0139C11}" destId="{15E79358-2FEC-41BF-87A0-2DBFF8486CA1}" srcOrd="0" destOrd="0" presId="urn:microsoft.com/office/officeart/2005/8/layout/chevron2"/>
    <dgm:cxn modelId="{2FAED488-08E9-4EBD-915E-0FCDBCA8FB94}" type="presParOf" srcId="{15E79358-2FEC-41BF-87A0-2DBFF8486CA1}" destId="{42C38F4A-7C6E-4F95-A496-59C375AD4640}" srcOrd="0" destOrd="0" presId="urn:microsoft.com/office/officeart/2005/8/layout/chevron2"/>
    <dgm:cxn modelId="{3D149259-238B-4E6E-BCBD-E45E1B512EAD}" type="presParOf" srcId="{15E79358-2FEC-41BF-87A0-2DBFF8486CA1}" destId="{301B9170-22FF-46DD-A741-D79A7E8BC5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38F4A-7C6E-4F95-A496-59C375AD4640}">
      <dsp:nvSpPr>
        <dsp:cNvPr id="0" name=""/>
        <dsp:cNvSpPr/>
      </dsp:nvSpPr>
      <dsp:spPr>
        <a:xfrm rot="5400000">
          <a:off x="-640175" y="640175"/>
          <a:ext cx="4267835" cy="29874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The key features of a exit plugin include:</a:t>
          </a:r>
          <a:endParaRPr lang="en-IN" sz="2900" kern="1200"/>
        </a:p>
      </dsp:txBody>
      <dsp:txXfrm rot="-5400000">
        <a:off x="1" y="1493741"/>
        <a:ext cx="2987484" cy="1280351"/>
      </dsp:txXfrm>
    </dsp:sp>
    <dsp:sp modelId="{301B9170-22FF-46DD-A741-D79A7E8BC5FB}">
      <dsp:nvSpPr>
        <dsp:cNvPr id="0" name=""/>
        <dsp:cNvSpPr/>
      </dsp:nvSpPr>
      <dsp:spPr>
        <a:xfrm rot="5400000">
          <a:off x="4103139" y="-1115655"/>
          <a:ext cx="2774092" cy="50054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Targeting</a:t>
          </a:r>
          <a:r>
            <a:rPr lang="en-IN" sz="1600" kern="1200" dirty="0"/>
            <a:t>: An advanced popup software should offer advanced audience targeting and personalization features.</a:t>
          </a:r>
        </a:p>
        <a:p>
          <a:pPr marL="171450" lvl="1" indent="-171450" algn="l" defTabSz="711200">
            <a:lnSpc>
              <a:spcPct val="90000"/>
            </a:lnSpc>
            <a:spcBef>
              <a:spcPct val="0"/>
            </a:spcBef>
            <a:spcAft>
              <a:spcPct val="15000"/>
            </a:spcAft>
            <a:buChar char="•"/>
          </a:pPr>
          <a:r>
            <a:rPr lang="en-IN" sz="1600" b="1" kern="1200" dirty="0"/>
            <a:t>Ease of use </a:t>
          </a:r>
          <a:r>
            <a:rPr lang="en-IN" sz="1600" kern="1200" dirty="0"/>
            <a:t>: Prefer plugins that have a user-friendly interface and easy to use.</a:t>
          </a:r>
          <a:r>
            <a:rPr lang="en-US" sz="1600" kern="1200" dirty="0"/>
            <a:t> </a:t>
          </a:r>
          <a:endParaRPr lang="en-IN" sz="1600" kern="1200" dirty="0"/>
        </a:p>
        <a:p>
          <a:pPr marL="171450" lvl="1" indent="-171450" algn="l" defTabSz="711200">
            <a:lnSpc>
              <a:spcPct val="90000"/>
            </a:lnSpc>
            <a:spcBef>
              <a:spcPct val="0"/>
            </a:spcBef>
            <a:spcAft>
              <a:spcPct val="15000"/>
            </a:spcAft>
            <a:buChar char="•"/>
          </a:pPr>
          <a:r>
            <a:rPr lang="en-IN" sz="1600" b="1" kern="1200" dirty="0"/>
            <a:t>Interactive design </a:t>
          </a:r>
          <a:r>
            <a:rPr lang="en-IN" sz="1600" kern="1200" dirty="0"/>
            <a:t>: A wider range of templates available is better for customization and design as well as converting more.</a:t>
          </a:r>
          <a:r>
            <a:rPr lang="en-US" sz="1600" kern="1200" dirty="0"/>
            <a:t> </a:t>
          </a:r>
          <a:endParaRPr lang="en-IN" sz="1600" kern="1200" dirty="0"/>
        </a:p>
        <a:p>
          <a:pPr marL="171450" lvl="1" indent="-171450" algn="l" defTabSz="711200">
            <a:lnSpc>
              <a:spcPct val="90000"/>
            </a:lnSpc>
            <a:spcBef>
              <a:spcPct val="0"/>
            </a:spcBef>
            <a:spcAft>
              <a:spcPct val="15000"/>
            </a:spcAft>
            <a:buChar char="•"/>
          </a:pPr>
          <a:r>
            <a:rPr lang="en-US" sz="1600" b="1" kern="1200" dirty="0"/>
            <a:t>Responsiveness</a:t>
          </a:r>
          <a:r>
            <a:rPr lang="en-US" sz="1600" kern="1200" dirty="0"/>
            <a:t> : The site is responsive that means it can work on both laptop and mobile</a:t>
          </a:r>
          <a:endParaRPr lang="en-IN" sz="1600" kern="1200" dirty="0"/>
        </a:p>
      </dsp:txBody>
      <dsp:txXfrm rot="-5400000">
        <a:off x="2987484" y="135420"/>
        <a:ext cx="4869983" cy="25032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5/22/2023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5/22/2023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5/22/2023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opencolorio.org/" TargetMode="External"/><Relationship Id="rId2" Type="http://schemas.openxmlformats.org/officeDocument/2006/relationships/hyperlink" Target="https://pixabay.com/" TargetMode="External"/><Relationship Id="rId1" Type="http://schemas.openxmlformats.org/officeDocument/2006/relationships/slideLayout" Target="../slideLayouts/slideLayout3.xml"/><Relationship Id="rId5" Type="http://schemas.openxmlformats.org/officeDocument/2006/relationships/hyperlink" Target="https://typescale.com/" TargetMode="External"/><Relationship Id="rId4" Type="http://schemas.openxmlformats.org/officeDocument/2006/relationships/hyperlink" Target="https://gfg.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EXIT THE PLUG-IN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sp>
        <p:nvSpPr>
          <p:cNvPr id="6" name="TextBox 5"/>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  </a:t>
            </a:r>
            <a:r>
              <a:rPr lang="fi-FI" sz="2000" dirty="0"/>
              <a:t>Medha Goel(2210991915)</a:t>
            </a:r>
          </a:p>
          <a:p>
            <a:r>
              <a:rPr lang="fi-FI" sz="2000" dirty="0"/>
              <a:t>                          Mehak(2210991916)</a:t>
            </a:r>
          </a:p>
          <a:p>
            <a:r>
              <a:rPr lang="fi-FI" sz="2000" dirty="0"/>
              <a:t>                          Mehak Budhiraja(2210991917)</a:t>
            </a:r>
          </a:p>
          <a:p>
            <a:r>
              <a:rPr lang="fi-FI" sz="2000" dirty="0"/>
              <a:t>                          Mehak Sharma(2210991918)</a:t>
            </a:r>
            <a:endParaRPr lang="en-US" sz="2000" dirty="0"/>
          </a:p>
          <a:p>
            <a:endParaRPr lang="en-US" dirty="0">
              <a:solidFill>
                <a:schemeClr val="bg1"/>
              </a:solidFill>
            </a:endParaRPr>
          </a:p>
          <a:p>
            <a:r>
              <a:rPr lang="en-US" sz="2000" dirty="0">
                <a:latin typeface="Times New Roman" panose="02020603050405020304" pitchFamily="18" charset="0"/>
                <a:cs typeface="Times New Roman" panose="02020603050405020304" pitchFamily="18" charset="0"/>
              </a:rPr>
              <a:t>Faculty Coordinator: Mrs. Sonam Mittal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5965E-2D4A-1BDC-E015-B25BD9520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80728"/>
            <a:ext cx="8568952" cy="5400675"/>
          </a:xfrm>
          <a:prstGeom prst="rect">
            <a:avLst/>
          </a:prstGeom>
        </p:spPr>
      </p:pic>
    </p:spTree>
    <p:extLst>
      <p:ext uri="{BB962C8B-B14F-4D97-AF65-F5344CB8AC3E}">
        <p14:creationId xmlns:p14="http://schemas.microsoft.com/office/powerpoint/2010/main" val="2975994209"/>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EDBDF-627C-10E0-31A7-D333EA573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80728"/>
            <a:ext cx="7992889" cy="5372100"/>
          </a:xfrm>
          <a:prstGeom prst="rect">
            <a:avLst/>
          </a:prstGeom>
        </p:spPr>
      </p:pic>
    </p:spTree>
    <p:extLst>
      <p:ext uri="{BB962C8B-B14F-4D97-AF65-F5344CB8AC3E}">
        <p14:creationId xmlns:p14="http://schemas.microsoft.com/office/powerpoint/2010/main" val="1169543833"/>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95536" y="1196752"/>
            <a:ext cx="8136904" cy="5386090"/>
          </a:xfrm>
          <a:prstGeom prst="rect">
            <a:avLst/>
          </a:prstGeom>
        </p:spPr>
        <p:txBody>
          <a:bodyPr wrap="square">
            <a:spAutoFit/>
          </a:bodyPr>
          <a:lstStyle/>
          <a:p>
            <a:pPr marL="342900" indent="-342900">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This project helped us to learn the correct use of </a:t>
            </a:r>
            <a:r>
              <a:rPr lang="en-IN" altLang="en-US" sz="2400" u="sng" dirty="0">
                <a:latin typeface="Times New Roman" panose="02020603050405020304" pitchFamily="18" charset="0"/>
                <a:cs typeface="Times New Roman" panose="02020603050405020304" pitchFamily="18" charset="0"/>
              </a:rPr>
              <a:t>html</a:t>
            </a:r>
            <a:r>
              <a:rPr lang="en-IN" altLang="en-US" sz="2400" dirty="0">
                <a:latin typeface="Times New Roman" panose="02020603050405020304" pitchFamily="18" charset="0"/>
                <a:cs typeface="Times New Roman" panose="02020603050405020304" pitchFamily="18" charset="0"/>
              </a:rPr>
              <a:t> ,</a:t>
            </a:r>
            <a:r>
              <a:rPr lang="en-IN" altLang="en-US" sz="2400" u="sng" dirty="0" err="1">
                <a:latin typeface="Times New Roman" panose="02020603050405020304" pitchFamily="18" charset="0"/>
                <a:cs typeface="Times New Roman" panose="02020603050405020304" pitchFamily="18" charset="0"/>
              </a:rPr>
              <a:t>css</a:t>
            </a:r>
            <a:r>
              <a:rPr lang="en-IN" altLang="en-US" sz="2400" u="sng"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and </a:t>
            </a:r>
            <a:r>
              <a:rPr lang="en-IN" altLang="en-US" sz="2400" u="sng" dirty="0">
                <a:latin typeface="Times New Roman" panose="02020603050405020304" pitchFamily="18" charset="0"/>
                <a:cs typeface="Times New Roman" panose="02020603050405020304" pitchFamily="18" charset="0"/>
              </a:rPr>
              <a:t>javascript</a:t>
            </a:r>
            <a:r>
              <a:rPr lang="en-IN" alt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We learned many things such as inserting an exit plug, images, buttons , headers ,footers , animations, forms, grids on our website through the project.</a:t>
            </a:r>
            <a:r>
              <a:rPr lang="en-US" sz="2400" dirty="0">
                <a:latin typeface="Times New Roman" pitchFamily="18" charset="0"/>
                <a:cs typeface="Times New Roman" pitchFamily="18" charset="0"/>
              </a:rPr>
              <a:t> </a:t>
            </a:r>
          </a:p>
          <a:p>
            <a:pPr marL="342900" indent="-3429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Thus , we can conclude that exit plugin is helpful to us in many ways. It attracts the user  when they are about to leave the website and increases the time for the user to spend on the website by offering many special and attractive ideas and pop-ups.</a:t>
            </a:r>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In future , this plugin can be used on various websites to advertise their goods and offers to the customers , which can lead to increase of</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sale . </a:t>
            </a:r>
            <a:endParaRPr lang="en-IN" sz="2400" dirty="0">
              <a:effectLst/>
              <a:latin typeface="Times New Roman" panose="02020603050405020304" pitchFamily="18" charset="0"/>
              <a:ea typeface="Times New Roman" panose="02020603050405020304" pitchFamily="18" charset="0"/>
            </a:endParaRPr>
          </a:p>
          <a:p>
            <a:endParaRPr lang="en-IN" altLang="en-US" sz="3200" u="sng"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0A6A4-CCA6-36BD-28C2-EE3F36509875}"/>
              </a:ext>
            </a:extLst>
          </p:cNvPr>
          <p:cNvSpPr txBox="1"/>
          <p:nvPr/>
        </p:nvSpPr>
        <p:spPr>
          <a:xfrm>
            <a:off x="395536" y="260648"/>
            <a:ext cx="687676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2CB956A6-AB7A-A19A-D125-B2FC81138AFF}"/>
              </a:ext>
            </a:extLst>
          </p:cNvPr>
          <p:cNvSpPr txBox="1"/>
          <p:nvPr/>
        </p:nvSpPr>
        <p:spPr>
          <a:xfrm>
            <a:off x="779157" y="1124744"/>
            <a:ext cx="6472296" cy="1815882"/>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US" sz="2800" b="1" u="sng" dirty="0">
                <a:solidFill>
                  <a:srgbClr val="0000FF"/>
                </a:solidFill>
                <a:effectLst/>
                <a:latin typeface="Times New Roman" panose="02020603050405020304" pitchFamily="18" charset="0"/>
                <a:ea typeface="Times New Roman" panose="02020603050405020304" pitchFamily="18" charset="0"/>
                <a:hlinkClick r:id="rId2"/>
              </a:rPr>
              <a:t>https://google.com/</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2800" b="1" u="sng" dirty="0">
                <a:solidFill>
                  <a:srgbClr val="0000FF"/>
                </a:solidFill>
                <a:effectLst/>
                <a:latin typeface="Times New Roman" panose="02020603050405020304" pitchFamily="18" charset="0"/>
                <a:ea typeface="Times New Roman" panose="02020603050405020304" pitchFamily="18" charset="0"/>
                <a:hlinkClick r:id="rId3"/>
              </a:rPr>
              <a:t>https://youtube.com/</a:t>
            </a:r>
            <a:r>
              <a:rPr lang="en-US" sz="2800" b="1"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2800" b="1" u="sng" dirty="0">
                <a:solidFill>
                  <a:srgbClr val="0000FF"/>
                </a:solidFill>
                <a:effectLst/>
                <a:latin typeface="Times New Roman" panose="02020603050405020304" pitchFamily="18" charset="0"/>
                <a:ea typeface="Times New Roman" panose="02020603050405020304" pitchFamily="18" charset="0"/>
                <a:hlinkClick r:id="rId4"/>
              </a:rPr>
              <a:t>https://gfg.com/</a:t>
            </a:r>
            <a:endParaRPr lang="en-US" sz="2800" b="1" u="sng" dirty="0">
              <a:solidFill>
                <a:srgbClr val="0000FF"/>
              </a:solidFill>
              <a:effectLst/>
              <a:latin typeface="Times New Roman" panose="02020603050405020304" pitchFamily="18" charset="0"/>
              <a:ea typeface="Times New Roman" panose="02020603050405020304" pitchFamily="18" charset="0"/>
            </a:endParaRPr>
          </a:p>
          <a:p>
            <a:pPr marR="0" lvl="0">
              <a:spcBef>
                <a:spcPts val="0"/>
              </a:spcBef>
              <a:spcAft>
                <a:spcPts val="0"/>
              </a:spcAft>
            </a:pPr>
            <a:r>
              <a:rPr lang="en-US" sz="2800" b="1" u="sng" kern="0" dirty="0">
                <a:solidFill>
                  <a:srgbClr val="0000FF"/>
                </a:solidFill>
                <a:latin typeface="Times New Roman" panose="02020603050405020304" pitchFamily="18" charset="0"/>
                <a:ea typeface="Times New Roman" panose="02020603050405020304" pitchFamily="18" charset="0"/>
                <a:hlinkClick r:id="rId5"/>
              </a:rPr>
              <a:t>4. </a:t>
            </a:r>
            <a:r>
              <a:rPr lang="en-US" sz="2800" b="1" u="sng" kern="0" dirty="0">
                <a:solidFill>
                  <a:srgbClr val="0000FF"/>
                </a:solidFill>
                <a:effectLst/>
                <a:latin typeface="Times New Roman" panose="02020603050405020304" pitchFamily="18" charset="0"/>
                <a:ea typeface="Times New Roman" panose="02020603050405020304" pitchFamily="18" charset="0"/>
                <a:hlinkClick r:id="rId5"/>
              </a:rPr>
              <a:t>https://W3school.com</a:t>
            </a:r>
            <a:r>
              <a:rPr lang="en-US" sz="1800" b="1" u="sng" kern="0" dirty="0">
                <a:solidFill>
                  <a:srgbClr val="0000FF"/>
                </a:solidFill>
                <a:effectLst/>
                <a:latin typeface="Times New Roman" panose="02020603050405020304" pitchFamily="18" charset="0"/>
                <a:ea typeface="Times New Roman" panose="02020603050405020304" pitchFamily="18" charset="0"/>
                <a:hlinkClick r:id="rId5"/>
              </a:rPr>
              <a:t>/</a:t>
            </a:r>
            <a:endParaRPr lang="en-US" dirty="0"/>
          </a:p>
        </p:txBody>
      </p:sp>
    </p:spTree>
    <p:extLst>
      <p:ext uri="{BB962C8B-B14F-4D97-AF65-F5344CB8AC3E}">
        <p14:creationId xmlns:p14="http://schemas.microsoft.com/office/powerpoint/2010/main" val="1584357568"/>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7B01D-6772-B230-B667-71294078464D}"/>
              </a:ext>
            </a:extLst>
          </p:cNvPr>
          <p:cNvSpPr txBox="1"/>
          <p:nvPr/>
        </p:nvSpPr>
        <p:spPr>
          <a:xfrm>
            <a:off x="251520" y="188640"/>
            <a:ext cx="6688320" cy="584775"/>
          </a:xfrm>
          <a:prstGeom prst="rect">
            <a:avLst/>
          </a:prstGeom>
          <a:noFill/>
        </p:spPr>
        <p:txBody>
          <a:bodyPr wrap="square">
            <a:spAutoFit/>
          </a:bodyPr>
          <a:lstStyle/>
          <a:p>
            <a:r>
              <a:rPr lang="en-US" sz="3200" b="1" dirty="0">
                <a:latin typeface="Times New Roman" pitchFamily="18" charset="0"/>
                <a:cs typeface="Times New Roman" pitchFamily="18" charset="0"/>
              </a:rPr>
              <a:t>Table of Contents</a:t>
            </a:r>
          </a:p>
        </p:txBody>
      </p:sp>
      <p:sp>
        <p:nvSpPr>
          <p:cNvPr id="5" name="TextBox 4">
            <a:extLst>
              <a:ext uri="{FF2B5EF4-FFF2-40B4-BE49-F238E27FC236}">
                <a16:creationId xmlns:a16="http://schemas.microsoft.com/office/drawing/2014/main" id="{3F04BF0B-35C6-9481-EFF4-F00D7ABC73C5}"/>
              </a:ext>
            </a:extLst>
          </p:cNvPr>
          <p:cNvSpPr txBox="1"/>
          <p:nvPr/>
        </p:nvSpPr>
        <p:spPr>
          <a:xfrm>
            <a:off x="179512" y="1228397"/>
            <a:ext cx="6616312" cy="4401205"/>
          </a:xfrm>
          <a:prstGeom prst="rect">
            <a:avLst/>
          </a:prstGeom>
          <a:noFill/>
        </p:spPr>
        <p:txBody>
          <a:bodyPr wrap="square" anchor="b">
            <a:spAutoFit/>
          </a:bodyPr>
          <a:lstStyle/>
          <a:p>
            <a:pPr algn="just">
              <a:buFont typeface="Arial" pitchFamily="34" charset="0"/>
              <a:buChar char="•"/>
            </a:pPr>
            <a:r>
              <a:rPr lang="en-US" sz="2800" dirty="0">
                <a:latin typeface="Times New Roman" pitchFamily="18" charset="0"/>
                <a:cs typeface="Times New Roman" pitchFamily="18" charset="0"/>
              </a:rPr>
              <a:t>Introduction</a:t>
            </a:r>
          </a:p>
          <a:p>
            <a:pPr algn="just">
              <a:buFont typeface="Arial" pitchFamily="34" charset="0"/>
              <a:buChar char="•"/>
            </a:pPr>
            <a:r>
              <a:rPr lang="en-US" sz="2800" dirty="0">
                <a:latin typeface="Times New Roman" pitchFamily="18" charset="0"/>
                <a:cs typeface="Times New Roman" pitchFamily="18" charset="0"/>
              </a:rPr>
              <a:t>Problem Statement</a:t>
            </a:r>
          </a:p>
          <a:p>
            <a:pPr algn="just">
              <a:buFont typeface="Arial" pitchFamily="34" charset="0"/>
              <a:buChar char="•"/>
            </a:pPr>
            <a:r>
              <a:rPr lang="en-US" sz="2800" dirty="0">
                <a:latin typeface="Times New Roman" pitchFamily="18" charset="0"/>
                <a:cs typeface="Times New Roman" pitchFamily="18" charset="0"/>
              </a:rPr>
              <a:t>Technical Details</a:t>
            </a:r>
          </a:p>
          <a:p>
            <a:pPr algn="just">
              <a:buFont typeface="Arial" pitchFamily="34" charset="0"/>
              <a:buChar char="•"/>
            </a:pPr>
            <a:r>
              <a:rPr lang="en-US" sz="2800" dirty="0">
                <a:latin typeface="Times New Roman" pitchFamily="18" charset="0"/>
                <a:cs typeface="Times New Roman" pitchFamily="18" charset="0"/>
              </a:rPr>
              <a:t>Key Features </a:t>
            </a:r>
          </a:p>
          <a:p>
            <a:pPr algn="just">
              <a:buFont typeface="Arial" pitchFamily="34" charset="0"/>
              <a:buChar char="•"/>
            </a:pPr>
            <a:r>
              <a:rPr lang="en-US" sz="2800" dirty="0">
                <a:latin typeface="Times New Roman" pitchFamily="18" charset="0"/>
                <a:cs typeface="Times New Roman" pitchFamily="18" charset="0"/>
              </a:rPr>
              <a:t>Project Highlights</a:t>
            </a:r>
          </a:p>
          <a:p>
            <a:pPr algn="just">
              <a:buFont typeface="Arial" pitchFamily="34" charset="0"/>
              <a:buChar char="•"/>
            </a:pPr>
            <a:r>
              <a:rPr lang="en-US" sz="2800" dirty="0">
                <a:latin typeface="Times New Roman" pitchFamily="18" charset="0"/>
                <a:cs typeface="Times New Roman" pitchFamily="18" charset="0"/>
              </a:rPr>
              <a:t>Conclusion</a:t>
            </a:r>
          </a:p>
          <a:p>
            <a:pPr algn="just">
              <a:buFont typeface="Arial" pitchFamily="34" charset="0"/>
              <a:buChar char="•"/>
            </a:pPr>
            <a:r>
              <a:rPr lang="en-US" sz="2800" dirty="0">
                <a:latin typeface="Times New Roman" pitchFamily="18" charset="0"/>
                <a:cs typeface="Times New Roman" pitchFamily="18" charset="0"/>
              </a:rPr>
              <a:t>References/Links used</a:t>
            </a: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buFont typeface="Arial" pitchFamily="34" charset="0"/>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15095255"/>
      </p:ext>
    </p:extLst>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395536" y="1196752"/>
            <a:ext cx="8136904" cy="1692771"/>
          </a:xfrm>
          <a:prstGeom prst="rect">
            <a:avLst/>
          </a:prstGeom>
        </p:spPr>
        <p:txBody>
          <a:bodyPr wrap="square">
            <a:spAutoFit/>
          </a:bodyPr>
          <a:lstStyle/>
          <a:p>
            <a:endParaRPr lang="en-IN" altLang="en-US" sz="2000" b="1" dirty="0">
              <a:latin typeface="Times New Roman" panose="02020603050405020304" pitchFamily="18" charset="0"/>
              <a:cs typeface="Times New Roman" panose="02020603050405020304" pitchFamily="18" charset="0"/>
            </a:endParaRPr>
          </a:p>
          <a:p>
            <a:endParaRPr lang="en-IN" altLang="en-US" sz="2000" b="1" dirty="0">
              <a:latin typeface="Times New Roman" panose="02020603050405020304" pitchFamily="18" charset="0"/>
              <a:cs typeface="Times New Roman" panose="02020603050405020304" pitchFamily="18" charset="0"/>
            </a:endParaRPr>
          </a:p>
          <a:p>
            <a:endParaRPr lang="en-IN" altLang="en-US" sz="3200" b="1" dirty="0">
              <a:latin typeface="Times New Roman" panose="02020603050405020304" pitchFamily="18" charset="0"/>
              <a:cs typeface="Times New Roman" panose="02020603050405020304" pitchFamily="18" charset="0"/>
            </a:endParaRPr>
          </a:p>
          <a:p>
            <a:endParaRPr lang="en-IN" altLang="en-US" sz="32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179512" y="1052736"/>
            <a:ext cx="8568952" cy="2308324"/>
          </a:xfrm>
          <a:prstGeom prst="rect">
            <a:avLst/>
          </a:prstGeom>
          <a:noFill/>
        </p:spPr>
        <p:txBody>
          <a:bodyPr wrap="square" rtlCol="0" anchor="b">
            <a:spAutoFit/>
          </a:bodyPr>
          <a:lstStyle/>
          <a:p>
            <a:r>
              <a:rPr lang="en-IN" altLang="en-US" sz="2400" dirty="0">
                <a:latin typeface="Times New Roman" panose="02020603050405020304" pitchFamily="18" charset="0"/>
                <a:cs typeface="Times New Roman" panose="02020603050405020304" pitchFamily="18" charset="0"/>
              </a:rPr>
              <a:t>Exit widgets are used to capture the attention of website visitors who are about to leave a website or close a tab. These widgets provide a last-ditch effort to retain the visitor's attention and prevent them from leaving the website. This project helped us to make an exit widget and a pop-up ad on our website</a:t>
            </a:r>
            <a:r>
              <a:rPr lang="en-IN" altLang="en-US" sz="2400" dirty="0"/>
              <a:t>.</a:t>
            </a:r>
          </a:p>
          <a:p>
            <a:endParaRPr lang="en-IN" altLang="en-US" sz="2400" dirty="0"/>
          </a:p>
        </p:txBody>
      </p:sp>
      <p:pic>
        <p:nvPicPr>
          <p:cNvPr id="6" name="Picture 5">
            <a:extLst>
              <a:ext uri="{FF2B5EF4-FFF2-40B4-BE49-F238E27FC236}">
                <a16:creationId xmlns:a16="http://schemas.microsoft.com/office/drawing/2014/main" id="{DDFF9129-870E-9FE3-20A7-BF69C5BBF400}"/>
              </a:ext>
            </a:extLst>
          </p:cNvPr>
          <p:cNvPicPr>
            <a:picLocks noChangeAspect="1"/>
          </p:cNvPicPr>
          <p:nvPr/>
        </p:nvPicPr>
        <p:blipFill>
          <a:blip r:embed="rId2"/>
          <a:stretch>
            <a:fillRect/>
          </a:stretch>
        </p:blipFill>
        <p:spPr>
          <a:xfrm>
            <a:off x="179512" y="3573016"/>
            <a:ext cx="2520280" cy="2808186"/>
          </a:xfrm>
          <a:prstGeom prst="rect">
            <a:avLst/>
          </a:prstGeom>
        </p:spPr>
      </p:pic>
      <p:pic>
        <p:nvPicPr>
          <p:cNvPr id="10" name="Picture 9">
            <a:extLst>
              <a:ext uri="{FF2B5EF4-FFF2-40B4-BE49-F238E27FC236}">
                <a16:creationId xmlns:a16="http://schemas.microsoft.com/office/drawing/2014/main" id="{AF5D1F28-699C-D523-BE0B-BBF0770EC994}"/>
              </a:ext>
            </a:extLst>
          </p:cNvPr>
          <p:cNvPicPr>
            <a:picLocks noChangeAspect="1"/>
          </p:cNvPicPr>
          <p:nvPr/>
        </p:nvPicPr>
        <p:blipFill>
          <a:blip r:embed="rId3"/>
          <a:stretch>
            <a:fillRect/>
          </a:stretch>
        </p:blipFill>
        <p:spPr>
          <a:xfrm>
            <a:off x="2843809" y="3573142"/>
            <a:ext cx="2880320" cy="2808186"/>
          </a:xfrm>
          <a:prstGeom prst="rect">
            <a:avLst/>
          </a:prstGeom>
        </p:spPr>
      </p:pic>
      <p:pic>
        <p:nvPicPr>
          <p:cNvPr id="12" name="Picture 11">
            <a:extLst>
              <a:ext uri="{FF2B5EF4-FFF2-40B4-BE49-F238E27FC236}">
                <a16:creationId xmlns:a16="http://schemas.microsoft.com/office/drawing/2014/main" id="{1F31A6B2-926F-1C92-DFA0-527F69602D0E}"/>
              </a:ext>
            </a:extLst>
          </p:cNvPr>
          <p:cNvPicPr>
            <a:picLocks noChangeAspect="1"/>
          </p:cNvPicPr>
          <p:nvPr/>
        </p:nvPicPr>
        <p:blipFill>
          <a:blip r:embed="rId4"/>
          <a:stretch>
            <a:fillRect/>
          </a:stretch>
        </p:blipFill>
        <p:spPr>
          <a:xfrm>
            <a:off x="5940152" y="3573016"/>
            <a:ext cx="2800370" cy="2808312"/>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CCF684E4-1AC9-0913-3D39-C4923EE516BB}"/>
              </a:ext>
            </a:extLst>
          </p:cNvPr>
          <p:cNvSpPr txBox="1"/>
          <p:nvPr/>
        </p:nvSpPr>
        <p:spPr>
          <a:xfrm>
            <a:off x="467544" y="1474033"/>
            <a:ext cx="8352928"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Many users struggle to exit a specific web browser plugin, resulting in frustration and lost productivity. </a:t>
            </a:r>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This project aims to develop a user-friendly web interface that allows users to easily and efficiently exit the plugin, improving their overall browsing experience.</a:t>
            </a:r>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project helps the user to leave the interface of the site and redirects the user to the google homepage .</a:t>
            </a:r>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project is to be made such that whenever we hover away from website page a pop up appears that asks the user either he wants to leave the page or continue working on it . </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p>
        </p:txBody>
      </p:sp>
      <p:sp>
        <p:nvSpPr>
          <p:cNvPr id="3" name="Rectangle 2"/>
          <p:cNvSpPr/>
          <p:nvPr/>
        </p:nvSpPr>
        <p:spPr>
          <a:xfrm>
            <a:off x="395536" y="1196752"/>
            <a:ext cx="8136904" cy="5262979"/>
          </a:xfrm>
          <a:prstGeom prst="rect">
            <a:avLst/>
          </a:prstGeom>
        </p:spPr>
        <p:txBody>
          <a:bodyPr wrap="square" anchor="b">
            <a:spAutoFit/>
          </a:bodyPr>
          <a:lstStyle/>
          <a:p>
            <a:pPr algn="just"/>
            <a:r>
              <a:rPr lang="en-IN" altLang="en-US" sz="2400" dirty="0">
                <a:latin typeface="Times New Roman" panose="02020603050405020304" pitchFamily="18" charset="0"/>
                <a:cs typeface="Times New Roman" panose="02020603050405020304" pitchFamily="18" charset="0"/>
              </a:rPr>
              <a:t>Knowledge about exit plugs is also important to implement this project with visual studio code as text editor.</a:t>
            </a:r>
          </a:p>
          <a:p>
            <a:pPr algn="just"/>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The exit plugin is a software application that is typically built using various technologies and programming languages. The following are some of the basic technical details of the system:</a:t>
            </a:r>
            <a:endParaRPr lang="en-IN" sz="2400" dirty="0">
              <a:effectLst/>
              <a:latin typeface="Times New Roman" panose="02020603050405020304" pitchFamily="18" charset="0"/>
              <a:ea typeface="Times New Roman" panose="02020603050405020304" pitchFamily="18" charset="0"/>
            </a:endParaRPr>
          </a:p>
          <a:p>
            <a:pPr algn="just"/>
            <a:endParaRPr lang="en-US" sz="2400" dirty="0">
              <a:latin typeface="Times New Roman" panose="02020603050405020304" pitchFamily="18" charset="0"/>
              <a:ea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rPr>
              <a:t>1. Programming Languages: The system is typically built using programming languages such as HTML, CSS, JavaScript .</a:t>
            </a:r>
            <a:endParaRPr lang="en-IN" sz="2400" dirty="0">
              <a:latin typeface="Times New Roman" panose="02020603050405020304" pitchFamily="18" charset="0"/>
              <a:ea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rPr>
              <a:t>2. User Interface: The system typically has a user-friendly interface that allows users to access and manage various features and functionalities of the system.</a:t>
            </a:r>
            <a:endParaRPr lang="en-IN" sz="2400" dirty="0">
              <a:latin typeface="Times New Roman" panose="02020603050405020304" pitchFamily="18" charset="0"/>
              <a:ea typeface="Times New Roman" panose="02020603050405020304" pitchFamily="18" charset="0"/>
            </a:endParaRPr>
          </a:p>
          <a:p>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3FF46-B994-716E-AF38-589DA130A65D}"/>
              </a:ext>
            </a:extLst>
          </p:cNvPr>
          <p:cNvSpPr txBox="1"/>
          <p:nvPr/>
        </p:nvSpPr>
        <p:spPr>
          <a:xfrm>
            <a:off x="251520" y="260648"/>
            <a:ext cx="6616312" cy="584775"/>
          </a:xfrm>
          <a:prstGeom prst="rect">
            <a:avLst/>
          </a:prstGeom>
          <a:noFill/>
        </p:spPr>
        <p:txBody>
          <a:bodyPr wrap="square">
            <a:spAutoFit/>
          </a:bodyPr>
          <a:lstStyle/>
          <a:p>
            <a:r>
              <a:rPr lang="en-US" sz="3200" dirty="0">
                <a:latin typeface="Times New Roman" pitchFamily="18" charset="0"/>
                <a:cs typeface="Times New Roman" pitchFamily="18" charset="0"/>
              </a:rPr>
              <a:t>Key Features</a:t>
            </a:r>
          </a:p>
        </p:txBody>
      </p:sp>
      <p:graphicFrame>
        <p:nvGraphicFramePr>
          <p:cNvPr id="2" name="Diagram 1">
            <a:extLst>
              <a:ext uri="{FF2B5EF4-FFF2-40B4-BE49-F238E27FC236}">
                <a16:creationId xmlns:a16="http://schemas.microsoft.com/office/drawing/2014/main" id="{450458C3-B2B9-1B4A-7D94-6A3F271EB83E}"/>
              </a:ext>
            </a:extLst>
          </p:cNvPr>
          <p:cNvGraphicFramePr/>
          <p:nvPr>
            <p:extLst>
              <p:ext uri="{D42A27DB-BD31-4B8C-83A1-F6EECF244321}">
                <p14:modId xmlns:p14="http://schemas.microsoft.com/office/powerpoint/2010/main" val="2158845889"/>
              </p:ext>
            </p:extLst>
          </p:nvPr>
        </p:nvGraphicFramePr>
        <p:xfrm>
          <a:off x="539552" y="1124745"/>
          <a:ext cx="7992888" cy="4267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230F306-3A10-2C80-E254-AFE7C07CCC28}"/>
              </a:ext>
            </a:extLst>
          </p:cNvPr>
          <p:cNvPicPr>
            <a:picLocks noChangeAspect="1"/>
          </p:cNvPicPr>
          <p:nvPr/>
        </p:nvPicPr>
        <p:blipFill>
          <a:blip r:embed="rId7"/>
          <a:stretch>
            <a:fillRect/>
          </a:stretch>
        </p:blipFill>
        <p:spPr>
          <a:xfrm>
            <a:off x="3317126" y="4137232"/>
            <a:ext cx="1224136" cy="2016943"/>
          </a:xfrm>
          <a:prstGeom prst="rect">
            <a:avLst/>
          </a:prstGeom>
        </p:spPr>
      </p:pic>
      <p:pic>
        <p:nvPicPr>
          <p:cNvPr id="7" name="Picture 6">
            <a:extLst>
              <a:ext uri="{FF2B5EF4-FFF2-40B4-BE49-F238E27FC236}">
                <a16:creationId xmlns:a16="http://schemas.microsoft.com/office/drawing/2014/main" id="{775310EE-1D73-29D0-EC05-678D7BB4CEFD}"/>
              </a:ext>
            </a:extLst>
          </p:cNvPr>
          <p:cNvPicPr>
            <a:picLocks noChangeAspect="1"/>
          </p:cNvPicPr>
          <p:nvPr/>
        </p:nvPicPr>
        <p:blipFill>
          <a:blip r:embed="rId8"/>
          <a:stretch>
            <a:fillRect/>
          </a:stretch>
        </p:blipFill>
        <p:spPr>
          <a:xfrm>
            <a:off x="4612942" y="4139774"/>
            <a:ext cx="1368152" cy="2037539"/>
          </a:xfrm>
          <a:prstGeom prst="rect">
            <a:avLst/>
          </a:prstGeom>
        </p:spPr>
      </p:pic>
      <p:pic>
        <p:nvPicPr>
          <p:cNvPr id="10" name="Picture 9">
            <a:extLst>
              <a:ext uri="{FF2B5EF4-FFF2-40B4-BE49-F238E27FC236}">
                <a16:creationId xmlns:a16="http://schemas.microsoft.com/office/drawing/2014/main" id="{DC32CEAE-237D-0962-9FEC-003AF5274A55}"/>
              </a:ext>
            </a:extLst>
          </p:cNvPr>
          <p:cNvPicPr>
            <a:picLocks noChangeAspect="1"/>
          </p:cNvPicPr>
          <p:nvPr/>
        </p:nvPicPr>
        <p:blipFill>
          <a:blip r:embed="rId9"/>
          <a:stretch>
            <a:fillRect/>
          </a:stretch>
        </p:blipFill>
        <p:spPr>
          <a:xfrm>
            <a:off x="6107608" y="4119009"/>
            <a:ext cx="1520448" cy="2053388"/>
          </a:xfrm>
          <a:prstGeom prst="rect">
            <a:avLst/>
          </a:prstGeom>
        </p:spPr>
      </p:pic>
      <p:pic>
        <p:nvPicPr>
          <p:cNvPr id="12" name="Picture 11">
            <a:extLst>
              <a:ext uri="{FF2B5EF4-FFF2-40B4-BE49-F238E27FC236}">
                <a16:creationId xmlns:a16="http://schemas.microsoft.com/office/drawing/2014/main" id="{A6CF7481-A166-4C9D-C165-5204C824B7DA}"/>
              </a:ext>
            </a:extLst>
          </p:cNvPr>
          <p:cNvPicPr>
            <a:picLocks noChangeAspect="1"/>
          </p:cNvPicPr>
          <p:nvPr/>
        </p:nvPicPr>
        <p:blipFill>
          <a:blip r:embed="rId10"/>
          <a:stretch>
            <a:fillRect/>
          </a:stretch>
        </p:blipFill>
        <p:spPr>
          <a:xfrm>
            <a:off x="7849398" y="4115561"/>
            <a:ext cx="1260648" cy="2060284"/>
          </a:xfrm>
          <a:prstGeom prst="rect">
            <a:avLst/>
          </a:prstGeom>
        </p:spPr>
      </p:pic>
    </p:spTree>
    <p:extLst>
      <p:ext uri="{BB962C8B-B14F-4D97-AF65-F5344CB8AC3E}">
        <p14:creationId xmlns:p14="http://schemas.microsoft.com/office/powerpoint/2010/main" val="1319021919"/>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Highlights</a:t>
            </a:r>
          </a:p>
        </p:txBody>
      </p:sp>
      <p:sp>
        <p:nvSpPr>
          <p:cNvPr id="3" name="Rectangle 2"/>
          <p:cNvSpPr/>
          <p:nvPr/>
        </p:nvSpPr>
        <p:spPr>
          <a:xfrm>
            <a:off x="107504" y="1196752"/>
            <a:ext cx="8136904" cy="584775"/>
          </a:xfrm>
          <a:prstGeom prst="rect">
            <a:avLst/>
          </a:prstGeom>
        </p:spPr>
        <p:txBody>
          <a:bodyPr wrap="square">
            <a:spAutoFit/>
          </a:bodyPr>
          <a:lstStyle/>
          <a:p>
            <a:r>
              <a:rPr lang="en-IN" altLang="en-US" sz="3200" dirty="0">
                <a:latin typeface="Times New Roman" panose="02020603050405020304" pitchFamily="18" charset="0"/>
                <a:cs typeface="Times New Roman" panose="02020603050405020304" pitchFamily="18" charset="0"/>
              </a:rPr>
              <a:t>Some website highlights are:</a:t>
            </a:r>
          </a:p>
        </p:txBody>
      </p:sp>
      <p:pic>
        <p:nvPicPr>
          <p:cNvPr id="6" name="Picture 5">
            <a:extLst>
              <a:ext uri="{FF2B5EF4-FFF2-40B4-BE49-F238E27FC236}">
                <a16:creationId xmlns:a16="http://schemas.microsoft.com/office/drawing/2014/main" id="{8302677E-0D52-D09A-3038-A895D72C0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916352"/>
            <a:ext cx="8640960" cy="4648902"/>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DA93E4-285D-4F81-5B0D-307565C18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052736"/>
            <a:ext cx="8712968" cy="5422106"/>
          </a:xfrm>
          <a:prstGeom prst="rect">
            <a:avLst/>
          </a:prstGeom>
        </p:spPr>
      </p:pic>
    </p:spTree>
    <p:extLst>
      <p:ext uri="{BB962C8B-B14F-4D97-AF65-F5344CB8AC3E}">
        <p14:creationId xmlns:p14="http://schemas.microsoft.com/office/powerpoint/2010/main" val="510654746"/>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9F04B6-E992-CEB4-1CA1-A86D8F960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52736"/>
            <a:ext cx="8352928" cy="5379244"/>
          </a:xfrm>
          <a:prstGeom prst="rect">
            <a:avLst/>
          </a:prstGeom>
        </p:spPr>
      </p:pic>
    </p:spTree>
    <p:extLst>
      <p:ext uri="{BB962C8B-B14F-4D97-AF65-F5344CB8AC3E}">
        <p14:creationId xmlns:p14="http://schemas.microsoft.com/office/powerpoint/2010/main" val="112414452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574</Words>
  <Application>Microsoft Office PowerPoint</Application>
  <PresentationFormat>On-screen Show (4:3)</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Yatin kanyal</cp:lastModifiedBy>
  <cp:revision>43</cp:revision>
  <dcterms:created xsi:type="dcterms:W3CDTF">2022-12-12T14:14:00Z</dcterms:created>
  <dcterms:modified xsi:type="dcterms:W3CDTF">2023-05-22T18:46:08Z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716F509BB170485D851CA538B32A5ADE</vt:lpwstr>
  </property>
  <property fmtid="{D5CDD505-2E9C-101B-9397-08002B2CF9AE}" pid="3" name="KSOProductBuildVer">
    <vt:lpwstr>1033-11.2.0.11536</vt:lpwstr>
  </property>
</Properties>
</file>