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9271-9416-4D00-8F8B-0D1ED1109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841DE-1715-47BC-AAE6-281E63165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D7058-C3C1-4EF1-B62B-39D3B62FA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7DA69-7C25-4F9D-835F-E58D097988B9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03E29-DF64-4E6B-8DF6-E83383C55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912CE-D26D-451D-A79A-5F23D957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60C7-90C8-4E12-9A25-4BE587F73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48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51D33-BEB2-4981-901D-0FCA0CC6A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7E4FF-D82E-4D69-A44C-2DBC9D5CB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54EB8-ECFB-430F-9C1F-546006A31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7DA69-7C25-4F9D-835F-E58D097988B9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C8004-E4CA-4335-8873-216A3D7B9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D09B7-82EC-4AEE-B9DB-4B6F955BE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60C7-90C8-4E12-9A25-4BE587F73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85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FA7B1-E77D-496C-8747-4AAF675BA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6359A-9FAC-44AE-8A15-E28C6FA31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4B9FE-EDF3-47B6-8455-E6D90FF7B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7DA69-7C25-4F9D-835F-E58D097988B9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73A7B-0ABA-4EE5-8A8A-E8C5E9AFA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72C9C-0791-4F45-BB1D-5A5166C7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60C7-90C8-4E12-9A25-4BE587F73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45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9D500-CB75-49C9-AA11-09E8804C8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8E0B5-9370-4DC8-84AA-4920AD1BC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6ECDC-4CA6-46A7-B6C5-528DBB42A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7DA69-7C25-4F9D-835F-E58D097988B9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C43DB-0FBA-429E-A3B8-AA047D83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96049-5782-4872-8FA4-E2DBD0791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60C7-90C8-4E12-9A25-4BE587F73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53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1EB0-1C2C-4C0B-8947-BFDC86ED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C97DC-EF13-4C1A-8551-0625CBB22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4F85B-978C-4879-82F3-636F7F890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7DA69-7C25-4F9D-835F-E58D097988B9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4468D-EE1C-4624-A957-2DB65BB6F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886D1-6D97-4334-AC6C-05C0843AC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60C7-90C8-4E12-9A25-4BE587F73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88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9135E-17F9-4813-81B2-AF62C718F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B4314-DF90-473B-9DB7-9B8550D5C5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FC1A5-8970-4007-BCDD-9F9472382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0E3D0-2F73-47B4-9E7D-8E896063E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7DA69-7C25-4F9D-835F-E58D097988B9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14DAF-95AC-4565-8E6E-ACB959F65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2BBA1-6746-43A8-A63B-869BBAA8E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60C7-90C8-4E12-9A25-4BE587F73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4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F80A2-1EEC-40E9-BB3A-3CF56DE09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6ED2A-E209-4D09-997C-4343E613B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24BD57-927B-44F3-8AEB-B96E963E1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F7CD8E-369D-4482-9E3F-8D1E9FAD41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77781B-5314-4849-AA07-582040D2D6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DE5E10-F246-4CD2-92DE-53FA46F10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7DA69-7C25-4F9D-835F-E58D097988B9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B94269-7E49-4637-9F11-D8C53BC63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FCD033-EB6B-4794-A942-F7AA7C1A7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60C7-90C8-4E12-9A25-4BE587F73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51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F4FA6-FD77-4D64-B1E4-DED826E22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885CA-F4D2-4E7E-AA6A-769C48E2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7DA69-7C25-4F9D-835F-E58D097988B9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E686A1-8BD7-4C95-95D2-CA58987ED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C932FD-90F4-4E96-A8D3-2D6796124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60C7-90C8-4E12-9A25-4BE587F73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64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5820D8-23A8-4FA1-ACEC-80A957060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7DA69-7C25-4F9D-835F-E58D097988B9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AF79C9-3109-45CB-B2EA-6AB6DBBB2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F587F-8FC5-4B0A-B782-4811CFB1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60C7-90C8-4E12-9A25-4BE587F73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20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92231-6715-4E3C-967A-006F7D7E1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032F0-13D9-4043-9FBF-137E8D81B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CB29A5-C495-4316-9D12-C55BC846B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2A78F-5D66-42CD-B181-01BA5116C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7DA69-7C25-4F9D-835F-E58D097988B9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2B7AA-EE14-42AE-BB3C-8979514D9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1E249-80E6-4A4B-9FB5-ECD7AA434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60C7-90C8-4E12-9A25-4BE587F73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8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9E011-DF03-4D44-86D5-91D4CF9A7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829B42-7830-4A72-AB96-416E0A9C5D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B144A-4C51-4C91-9753-37CCB2E77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EE48A-567E-4D19-8743-1A32B663D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7DA69-7C25-4F9D-835F-E58D097988B9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7B63C-2DBC-41CB-AA57-61B97F6F0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85D67-0770-41A3-9C36-2E0998CA6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60C7-90C8-4E12-9A25-4BE587F73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39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79DFC2-BF4B-442C-8607-AA21CCDC9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82172-1571-4532-AED2-30EF27940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F7DE5-C76C-413E-8044-CFE388B55C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7DA69-7C25-4F9D-835F-E58D097988B9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9E566-1374-481D-A6CB-13C6E71D57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088B7-C5CC-4C4E-94E4-1BFDA52516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660C7-90C8-4E12-9A25-4BE587F73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72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6565D-CF79-45C1-ABC3-619F98BCE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135437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b="1" dirty="0"/>
              <a:t>Investment Case Study</a:t>
            </a:r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576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052" y="128743"/>
            <a:ext cx="807512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 </a:t>
            </a:r>
            <a:r>
              <a:rPr sz="2400" b="1" spc="-5" dirty="0"/>
              <a:t>Recommendations </a:t>
            </a:r>
            <a:r>
              <a:rPr sz="2400" b="1" dirty="0"/>
              <a:t>and</a:t>
            </a:r>
            <a:r>
              <a:rPr sz="2400" b="1" spc="-130" dirty="0"/>
              <a:t> </a:t>
            </a:r>
            <a:r>
              <a:rPr sz="2400" b="1" spc="-5" dirty="0"/>
              <a:t>Assumptions</a:t>
            </a:r>
          </a:p>
        </p:txBody>
      </p:sp>
      <p:sp>
        <p:nvSpPr>
          <p:cNvPr id="3" name="object 3"/>
          <p:cNvSpPr/>
          <p:nvPr/>
        </p:nvSpPr>
        <p:spPr>
          <a:xfrm>
            <a:off x="6051803" y="1103375"/>
            <a:ext cx="5996940" cy="2879090"/>
          </a:xfrm>
          <a:custGeom>
            <a:avLst/>
            <a:gdLst/>
            <a:ahLst/>
            <a:cxnLst/>
            <a:rect l="l" t="t" r="r" b="b"/>
            <a:pathLst>
              <a:path w="5996940" h="2879090">
                <a:moveTo>
                  <a:pt x="0" y="479806"/>
                </a:moveTo>
                <a:lnTo>
                  <a:pt x="2476" y="430738"/>
                </a:lnTo>
                <a:lnTo>
                  <a:pt x="9745" y="383091"/>
                </a:lnTo>
                <a:lnTo>
                  <a:pt x="21566" y="337104"/>
                </a:lnTo>
                <a:lnTo>
                  <a:pt x="37697" y="293018"/>
                </a:lnTo>
                <a:lnTo>
                  <a:pt x="57898" y="251075"/>
                </a:lnTo>
                <a:lnTo>
                  <a:pt x="81927" y="211515"/>
                </a:lnTo>
                <a:lnTo>
                  <a:pt x="109545" y="174580"/>
                </a:lnTo>
                <a:lnTo>
                  <a:pt x="140509" y="140509"/>
                </a:lnTo>
                <a:lnTo>
                  <a:pt x="174580" y="109545"/>
                </a:lnTo>
                <a:lnTo>
                  <a:pt x="211515" y="81927"/>
                </a:lnTo>
                <a:lnTo>
                  <a:pt x="251075" y="57898"/>
                </a:lnTo>
                <a:lnTo>
                  <a:pt x="293018" y="37697"/>
                </a:lnTo>
                <a:lnTo>
                  <a:pt x="337104" y="21566"/>
                </a:lnTo>
                <a:lnTo>
                  <a:pt x="383091" y="9745"/>
                </a:lnTo>
                <a:lnTo>
                  <a:pt x="430738" y="2476"/>
                </a:lnTo>
                <a:lnTo>
                  <a:pt x="479805" y="0"/>
                </a:lnTo>
                <a:lnTo>
                  <a:pt x="5517134" y="0"/>
                </a:lnTo>
                <a:lnTo>
                  <a:pt x="5566180" y="2476"/>
                </a:lnTo>
                <a:lnTo>
                  <a:pt x="5613812" y="9745"/>
                </a:lnTo>
                <a:lnTo>
                  <a:pt x="5659788" y="21566"/>
                </a:lnTo>
                <a:lnTo>
                  <a:pt x="5703867" y="37697"/>
                </a:lnTo>
                <a:lnTo>
                  <a:pt x="5745808" y="57898"/>
                </a:lnTo>
                <a:lnTo>
                  <a:pt x="5785368" y="81927"/>
                </a:lnTo>
                <a:lnTo>
                  <a:pt x="5822307" y="109545"/>
                </a:lnTo>
                <a:lnTo>
                  <a:pt x="5856382" y="140509"/>
                </a:lnTo>
                <a:lnTo>
                  <a:pt x="5887353" y="174580"/>
                </a:lnTo>
                <a:lnTo>
                  <a:pt x="5914978" y="211515"/>
                </a:lnTo>
                <a:lnTo>
                  <a:pt x="5939016" y="251075"/>
                </a:lnTo>
                <a:lnTo>
                  <a:pt x="5959224" y="293018"/>
                </a:lnTo>
                <a:lnTo>
                  <a:pt x="5975363" y="337104"/>
                </a:lnTo>
                <a:lnTo>
                  <a:pt x="5987189" y="383091"/>
                </a:lnTo>
                <a:lnTo>
                  <a:pt x="5994462" y="430738"/>
                </a:lnTo>
                <a:lnTo>
                  <a:pt x="5996940" y="479806"/>
                </a:lnTo>
                <a:lnTo>
                  <a:pt x="5996940" y="2399029"/>
                </a:lnTo>
                <a:lnTo>
                  <a:pt x="5994462" y="2448076"/>
                </a:lnTo>
                <a:lnTo>
                  <a:pt x="5987189" y="2495708"/>
                </a:lnTo>
                <a:lnTo>
                  <a:pt x="5975363" y="2541684"/>
                </a:lnTo>
                <a:lnTo>
                  <a:pt x="5959224" y="2585763"/>
                </a:lnTo>
                <a:lnTo>
                  <a:pt x="5939016" y="2627704"/>
                </a:lnTo>
                <a:lnTo>
                  <a:pt x="5914978" y="2667264"/>
                </a:lnTo>
                <a:lnTo>
                  <a:pt x="5887353" y="2704203"/>
                </a:lnTo>
                <a:lnTo>
                  <a:pt x="5856382" y="2738278"/>
                </a:lnTo>
                <a:lnTo>
                  <a:pt x="5822307" y="2769249"/>
                </a:lnTo>
                <a:lnTo>
                  <a:pt x="5785368" y="2796874"/>
                </a:lnTo>
                <a:lnTo>
                  <a:pt x="5745808" y="2820912"/>
                </a:lnTo>
                <a:lnTo>
                  <a:pt x="5703867" y="2841120"/>
                </a:lnTo>
                <a:lnTo>
                  <a:pt x="5659788" y="2857259"/>
                </a:lnTo>
                <a:lnTo>
                  <a:pt x="5613812" y="2869085"/>
                </a:lnTo>
                <a:lnTo>
                  <a:pt x="5566180" y="2876358"/>
                </a:lnTo>
                <a:lnTo>
                  <a:pt x="5517134" y="2878836"/>
                </a:lnTo>
                <a:lnTo>
                  <a:pt x="479805" y="2878836"/>
                </a:lnTo>
                <a:lnTo>
                  <a:pt x="430738" y="2876358"/>
                </a:lnTo>
                <a:lnTo>
                  <a:pt x="383091" y="2869085"/>
                </a:lnTo>
                <a:lnTo>
                  <a:pt x="337104" y="2857259"/>
                </a:lnTo>
                <a:lnTo>
                  <a:pt x="293018" y="2841120"/>
                </a:lnTo>
                <a:lnTo>
                  <a:pt x="251075" y="2820912"/>
                </a:lnTo>
                <a:lnTo>
                  <a:pt x="211515" y="2796874"/>
                </a:lnTo>
                <a:lnTo>
                  <a:pt x="174580" y="2769249"/>
                </a:lnTo>
                <a:lnTo>
                  <a:pt x="140509" y="2738278"/>
                </a:lnTo>
                <a:lnTo>
                  <a:pt x="109545" y="2704203"/>
                </a:lnTo>
                <a:lnTo>
                  <a:pt x="81927" y="2667264"/>
                </a:lnTo>
                <a:lnTo>
                  <a:pt x="57898" y="2627704"/>
                </a:lnTo>
                <a:lnTo>
                  <a:pt x="37697" y="2585763"/>
                </a:lnTo>
                <a:lnTo>
                  <a:pt x="21566" y="2541684"/>
                </a:lnTo>
                <a:lnTo>
                  <a:pt x="9745" y="2495708"/>
                </a:lnTo>
                <a:lnTo>
                  <a:pt x="2476" y="2448076"/>
                </a:lnTo>
                <a:lnTo>
                  <a:pt x="0" y="2399029"/>
                </a:lnTo>
                <a:lnTo>
                  <a:pt x="0" y="479806"/>
                </a:lnTo>
                <a:close/>
              </a:path>
            </a:pathLst>
          </a:custGeom>
          <a:ln w="12192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51880" marR="91440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6151245" algn="l"/>
                <a:tab pos="6151880" algn="l"/>
              </a:tabLst>
            </a:pPr>
            <a:r>
              <a:rPr spc="-30" dirty="0"/>
              <a:t>All </a:t>
            </a:r>
            <a:r>
              <a:rPr spc="-45" dirty="0"/>
              <a:t>blank </a:t>
            </a:r>
            <a:r>
              <a:rPr spc="-60" dirty="0"/>
              <a:t>cells </a:t>
            </a:r>
            <a:r>
              <a:rPr spc="-5" dirty="0"/>
              <a:t>for </a:t>
            </a:r>
            <a:r>
              <a:rPr spc="-30" dirty="0"/>
              <a:t>country </a:t>
            </a:r>
            <a:r>
              <a:rPr spc="-60" dirty="0"/>
              <a:t>code, </a:t>
            </a:r>
            <a:r>
              <a:rPr spc="-65" dirty="0"/>
              <a:t>category, </a:t>
            </a:r>
            <a:r>
              <a:rPr spc="-45" dirty="0"/>
              <a:t>main </a:t>
            </a:r>
            <a:r>
              <a:rPr spc="-60" dirty="0"/>
              <a:t>sectors, </a:t>
            </a:r>
            <a:r>
              <a:rPr spc="-35" dirty="0"/>
              <a:t>investment </a:t>
            </a:r>
            <a:r>
              <a:rPr spc="-25" dirty="0"/>
              <a:t>type </a:t>
            </a:r>
            <a:r>
              <a:rPr spc="-55" dirty="0"/>
              <a:t>and  </a:t>
            </a:r>
            <a:r>
              <a:rPr spc="-35" dirty="0"/>
              <a:t>amount</a:t>
            </a:r>
            <a:r>
              <a:rPr spc="-75" dirty="0"/>
              <a:t> </a:t>
            </a:r>
            <a:r>
              <a:rPr spc="-50" dirty="0"/>
              <a:t>invested</a:t>
            </a:r>
            <a:r>
              <a:rPr spc="-70" dirty="0"/>
              <a:t> </a:t>
            </a:r>
            <a:r>
              <a:rPr spc="-45" dirty="0"/>
              <a:t>were</a:t>
            </a:r>
            <a:r>
              <a:rPr spc="-55" dirty="0"/>
              <a:t> </a:t>
            </a:r>
            <a:r>
              <a:rPr spc="-5" dirty="0"/>
              <a:t>not</a:t>
            </a:r>
            <a:r>
              <a:rPr spc="-70" dirty="0"/>
              <a:t> </a:t>
            </a:r>
            <a:r>
              <a:rPr spc="-55" dirty="0"/>
              <a:t>considered</a:t>
            </a:r>
            <a:r>
              <a:rPr spc="-70" dirty="0"/>
              <a:t> </a:t>
            </a:r>
            <a:r>
              <a:rPr spc="-15" dirty="0"/>
              <a:t>in</a:t>
            </a:r>
            <a:r>
              <a:rPr spc="-55" dirty="0"/>
              <a:t> </a:t>
            </a:r>
            <a:r>
              <a:rPr spc="-25" dirty="0"/>
              <a:t>this</a:t>
            </a:r>
            <a:r>
              <a:rPr spc="-65" dirty="0"/>
              <a:t> analysis.</a:t>
            </a:r>
            <a:r>
              <a:rPr spc="-70" dirty="0"/>
              <a:t> </a:t>
            </a:r>
            <a:r>
              <a:rPr spc="-50" dirty="0"/>
              <a:t>Providing</a:t>
            </a:r>
            <a:r>
              <a:rPr spc="-90" dirty="0"/>
              <a:t> </a:t>
            </a:r>
            <a:r>
              <a:rPr spc="-25" dirty="0"/>
              <a:t>this</a:t>
            </a:r>
            <a:r>
              <a:rPr spc="-65" dirty="0"/>
              <a:t> missing</a:t>
            </a:r>
            <a:r>
              <a:rPr spc="-55" dirty="0"/>
              <a:t> </a:t>
            </a:r>
            <a:r>
              <a:rPr spc="-45" dirty="0"/>
              <a:t>data  </a:t>
            </a:r>
            <a:r>
              <a:rPr dirty="0"/>
              <a:t>will</a:t>
            </a:r>
            <a:r>
              <a:rPr spc="-50" dirty="0"/>
              <a:t> </a:t>
            </a:r>
            <a:r>
              <a:rPr spc="-35" dirty="0"/>
              <a:t>help</a:t>
            </a:r>
            <a:r>
              <a:rPr spc="-75" dirty="0"/>
              <a:t> </a:t>
            </a:r>
            <a:r>
              <a:rPr spc="-85" dirty="0"/>
              <a:t>us</a:t>
            </a:r>
            <a:r>
              <a:rPr spc="-75" dirty="0"/>
              <a:t> </a:t>
            </a:r>
            <a:r>
              <a:rPr spc="10" dirty="0"/>
              <a:t>to</a:t>
            </a:r>
            <a:r>
              <a:rPr spc="-60" dirty="0"/>
              <a:t> </a:t>
            </a:r>
            <a:r>
              <a:rPr spc="-75" dirty="0"/>
              <a:t>analyze </a:t>
            </a:r>
            <a:r>
              <a:rPr spc="-55" dirty="0"/>
              <a:t>and</a:t>
            </a:r>
            <a:r>
              <a:rPr spc="-80" dirty="0"/>
              <a:t> </a:t>
            </a:r>
            <a:r>
              <a:rPr spc="-35" dirty="0"/>
              <a:t>provide</a:t>
            </a:r>
            <a:r>
              <a:rPr spc="-90" dirty="0"/>
              <a:t> </a:t>
            </a:r>
            <a:r>
              <a:rPr spc="-40" dirty="0"/>
              <a:t>more</a:t>
            </a:r>
            <a:r>
              <a:rPr spc="-70" dirty="0"/>
              <a:t> </a:t>
            </a:r>
            <a:r>
              <a:rPr spc="-35" dirty="0"/>
              <a:t>appropriate</a:t>
            </a:r>
            <a:r>
              <a:rPr spc="-90" dirty="0"/>
              <a:t> </a:t>
            </a:r>
            <a:r>
              <a:rPr spc="-50" dirty="0"/>
              <a:t>status</a:t>
            </a:r>
            <a:r>
              <a:rPr spc="-80" dirty="0"/>
              <a:t> </a:t>
            </a:r>
            <a:r>
              <a:rPr spc="-55" dirty="0"/>
              <a:t>and</a:t>
            </a:r>
            <a:r>
              <a:rPr spc="-80" dirty="0"/>
              <a:t> </a:t>
            </a:r>
            <a:r>
              <a:rPr spc="-70" dirty="0"/>
              <a:t>analysis</a:t>
            </a:r>
          </a:p>
          <a:p>
            <a:pPr marL="6151880" marR="431800" indent="-34290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6151245" algn="l"/>
                <a:tab pos="6151880" algn="l"/>
              </a:tabLst>
            </a:pPr>
            <a:r>
              <a:rPr spc="-40" dirty="0"/>
              <a:t>Mapping </a:t>
            </a:r>
            <a:r>
              <a:rPr spc="-5" dirty="0"/>
              <a:t>file </a:t>
            </a:r>
            <a:r>
              <a:rPr spc="-85" dirty="0"/>
              <a:t>was </a:t>
            </a:r>
            <a:r>
              <a:rPr spc="-60" dirty="0"/>
              <a:t>cleaned </a:t>
            </a:r>
            <a:r>
              <a:rPr spc="10" dirty="0"/>
              <a:t>to </a:t>
            </a:r>
            <a:r>
              <a:rPr spc="-75" dirty="0"/>
              <a:t>have </a:t>
            </a:r>
            <a:r>
              <a:rPr spc="-40" dirty="0"/>
              <a:t>more </a:t>
            </a:r>
            <a:r>
              <a:rPr spc="-60" dirty="0"/>
              <a:t>accurate </a:t>
            </a:r>
            <a:r>
              <a:rPr spc="-30" dirty="0"/>
              <a:t>correlation </a:t>
            </a:r>
            <a:r>
              <a:rPr spc="-5" dirty="0"/>
              <a:t>of</a:t>
            </a:r>
            <a:r>
              <a:rPr spc="-225" dirty="0"/>
              <a:t> </a:t>
            </a:r>
            <a:r>
              <a:rPr spc="-65" dirty="0"/>
              <a:t>sectors </a:t>
            </a:r>
            <a:r>
              <a:rPr spc="5" dirty="0"/>
              <a:t>with  </a:t>
            </a:r>
            <a:r>
              <a:rPr spc="-60" dirty="0"/>
              <a:t>categories </a:t>
            </a:r>
            <a:r>
              <a:rPr spc="-30" dirty="0"/>
              <a:t>mentioned </a:t>
            </a:r>
            <a:r>
              <a:rPr spc="-15" dirty="0"/>
              <a:t>in </a:t>
            </a:r>
            <a:r>
              <a:rPr spc="-45" dirty="0"/>
              <a:t>companies.txt</a:t>
            </a:r>
            <a:r>
              <a:rPr spc="-175" dirty="0"/>
              <a:t> </a:t>
            </a:r>
            <a:r>
              <a:rPr spc="-5" dirty="0"/>
              <a:t>file</a:t>
            </a:r>
          </a:p>
          <a:p>
            <a:pPr marL="6151880" marR="5080" indent="-34290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6151245" algn="l"/>
                <a:tab pos="6151880" algn="l"/>
              </a:tabLst>
            </a:pPr>
            <a:r>
              <a:rPr spc="-55" dirty="0"/>
              <a:t>Provided </a:t>
            </a:r>
            <a:r>
              <a:rPr spc="-165" dirty="0"/>
              <a:t>PDF </a:t>
            </a:r>
            <a:r>
              <a:rPr spc="-85" dirty="0"/>
              <a:t>was </a:t>
            </a:r>
            <a:r>
              <a:rPr spc="-75" dirty="0"/>
              <a:t>used </a:t>
            </a:r>
            <a:r>
              <a:rPr spc="-114" dirty="0"/>
              <a:t>as </a:t>
            </a:r>
            <a:r>
              <a:rPr spc="-45" dirty="0"/>
              <a:t>reference </a:t>
            </a:r>
            <a:r>
              <a:rPr spc="-55" dirty="0"/>
              <a:t>and </a:t>
            </a:r>
            <a:r>
              <a:rPr spc="-114" dirty="0"/>
              <a:t>as </a:t>
            </a:r>
            <a:r>
              <a:rPr spc="-40" dirty="0"/>
              <a:t>no </a:t>
            </a:r>
            <a:r>
              <a:rPr spc="-55" dirty="0"/>
              <a:t>common </a:t>
            </a:r>
            <a:r>
              <a:rPr spc="-15" dirty="0"/>
              <a:t>field </a:t>
            </a:r>
            <a:r>
              <a:rPr spc="-85" dirty="0"/>
              <a:t>was </a:t>
            </a:r>
            <a:r>
              <a:rPr spc="-40" dirty="0"/>
              <a:t>provided </a:t>
            </a:r>
            <a:r>
              <a:rPr spc="10" dirty="0"/>
              <a:t>to </a:t>
            </a:r>
            <a:r>
              <a:rPr spc="-60" dirty="0"/>
              <a:t>map  </a:t>
            </a:r>
            <a:r>
              <a:rPr spc="-30" dirty="0"/>
              <a:t>country </a:t>
            </a:r>
            <a:r>
              <a:rPr spc="5" dirty="0"/>
              <a:t>with </a:t>
            </a:r>
            <a:r>
              <a:rPr spc="-40" dirty="0"/>
              <a:t>provided </a:t>
            </a:r>
            <a:r>
              <a:rPr spc="-30" dirty="0"/>
              <a:t>country </a:t>
            </a:r>
            <a:r>
              <a:rPr spc="-60" dirty="0"/>
              <a:t>code, </a:t>
            </a:r>
            <a:r>
              <a:rPr spc="-50" dirty="0"/>
              <a:t>assumption </a:t>
            </a:r>
            <a:r>
              <a:rPr spc="-65" dirty="0"/>
              <a:t>is </a:t>
            </a:r>
            <a:r>
              <a:rPr spc="-60" dirty="0"/>
              <a:t>made </a:t>
            </a:r>
            <a:r>
              <a:rPr spc="10" dirty="0"/>
              <a:t>to </a:t>
            </a:r>
            <a:r>
              <a:rPr spc="-35" dirty="0"/>
              <a:t>provide </a:t>
            </a:r>
            <a:r>
              <a:rPr spc="-40" dirty="0"/>
              <a:t>details </a:t>
            </a:r>
            <a:r>
              <a:rPr spc="-30" dirty="0"/>
              <a:t>about  </a:t>
            </a:r>
            <a:r>
              <a:rPr spc="-75" dirty="0"/>
              <a:t>English </a:t>
            </a:r>
            <a:r>
              <a:rPr spc="-70" dirty="0"/>
              <a:t>speaking </a:t>
            </a:r>
            <a:r>
              <a:rPr spc="-40" dirty="0"/>
              <a:t>countries. </a:t>
            </a:r>
            <a:r>
              <a:rPr spc="-70" dirty="0"/>
              <a:t>However, </a:t>
            </a:r>
            <a:r>
              <a:rPr spc="20" dirty="0"/>
              <a:t>if </a:t>
            </a:r>
            <a:r>
              <a:rPr spc="-15" dirty="0"/>
              <a:t>permitted, </a:t>
            </a:r>
            <a:r>
              <a:rPr spc="-50" dirty="0"/>
              <a:t>we </a:t>
            </a:r>
            <a:r>
              <a:rPr spc="-85" dirty="0"/>
              <a:t>can </a:t>
            </a:r>
            <a:r>
              <a:rPr spc="-40" dirty="0"/>
              <a:t>download </a:t>
            </a:r>
            <a:r>
              <a:rPr spc="-15" dirty="0"/>
              <a:t>the  </a:t>
            </a:r>
            <a:r>
              <a:rPr spc="-20" dirty="0"/>
              <a:t>information </a:t>
            </a:r>
            <a:r>
              <a:rPr spc="-15" dirty="0"/>
              <a:t>from </a:t>
            </a:r>
            <a:r>
              <a:rPr spc="-35" dirty="0"/>
              <a:t>external </a:t>
            </a:r>
            <a:r>
              <a:rPr spc="-75" dirty="0"/>
              <a:t>sources </a:t>
            </a:r>
            <a:r>
              <a:rPr spc="10" dirty="0"/>
              <a:t>to </a:t>
            </a:r>
            <a:r>
              <a:rPr spc="-75" dirty="0"/>
              <a:t>have </a:t>
            </a:r>
            <a:r>
              <a:rPr spc="-10" dirty="0"/>
              <a:t>better </a:t>
            </a:r>
            <a:r>
              <a:rPr spc="-25" dirty="0"/>
              <a:t>integration </a:t>
            </a:r>
            <a:r>
              <a:rPr spc="-55" dirty="0"/>
              <a:t>and </a:t>
            </a:r>
            <a:r>
              <a:rPr dirty="0"/>
              <a:t>firm </a:t>
            </a:r>
            <a:r>
              <a:rPr spc="-70" dirty="0"/>
              <a:t>analysis  </a:t>
            </a:r>
            <a:r>
              <a:rPr spc="-75" dirty="0"/>
              <a:t>based </a:t>
            </a:r>
            <a:r>
              <a:rPr spc="-40" dirty="0"/>
              <a:t>on </a:t>
            </a:r>
            <a:r>
              <a:rPr spc="-60" dirty="0"/>
              <a:t>given </a:t>
            </a:r>
            <a:r>
              <a:rPr spc="-30" dirty="0"/>
              <a:t>country</a:t>
            </a:r>
            <a:r>
              <a:rPr spc="-120" dirty="0"/>
              <a:t> </a:t>
            </a:r>
            <a:r>
              <a:rPr spc="-80" dirty="0"/>
              <a:t>codes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530340" y="944880"/>
            <a:ext cx="3168650" cy="27749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60"/>
              </a:spcBef>
            </a:pP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Assumptions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41731" y="934211"/>
          <a:ext cx="5799453" cy="2008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4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4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420">
                <a:tc gridSpan="3">
                  <a:txBody>
                    <a:bodyPr/>
                    <a:lstStyle/>
                    <a:p>
                      <a:pPr marL="109029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100" b="1" spc="-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Average</a:t>
                      </a:r>
                      <a:r>
                        <a:rPr sz="1100" b="1" spc="-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spc="-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Values</a:t>
                      </a:r>
                      <a:r>
                        <a:rPr sz="1100" b="1" spc="-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1100" b="1" spc="-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spc="-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Investments</a:t>
                      </a:r>
                      <a:r>
                        <a:rPr sz="1100" b="1" spc="-1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spc="-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for</a:t>
                      </a:r>
                      <a:r>
                        <a:rPr sz="1100" b="1" spc="-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spc="-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Each</a:t>
                      </a:r>
                      <a:r>
                        <a:rPr sz="1100" b="1" spc="-1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1100" b="1" spc="-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spc="-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these</a:t>
                      </a:r>
                      <a:r>
                        <a:rPr sz="1100" b="1" spc="-1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spc="-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Funding</a:t>
                      </a:r>
                      <a:r>
                        <a:rPr sz="1100" b="1" spc="-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spc="-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Types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5651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895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6096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000" spc="-65" dirty="0">
                          <a:latin typeface="Arial"/>
                          <a:cs typeface="Arial"/>
                        </a:rPr>
                        <a:t>Average 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funding amount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venture</a:t>
                      </a:r>
                      <a:r>
                        <a:rPr sz="10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type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000" spc="-55" dirty="0">
                          <a:latin typeface="Arial"/>
                          <a:cs typeface="Arial"/>
                        </a:rPr>
                        <a:t>$</a:t>
                      </a:r>
                      <a:r>
                        <a:rPr sz="10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45" dirty="0">
                          <a:latin typeface="Arial"/>
                          <a:cs typeface="Arial"/>
                        </a:rPr>
                        <a:t>11,748,949.00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945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8001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000" spc="-65" dirty="0">
                          <a:latin typeface="Arial"/>
                          <a:cs typeface="Arial"/>
                        </a:rPr>
                        <a:t>Average 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funding amount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000" spc="-55" dirty="0">
                          <a:latin typeface="Arial"/>
                          <a:cs typeface="Arial"/>
                        </a:rPr>
                        <a:t>angel</a:t>
                      </a:r>
                      <a:r>
                        <a:rPr sz="10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type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000" spc="-55" dirty="0">
                          <a:latin typeface="Arial"/>
                          <a:cs typeface="Arial"/>
                        </a:rPr>
                        <a:t>$ 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958,694.50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945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8001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000" spc="-65" dirty="0">
                          <a:latin typeface="Arial"/>
                          <a:cs typeface="Arial"/>
                        </a:rPr>
                        <a:t>Average 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funding amount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000" spc="-75" dirty="0">
                          <a:latin typeface="Arial"/>
                          <a:cs typeface="Arial"/>
                        </a:rPr>
                        <a:t>seed</a:t>
                      </a:r>
                      <a:r>
                        <a:rPr sz="10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type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000" spc="-55" dirty="0">
                          <a:latin typeface="Arial"/>
                          <a:cs typeface="Arial"/>
                        </a:rPr>
                        <a:t>$</a:t>
                      </a:r>
                      <a:r>
                        <a:rPr sz="10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719,818.00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945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4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8001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000" spc="-65" dirty="0">
                          <a:latin typeface="Arial"/>
                          <a:cs typeface="Arial"/>
                        </a:rPr>
                        <a:t>Average 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funding amount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private 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equity</a:t>
                      </a:r>
                      <a:r>
                        <a:rPr sz="1000" spc="-1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type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000" spc="-55" dirty="0">
                          <a:latin typeface="Arial"/>
                          <a:cs typeface="Arial"/>
                        </a:rPr>
                        <a:t>$</a:t>
                      </a:r>
                      <a:r>
                        <a:rPr sz="10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45" dirty="0">
                          <a:latin typeface="Arial"/>
                          <a:cs typeface="Arial"/>
                        </a:rPr>
                        <a:t>73,308,593.00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3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5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317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0160" marR="2540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000" spc="-55" dirty="0">
                          <a:latin typeface="Arial"/>
                          <a:cs typeface="Arial"/>
                        </a:rPr>
                        <a:t>Considering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that </a:t>
                      </a:r>
                      <a:r>
                        <a:rPr sz="1000" spc="-75" dirty="0">
                          <a:latin typeface="Arial"/>
                          <a:cs typeface="Arial"/>
                        </a:rPr>
                        <a:t>Spark Funds 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wants 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invest 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between </a:t>
                      </a:r>
                      <a:r>
                        <a:rPr sz="1000" spc="-55" dirty="0">
                          <a:latin typeface="Arial"/>
                          <a:cs typeface="Arial"/>
                        </a:rPr>
                        <a:t>5 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000" spc="-55" dirty="0">
                          <a:latin typeface="Arial"/>
                          <a:cs typeface="Arial"/>
                        </a:rPr>
                        <a:t>15 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million</a:t>
                      </a:r>
                      <a:r>
                        <a:rPr sz="10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40" dirty="0">
                          <a:latin typeface="Arial"/>
                          <a:cs typeface="Arial"/>
                        </a:rPr>
                        <a:t>USD  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per investment 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round, 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which 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investment 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type </a:t>
                      </a:r>
                      <a:r>
                        <a:rPr sz="1000" spc="-55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most</a:t>
                      </a:r>
                      <a:r>
                        <a:rPr sz="1000" spc="-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suitable.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2065" algn="ctr">
                        <a:lnSpc>
                          <a:spcPct val="100000"/>
                        </a:lnSpc>
                      </a:pPr>
                      <a:r>
                        <a:rPr sz="1000" spc="-35" dirty="0">
                          <a:latin typeface="Arial"/>
                          <a:cs typeface="Arial"/>
                        </a:rPr>
                        <a:t>Venture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41731" y="3038855"/>
          <a:ext cx="5799455" cy="937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3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3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2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1150">
                <a:tc gridSpan="3">
                  <a:txBody>
                    <a:bodyPr/>
                    <a:lstStyle/>
                    <a:p>
                      <a:pPr marL="153543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100" b="1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Analysing </a:t>
                      </a:r>
                      <a:r>
                        <a:rPr sz="1100" b="1" spc="-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sz="1100" b="1" spc="-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Top </a:t>
                      </a:r>
                      <a:r>
                        <a:rPr sz="1100" b="1" spc="-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 </a:t>
                      </a:r>
                      <a:r>
                        <a:rPr sz="1100" b="1" spc="-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English-Speaking</a:t>
                      </a:r>
                      <a:r>
                        <a:rPr sz="1100" b="1" spc="-2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spc="-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Countries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5588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70" dirty="0">
                          <a:latin typeface="Arial"/>
                          <a:cs typeface="Arial"/>
                        </a:rPr>
                        <a:t>Top </a:t>
                      </a:r>
                      <a:r>
                        <a:rPr sz="1000" spc="-65" dirty="0">
                          <a:latin typeface="Arial"/>
                          <a:cs typeface="Arial"/>
                        </a:rPr>
                        <a:t>English </a:t>
                      </a:r>
                      <a:r>
                        <a:rPr sz="1000" spc="-60" dirty="0">
                          <a:latin typeface="Arial"/>
                          <a:cs typeface="Arial"/>
                        </a:rPr>
                        <a:t>speaking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country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135" dirty="0">
                          <a:latin typeface="Arial"/>
                          <a:cs typeface="Arial"/>
                        </a:rPr>
                        <a:t>USA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905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000" spc="-80" dirty="0">
                          <a:latin typeface="Arial"/>
                          <a:cs typeface="Arial"/>
                        </a:rPr>
                        <a:t>Second </a:t>
                      </a:r>
                      <a:r>
                        <a:rPr sz="1000" spc="-65" dirty="0">
                          <a:latin typeface="Arial"/>
                          <a:cs typeface="Arial"/>
                        </a:rPr>
                        <a:t>English </a:t>
                      </a:r>
                      <a:r>
                        <a:rPr sz="1000" spc="-60" dirty="0">
                          <a:latin typeface="Arial"/>
                          <a:cs typeface="Arial"/>
                        </a:rPr>
                        <a:t>speaking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country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000" spc="-145" dirty="0">
                          <a:latin typeface="Arial"/>
                          <a:cs typeface="Arial"/>
                        </a:rPr>
                        <a:t>GBP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1905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000" spc="-40" dirty="0">
                          <a:latin typeface="Arial"/>
                          <a:cs typeface="Arial"/>
                        </a:rPr>
                        <a:t>Third </a:t>
                      </a:r>
                      <a:r>
                        <a:rPr sz="1000" spc="-65" dirty="0">
                          <a:latin typeface="Arial"/>
                          <a:cs typeface="Arial"/>
                        </a:rPr>
                        <a:t>English </a:t>
                      </a:r>
                      <a:r>
                        <a:rPr sz="1000" spc="-60" dirty="0">
                          <a:latin typeface="Arial"/>
                          <a:cs typeface="Arial"/>
                        </a:rPr>
                        <a:t>speaking</a:t>
                      </a:r>
                      <a:r>
                        <a:rPr sz="10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country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000" spc="-75" dirty="0">
                          <a:latin typeface="Arial"/>
                          <a:cs typeface="Arial"/>
                        </a:rPr>
                        <a:t>IND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41731" y="4082796"/>
          <a:ext cx="11899897" cy="2487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1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67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7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735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8440">
                <a:tc gridSpan="5"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000" b="1" spc="-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Sector-wise </a:t>
                      </a:r>
                      <a:r>
                        <a:rPr sz="1000" b="1" spc="-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Investment</a:t>
                      </a:r>
                      <a:r>
                        <a:rPr sz="1000" b="1" spc="-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b="1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Analysis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1714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005">
                <a:tc>
                  <a:txBody>
                    <a:bodyPr/>
                    <a:lstStyle/>
                    <a:p>
                      <a:pPr marL="3810" algn="ctr">
                        <a:lnSpc>
                          <a:spcPts val="1155"/>
                        </a:lnSpc>
                        <a:spcBef>
                          <a:spcPts val="60"/>
                        </a:spcBef>
                      </a:pPr>
                      <a:r>
                        <a:rPr sz="1000" b="1" spc="-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Sl.no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762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155"/>
                        </a:lnSpc>
                        <a:spcBef>
                          <a:spcPts val="60"/>
                        </a:spcBef>
                      </a:pPr>
                      <a:r>
                        <a:rPr sz="1000" spc="-60" dirty="0">
                          <a:latin typeface="Arial"/>
                          <a:cs typeface="Arial"/>
                        </a:rPr>
                        <a:t>Analysis</a:t>
                      </a:r>
                      <a:r>
                        <a:rPr sz="10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60" dirty="0">
                          <a:latin typeface="Arial"/>
                          <a:cs typeface="Arial"/>
                        </a:rPr>
                        <a:t>Category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1155"/>
                        </a:lnSpc>
                        <a:spcBef>
                          <a:spcPts val="60"/>
                        </a:spcBef>
                      </a:pPr>
                      <a:r>
                        <a:rPr sz="1000" b="1" spc="-40" dirty="0">
                          <a:latin typeface="Trebuchet MS"/>
                          <a:cs typeface="Trebuchet MS"/>
                        </a:rPr>
                        <a:t>USA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155"/>
                        </a:lnSpc>
                        <a:spcBef>
                          <a:spcPts val="60"/>
                        </a:spcBef>
                      </a:pPr>
                      <a:r>
                        <a:rPr sz="1000" spc="-155" dirty="0">
                          <a:latin typeface="Arial"/>
                          <a:cs typeface="Arial"/>
                        </a:rPr>
                        <a:t>GBR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1155"/>
                        </a:lnSpc>
                        <a:spcBef>
                          <a:spcPts val="60"/>
                        </a:spcBef>
                      </a:pPr>
                      <a:r>
                        <a:rPr sz="1000" spc="-75" dirty="0">
                          <a:latin typeface="Arial"/>
                          <a:cs typeface="Arial"/>
                        </a:rPr>
                        <a:t>IND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D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3175" algn="ctr">
                        <a:lnSpc>
                          <a:spcPts val="1155"/>
                        </a:lnSpc>
                        <a:spcBef>
                          <a:spcPts val="210"/>
                        </a:spcBef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2667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000" spc="-40" dirty="0">
                          <a:latin typeface="Arial"/>
                          <a:cs typeface="Arial"/>
                        </a:rPr>
                        <a:t>Total 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number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000" spc="-45" dirty="0">
                          <a:latin typeface="Arial"/>
                          <a:cs typeface="Arial"/>
                        </a:rPr>
                        <a:t>Investments</a:t>
                      </a:r>
                      <a:r>
                        <a:rPr sz="10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(count)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155"/>
                        </a:lnSpc>
                        <a:spcBef>
                          <a:spcPts val="210"/>
                        </a:spcBef>
                      </a:pPr>
                      <a:r>
                        <a:rPr sz="1000" spc="-60" dirty="0">
                          <a:latin typeface="Arial"/>
                          <a:cs typeface="Arial"/>
                        </a:rPr>
                        <a:t>12150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155"/>
                        </a:lnSpc>
                        <a:spcBef>
                          <a:spcPts val="210"/>
                        </a:spcBef>
                      </a:pPr>
                      <a:r>
                        <a:rPr sz="1000" spc="-60" dirty="0">
                          <a:latin typeface="Arial"/>
                          <a:cs typeface="Arial"/>
                        </a:rPr>
                        <a:t>628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1155"/>
                        </a:lnSpc>
                        <a:spcBef>
                          <a:spcPts val="210"/>
                        </a:spcBef>
                      </a:pPr>
                      <a:r>
                        <a:rPr sz="1000" spc="-60" dirty="0">
                          <a:latin typeface="Arial"/>
                          <a:cs typeface="Arial"/>
                        </a:rPr>
                        <a:t>330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3175" algn="ctr">
                        <a:lnSpc>
                          <a:spcPts val="1155"/>
                        </a:lnSpc>
                        <a:spcBef>
                          <a:spcPts val="425"/>
                        </a:spcBef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5397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00" spc="-40" dirty="0">
                          <a:latin typeface="Arial"/>
                          <a:cs typeface="Arial"/>
                        </a:rPr>
                        <a:t>Total 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amount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investment</a:t>
                      </a:r>
                      <a:r>
                        <a:rPr sz="10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0" dirty="0">
                          <a:latin typeface="Arial"/>
                          <a:cs typeface="Arial"/>
                        </a:rPr>
                        <a:t>(USD)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1155"/>
                        </a:lnSpc>
                        <a:spcBef>
                          <a:spcPts val="425"/>
                        </a:spcBef>
                      </a:pPr>
                      <a:r>
                        <a:rPr sz="1000" spc="-55" dirty="0">
                          <a:latin typeface="Arial"/>
                          <a:cs typeface="Arial"/>
                        </a:rPr>
                        <a:t>$</a:t>
                      </a:r>
                      <a:r>
                        <a:rPr sz="10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45" dirty="0">
                          <a:latin typeface="Arial"/>
                          <a:cs typeface="Arial"/>
                        </a:rPr>
                        <a:t>108,531,347,515.00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1155"/>
                        </a:lnSpc>
                        <a:spcBef>
                          <a:spcPts val="425"/>
                        </a:spcBef>
                      </a:pPr>
                      <a:r>
                        <a:rPr sz="1000" spc="-55" dirty="0">
                          <a:latin typeface="Arial"/>
                          <a:cs typeface="Arial"/>
                        </a:rPr>
                        <a:t>$</a:t>
                      </a:r>
                      <a:r>
                        <a:rPr sz="10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45" dirty="0">
                          <a:latin typeface="Arial"/>
                          <a:cs typeface="Arial"/>
                        </a:rPr>
                        <a:t>5,436,843,539.00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155"/>
                        </a:lnSpc>
                        <a:spcBef>
                          <a:spcPts val="425"/>
                        </a:spcBef>
                      </a:pPr>
                      <a:r>
                        <a:rPr sz="1000" spc="-55" dirty="0">
                          <a:latin typeface="Arial"/>
                          <a:cs typeface="Arial"/>
                        </a:rPr>
                        <a:t>$</a:t>
                      </a:r>
                      <a:r>
                        <a:rPr sz="10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45" dirty="0">
                          <a:latin typeface="Arial"/>
                          <a:cs typeface="Arial"/>
                        </a:rPr>
                        <a:t>2,976,543,602.00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3175" algn="ctr">
                        <a:lnSpc>
                          <a:spcPts val="1155"/>
                        </a:lnSpc>
                        <a:spcBef>
                          <a:spcPts val="210"/>
                        </a:spcBef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2667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000" spc="-70" dirty="0">
                          <a:latin typeface="Arial"/>
                          <a:cs typeface="Arial"/>
                        </a:rPr>
                        <a:t>Top </a:t>
                      </a:r>
                      <a:r>
                        <a:rPr sz="1000" spc="-55" dirty="0">
                          <a:latin typeface="Arial"/>
                          <a:cs typeface="Arial"/>
                        </a:rPr>
                        <a:t>Sector name 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(no.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0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investment-wise)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000" spc="-45" dirty="0">
                          <a:latin typeface="Arial"/>
                          <a:cs typeface="Arial"/>
                        </a:rPr>
                        <a:t>Others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000" spc="-45" dirty="0">
                          <a:latin typeface="Arial"/>
                          <a:cs typeface="Arial"/>
                        </a:rPr>
                        <a:t>Others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000" spc="-45" dirty="0">
                          <a:latin typeface="Arial"/>
                          <a:cs typeface="Arial"/>
                        </a:rPr>
                        <a:t>Others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3175" algn="ctr">
                        <a:lnSpc>
                          <a:spcPts val="1155"/>
                        </a:lnSpc>
                        <a:spcBef>
                          <a:spcPts val="210"/>
                        </a:spcBef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4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2667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000" spc="-80" dirty="0">
                          <a:latin typeface="Arial"/>
                          <a:cs typeface="Arial"/>
                        </a:rPr>
                        <a:t>Second </a:t>
                      </a:r>
                      <a:r>
                        <a:rPr sz="1000" spc="-55" dirty="0">
                          <a:latin typeface="Arial"/>
                          <a:cs typeface="Arial"/>
                        </a:rPr>
                        <a:t>Sector name 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(no.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investment-wise)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000" spc="-65" dirty="0">
                          <a:latin typeface="Arial"/>
                          <a:cs typeface="Arial"/>
                        </a:rPr>
                        <a:t>Social, </a:t>
                      </a:r>
                      <a:r>
                        <a:rPr sz="1000" spc="-60" dirty="0">
                          <a:latin typeface="Arial"/>
                          <a:cs typeface="Arial"/>
                        </a:rPr>
                        <a:t>Finance, </a:t>
                      </a:r>
                      <a:r>
                        <a:rPr sz="1000" spc="-45" dirty="0">
                          <a:latin typeface="Arial"/>
                          <a:cs typeface="Arial"/>
                        </a:rPr>
                        <a:t>Analytics,</a:t>
                      </a:r>
                      <a:r>
                        <a:rPr sz="10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Advertising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36512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000" spc="-65" dirty="0">
                          <a:latin typeface="Arial"/>
                          <a:cs typeface="Arial"/>
                        </a:rPr>
                        <a:t>Social, </a:t>
                      </a:r>
                      <a:r>
                        <a:rPr sz="1000" spc="-60" dirty="0">
                          <a:latin typeface="Arial"/>
                          <a:cs typeface="Arial"/>
                        </a:rPr>
                        <a:t>Finance, </a:t>
                      </a:r>
                      <a:r>
                        <a:rPr sz="1000" spc="-45" dirty="0">
                          <a:latin typeface="Arial"/>
                          <a:cs typeface="Arial"/>
                        </a:rPr>
                        <a:t>Analytics,</a:t>
                      </a:r>
                      <a:r>
                        <a:rPr sz="10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Advertising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000" spc="-65" dirty="0">
                          <a:latin typeface="Arial"/>
                          <a:cs typeface="Arial"/>
                        </a:rPr>
                        <a:t>Social, </a:t>
                      </a:r>
                      <a:r>
                        <a:rPr sz="1000" spc="-60" dirty="0">
                          <a:latin typeface="Arial"/>
                          <a:cs typeface="Arial"/>
                        </a:rPr>
                        <a:t>Finance, </a:t>
                      </a:r>
                      <a:r>
                        <a:rPr sz="1000" spc="-45" dirty="0">
                          <a:latin typeface="Arial"/>
                          <a:cs typeface="Arial"/>
                        </a:rPr>
                        <a:t>Analytics,</a:t>
                      </a:r>
                      <a:r>
                        <a:rPr sz="10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Advertising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3175" algn="ctr">
                        <a:lnSpc>
                          <a:spcPts val="1155"/>
                        </a:lnSpc>
                        <a:spcBef>
                          <a:spcPts val="210"/>
                        </a:spcBef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5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2667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000" spc="-40" dirty="0">
                          <a:latin typeface="Arial"/>
                          <a:cs typeface="Arial"/>
                        </a:rPr>
                        <a:t>Third </a:t>
                      </a:r>
                      <a:r>
                        <a:rPr sz="1000" spc="-55" dirty="0">
                          <a:latin typeface="Arial"/>
                          <a:cs typeface="Arial"/>
                        </a:rPr>
                        <a:t>Sector name 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(no.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0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investment-wise)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2692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000" spc="-55" dirty="0">
                          <a:latin typeface="Arial"/>
                          <a:cs typeface="Arial"/>
                        </a:rPr>
                        <a:t>Cleantech </a:t>
                      </a:r>
                      <a:r>
                        <a:rPr sz="1000" spc="10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Semiconductors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000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000" spc="-55" dirty="0">
                          <a:latin typeface="Arial"/>
                          <a:cs typeface="Arial"/>
                        </a:rPr>
                        <a:t>Cleantech </a:t>
                      </a:r>
                      <a:r>
                        <a:rPr sz="1000" spc="10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 Semiconductors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24892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000" spc="-65" dirty="0">
                          <a:latin typeface="Arial"/>
                          <a:cs typeface="Arial"/>
                        </a:rPr>
                        <a:t>News, </a:t>
                      </a:r>
                      <a:r>
                        <a:rPr sz="1000" spc="-80" dirty="0">
                          <a:latin typeface="Arial"/>
                          <a:cs typeface="Arial"/>
                        </a:rPr>
                        <a:t>Search 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65" dirty="0">
                          <a:latin typeface="Arial"/>
                          <a:cs typeface="Arial"/>
                        </a:rPr>
                        <a:t>Messaging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3175" algn="ctr">
                        <a:lnSpc>
                          <a:spcPts val="1155"/>
                        </a:lnSpc>
                        <a:spcBef>
                          <a:spcPts val="210"/>
                        </a:spcBef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6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2667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000" spc="-40" dirty="0">
                          <a:latin typeface="Arial"/>
                          <a:cs typeface="Arial"/>
                        </a:rPr>
                        <a:t>Number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investments 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top 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sector</a:t>
                      </a:r>
                      <a:r>
                        <a:rPr sz="1000" spc="-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45" dirty="0">
                          <a:latin typeface="Arial"/>
                          <a:cs typeface="Arial"/>
                        </a:rPr>
                        <a:t>(3)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000" spc="-60" dirty="0">
                          <a:latin typeface="Arial"/>
                          <a:cs typeface="Arial"/>
                        </a:rPr>
                        <a:t>2950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000" spc="-60" dirty="0">
                          <a:latin typeface="Arial"/>
                          <a:cs typeface="Arial"/>
                        </a:rPr>
                        <a:t>147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000" spc="-60" dirty="0">
                          <a:latin typeface="Arial"/>
                          <a:cs typeface="Arial"/>
                        </a:rPr>
                        <a:t>110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3175" algn="ctr">
                        <a:lnSpc>
                          <a:spcPts val="1155"/>
                        </a:lnSpc>
                        <a:spcBef>
                          <a:spcPts val="210"/>
                        </a:spcBef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7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2667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000" spc="-40" dirty="0">
                          <a:latin typeface="Arial"/>
                          <a:cs typeface="Arial"/>
                        </a:rPr>
                        <a:t>Number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investments 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000" spc="-60" dirty="0">
                          <a:latin typeface="Arial"/>
                          <a:cs typeface="Arial"/>
                        </a:rPr>
                        <a:t>second 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sector</a:t>
                      </a:r>
                      <a:r>
                        <a:rPr sz="10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45" dirty="0">
                          <a:latin typeface="Arial"/>
                          <a:cs typeface="Arial"/>
                        </a:rPr>
                        <a:t>(4)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000" spc="-60" dirty="0">
                          <a:latin typeface="Arial"/>
                          <a:cs typeface="Arial"/>
                        </a:rPr>
                        <a:t>2714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000" spc="-60" dirty="0">
                          <a:latin typeface="Arial"/>
                          <a:cs typeface="Arial"/>
                        </a:rPr>
                        <a:t>133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000" spc="-60" dirty="0">
                          <a:latin typeface="Arial"/>
                          <a:cs typeface="Arial"/>
                        </a:rPr>
                        <a:t>60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3175" algn="ctr">
                        <a:lnSpc>
                          <a:spcPts val="1155"/>
                        </a:lnSpc>
                        <a:spcBef>
                          <a:spcPts val="210"/>
                        </a:spcBef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8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2667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000" spc="-40" dirty="0">
                          <a:latin typeface="Arial"/>
                          <a:cs typeface="Arial"/>
                        </a:rPr>
                        <a:t>Number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investments 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third 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sector</a:t>
                      </a:r>
                      <a:r>
                        <a:rPr sz="1000" spc="-1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45" dirty="0">
                          <a:latin typeface="Arial"/>
                          <a:cs typeface="Arial"/>
                        </a:rPr>
                        <a:t>(5)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000" spc="-60" dirty="0">
                          <a:latin typeface="Arial"/>
                          <a:cs typeface="Arial"/>
                        </a:rPr>
                        <a:t>2350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000" spc="-60" dirty="0">
                          <a:latin typeface="Arial"/>
                          <a:cs typeface="Arial"/>
                        </a:rPr>
                        <a:t>130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000" spc="-60" dirty="0">
                          <a:latin typeface="Arial"/>
                          <a:cs typeface="Arial"/>
                        </a:rPr>
                        <a:t>52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820">
                <a:tc>
                  <a:txBody>
                    <a:bodyPr/>
                    <a:lstStyle/>
                    <a:p>
                      <a:pPr marL="3175" algn="ctr">
                        <a:lnSpc>
                          <a:spcPts val="1155"/>
                        </a:lnSpc>
                        <a:spcBef>
                          <a:spcPts val="405"/>
                        </a:spcBef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9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5143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000" spc="-60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point </a:t>
                      </a:r>
                      <a:r>
                        <a:rPr sz="1000" spc="-55" dirty="0">
                          <a:latin typeface="Arial"/>
                          <a:cs typeface="Arial"/>
                        </a:rPr>
                        <a:t>3 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(top 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sector 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count-wise), which 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company </a:t>
                      </a:r>
                      <a:r>
                        <a:rPr sz="1000" spc="-45" dirty="0">
                          <a:latin typeface="Arial"/>
                          <a:cs typeface="Arial"/>
                        </a:rPr>
                        <a:t>received 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highest</a:t>
                      </a:r>
                      <a:r>
                        <a:rPr sz="10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investment?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000" spc="-30" dirty="0">
                          <a:latin typeface="Arial"/>
                          <a:cs typeface="Arial"/>
                        </a:rPr>
                        <a:t>Virtustream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000" spc="-45" dirty="0">
                          <a:latin typeface="Arial"/>
                          <a:cs typeface="Arial"/>
                        </a:rPr>
                        <a:t>Electric </a:t>
                      </a:r>
                      <a:r>
                        <a:rPr sz="1000" spc="-60" dirty="0">
                          <a:latin typeface="Arial"/>
                          <a:cs typeface="Arial"/>
                        </a:rPr>
                        <a:t>Cloud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000" spc="-55" dirty="0">
                          <a:latin typeface="Arial"/>
                          <a:cs typeface="Arial"/>
                        </a:rPr>
                        <a:t>FirstCry.com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ts val="1130"/>
                        </a:lnSpc>
                        <a:spcBef>
                          <a:spcPts val="580"/>
                        </a:spcBef>
                      </a:pPr>
                      <a:r>
                        <a:rPr sz="1000" b="1" spc="-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10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000" spc="-60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point </a:t>
                      </a:r>
                      <a:r>
                        <a:rPr sz="1000" spc="-55" dirty="0">
                          <a:latin typeface="Arial"/>
                          <a:cs typeface="Arial"/>
                        </a:rPr>
                        <a:t>4 </a:t>
                      </a:r>
                      <a:r>
                        <a:rPr sz="1000" spc="-60" dirty="0">
                          <a:latin typeface="Arial"/>
                          <a:cs typeface="Arial"/>
                        </a:rPr>
                        <a:t>(second 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best sector 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count-wise), which 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company </a:t>
                      </a:r>
                      <a:r>
                        <a:rPr sz="1000" spc="-45" dirty="0">
                          <a:latin typeface="Arial"/>
                          <a:cs typeface="Arial"/>
                        </a:rPr>
                        <a:t>received 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highest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investment?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092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000" spc="-185" dirty="0">
                          <a:latin typeface="Arial"/>
                          <a:cs typeface="Arial"/>
                        </a:rPr>
                        <a:t>SST 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Inc. (Formerly</a:t>
                      </a:r>
                      <a:r>
                        <a:rPr sz="10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ShotSpotter)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092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78740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000" spc="-40" dirty="0">
                          <a:latin typeface="Arial"/>
                          <a:cs typeface="Arial"/>
                        </a:rPr>
                        <a:t>Celltick</a:t>
                      </a:r>
                      <a:r>
                        <a:rPr sz="1000" spc="-55" dirty="0">
                          <a:latin typeface="Arial"/>
                          <a:cs typeface="Arial"/>
                        </a:rPr>
                        <a:t> Technologies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092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53403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000" spc="-30" dirty="0">
                          <a:latin typeface="Arial"/>
                          <a:cs typeface="Arial"/>
                        </a:rPr>
                        <a:t>Manthan</a:t>
                      </a:r>
                      <a:r>
                        <a:rPr sz="10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80" dirty="0">
                          <a:latin typeface="Arial"/>
                          <a:cs typeface="Arial"/>
                        </a:rPr>
                        <a:t>Systems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092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53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bject 2">
            <a:extLst>
              <a:ext uri="{FF2B5EF4-FFF2-40B4-BE49-F238E27FC236}">
                <a16:creationId xmlns:a16="http://schemas.microsoft.com/office/drawing/2014/main" id="{676A222F-F489-4BDD-8ECB-4B990D6AA766}"/>
              </a:ext>
            </a:extLst>
          </p:cNvPr>
          <p:cNvSpPr txBox="1">
            <a:spLocks/>
          </p:cNvSpPr>
          <p:nvPr/>
        </p:nvSpPr>
        <p:spPr>
          <a:xfrm>
            <a:off x="490330" y="434466"/>
            <a:ext cx="507558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+mn-lt"/>
              </a:rPr>
              <a:t>Executive Summary</a:t>
            </a:r>
          </a:p>
        </p:txBody>
      </p:sp>
      <p:sp>
        <p:nvSpPr>
          <p:cNvPr id="55" name="object 3">
            <a:extLst>
              <a:ext uri="{FF2B5EF4-FFF2-40B4-BE49-F238E27FC236}">
                <a16:creationId xmlns:a16="http://schemas.microsoft.com/office/drawing/2014/main" id="{C9D94921-1F8B-4C1B-9D99-AA809E9D676C}"/>
              </a:ext>
            </a:extLst>
          </p:cNvPr>
          <p:cNvSpPr txBox="1"/>
          <p:nvPr/>
        </p:nvSpPr>
        <p:spPr>
          <a:xfrm>
            <a:off x="236220" y="1036319"/>
            <a:ext cx="2411095" cy="307135"/>
          </a:xfrm>
          <a:prstGeom prst="rect">
            <a:avLst/>
          </a:prstGeom>
          <a:solidFill>
            <a:srgbClr val="5B9BD4"/>
          </a:solidFill>
          <a:ln w="12191">
            <a:solidFill>
              <a:srgbClr val="41709C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marL="175260">
              <a:lnSpc>
                <a:spcPct val="100000"/>
              </a:lnSpc>
              <a:spcBef>
                <a:spcPts val="475"/>
              </a:spcBef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Business Requirement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6" name="object 4">
            <a:extLst>
              <a:ext uri="{FF2B5EF4-FFF2-40B4-BE49-F238E27FC236}">
                <a16:creationId xmlns:a16="http://schemas.microsoft.com/office/drawing/2014/main" id="{B2486028-309D-4023-9884-5936085EC00B}"/>
              </a:ext>
            </a:extLst>
          </p:cNvPr>
          <p:cNvSpPr txBox="1"/>
          <p:nvPr/>
        </p:nvSpPr>
        <p:spPr>
          <a:xfrm>
            <a:off x="2721864" y="1036319"/>
            <a:ext cx="3299460" cy="337913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75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Data Set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7" name="object 5">
            <a:extLst>
              <a:ext uri="{FF2B5EF4-FFF2-40B4-BE49-F238E27FC236}">
                <a16:creationId xmlns:a16="http://schemas.microsoft.com/office/drawing/2014/main" id="{22576C44-07A2-46E5-B7A4-3C88E8071022}"/>
              </a:ext>
            </a:extLst>
          </p:cNvPr>
          <p:cNvSpPr txBox="1"/>
          <p:nvPr/>
        </p:nvSpPr>
        <p:spPr>
          <a:xfrm>
            <a:off x="6102096" y="1036319"/>
            <a:ext cx="2814955" cy="337913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marL="790575">
              <a:lnSpc>
                <a:spcPct val="100000"/>
              </a:lnSpc>
              <a:spcBef>
                <a:spcPts val="475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Data Analysis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8" name="object 6">
            <a:extLst>
              <a:ext uri="{FF2B5EF4-FFF2-40B4-BE49-F238E27FC236}">
                <a16:creationId xmlns:a16="http://schemas.microsoft.com/office/drawing/2014/main" id="{776642E9-A832-4CB1-B7D1-C8A2220928DE}"/>
              </a:ext>
            </a:extLst>
          </p:cNvPr>
          <p:cNvSpPr txBox="1"/>
          <p:nvPr/>
        </p:nvSpPr>
        <p:spPr>
          <a:xfrm>
            <a:off x="8997695" y="1036319"/>
            <a:ext cx="3048000" cy="337913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75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Outcome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9" name="object 7">
            <a:extLst>
              <a:ext uri="{FF2B5EF4-FFF2-40B4-BE49-F238E27FC236}">
                <a16:creationId xmlns:a16="http://schemas.microsoft.com/office/drawing/2014/main" id="{0BAFD5EA-8B47-4FBF-82FE-CCB74870A441}"/>
              </a:ext>
            </a:extLst>
          </p:cNvPr>
          <p:cNvSpPr txBox="1"/>
          <p:nvPr/>
        </p:nvSpPr>
        <p:spPr>
          <a:xfrm>
            <a:off x="237743" y="1528572"/>
            <a:ext cx="2411095" cy="4416594"/>
          </a:xfrm>
          <a:prstGeom prst="rect">
            <a:avLst/>
          </a:prstGeom>
          <a:ln w="12191">
            <a:solidFill>
              <a:srgbClr val="5B9BD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 dirty="0">
              <a:cs typeface="Times New Roman"/>
            </a:endParaRPr>
          </a:p>
          <a:p>
            <a:pPr>
              <a:lnSpc>
                <a:spcPct val="100000"/>
              </a:lnSpc>
            </a:pPr>
            <a:endParaRPr sz="1600" dirty="0">
              <a:cs typeface="Times New Roman"/>
            </a:endParaRPr>
          </a:p>
          <a:p>
            <a:pPr>
              <a:lnSpc>
                <a:spcPct val="100000"/>
              </a:lnSpc>
            </a:pPr>
            <a:endParaRPr sz="1600" dirty="0">
              <a:cs typeface="Times New Roman"/>
            </a:endParaRPr>
          </a:p>
          <a:p>
            <a:pPr>
              <a:lnSpc>
                <a:spcPct val="100000"/>
              </a:lnSpc>
            </a:pPr>
            <a:endParaRPr sz="1600" dirty="0">
              <a:cs typeface="Times New Roman"/>
            </a:endParaRPr>
          </a:p>
          <a:p>
            <a:pPr>
              <a:lnSpc>
                <a:spcPct val="100000"/>
              </a:lnSpc>
            </a:pPr>
            <a:endParaRPr sz="16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 dirty="0">
              <a:cs typeface="Times New Roman"/>
            </a:endParaRPr>
          </a:p>
          <a:p>
            <a:pPr marL="377190" marR="137160" indent="-286385">
              <a:lnSpc>
                <a:spcPct val="100000"/>
              </a:lnSpc>
              <a:buChar char="•"/>
              <a:tabLst>
                <a:tab pos="377190" algn="l"/>
                <a:tab pos="377825" algn="l"/>
              </a:tabLst>
            </a:pPr>
            <a:r>
              <a:rPr sz="1600" dirty="0">
                <a:cs typeface="Arial"/>
              </a:rPr>
              <a:t>Go with Industry trend  in investment – </a:t>
            </a:r>
            <a:r>
              <a:rPr sz="1600" b="1" dirty="0">
                <a:cs typeface="Trebuchet MS"/>
              </a:rPr>
              <a:t>Other  Investors are Investing</a:t>
            </a:r>
            <a:endParaRPr sz="1600" dirty="0">
              <a:cs typeface="Trebuchet MS"/>
            </a:endParaRPr>
          </a:p>
          <a:p>
            <a:pPr marL="377190" marR="208915" indent="-286385">
              <a:lnSpc>
                <a:spcPct val="100000"/>
              </a:lnSpc>
              <a:spcBef>
                <a:spcPts val="5"/>
              </a:spcBef>
              <a:buChar char="•"/>
              <a:tabLst>
                <a:tab pos="377190" algn="l"/>
                <a:tab pos="377825" algn="l"/>
              </a:tabLst>
            </a:pPr>
            <a:r>
              <a:rPr sz="1600" dirty="0">
                <a:cs typeface="Arial"/>
              </a:rPr>
              <a:t>Investment </a:t>
            </a:r>
            <a:r>
              <a:rPr sz="1600" b="1" dirty="0">
                <a:cs typeface="Trebuchet MS"/>
              </a:rPr>
              <a:t>range of $  5 M to $ 15 M </a:t>
            </a:r>
            <a:r>
              <a:rPr sz="1600" dirty="0">
                <a:cs typeface="Arial"/>
              </a:rPr>
              <a:t>per  round of Investment</a:t>
            </a:r>
          </a:p>
          <a:p>
            <a:pPr marL="377190" indent="-286385">
              <a:lnSpc>
                <a:spcPct val="100000"/>
              </a:lnSpc>
              <a:buFont typeface="Arial"/>
              <a:buChar char="•"/>
              <a:tabLst>
                <a:tab pos="377190" algn="l"/>
                <a:tab pos="377825" algn="l"/>
              </a:tabLst>
            </a:pPr>
            <a:r>
              <a:rPr sz="1600" b="1" dirty="0">
                <a:cs typeface="Trebuchet MS"/>
              </a:rPr>
              <a:t>English Speaking</a:t>
            </a:r>
            <a:endParaRPr sz="1600" dirty="0">
              <a:cs typeface="Trebuchet MS"/>
            </a:endParaRPr>
          </a:p>
          <a:p>
            <a:pPr marL="377190">
              <a:lnSpc>
                <a:spcPct val="100000"/>
              </a:lnSpc>
            </a:pPr>
            <a:r>
              <a:rPr sz="1600" dirty="0">
                <a:cs typeface="Arial"/>
              </a:rPr>
              <a:t>Countries</a:t>
            </a:r>
            <a:endParaRPr lang="en-US" sz="1600" dirty="0">
              <a:cs typeface="Arial"/>
            </a:endParaRPr>
          </a:p>
          <a:p>
            <a:pPr marL="377190">
              <a:lnSpc>
                <a:spcPct val="100000"/>
              </a:lnSpc>
            </a:pPr>
            <a:endParaRPr lang="en-US" sz="1600" dirty="0">
              <a:cs typeface="Arial"/>
            </a:endParaRPr>
          </a:p>
          <a:p>
            <a:pPr marL="377190">
              <a:lnSpc>
                <a:spcPct val="100000"/>
              </a:lnSpc>
            </a:pPr>
            <a:endParaRPr lang="en-US" sz="1600" dirty="0">
              <a:cs typeface="Arial"/>
            </a:endParaRPr>
          </a:p>
          <a:p>
            <a:pPr marL="377190">
              <a:lnSpc>
                <a:spcPct val="100000"/>
              </a:lnSpc>
            </a:pPr>
            <a:endParaRPr lang="en-US" sz="1600" dirty="0">
              <a:cs typeface="Arial"/>
            </a:endParaRPr>
          </a:p>
          <a:p>
            <a:pPr marL="377190">
              <a:lnSpc>
                <a:spcPct val="100000"/>
              </a:lnSpc>
            </a:pPr>
            <a:endParaRPr sz="1600" dirty="0">
              <a:cs typeface="Arial"/>
            </a:endParaRPr>
          </a:p>
        </p:txBody>
      </p:sp>
      <p:sp>
        <p:nvSpPr>
          <p:cNvPr id="60" name="object 8">
            <a:extLst>
              <a:ext uri="{FF2B5EF4-FFF2-40B4-BE49-F238E27FC236}">
                <a16:creationId xmlns:a16="http://schemas.microsoft.com/office/drawing/2014/main" id="{D0B7201E-83C3-4C19-A513-E8FFE4234B7F}"/>
              </a:ext>
            </a:extLst>
          </p:cNvPr>
          <p:cNvSpPr txBox="1"/>
          <p:nvPr/>
        </p:nvSpPr>
        <p:spPr>
          <a:xfrm>
            <a:off x="2723388" y="1528572"/>
            <a:ext cx="3299460" cy="4490973"/>
          </a:xfrm>
          <a:prstGeom prst="rect">
            <a:avLst/>
          </a:prstGeom>
          <a:ln w="12192">
            <a:solidFill>
              <a:srgbClr val="5B9BD4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377190" marR="104139" indent="-286385">
              <a:lnSpc>
                <a:spcPct val="100000"/>
              </a:lnSpc>
              <a:buFont typeface="Arial"/>
              <a:buChar char="•"/>
              <a:tabLst>
                <a:tab pos="377190" algn="l"/>
                <a:tab pos="377825" algn="l"/>
              </a:tabLst>
            </a:pPr>
            <a:r>
              <a:rPr sz="1600" b="1" dirty="0">
                <a:cs typeface="Trebuchet MS"/>
              </a:rPr>
              <a:t>Rounds2.csv </a:t>
            </a:r>
            <a:r>
              <a:rPr sz="1600" dirty="0">
                <a:cs typeface="Arial"/>
              </a:rPr>
              <a:t>– This is a master file  with contain information about  funding type, funding date,  funding amount and company org  link</a:t>
            </a:r>
          </a:p>
          <a:p>
            <a:pPr marL="377190" marR="88265" indent="-286385">
              <a:lnSpc>
                <a:spcPct val="100000"/>
              </a:lnSpc>
              <a:buFont typeface="Arial"/>
              <a:buChar char="•"/>
              <a:tabLst>
                <a:tab pos="377190" algn="l"/>
                <a:tab pos="377825" algn="l"/>
              </a:tabLst>
            </a:pPr>
            <a:r>
              <a:rPr sz="1600" b="1" dirty="0">
                <a:cs typeface="Trebuchet MS"/>
              </a:rPr>
              <a:t>Companies.txt </a:t>
            </a:r>
            <a:r>
              <a:rPr sz="1600" dirty="0">
                <a:cs typeface="Arial"/>
              </a:rPr>
              <a:t>– It is a delimited  file with information about  company name, category, country,  region and founded at is present  along with unique permalink</a:t>
            </a:r>
          </a:p>
          <a:p>
            <a:pPr marL="377190" marR="349250" indent="-2863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77190" algn="l"/>
                <a:tab pos="377825" algn="l"/>
              </a:tabLst>
            </a:pPr>
            <a:r>
              <a:rPr sz="1600" b="1" dirty="0">
                <a:cs typeface="Trebuchet MS"/>
              </a:rPr>
              <a:t>Mapping.csv </a:t>
            </a:r>
            <a:r>
              <a:rPr sz="1600" dirty="0">
                <a:cs typeface="Arial"/>
              </a:rPr>
              <a:t>– This file has  mapping of category with main  sector. Data of category is dirty  and need cleaning</a:t>
            </a: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650" dirty="0">
              <a:cs typeface="Times New Roman"/>
            </a:endParaRPr>
          </a:p>
          <a:p>
            <a:pPr marL="377190">
              <a:lnSpc>
                <a:spcPct val="100000"/>
              </a:lnSpc>
            </a:pPr>
            <a:endParaRPr lang="en-US" sz="1600" dirty="0">
              <a:latin typeface="Arial"/>
              <a:cs typeface="Arial"/>
            </a:endParaRPr>
          </a:p>
          <a:p>
            <a:pPr marL="377190">
              <a:lnSpc>
                <a:spcPct val="100000"/>
              </a:lnSpc>
            </a:pPr>
            <a:endParaRPr lang="en-US" sz="1600" dirty="0">
              <a:latin typeface="Arial"/>
              <a:cs typeface="Arial"/>
            </a:endParaRPr>
          </a:p>
          <a:p>
            <a:pPr marL="377190">
              <a:lnSpc>
                <a:spcPct val="100000"/>
              </a:lnSpc>
            </a:pPr>
            <a:endParaRPr sz="1600" dirty="0">
              <a:latin typeface="Arial"/>
              <a:cs typeface="Arial"/>
            </a:endParaRPr>
          </a:p>
        </p:txBody>
      </p:sp>
      <p:sp>
        <p:nvSpPr>
          <p:cNvPr id="61" name="object 9">
            <a:extLst>
              <a:ext uri="{FF2B5EF4-FFF2-40B4-BE49-F238E27FC236}">
                <a16:creationId xmlns:a16="http://schemas.microsoft.com/office/drawing/2014/main" id="{8CD2021F-9F70-4983-844A-EBBF4F59A3E9}"/>
              </a:ext>
            </a:extLst>
          </p:cNvPr>
          <p:cNvSpPr txBox="1"/>
          <p:nvPr/>
        </p:nvSpPr>
        <p:spPr>
          <a:xfrm>
            <a:off x="6103620" y="1528572"/>
            <a:ext cx="2814955" cy="4431983"/>
          </a:xfrm>
          <a:prstGeom prst="rect">
            <a:avLst/>
          </a:prstGeom>
          <a:ln w="12192">
            <a:solidFill>
              <a:srgbClr val="5B9BD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8460" marR="196215" indent="-286385">
              <a:lnSpc>
                <a:spcPct val="100000"/>
              </a:lnSpc>
              <a:buFont typeface="Arial"/>
              <a:buChar char="•"/>
              <a:tabLst>
                <a:tab pos="378460" algn="l"/>
                <a:tab pos="379095" algn="l"/>
              </a:tabLst>
            </a:pPr>
            <a:r>
              <a:rPr sz="1600" b="1" dirty="0">
                <a:cs typeface="Trebuchet MS"/>
              </a:rPr>
              <a:t>Investment Analysis </a:t>
            </a:r>
            <a:r>
              <a:rPr sz="1600" dirty="0">
                <a:cs typeface="Arial"/>
              </a:rPr>
              <a:t>– best  sector to invest</a:t>
            </a:r>
          </a:p>
          <a:p>
            <a:pPr marL="378460" marR="264795" indent="-286385">
              <a:lnSpc>
                <a:spcPct val="100000"/>
              </a:lnSpc>
              <a:buFont typeface="Arial"/>
              <a:buChar char="•"/>
              <a:tabLst>
                <a:tab pos="378460" algn="l"/>
                <a:tab pos="379095" algn="l"/>
              </a:tabLst>
            </a:pPr>
            <a:r>
              <a:rPr sz="1600" b="1" dirty="0">
                <a:cs typeface="Trebuchet MS"/>
              </a:rPr>
              <a:t>Country Analysis </a:t>
            </a:r>
            <a:r>
              <a:rPr sz="1600" dirty="0">
                <a:cs typeface="Arial"/>
              </a:rPr>
              <a:t>– Top 3  English speaking countries</a:t>
            </a:r>
          </a:p>
          <a:p>
            <a:pPr marL="378460" marR="98425" indent="-286385">
              <a:lnSpc>
                <a:spcPct val="100000"/>
              </a:lnSpc>
              <a:buFont typeface="Arial"/>
              <a:buChar char="•"/>
              <a:tabLst>
                <a:tab pos="378460" algn="l"/>
                <a:tab pos="379095" algn="l"/>
              </a:tabLst>
            </a:pPr>
            <a:r>
              <a:rPr sz="1600" b="1" dirty="0">
                <a:cs typeface="Trebuchet MS"/>
              </a:rPr>
              <a:t>Sector Analysis </a:t>
            </a:r>
            <a:r>
              <a:rPr sz="1600" dirty="0">
                <a:cs typeface="Arial"/>
              </a:rPr>
              <a:t>– Best  sectors in those countries to  investment in</a:t>
            </a:r>
          </a:p>
          <a:p>
            <a:pPr marL="378460" marR="347980" indent="-2863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78460" algn="l"/>
                <a:tab pos="379095" algn="l"/>
              </a:tabLst>
            </a:pPr>
            <a:r>
              <a:rPr sz="1600" b="1" dirty="0">
                <a:cs typeface="Trebuchet MS"/>
              </a:rPr>
              <a:t>Company Analysis </a:t>
            </a:r>
            <a:r>
              <a:rPr sz="1600" dirty="0">
                <a:cs typeface="Arial"/>
              </a:rPr>
              <a:t>– Best  companies to invest with</a:t>
            </a:r>
          </a:p>
          <a:p>
            <a:pPr marL="92075">
              <a:lnSpc>
                <a:spcPct val="100000"/>
              </a:lnSpc>
            </a:pPr>
            <a:r>
              <a:rPr sz="1600" b="1" dirty="0">
                <a:cs typeface="Trebuchet MS"/>
              </a:rPr>
              <a:t>Tools:</a:t>
            </a:r>
            <a:endParaRPr sz="1600" dirty="0">
              <a:cs typeface="Trebuchet MS"/>
            </a:endParaRPr>
          </a:p>
          <a:p>
            <a:pPr marL="378460" indent="-286385">
              <a:lnSpc>
                <a:spcPct val="100000"/>
              </a:lnSpc>
              <a:buChar char="•"/>
              <a:tabLst>
                <a:tab pos="378460" algn="l"/>
                <a:tab pos="379095" algn="l"/>
              </a:tabLst>
            </a:pPr>
            <a:r>
              <a:rPr sz="1600" dirty="0">
                <a:cs typeface="Arial"/>
              </a:rPr>
              <a:t>R</a:t>
            </a:r>
          </a:p>
          <a:p>
            <a:pPr marL="378460" indent="-286385">
              <a:lnSpc>
                <a:spcPct val="100000"/>
              </a:lnSpc>
              <a:buChar char="•"/>
              <a:tabLst>
                <a:tab pos="378460" algn="l"/>
                <a:tab pos="379095" algn="l"/>
              </a:tabLst>
            </a:pPr>
            <a:r>
              <a:rPr sz="1600" dirty="0">
                <a:cs typeface="Arial"/>
              </a:rPr>
              <a:t>Tableau</a:t>
            </a:r>
          </a:p>
          <a:p>
            <a:pPr marL="378460" indent="-286385">
              <a:lnSpc>
                <a:spcPct val="100000"/>
              </a:lnSpc>
              <a:buChar char="•"/>
              <a:tabLst>
                <a:tab pos="378460" algn="l"/>
                <a:tab pos="379095" algn="l"/>
              </a:tabLst>
            </a:pPr>
            <a:r>
              <a:rPr lang="en-US" sz="1600" dirty="0">
                <a:cs typeface="Arial"/>
              </a:rPr>
              <a:t>Excel</a:t>
            </a:r>
            <a:endParaRPr sz="1600" dirty="0"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600" b="1" dirty="0">
                <a:cs typeface="Trebuchet MS"/>
              </a:rPr>
              <a:t>Technique</a:t>
            </a:r>
            <a:r>
              <a:rPr sz="1600" dirty="0">
                <a:cs typeface="Arial"/>
              </a:rPr>
              <a:t>:</a:t>
            </a:r>
          </a:p>
          <a:p>
            <a:pPr marL="378460" indent="-286385">
              <a:lnSpc>
                <a:spcPct val="100000"/>
              </a:lnSpc>
              <a:buChar char="•"/>
              <a:tabLst>
                <a:tab pos="378460" algn="l"/>
                <a:tab pos="379095" algn="l"/>
              </a:tabLst>
            </a:pPr>
            <a:r>
              <a:rPr sz="1600" dirty="0">
                <a:cs typeface="Arial"/>
              </a:rPr>
              <a:t>CRISP – DM Framework</a:t>
            </a:r>
          </a:p>
          <a:p>
            <a:pPr marL="378460" marR="209550" indent="-286385">
              <a:lnSpc>
                <a:spcPct val="100000"/>
              </a:lnSpc>
              <a:buChar char="•"/>
              <a:tabLst>
                <a:tab pos="378460" algn="l"/>
                <a:tab pos="379095" algn="l"/>
              </a:tabLst>
            </a:pPr>
            <a:r>
              <a:rPr sz="1600" dirty="0">
                <a:cs typeface="Arial"/>
              </a:rPr>
              <a:t>Slicing, Dicing, Roll up, Drill  Down, Filtering,  Aggregation, Decision Tree</a:t>
            </a:r>
            <a:endParaRPr lang="en-US" sz="1600" dirty="0">
              <a:cs typeface="Arial"/>
            </a:endParaRPr>
          </a:p>
        </p:txBody>
      </p:sp>
      <p:sp>
        <p:nvSpPr>
          <p:cNvPr id="62" name="object 10">
            <a:extLst>
              <a:ext uri="{FF2B5EF4-FFF2-40B4-BE49-F238E27FC236}">
                <a16:creationId xmlns:a16="http://schemas.microsoft.com/office/drawing/2014/main" id="{FD2D5D01-BF25-429D-A1C7-840A83CCD1E1}"/>
              </a:ext>
            </a:extLst>
          </p:cNvPr>
          <p:cNvSpPr txBox="1"/>
          <p:nvPr/>
        </p:nvSpPr>
        <p:spPr>
          <a:xfrm>
            <a:off x="8999219" y="1528572"/>
            <a:ext cx="3048000" cy="4360168"/>
          </a:xfrm>
          <a:prstGeom prst="rect">
            <a:avLst/>
          </a:prstGeom>
          <a:ln w="12192">
            <a:solidFill>
              <a:srgbClr val="5B9BD4"/>
            </a:solidFill>
          </a:ln>
        </p:spPr>
        <p:txBody>
          <a:bodyPr vert="horz" wrap="square" lIns="0" tIns="172720" rIns="0" bIns="0" rtlCol="0">
            <a:spAutoFit/>
          </a:bodyPr>
          <a:lstStyle/>
          <a:p>
            <a:pPr marL="379095" marR="318770" indent="-286385">
              <a:lnSpc>
                <a:spcPct val="100000"/>
              </a:lnSpc>
              <a:spcBef>
                <a:spcPts val="1360"/>
              </a:spcBef>
              <a:buChar char="•"/>
              <a:tabLst>
                <a:tab pos="379095" algn="l"/>
                <a:tab pos="379730" algn="l"/>
              </a:tabLst>
            </a:pPr>
            <a:r>
              <a:rPr sz="1600" dirty="0">
                <a:latin typeface="Arial"/>
                <a:cs typeface="Arial"/>
              </a:rPr>
              <a:t>“</a:t>
            </a:r>
            <a:r>
              <a:rPr sz="1600" b="1" dirty="0">
                <a:cs typeface="Trebuchet MS"/>
              </a:rPr>
              <a:t>Venture</a:t>
            </a:r>
            <a:r>
              <a:rPr sz="1600" dirty="0">
                <a:cs typeface="Arial"/>
              </a:rPr>
              <a:t>” is most followed  investment type with </a:t>
            </a:r>
            <a:r>
              <a:rPr sz="1600" b="1" dirty="0">
                <a:cs typeface="Trebuchet MS"/>
              </a:rPr>
              <a:t>59%  investments </a:t>
            </a:r>
            <a:r>
              <a:rPr sz="1600" dirty="0">
                <a:cs typeface="Arial"/>
              </a:rPr>
              <a:t>happen in this  type. </a:t>
            </a:r>
            <a:r>
              <a:rPr sz="1600" b="1" dirty="0">
                <a:cs typeface="Trebuchet MS"/>
              </a:rPr>
              <a:t>Average investment in  this is ~ $ 11 M</a:t>
            </a:r>
            <a:endParaRPr sz="1600" dirty="0">
              <a:cs typeface="Trebuchet MS"/>
            </a:endParaRPr>
          </a:p>
          <a:p>
            <a:pPr marL="379095" indent="-286385">
              <a:lnSpc>
                <a:spcPct val="100000"/>
              </a:lnSpc>
              <a:buFont typeface="Arial"/>
              <a:buChar char="•"/>
              <a:tabLst>
                <a:tab pos="379095" algn="l"/>
                <a:tab pos="379730" algn="l"/>
              </a:tabLst>
            </a:pPr>
            <a:r>
              <a:rPr sz="1600" b="1" dirty="0">
                <a:cs typeface="Trebuchet MS"/>
              </a:rPr>
              <a:t>USA, GBR, IND </a:t>
            </a:r>
            <a:r>
              <a:rPr sz="1600" dirty="0">
                <a:cs typeface="Arial"/>
              </a:rPr>
              <a:t>are top 3</a:t>
            </a:r>
          </a:p>
          <a:p>
            <a:pPr marL="379095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cs typeface="Trebuchet MS"/>
              </a:rPr>
              <a:t>English Speaking destination</a:t>
            </a:r>
            <a:endParaRPr sz="1600" dirty="0">
              <a:cs typeface="Trebuchet MS"/>
            </a:endParaRPr>
          </a:p>
          <a:p>
            <a:pPr marL="379095" marR="142240" indent="-286385">
              <a:lnSpc>
                <a:spcPct val="100000"/>
              </a:lnSpc>
              <a:buChar char="•"/>
              <a:tabLst>
                <a:tab pos="379095" algn="l"/>
                <a:tab pos="379730" algn="l"/>
              </a:tabLst>
            </a:pPr>
            <a:r>
              <a:rPr sz="1600" dirty="0">
                <a:cs typeface="Arial"/>
              </a:rPr>
              <a:t>“</a:t>
            </a:r>
            <a:r>
              <a:rPr sz="1600" b="1" dirty="0">
                <a:cs typeface="Trebuchet MS"/>
              </a:rPr>
              <a:t>Others</a:t>
            </a:r>
            <a:r>
              <a:rPr sz="1600" dirty="0">
                <a:cs typeface="Arial"/>
              </a:rPr>
              <a:t>” is the most preferred  sector followed by “</a:t>
            </a:r>
            <a:r>
              <a:rPr sz="1600" b="1" dirty="0">
                <a:cs typeface="Trebuchet MS"/>
              </a:rPr>
              <a:t>Social,  Finance, Analytics and  Advertisement</a:t>
            </a:r>
            <a:r>
              <a:rPr sz="1600" dirty="0">
                <a:cs typeface="Arial"/>
              </a:rPr>
              <a:t>”</a:t>
            </a:r>
          </a:p>
          <a:p>
            <a:pPr marL="379095" marR="302895" indent="-286385">
              <a:lnSpc>
                <a:spcPct val="100000"/>
              </a:lnSpc>
              <a:buFont typeface="Arial"/>
              <a:buChar char="•"/>
              <a:tabLst>
                <a:tab pos="379095" algn="l"/>
                <a:tab pos="379730" algn="l"/>
              </a:tabLst>
            </a:pPr>
            <a:r>
              <a:rPr sz="1600" b="1" dirty="0">
                <a:cs typeface="Trebuchet MS"/>
              </a:rPr>
              <a:t>Virtustream, Electric Cloud,  FirstCry.com </a:t>
            </a:r>
            <a:r>
              <a:rPr sz="1600" dirty="0">
                <a:cs typeface="Arial"/>
              </a:rPr>
              <a:t>are most  recommended companies  followed by </a:t>
            </a:r>
            <a:r>
              <a:rPr sz="1600" b="1" dirty="0">
                <a:cs typeface="Trebuchet MS"/>
              </a:rPr>
              <a:t>SST Inc., Celltick  Technologies and Manthan  Systems</a:t>
            </a:r>
            <a:endParaRPr sz="1600" dirty="0"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823519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bject 2">
            <a:extLst>
              <a:ext uri="{FF2B5EF4-FFF2-40B4-BE49-F238E27FC236}">
                <a16:creationId xmlns:a16="http://schemas.microsoft.com/office/drawing/2014/main" id="{B5D6980C-C965-4CA1-8E54-5CFB87725BF0}"/>
              </a:ext>
            </a:extLst>
          </p:cNvPr>
          <p:cNvSpPr txBox="1">
            <a:spLocks/>
          </p:cNvSpPr>
          <p:nvPr/>
        </p:nvSpPr>
        <p:spPr>
          <a:xfrm>
            <a:off x="578308" y="472185"/>
            <a:ext cx="640364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5" dirty="0"/>
              <a:t>Framework and </a:t>
            </a:r>
            <a:r>
              <a:rPr lang="en-US" sz="2400" b="1" spc="-20" dirty="0"/>
              <a:t>Technique </a:t>
            </a:r>
            <a:r>
              <a:rPr lang="en-US" sz="2400" b="1" spc="-5" dirty="0"/>
              <a:t>used for</a:t>
            </a:r>
            <a:r>
              <a:rPr lang="en-US" sz="2400" b="1" spc="-175" dirty="0"/>
              <a:t> </a:t>
            </a:r>
            <a:r>
              <a:rPr lang="en-US" sz="2400" b="1" dirty="0"/>
              <a:t>Analysis</a:t>
            </a:r>
          </a:p>
        </p:txBody>
      </p:sp>
      <p:sp>
        <p:nvSpPr>
          <p:cNvPr id="57" name="object 3">
            <a:extLst>
              <a:ext uri="{FF2B5EF4-FFF2-40B4-BE49-F238E27FC236}">
                <a16:creationId xmlns:a16="http://schemas.microsoft.com/office/drawing/2014/main" id="{6177BD1C-7F9F-4B6F-8316-BA74EA190F35}"/>
              </a:ext>
            </a:extLst>
          </p:cNvPr>
          <p:cNvSpPr txBox="1"/>
          <p:nvPr/>
        </p:nvSpPr>
        <p:spPr>
          <a:xfrm>
            <a:off x="578307" y="935228"/>
            <a:ext cx="978598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We used CRISP – DM Methodology to breakdown the given dataset. It was done using various techniques</a:t>
            </a:r>
          </a:p>
        </p:txBody>
      </p:sp>
      <p:sp>
        <p:nvSpPr>
          <p:cNvPr id="58" name="object 4">
            <a:extLst>
              <a:ext uri="{FF2B5EF4-FFF2-40B4-BE49-F238E27FC236}">
                <a16:creationId xmlns:a16="http://schemas.microsoft.com/office/drawing/2014/main" id="{CE90DEB4-71CA-4A67-9071-C1B0D0826C0F}"/>
              </a:ext>
            </a:extLst>
          </p:cNvPr>
          <p:cNvSpPr/>
          <p:nvPr/>
        </p:nvSpPr>
        <p:spPr>
          <a:xfrm>
            <a:off x="416051" y="1935479"/>
            <a:ext cx="2496820" cy="675640"/>
          </a:xfrm>
          <a:custGeom>
            <a:avLst/>
            <a:gdLst/>
            <a:ahLst/>
            <a:cxnLst/>
            <a:rect l="l" t="t" r="r" b="b"/>
            <a:pathLst>
              <a:path w="2496820" h="675639">
                <a:moveTo>
                  <a:pt x="2158746" y="0"/>
                </a:moveTo>
                <a:lnTo>
                  <a:pt x="0" y="0"/>
                </a:lnTo>
                <a:lnTo>
                  <a:pt x="0" y="675132"/>
                </a:lnTo>
                <a:lnTo>
                  <a:pt x="2158746" y="675132"/>
                </a:lnTo>
                <a:lnTo>
                  <a:pt x="2496312" y="337566"/>
                </a:lnTo>
                <a:lnTo>
                  <a:pt x="215874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">
            <a:extLst>
              <a:ext uri="{FF2B5EF4-FFF2-40B4-BE49-F238E27FC236}">
                <a16:creationId xmlns:a16="http://schemas.microsoft.com/office/drawing/2014/main" id="{C3BFD669-6221-414D-A62B-843E9DEB89A1}"/>
              </a:ext>
            </a:extLst>
          </p:cNvPr>
          <p:cNvSpPr/>
          <p:nvPr/>
        </p:nvSpPr>
        <p:spPr>
          <a:xfrm>
            <a:off x="416051" y="1935479"/>
            <a:ext cx="2496820" cy="675640"/>
          </a:xfrm>
          <a:custGeom>
            <a:avLst/>
            <a:gdLst/>
            <a:ahLst/>
            <a:cxnLst/>
            <a:rect l="l" t="t" r="r" b="b"/>
            <a:pathLst>
              <a:path w="2496820" h="675639">
                <a:moveTo>
                  <a:pt x="0" y="0"/>
                </a:moveTo>
                <a:lnTo>
                  <a:pt x="2158746" y="0"/>
                </a:lnTo>
                <a:lnTo>
                  <a:pt x="2496312" y="337566"/>
                </a:lnTo>
                <a:lnTo>
                  <a:pt x="2158746" y="675132"/>
                </a:lnTo>
                <a:lnTo>
                  <a:pt x="0" y="675132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">
            <a:extLst>
              <a:ext uri="{FF2B5EF4-FFF2-40B4-BE49-F238E27FC236}">
                <a16:creationId xmlns:a16="http://schemas.microsoft.com/office/drawing/2014/main" id="{26F24E0E-C852-4F0A-8EB4-8A145A82C378}"/>
              </a:ext>
            </a:extLst>
          </p:cNvPr>
          <p:cNvSpPr txBox="1"/>
          <p:nvPr/>
        </p:nvSpPr>
        <p:spPr>
          <a:xfrm>
            <a:off x="495096" y="1971547"/>
            <a:ext cx="13919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Business 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Unde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2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spc="7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61" name="object 7">
            <a:extLst>
              <a:ext uri="{FF2B5EF4-FFF2-40B4-BE49-F238E27FC236}">
                <a16:creationId xmlns:a16="http://schemas.microsoft.com/office/drawing/2014/main" id="{AA28FEA7-82C2-4B6B-8C52-3C8D2560B971}"/>
              </a:ext>
            </a:extLst>
          </p:cNvPr>
          <p:cNvSpPr/>
          <p:nvPr/>
        </p:nvSpPr>
        <p:spPr>
          <a:xfrm>
            <a:off x="417576" y="2718816"/>
            <a:ext cx="2496820" cy="676910"/>
          </a:xfrm>
          <a:custGeom>
            <a:avLst/>
            <a:gdLst/>
            <a:ahLst/>
            <a:cxnLst/>
            <a:rect l="l" t="t" r="r" b="b"/>
            <a:pathLst>
              <a:path w="2496820" h="676910">
                <a:moveTo>
                  <a:pt x="2157984" y="0"/>
                </a:moveTo>
                <a:lnTo>
                  <a:pt x="0" y="0"/>
                </a:lnTo>
                <a:lnTo>
                  <a:pt x="0" y="676656"/>
                </a:lnTo>
                <a:lnTo>
                  <a:pt x="2157984" y="676656"/>
                </a:lnTo>
                <a:lnTo>
                  <a:pt x="2496312" y="338328"/>
                </a:lnTo>
                <a:lnTo>
                  <a:pt x="215798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8">
            <a:extLst>
              <a:ext uri="{FF2B5EF4-FFF2-40B4-BE49-F238E27FC236}">
                <a16:creationId xmlns:a16="http://schemas.microsoft.com/office/drawing/2014/main" id="{8ED0CC09-D377-4BC3-A910-34C594E53379}"/>
              </a:ext>
            </a:extLst>
          </p:cNvPr>
          <p:cNvSpPr/>
          <p:nvPr/>
        </p:nvSpPr>
        <p:spPr>
          <a:xfrm>
            <a:off x="417576" y="2718816"/>
            <a:ext cx="2496820" cy="676910"/>
          </a:xfrm>
          <a:custGeom>
            <a:avLst/>
            <a:gdLst/>
            <a:ahLst/>
            <a:cxnLst/>
            <a:rect l="l" t="t" r="r" b="b"/>
            <a:pathLst>
              <a:path w="2496820" h="676910">
                <a:moveTo>
                  <a:pt x="0" y="0"/>
                </a:moveTo>
                <a:lnTo>
                  <a:pt x="2157984" y="0"/>
                </a:lnTo>
                <a:lnTo>
                  <a:pt x="2496312" y="338328"/>
                </a:lnTo>
                <a:lnTo>
                  <a:pt x="2157984" y="676656"/>
                </a:lnTo>
                <a:lnTo>
                  <a:pt x="0" y="676656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9">
            <a:extLst>
              <a:ext uri="{FF2B5EF4-FFF2-40B4-BE49-F238E27FC236}">
                <a16:creationId xmlns:a16="http://schemas.microsoft.com/office/drawing/2014/main" id="{640D38EA-A9A5-4D3A-90A4-622B3C26896D}"/>
              </a:ext>
            </a:extLst>
          </p:cNvPr>
          <p:cNvSpPr txBox="1"/>
          <p:nvPr/>
        </p:nvSpPr>
        <p:spPr>
          <a:xfrm>
            <a:off x="496620" y="2892933"/>
            <a:ext cx="18757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8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Understanding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64" name="object 10">
            <a:extLst>
              <a:ext uri="{FF2B5EF4-FFF2-40B4-BE49-F238E27FC236}">
                <a16:creationId xmlns:a16="http://schemas.microsoft.com/office/drawing/2014/main" id="{4288044E-0541-44A5-8888-74D29483FC87}"/>
              </a:ext>
            </a:extLst>
          </p:cNvPr>
          <p:cNvSpPr/>
          <p:nvPr/>
        </p:nvSpPr>
        <p:spPr>
          <a:xfrm>
            <a:off x="428244" y="3483864"/>
            <a:ext cx="2498090" cy="676910"/>
          </a:xfrm>
          <a:custGeom>
            <a:avLst/>
            <a:gdLst/>
            <a:ahLst/>
            <a:cxnLst/>
            <a:rect l="l" t="t" r="r" b="b"/>
            <a:pathLst>
              <a:path w="2498090" h="676910">
                <a:moveTo>
                  <a:pt x="2159508" y="0"/>
                </a:moveTo>
                <a:lnTo>
                  <a:pt x="0" y="0"/>
                </a:lnTo>
                <a:lnTo>
                  <a:pt x="0" y="676656"/>
                </a:lnTo>
                <a:lnTo>
                  <a:pt x="2159508" y="676656"/>
                </a:lnTo>
                <a:lnTo>
                  <a:pt x="2497836" y="338328"/>
                </a:lnTo>
                <a:lnTo>
                  <a:pt x="215950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11">
            <a:extLst>
              <a:ext uri="{FF2B5EF4-FFF2-40B4-BE49-F238E27FC236}">
                <a16:creationId xmlns:a16="http://schemas.microsoft.com/office/drawing/2014/main" id="{ED67A612-18D1-4FAB-80B8-A03475D3A0CA}"/>
              </a:ext>
            </a:extLst>
          </p:cNvPr>
          <p:cNvSpPr/>
          <p:nvPr/>
        </p:nvSpPr>
        <p:spPr>
          <a:xfrm>
            <a:off x="428244" y="3483864"/>
            <a:ext cx="2498090" cy="676910"/>
          </a:xfrm>
          <a:custGeom>
            <a:avLst/>
            <a:gdLst/>
            <a:ahLst/>
            <a:cxnLst/>
            <a:rect l="l" t="t" r="r" b="b"/>
            <a:pathLst>
              <a:path w="2498090" h="676910">
                <a:moveTo>
                  <a:pt x="0" y="0"/>
                </a:moveTo>
                <a:lnTo>
                  <a:pt x="2159508" y="0"/>
                </a:lnTo>
                <a:lnTo>
                  <a:pt x="2497836" y="338328"/>
                </a:lnTo>
                <a:lnTo>
                  <a:pt x="2159508" y="676656"/>
                </a:lnTo>
                <a:lnTo>
                  <a:pt x="0" y="676656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12">
            <a:extLst>
              <a:ext uri="{FF2B5EF4-FFF2-40B4-BE49-F238E27FC236}">
                <a16:creationId xmlns:a16="http://schemas.microsoft.com/office/drawing/2014/main" id="{7FA74076-7B82-454B-BF3A-753154EE3113}"/>
              </a:ext>
            </a:extLst>
          </p:cNvPr>
          <p:cNvSpPr txBox="1"/>
          <p:nvPr/>
        </p:nvSpPr>
        <p:spPr>
          <a:xfrm>
            <a:off x="507593" y="3657676"/>
            <a:ext cx="16002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800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Preparation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67" name="object 13">
            <a:extLst>
              <a:ext uri="{FF2B5EF4-FFF2-40B4-BE49-F238E27FC236}">
                <a16:creationId xmlns:a16="http://schemas.microsoft.com/office/drawing/2014/main" id="{461637F9-2D06-41D7-8C81-2D2D4E19E46E}"/>
              </a:ext>
            </a:extLst>
          </p:cNvPr>
          <p:cNvSpPr/>
          <p:nvPr/>
        </p:nvSpPr>
        <p:spPr>
          <a:xfrm>
            <a:off x="429768" y="4230623"/>
            <a:ext cx="2497836" cy="676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14">
            <a:extLst>
              <a:ext uri="{FF2B5EF4-FFF2-40B4-BE49-F238E27FC236}">
                <a16:creationId xmlns:a16="http://schemas.microsoft.com/office/drawing/2014/main" id="{D62D87AC-835E-4907-82C3-FD4CDE02E2E4}"/>
              </a:ext>
            </a:extLst>
          </p:cNvPr>
          <p:cNvSpPr/>
          <p:nvPr/>
        </p:nvSpPr>
        <p:spPr>
          <a:xfrm>
            <a:off x="429768" y="4230623"/>
            <a:ext cx="2498090" cy="676910"/>
          </a:xfrm>
          <a:custGeom>
            <a:avLst/>
            <a:gdLst/>
            <a:ahLst/>
            <a:cxnLst/>
            <a:rect l="l" t="t" r="r" b="b"/>
            <a:pathLst>
              <a:path w="2498090" h="676910">
                <a:moveTo>
                  <a:pt x="0" y="0"/>
                </a:moveTo>
                <a:lnTo>
                  <a:pt x="2159508" y="0"/>
                </a:lnTo>
                <a:lnTo>
                  <a:pt x="2497836" y="338327"/>
                </a:lnTo>
                <a:lnTo>
                  <a:pt x="2159508" y="676656"/>
                </a:lnTo>
                <a:lnTo>
                  <a:pt x="0" y="676656"/>
                </a:lnTo>
                <a:lnTo>
                  <a:pt x="0" y="0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15">
            <a:extLst>
              <a:ext uri="{FF2B5EF4-FFF2-40B4-BE49-F238E27FC236}">
                <a16:creationId xmlns:a16="http://schemas.microsoft.com/office/drawing/2014/main" id="{24D8566B-6EE6-4A5A-BAC0-D0BE8AF70E64}"/>
              </a:ext>
            </a:extLst>
          </p:cNvPr>
          <p:cNvSpPr txBox="1"/>
          <p:nvPr/>
        </p:nvSpPr>
        <p:spPr>
          <a:xfrm>
            <a:off x="509422" y="4404486"/>
            <a:ext cx="906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Arial"/>
                <a:cs typeface="Arial"/>
              </a:rPr>
              <a:t>Model</a:t>
            </a:r>
            <a:r>
              <a:rPr sz="1800" spc="-25" dirty="0">
                <a:latin typeface="Arial"/>
                <a:cs typeface="Arial"/>
              </a:rPr>
              <a:t>i</a:t>
            </a:r>
            <a:r>
              <a:rPr sz="1800" spc="-110" dirty="0">
                <a:latin typeface="Arial"/>
                <a:cs typeface="Arial"/>
              </a:rPr>
              <a:t>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70" name="object 16">
            <a:extLst>
              <a:ext uri="{FF2B5EF4-FFF2-40B4-BE49-F238E27FC236}">
                <a16:creationId xmlns:a16="http://schemas.microsoft.com/office/drawing/2014/main" id="{EBB4376F-05A4-4AD6-BFCE-A3878C2E0292}"/>
              </a:ext>
            </a:extLst>
          </p:cNvPr>
          <p:cNvSpPr/>
          <p:nvPr/>
        </p:nvSpPr>
        <p:spPr>
          <a:xfrm>
            <a:off x="422148" y="4975859"/>
            <a:ext cx="2496820" cy="675640"/>
          </a:xfrm>
          <a:custGeom>
            <a:avLst/>
            <a:gdLst/>
            <a:ahLst/>
            <a:cxnLst/>
            <a:rect l="l" t="t" r="r" b="b"/>
            <a:pathLst>
              <a:path w="2496820" h="675639">
                <a:moveTo>
                  <a:pt x="2158746" y="0"/>
                </a:moveTo>
                <a:lnTo>
                  <a:pt x="0" y="0"/>
                </a:lnTo>
                <a:lnTo>
                  <a:pt x="0" y="675131"/>
                </a:lnTo>
                <a:lnTo>
                  <a:pt x="2158746" y="675131"/>
                </a:lnTo>
                <a:lnTo>
                  <a:pt x="2496312" y="337565"/>
                </a:lnTo>
                <a:lnTo>
                  <a:pt x="215874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17">
            <a:extLst>
              <a:ext uri="{FF2B5EF4-FFF2-40B4-BE49-F238E27FC236}">
                <a16:creationId xmlns:a16="http://schemas.microsoft.com/office/drawing/2014/main" id="{842934C3-CC3B-496B-A08A-697C3E6DC6EF}"/>
              </a:ext>
            </a:extLst>
          </p:cNvPr>
          <p:cNvSpPr/>
          <p:nvPr/>
        </p:nvSpPr>
        <p:spPr>
          <a:xfrm>
            <a:off x="422148" y="4975859"/>
            <a:ext cx="2496820" cy="675640"/>
          </a:xfrm>
          <a:custGeom>
            <a:avLst/>
            <a:gdLst/>
            <a:ahLst/>
            <a:cxnLst/>
            <a:rect l="l" t="t" r="r" b="b"/>
            <a:pathLst>
              <a:path w="2496820" h="675639">
                <a:moveTo>
                  <a:pt x="0" y="0"/>
                </a:moveTo>
                <a:lnTo>
                  <a:pt x="2158746" y="0"/>
                </a:lnTo>
                <a:lnTo>
                  <a:pt x="2496312" y="337565"/>
                </a:lnTo>
                <a:lnTo>
                  <a:pt x="2158746" y="675131"/>
                </a:lnTo>
                <a:lnTo>
                  <a:pt x="0" y="675131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18">
            <a:extLst>
              <a:ext uri="{FF2B5EF4-FFF2-40B4-BE49-F238E27FC236}">
                <a16:creationId xmlns:a16="http://schemas.microsoft.com/office/drawing/2014/main" id="{86BB192E-F94C-4B1B-96CE-9782958D6285}"/>
              </a:ext>
            </a:extLst>
          </p:cNvPr>
          <p:cNvSpPr txBox="1"/>
          <p:nvPr/>
        </p:nvSpPr>
        <p:spPr>
          <a:xfrm>
            <a:off x="501497" y="5149341"/>
            <a:ext cx="9918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Evaluation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73" name="object 19">
            <a:extLst>
              <a:ext uri="{FF2B5EF4-FFF2-40B4-BE49-F238E27FC236}">
                <a16:creationId xmlns:a16="http://schemas.microsoft.com/office/drawing/2014/main" id="{1667CC26-261A-494B-9580-39E47811BBFA}"/>
              </a:ext>
            </a:extLst>
          </p:cNvPr>
          <p:cNvSpPr/>
          <p:nvPr/>
        </p:nvSpPr>
        <p:spPr>
          <a:xfrm>
            <a:off x="441959" y="5740908"/>
            <a:ext cx="2496820" cy="675640"/>
          </a:xfrm>
          <a:custGeom>
            <a:avLst/>
            <a:gdLst/>
            <a:ahLst/>
            <a:cxnLst/>
            <a:rect l="l" t="t" r="r" b="b"/>
            <a:pathLst>
              <a:path w="2496820" h="675639">
                <a:moveTo>
                  <a:pt x="2158746" y="0"/>
                </a:moveTo>
                <a:lnTo>
                  <a:pt x="0" y="0"/>
                </a:lnTo>
                <a:lnTo>
                  <a:pt x="0" y="675131"/>
                </a:lnTo>
                <a:lnTo>
                  <a:pt x="2158746" y="675131"/>
                </a:lnTo>
                <a:lnTo>
                  <a:pt x="2496312" y="337565"/>
                </a:lnTo>
                <a:lnTo>
                  <a:pt x="215874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20">
            <a:extLst>
              <a:ext uri="{FF2B5EF4-FFF2-40B4-BE49-F238E27FC236}">
                <a16:creationId xmlns:a16="http://schemas.microsoft.com/office/drawing/2014/main" id="{89187219-9F5B-41F3-B5A5-A25878850519}"/>
              </a:ext>
            </a:extLst>
          </p:cNvPr>
          <p:cNvSpPr/>
          <p:nvPr/>
        </p:nvSpPr>
        <p:spPr>
          <a:xfrm>
            <a:off x="441959" y="5740908"/>
            <a:ext cx="2496820" cy="675640"/>
          </a:xfrm>
          <a:custGeom>
            <a:avLst/>
            <a:gdLst/>
            <a:ahLst/>
            <a:cxnLst/>
            <a:rect l="l" t="t" r="r" b="b"/>
            <a:pathLst>
              <a:path w="2496820" h="675639">
                <a:moveTo>
                  <a:pt x="0" y="0"/>
                </a:moveTo>
                <a:lnTo>
                  <a:pt x="2158746" y="0"/>
                </a:lnTo>
                <a:lnTo>
                  <a:pt x="2496312" y="337565"/>
                </a:lnTo>
                <a:lnTo>
                  <a:pt x="2158746" y="675131"/>
                </a:lnTo>
                <a:lnTo>
                  <a:pt x="0" y="675131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21">
            <a:extLst>
              <a:ext uri="{FF2B5EF4-FFF2-40B4-BE49-F238E27FC236}">
                <a16:creationId xmlns:a16="http://schemas.microsoft.com/office/drawing/2014/main" id="{545CE0EF-53B9-49B4-92B7-0AD9DA2EA499}"/>
              </a:ext>
            </a:extLst>
          </p:cNvPr>
          <p:cNvSpPr txBox="1"/>
          <p:nvPr/>
        </p:nvSpPr>
        <p:spPr>
          <a:xfrm>
            <a:off x="520395" y="5914745"/>
            <a:ext cx="1167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Depl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yme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1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76" name="object 22">
            <a:extLst>
              <a:ext uri="{FF2B5EF4-FFF2-40B4-BE49-F238E27FC236}">
                <a16:creationId xmlns:a16="http://schemas.microsoft.com/office/drawing/2014/main" id="{A37DD955-D1FF-4976-8725-567C2077F358}"/>
              </a:ext>
            </a:extLst>
          </p:cNvPr>
          <p:cNvSpPr/>
          <p:nvPr/>
        </p:nvSpPr>
        <p:spPr>
          <a:xfrm>
            <a:off x="2680716" y="1937004"/>
            <a:ext cx="4549139" cy="6751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23">
            <a:extLst>
              <a:ext uri="{FF2B5EF4-FFF2-40B4-BE49-F238E27FC236}">
                <a16:creationId xmlns:a16="http://schemas.microsoft.com/office/drawing/2014/main" id="{FEEA21DD-C9F3-400C-9406-B0BEC7BB0439}"/>
              </a:ext>
            </a:extLst>
          </p:cNvPr>
          <p:cNvSpPr/>
          <p:nvPr/>
        </p:nvSpPr>
        <p:spPr>
          <a:xfrm>
            <a:off x="2680716" y="1937004"/>
            <a:ext cx="4549140" cy="675640"/>
          </a:xfrm>
          <a:custGeom>
            <a:avLst/>
            <a:gdLst/>
            <a:ahLst/>
            <a:cxnLst/>
            <a:rect l="l" t="t" r="r" b="b"/>
            <a:pathLst>
              <a:path w="4549140" h="675639">
                <a:moveTo>
                  <a:pt x="0" y="0"/>
                </a:moveTo>
                <a:lnTo>
                  <a:pt x="4211574" y="0"/>
                </a:lnTo>
                <a:lnTo>
                  <a:pt x="4549139" y="337566"/>
                </a:lnTo>
                <a:lnTo>
                  <a:pt x="4211574" y="675132"/>
                </a:lnTo>
                <a:lnTo>
                  <a:pt x="0" y="675132"/>
                </a:lnTo>
                <a:lnTo>
                  <a:pt x="337565" y="337566"/>
                </a:lnTo>
                <a:lnTo>
                  <a:pt x="0" y="0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24">
            <a:extLst>
              <a:ext uri="{FF2B5EF4-FFF2-40B4-BE49-F238E27FC236}">
                <a16:creationId xmlns:a16="http://schemas.microsoft.com/office/drawing/2014/main" id="{4DDFEAC1-6DCB-454E-B155-AD1E8774BC39}"/>
              </a:ext>
            </a:extLst>
          </p:cNvPr>
          <p:cNvSpPr txBox="1"/>
          <p:nvPr/>
        </p:nvSpPr>
        <p:spPr>
          <a:xfrm>
            <a:off x="3448050" y="1973071"/>
            <a:ext cx="30118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25220" marR="5080" indent="-1113155">
              <a:lnSpc>
                <a:spcPct val="100000"/>
              </a:lnSpc>
              <a:spcBef>
                <a:spcPts val="100"/>
              </a:spcBef>
            </a:pPr>
            <a:r>
              <a:rPr sz="1800" spc="-130" dirty="0">
                <a:latin typeface="Arial"/>
                <a:cs typeface="Arial"/>
              </a:rPr>
              <a:t>Business </a:t>
            </a:r>
            <a:r>
              <a:rPr sz="1800" spc="-70" dirty="0">
                <a:latin typeface="Arial"/>
                <a:cs typeface="Arial"/>
              </a:rPr>
              <a:t>Objective </a:t>
            </a:r>
            <a:r>
              <a:rPr sz="1800" spc="-85" dirty="0">
                <a:latin typeface="Arial"/>
                <a:cs typeface="Arial"/>
              </a:rPr>
              <a:t>and </a:t>
            </a:r>
            <a:r>
              <a:rPr sz="1800" spc="-130" dirty="0">
                <a:latin typeface="Arial"/>
                <a:cs typeface="Arial"/>
              </a:rPr>
              <a:t>Business  </a:t>
            </a:r>
            <a:r>
              <a:rPr sz="1800" spc="-90" dirty="0">
                <a:latin typeface="Arial"/>
                <a:cs typeface="Arial"/>
              </a:rPr>
              <a:t>Strategy</a:t>
            </a:r>
            <a:endParaRPr sz="1800">
              <a:latin typeface="Arial"/>
              <a:cs typeface="Arial"/>
            </a:endParaRPr>
          </a:p>
        </p:txBody>
      </p:sp>
      <p:sp>
        <p:nvSpPr>
          <p:cNvPr id="79" name="object 25">
            <a:extLst>
              <a:ext uri="{FF2B5EF4-FFF2-40B4-BE49-F238E27FC236}">
                <a16:creationId xmlns:a16="http://schemas.microsoft.com/office/drawing/2014/main" id="{DFA8EC0A-B5CA-498D-BFAB-B96F5F97B4F4}"/>
              </a:ext>
            </a:extLst>
          </p:cNvPr>
          <p:cNvSpPr/>
          <p:nvPr/>
        </p:nvSpPr>
        <p:spPr>
          <a:xfrm>
            <a:off x="2682239" y="2720339"/>
            <a:ext cx="4549140" cy="6766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26">
            <a:extLst>
              <a:ext uri="{FF2B5EF4-FFF2-40B4-BE49-F238E27FC236}">
                <a16:creationId xmlns:a16="http://schemas.microsoft.com/office/drawing/2014/main" id="{ED577618-0C58-4187-AE75-09A84A5AAD7E}"/>
              </a:ext>
            </a:extLst>
          </p:cNvPr>
          <p:cNvSpPr/>
          <p:nvPr/>
        </p:nvSpPr>
        <p:spPr>
          <a:xfrm>
            <a:off x="2682239" y="2720339"/>
            <a:ext cx="4549140" cy="676910"/>
          </a:xfrm>
          <a:custGeom>
            <a:avLst/>
            <a:gdLst/>
            <a:ahLst/>
            <a:cxnLst/>
            <a:rect l="l" t="t" r="r" b="b"/>
            <a:pathLst>
              <a:path w="4549140" h="676910">
                <a:moveTo>
                  <a:pt x="0" y="0"/>
                </a:moveTo>
                <a:lnTo>
                  <a:pt x="4210812" y="0"/>
                </a:lnTo>
                <a:lnTo>
                  <a:pt x="4549140" y="338327"/>
                </a:lnTo>
                <a:lnTo>
                  <a:pt x="4210812" y="676656"/>
                </a:lnTo>
                <a:lnTo>
                  <a:pt x="0" y="676656"/>
                </a:lnTo>
                <a:lnTo>
                  <a:pt x="338328" y="338327"/>
                </a:lnTo>
                <a:lnTo>
                  <a:pt x="0" y="0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27">
            <a:extLst>
              <a:ext uri="{FF2B5EF4-FFF2-40B4-BE49-F238E27FC236}">
                <a16:creationId xmlns:a16="http://schemas.microsoft.com/office/drawing/2014/main" id="{C5C8D160-88EC-42A1-B8AE-281C961709C5}"/>
              </a:ext>
            </a:extLst>
          </p:cNvPr>
          <p:cNvSpPr txBox="1"/>
          <p:nvPr/>
        </p:nvSpPr>
        <p:spPr>
          <a:xfrm>
            <a:off x="4370323" y="2894457"/>
            <a:ext cx="1171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latin typeface="Arial"/>
                <a:cs typeface="Arial"/>
              </a:rPr>
              <a:t>Star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-155" dirty="0">
                <a:latin typeface="Arial"/>
                <a:cs typeface="Arial"/>
              </a:rPr>
              <a:t>Schema</a:t>
            </a:r>
            <a:endParaRPr sz="1800">
              <a:latin typeface="Arial"/>
              <a:cs typeface="Arial"/>
            </a:endParaRPr>
          </a:p>
        </p:txBody>
      </p:sp>
      <p:sp>
        <p:nvSpPr>
          <p:cNvPr id="82" name="object 28">
            <a:extLst>
              <a:ext uri="{FF2B5EF4-FFF2-40B4-BE49-F238E27FC236}">
                <a16:creationId xmlns:a16="http://schemas.microsoft.com/office/drawing/2014/main" id="{6167C930-11ED-4F4E-9124-B96A1B829237}"/>
              </a:ext>
            </a:extLst>
          </p:cNvPr>
          <p:cNvSpPr/>
          <p:nvPr/>
        </p:nvSpPr>
        <p:spPr>
          <a:xfrm>
            <a:off x="2692907" y="3485388"/>
            <a:ext cx="4550664" cy="6766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29">
            <a:extLst>
              <a:ext uri="{FF2B5EF4-FFF2-40B4-BE49-F238E27FC236}">
                <a16:creationId xmlns:a16="http://schemas.microsoft.com/office/drawing/2014/main" id="{E457C138-4210-4FF1-B04C-0BAB888A949A}"/>
              </a:ext>
            </a:extLst>
          </p:cNvPr>
          <p:cNvSpPr/>
          <p:nvPr/>
        </p:nvSpPr>
        <p:spPr>
          <a:xfrm>
            <a:off x="2692907" y="3485388"/>
            <a:ext cx="4551045" cy="676910"/>
          </a:xfrm>
          <a:custGeom>
            <a:avLst/>
            <a:gdLst/>
            <a:ahLst/>
            <a:cxnLst/>
            <a:rect l="l" t="t" r="r" b="b"/>
            <a:pathLst>
              <a:path w="4551045" h="676910">
                <a:moveTo>
                  <a:pt x="0" y="0"/>
                </a:moveTo>
                <a:lnTo>
                  <a:pt x="4212336" y="0"/>
                </a:lnTo>
                <a:lnTo>
                  <a:pt x="4550664" y="338328"/>
                </a:lnTo>
                <a:lnTo>
                  <a:pt x="4212336" y="676656"/>
                </a:lnTo>
                <a:lnTo>
                  <a:pt x="0" y="676656"/>
                </a:lnTo>
                <a:lnTo>
                  <a:pt x="338328" y="338328"/>
                </a:lnTo>
                <a:lnTo>
                  <a:pt x="0" y="0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30">
            <a:extLst>
              <a:ext uri="{FF2B5EF4-FFF2-40B4-BE49-F238E27FC236}">
                <a16:creationId xmlns:a16="http://schemas.microsoft.com/office/drawing/2014/main" id="{36B28D99-220D-4ACB-BB71-5AF638476A43}"/>
              </a:ext>
            </a:extLst>
          </p:cNvPr>
          <p:cNvSpPr txBox="1"/>
          <p:nvPr/>
        </p:nvSpPr>
        <p:spPr>
          <a:xfrm>
            <a:off x="3486658" y="3522040"/>
            <a:ext cx="296291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latin typeface="Arial"/>
                <a:cs typeface="Arial"/>
              </a:rPr>
              <a:t>Data </a:t>
            </a:r>
            <a:r>
              <a:rPr sz="1800" spc="-95" dirty="0">
                <a:latin typeface="Arial"/>
                <a:cs typeface="Arial"/>
              </a:rPr>
              <a:t>Cleaning, </a:t>
            </a:r>
            <a:r>
              <a:rPr sz="1800" spc="-105" dirty="0">
                <a:latin typeface="Arial"/>
                <a:cs typeface="Arial"/>
              </a:rPr>
              <a:t>Data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Separation,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-60" dirty="0">
                <a:latin typeface="Arial"/>
                <a:cs typeface="Arial"/>
              </a:rPr>
              <a:t>Merging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85" name="object 31">
            <a:extLst>
              <a:ext uri="{FF2B5EF4-FFF2-40B4-BE49-F238E27FC236}">
                <a16:creationId xmlns:a16="http://schemas.microsoft.com/office/drawing/2014/main" id="{E121363A-A856-4BA5-8B05-64F98B990ED5}"/>
              </a:ext>
            </a:extLst>
          </p:cNvPr>
          <p:cNvSpPr/>
          <p:nvPr/>
        </p:nvSpPr>
        <p:spPr>
          <a:xfrm>
            <a:off x="2694432" y="4232147"/>
            <a:ext cx="4550664" cy="6766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32">
            <a:extLst>
              <a:ext uri="{FF2B5EF4-FFF2-40B4-BE49-F238E27FC236}">
                <a16:creationId xmlns:a16="http://schemas.microsoft.com/office/drawing/2014/main" id="{FADF6D86-FE16-4914-AA21-6F11B662CC8B}"/>
              </a:ext>
            </a:extLst>
          </p:cNvPr>
          <p:cNvSpPr/>
          <p:nvPr/>
        </p:nvSpPr>
        <p:spPr>
          <a:xfrm>
            <a:off x="2694432" y="4232147"/>
            <a:ext cx="4551045" cy="676910"/>
          </a:xfrm>
          <a:custGeom>
            <a:avLst/>
            <a:gdLst/>
            <a:ahLst/>
            <a:cxnLst/>
            <a:rect l="l" t="t" r="r" b="b"/>
            <a:pathLst>
              <a:path w="4551045" h="676910">
                <a:moveTo>
                  <a:pt x="0" y="0"/>
                </a:moveTo>
                <a:lnTo>
                  <a:pt x="4212336" y="0"/>
                </a:lnTo>
                <a:lnTo>
                  <a:pt x="4550664" y="338327"/>
                </a:lnTo>
                <a:lnTo>
                  <a:pt x="4212336" y="676656"/>
                </a:lnTo>
                <a:lnTo>
                  <a:pt x="0" y="676656"/>
                </a:lnTo>
                <a:lnTo>
                  <a:pt x="338328" y="338327"/>
                </a:lnTo>
                <a:lnTo>
                  <a:pt x="0" y="0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33">
            <a:extLst>
              <a:ext uri="{FF2B5EF4-FFF2-40B4-BE49-F238E27FC236}">
                <a16:creationId xmlns:a16="http://schemas.microsoft.com/office/drawing/2014/main" id="{67B08AF8-326E-4BCD-9982-AEF6AE136C81}"/>
              </a:ext>
            </a:extLst>
          </p:cNvPr>
          <p:cNvSpPr txBox="1"/>
          <p:nvPr/>
        </p:nvSpPr>
        <p:spPr>
          <a:xfrm>
            <a:off x="3119373" y="4268546"/>
            <a:ext cx="36982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latin typeface="Arial"/>
                <a:cs typeface="Arial"/>
              </a:rPr>
              <a:t>This </a:t>
            </a:r>
            <a:r>
              <a:rPr sz="1800" spc="-125" dirty="0">
                <a:latin typeface="Arial"/>
                <a:cs typeface="Arial"/>
              </a:rPr>
              <a:t>was </a:t>
            </a:r>
            <a:r>
              <a:rPr sz="1800" spc="-5" dirty="0">
                <a:latin typeface="Arial"/>
                <a:cs typeface="Arial"/>
              </a:rPr>
              <a:t>not </a:t>
            </a:r>
            <a:r>
              <a:rPr sz="1800" spc="-70" dirty="0">
                <a:latin typeface="Arial"/>
                <a:cs typeface="Arial"/>
              </a:rPr>
              <a:t>applicable </a:t>
            </a:r>
            <a:r>
              <a:rPr sz="1800" spc="-170" dirty="0">
                <a:latin typeface="Arial"/>
                <a:cs typeface="Arial"/>
              </a:rPr>
              <a:t>as </a:t>
            </a:r>
            <a:r>
              <a:rPr sz="1800" spc="-55" dirty="0">
                <a:latin typeface="Arial"/>
                <a:cs typeface="Arial"/>
              </a:rPr>
              <a:t>no</a:t>
            </a:r>
            <a:r>
              <a:rPr sz="1800" spc="-50" dirty="0">
                <a:latin typeface="Arial"/>
                <a:cs typeface="Arial"/>
              </a:rPr>
              <a:t> predictive</a:t>
            </a:r>
            <a:endParaRPr sz="1800">
              <a:latin typeface="Arial"/>
              <a:cs typeface="Arial"/>
            </a:endParaRPr>
          </a:p>
          <a:p>
            <a:pPr marL="1270" algn="ctr">
              <a:lnSpc>
                <a:spcPct val="100000"/>
              </a:lnSpc>
              <a:spcBef>
                <a:spcPts val="5"/>
              </a:spcBef>
            </a:pPr>
            <a:r>
              <a:rPr sz="1800" spc="-105" dirty="0">
                <a:latin typeface="Arial"/>
                <a:cs typeface="Arial"/>
              </a:rPr>
              <a:t>analysis </a:t>
            </a:r>
            <a:r>
              <a:rPr sz="1800" spc="-95" dirty="0">
                <a:latin typeface="Arial"/>
                <a:cs typeface="Arial"/>
              </a:rPr>
              <a:t>is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done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8" name="object 34">
            <a:extLst>
              <a:ext uri="{FF2B5EF4-FFF2-40B4-BE49-F238E27FC236}">
                <a16:creationId xmlns:a16="http://schemas.microsoft.com/office/drawing/2014/main" id="{A9141885-6081-46A0-A3E7-C19F447DAC19}"/>
              </a:ext>
            </a:extLst>
          </p:cNvPr>
          <p:cNvSpPr/>
          <p:nvPr/>
        </p:nvSpPr>
        <p:spPr>
          <a:xfrm>
            <a:off x="2686811" y="4977384"/>
            <a:ext cx="4549140" cy="6751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35">
            <a:extLst>
              <a:ext uri="{FF2B5EF4-FFF2-40B4-BE49-F238E27FC236}">
                <a16:creationId xmlns:a16="http://schemas.microsoft.com/office/drawing/2014/main" id="{1B69D832-92D5-4167-A8C5-99169C41D63D}"/>
              </a:ext>
            </a:extLst>
          </p:cNvPr>
          <p:cNvSpPr/>
          <p:nvPr/>
        </p:nvSpPr>
        <p:spPr>
          <a:xfrm>
            <a:off x="2686811" y="4977384"/>
            <a:ext cx="4549140" cy="675640"/>
          </a:xfrm>
          <a:custGeom>
            <a:avLst/>
            <a:gdLst/>
            <a:ahLst/>
            <a:cxnLst/>
            <a:rect l="l" t="t" r="r" b="b"/>
            <a:pathLst>
              <a:path w="4549140" h="675639">
                <a:moveTo>
                  <a:pt x="0" y="0"/>
                </a:moveTo>
                <a:lnTo>
                  <a:pt x="4211573" y="0"/>
                </a:lnTo>
                <a:lnTo>
                  <a:pt x="4549140" y="337566"/>
                </a:lnTo>
                <a:lnTo>
                  <a:pt x="4211573" y="675132"/>
                </a:lnTo>
                <a:lnTo>
                  <a:pt x="0" y="675132"/>
                </a:lnTo>
                <a:lnTo>
                  <a:pt x="337565" y="337566"/>
                </a:lnTo>
                <a:lnTo>
                  <a:pt x="0" y="0"/>
                </a:lnTo>
                <a:close/>
              </a:path>
            </a:pathLst>
          </a:custGeom>
          <a:ln w="6095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36">
            <a:extLst>
              <a:ext uri="{FF2B5EF4-FFF2-40B4-BE49-F238E27FC236}">
                <a16:creationId xmlns:a16="http://schemas.microsoft.com/office/drawing/2014/main" id="{994DBBA5-7F26-4145-B1B5-766BCB77A33F}"/>
              </a:ext>
            </a:extLst>
          </p:cNvPr>
          <p:cNvSpPr txBox="1"/>
          <p:nvPr/>
        </p:nvSpPr>
        <p:spPr>
          <a:xfrm>
            <a:off x="3173983" y="5013705"/>
            <a:ext cx="35744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latin typeface="Arial"/>
                <a:cs typeface="Arial"/>
              </a:rPr>
              <a:t>Slicing, </a:t>
            </a:r>
            <a:r>
              <a:rPr sz="1800" spc="-85" dirty="0">
                <a:latin typeface="Arial"/>
                <a:cs typeface="Arial"/>
              </a:rPr>
              <a:t>Dicing, Rollup, </a:t>
            </a:r>
            <a:r>
              <a:rPr sz="1800" spc="-30" dirty="0">
                <a:latin typeface="Arial"/>
                <a:cs typeface="Arial"/>
              </a:rPr>
              <a:t>Drill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Down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spc="-55" dirty="0">
                <a:latin typeface="Arial"/>
                <a:cs typeface="Arial"/>
              </a:rPr>
              <a:t>Filtering, </a:t>
            </a:r>
            <a:r>
              <a:rPr sz="1800" spc="-80" dirty="0">
                <a:latin typeface="Arial"/>
                <a:cs typeface="Arial"/>
              </a:rPr>
              <a:t>Aggregation, </a:t>
            </a:r>
            <a:r>
              <a:rPr sz="1800" spc="25" dirty="0">
                <a:latin typeface="Arial"/>
                <a:cs typeface="Arial"/>
              </a:rPr>
              <a:t>&amp; </a:t>
            </a:r>
            <a:r>
              <a:rPr sz="1800" spc="-95" dirty="0">
                <a:latin typeface="Arial"/>
                <a:cs typeface="Arial"/>
              </a:rPr>
              <a:t>Decision</a:t>
            </a:r>
            <a:r>
              <a:rPr sz="1800" spc="-235" dirty="0">
                <a:latin typeface="Arial"/>
                <a:cs typeface="Arial"/>
              </a:rPr>
              <a:t> </a:t>
            </a:r>
            <a:r>
              <a:rPr sz="1800" spc="-140" dirty="0">
                <a:latin typeface="Arial"/>
                <a:cs typeface="Arial"/>
              </a:rPr>
              <a:t>Tree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1" name="object 37">
            <a:extLst>
              <a:ext uri="{FF2B5EF4-FFF2-40B4-BE49-F238E27FC236}">
                <a16:creationId xmlns:a16="http://schemas.microsoft.com/office/drawing/2014/main" id="{FEEFC177-D680-48C9-A21E-34A82B759050}"/>
              </a:ext>
            </a:extLst>
          </p:cNvPr>
          <p:cNvSpPr/>
          <p:nvPr/>
        </p:nvSpPr>
        <p:spPr>
          <a:xfrm>
            <a:off x="2705100" y="5742432"/>
            <a:ext cx="4550664" cy="6751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38">
            <a:extLst>
              <a:ext uri="{FF2B5EF4-FFF2-40B4-BE49-F238E27FC236}">
                <a16:creationId xmlns:a16="http://schemas.microsoft.com/office/drawing/2014/main" id="{636ABA64-F571-4B71-A357-FF2FD8B7874E}"/>
              </a:ext>
            </a:extLst>
          </p:cNvPr>
          <p:cNvSpPr/>
          <p:nvPr/>
        </p:nvSpPr>
        <p:spPr>
          <a:xfrm>
            <a:off x="2705100" y="5742432"/>
            <a:ext cx="4551045" cy="675640"/>
          </a:xfrm>
          <a:custGeom>
            <a:avLst/>
            <a:gdLst/>
            <a:ahLst/>
            <a:cxnLst/>
            <a:rect l="l" t="t" r="r" b="b"/>
            <a:pathLst>
              <a:path w="4551045" h="675639">
                <a:moveTo>
                  <a:pt x="0" y="0"/>
                </a:moveTo>
                <a:lnTo>
                  <a:pt x="4213098" y="0"/>
                </a:lnTo>
                <a:lnTo>
                  <a:pt x="4550664" y="337566"/>
                </a:lnTo>
                <a:lnTo>
                  <a:pt x="4213098" y="675132"/>
                </a:lnTo>
                <a:lnTo>
                  <a:pt x="0" y="675132"/>
                </a:lnTo>
                <a:lnTo>
                  <a:pt x="337566" y="337566"/>
                </a:lnTo>
                <a:lnTo>
                  <a:pt x="0" y="0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39">
            <a:extLst>
              <a:ext uri="{FF2B5EF4-FFF2-40B4-BE49-F238E27FC236}">
                <a16:creationId xmlns:a16="http://schemas.microsoft.com/office/drawing/2014/main" id="{9606736D-D55B-481D-96E2-EDB59818DEA2}"/>
              </a:ext>
            </a:extLst>
          </p:cNvPr>
          <p:cNvSpPr txBox="1"/>
          <p:nvPr/>
        </p:nvSpPr>
        <p:spPr>
          <a:xfrm>
            <a:off x="3578478" y="5916269"/>
            <a:ext cx="2802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5" dirty="0">
                <a:latin typeface="Arial"/>
                <a:cs typeface="Arial"/>
              </a:rPr>
              <a:t>Tableau </a:t>
            </a:r>
            <a:r>
              <a:rPr sz="1800" spc="-110" dirty="0">
                <a:latin typeface="Arial"/>
                <a:cs typeface="Arial"/>
              </a:rPr>
              <a:t>For Data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Visualization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94" name="object 40">
            <a:extLst>
              <a:ext uri="{FF2B5EF4-FFF2-40B4-BE49-F238E27FC236}">
                <a16:creationId xmlns:a16="http://schemas.microsoft.com/office/drawing/2014/main" id="{CD955CC3-921F-4540-9161-7B96336F0D2D}"/>
              </a:ext>
            </a:extLst>
          </p:cNvPr>
          <p:cNvSpPr/>
          <p:nvPr/>
        </p:nvSpPr>
        <p:spPr>
          <a:xfrm>
            <a:off x="7028688" y="1929383"/>
            <a:ext cx="4671060" cy="675640"/>
          </a:xfrm>
          <a:custGeom>
            <a:avLst/>
            <a:gdLst/>
            <a:ahLst/>
            <a:cxnLst/>
            <a:rect l="l" t="t" r="r" b="b"/>
            <a:pathLst>
              <a:path w="4671059" h="675639">
                <a:moveTo>
                  <a:pt x="4333493" y="0"/>
                </a:moveTo>
                <a:lnTo>
                  <a:pt x="0" y="0"/>
                </a:lnTo>
                <a:lnTo>
                  <a:pt x="337565" y="337565"/>
                </a:lnTo>
                <a:lnTo>
                  <a:pt x="0" y="675131"/>
                </a:lnTo>
                <a:lnTo>
                  <a:pt x="4333493" y="675131"/>
                </a:lnTo>
                <a:lnTo>
                  <a:pt x="4671059" y="337565"/>
                </a:lnTo>
                <a:lnTo>
                  <a:pt x="43334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41">
            <a:extLst>
              <a:ext uri="{FF2B5EF4-FFF2-40B4-BE49-F238E27FC236}">
                <a16:creationId xmlns:a16="http://schemas.microsoft.com/office/drawing/2014/main" id="{460F0604-7832-469B-8406-0690BFF801F4}"/>
              </a:ext>
            </a:extLst>
          </p:cNvPr>
          <p:cNvSpPr/>
          <p:nvPr/>
        </p:nvSpPr>
        <p:spPr>
          <a:xfrm>
            <a:off x="7028688" y="1929383"/>
            <a:ext cx="4671060" cy="675640"/>
          </a:xfrm>
          <a:custGeom>
            <a:avLst/>
            <a:gdLst/>
            <a:ahLst/>
            <a:cxnLst/>
            <a:rect l="l" t="t" r="r" b="b"/>
            <a:pathLst>
              <a:path w="4671059" h="675639">
                <a:moveTo>
                  <a:pt x="0" y="0"/>
                </a:moveTo>
                <a:lnTo>
                  <a:pt x="4333493" y="0"/>
                </a:lnTo>
                <a:lnTo>
                  <a:pt x="4671059" y="337565"/>
                </a:lnTo>
                <a:lnTo>
                  <a:pt x="4333493" y="675131"/>
                </a:lnTo>
                <a:lnTo>
                  <a:pt x="0" y="675131"/>
                </a:lnTo>
                <a:lnTo>
                  <a:pt x="337565" y="337565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42">
            <a:extLst>
              <a:ext uri="{FF2B5EF4-FFF2-40B4-BE49-F238E27FC236}">
                <a16:creationId xmlns:a16="http://schemas.microsoft.com/office/drawing/2014/main" id="{C7937F76-46E6-4B89-8926-00A480A5283F}"/>
              </a:ext>
            </a:extLst>
          </p:cNvPr>
          <p:cNvSpPr/>
          <p:nvPr/>
        </p:nvSpPr>
        <p:spPr>
          <a:xfrm>
            <a:off x="7030211" y="2712720"/>
            <a:ext cx="4671060" cy="676910"/>
          </a:xfrm>
          <a:custGeom>
            <a:avLst/>
            <a:gdLst/>
            <a:ahLst/>
            <a:cxnLst/>
            <a:rect l="l" t="t" r="r" b="b"/>
            <a:pathLst>
              <a:path w="4671059" h="676910">
                <a:moveTo>
                  <a:pt x="4332732" y="0"/>
                </a:moveTo>
                <a:lnTo>
                  <a:pt x="0" y="0"/>
                </a:lnTo>
                <a:lnTo>
                  <a:pt x="338328" y="338327"/>
                </a:lnTo>
                <a:lnTo>
                  <a:pt x="0" y="676655"/>
                </a:lnTo>
                <a:lnTo>
                  <a:pt x="4332732" y="676655"/>
                </a:lnTo>
                <a:lnTo>
                  <a:pt x="4671060" y="338327"/>
                </a:lnTo>
                <a:lnTo>
                  <a:pt x="43327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43">
            <a:extLst>
              <a:ext uri="{FF2B5EF4-FFF2-40B4-BE49-F238E27FC236}">
                <a16:creationId xmlns:a16="http://schemas.microsoft.com/office/drawing/2014/main" id="{2EBD0F85-DA86-4E69-BFAC-A52076D224FC}"/>
              </a:ext>
            </a:extLst>
          </p:cNvPr>
          <p:cNvSpPr/>
          <p:nvPr/>
        </p:nvSpPr>
        <p:spPr>
          <a:xfrm>
            <a:off x="7030211" y="2712720"/>
            <a:ext cx="4671060" cy="676910"/>
          </a:xfrm>
          <a:custGeom>
            <a:avLst/>
            <a:gdLst/>
            <a:ahLst/>
            <a:cxnLst/>
            <a:rect l="l" t="t" r="r" b="b"/>
            <a:pathLst>
              <a:path w="4671059" h="676910">
                <a:moveTo>
                  <a:pt x="0" y="0"/>
                </a:moveTo>
                <a:lnTo>
                  <a:pt x="4332732" y="0"/>
                </a:lnTo>
                <a:lnTo>
                  <a:pt x="4671060" y="338327"/>
                </a:lnTo>
                <a:lnTo>
                  <a:pt x="4332732" y="676655"/>
                </a:lnTo>
                <a:lnTo>
                  <a:pt x="0" y="676655"/>
                </a:lnTo>
                <a:lnTo>
                  <a:pt x="338328" y="338327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44">
            <a:extLst>
              <a:ext uri="{FF2B5EF4-FFF2-40B4-BE49-F238E27FC236}">
                <a16:creationId xmlns:a16="http://schemas.microsoft.com/office/drawing/2014/main" id="{9EDEB82F-D141-40D7-BEC5-CB68CCDA85F1}"/>
              </a:ext>
            </a:extLst>
          </p:cNvPr>
          <p:cNvSpPr/>
          <p:nvPr/>
        </p:nvSpPr>
        <p:spPr>
          <a:xfrm>
            <a:off x="7042404" y="3477767"/>
            <a:ext cx="4671060" cy="676910"/>
          </a:xfrm>
          <a:custGeom>
            <a:avLst/>
            <a:gdLst/>
            <a:ahLst/>
            <a:cxnLst/>
            <a:rect l="l" t="t" r="r" b="b"/>
            <a:pathLst>
              <a:path w="4671059" h="676910">
                <a:moveTo>
                  <a:pt x="4332732" y="0"/>
                </a:moveTo>
                <a:lnTo>
                  <a:pt x="0" y="0"/>
                </a:lnTo>
                <a:lnTo>
                  <a:pt x="338327" y="338328"/>
                </a:lnTo>
                <a:lnTo>
                  <a:pt x="0" y="676656"/>
                </a:lnTo>
                <a:lnTo>
                  <a:pt x="4332732" y="676656"/>
                </a:lnTo>
                <a:lnTo>
                  <a:pt x="4671060" y="338328"/>
                </a:lnTo>
                <a:lnTo>
                  <a:pt x="43327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45">
            <a:extLst>
              <a:ext uri="{FF2B5EF4-FFF2-40B4-BE49-F238E27FC236}">
                <a16:creationId xmlns:a16="http://schemas.microsoft.com/office/drawing/2014/main" id="{40709ADA-7383-42E7-8442-8DCFD899B01E}"/>
              </a:ext>
            </a:extLst>
          </p:cNvPr>
          <p:cNvSpPr/>
          <p:nvPr/>
        </p:nvSpPr>
        <p:spPr>
          <a:xfrm>
            <a:off x="7042404" y="3477767"/>
            <a:ext cx="4671060" cy="676910"/>
          </a:xfrm>
          <a:custGeom>
            <a:avLst/>
            <a:gdLst/>
            <a:ahLst/>
            <a:cxnLst/>
            <a:rect l="l" t="t" r="r" b="b"/>
            <a:pathLst>
              <a:path w="4671059" h="676910">
                <a:moveTo>
                  <a:pt x="0" y="0"/>
                </a:moveTo>
                <a:lnTo>
                  <a:pt x="4332732" y="0"/>
                </a:lnTo>
                <a:lnTo>
                  <a:pt x="4671060" y="338328"/>
                </a:lnTo>
                <a:lnTo>
                  <a:pt x="4332732" y="676656"/>
                </a:lnTo>
                <a:lnTo>
                  <a:pt x="0" y="676656"/>
                </a:lnTo>
                <a:lnTo>
                  <a:pt x="338327" y="338328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46">
            <a:extLst>
              <a:ext uri="{FF2B5EF4-FFF2-40B4-BE49-F238E27FC236}">
                <a16:creationId xmlns:a16="http://schemas.microsoft.com/office/drawing/2014/main" id="{850529ED-519C-468E-A4A0-364094A5B8F9}"/>
              </a:ext>
            </a:extLst>
          </p:cNvPr>
          <p:cNvSpPr txBox="1"/>
          <p:nvPr/>
        </p:nvSpPr>
        <p:spPr>
          <a:xfrm>
            <a:off x="7447025" y="1876805"/>
            <a:ext cx="3718559" cy="2810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0355" indent="-287655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dirty="0">
                <a:latin typeface="Arial"/>
                <a:cs typeface="Arial"/>
              </a:rPr>
              <a:t>Investment as per industry trend</a:t>
            </a:r>
          </a:p>
          <a:p>
            <a:pPr marL="300355" indent="-28765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600" dirty="0">
                <a:latin typeface="Arial"/>
                <a:cs typeface="Arial"/>
              </a:rPr>
              <a:t>Range $ 5 - $ 15 Million</a:t>
            </a:r>
          </a:p>
          <a:p>
            <a:pPr marL="300355" indent="-28765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600" dirty="0">
                <a:latin typeface="Arial"/>
                <a:cs typeface="Arial"/>
              </a:rPr>
              <a:t>English Speaking Countries</a:t>
            </a:r>
          </a:p>
          <a:p>
            <a:pPr marL="300355" marR="15875" indent="-286385">
              <a:lnSpc>
                <a:spcPct val="100000"/>
              </a:lnSpc>
              <a:spcBef>
                <a:spcPts val="415"/>
              </a:spcBef>
              <a:buChar char="•"/>
              <a:tabLst>
                <a:tab pos="300355" algn="l"/>
                <a:tab pos="300990" algn="l"/>
              </a:tabLst>
            </a:pPr>
            <a:r>
              <a:rPr sz="1600" dirty="0">
                <a:latin typeface="Arial"/>
                <a:cs typeface="Arial"/>
              </a:rPr>
              <a:t>Correlation of data provided in  Companies, Round2 and Mapping file.</a:t>
            </a:r>
          </a:p>
          <a:p>
            <a:pPr marL="300355" indent="-286385">
              <a:lnSpc>
                <a:spcPct val="100000"/>
              </a:lnSpc>
              <a:buChar char="•"/>
              <a:tabLst>
                <a:tab pos="300355" algn="l"/>
                <a:tab pos="300990" algn="l"/>
              </a:tabLst>
            </a:pPr>
            <a:r>
              <a:rPr sz="1600" dirty="0">
                <a:latin typeface="Arial"/>
                <a:cs typeface="Arial"/>
              </a:rPr>
              <a:t>Ref: List of English Speaking Countries</a:t>
            </a:r>
          </a:p>
          <a:p>
            <a:pPr marL="311150" indent="-286385">
              <a:lnSpc>
                <a:spcPct val="100000"/>
              </a:lnSpc>
              <a:spcBef>
                <a:spcPts val="265"/>
              </a:spcBef>
              <a:buChar char="•"/>
              <a:tabLst>
                <a:tab pos="311150" algn="l"/>
                <a:tab pos="311785" algn="l"/>
              </a:tabLst>
            </a:pPr>
            <a:r>
              <a:rPr sz="1600" dirty="0">
                <a:latin typeface="Arial"/>
                <a:cs typeface="Arial"/>
              </a:rPr>
              <a:t>Covert mapping to long format</a:t>
            </a:r>
          </a:p>
          <a:p>
            <a:pPr marL="311150" indent="-286385">
              <a:lnSpc>
                <a:spcPct val="100000"/>
              </a:lnSpc>
              <a:buChar char="•"/>
              <a:tabLst>
                <a:tab pos="311150" algn="l"/>
                <a:tab pos="311785" algn="l"/>
              </a:tabLst>
            </a:pPr>
            <a:r>
              <a:rPr sz="1600" dirty="0">
                <a:latin typeface="Arial"/>
                <a:cs typeface="Arial"/>
              </a:rPr>
              <a:t>Identify the main sectors in round2</a:t>
            </a:r>
          </a:p>
          <a:p>
            <a:pPr marL="311150" indent="-286385">
              <a:lnSpc>
                <a:spcPct val="100000"/>
              </a:lnSpc>
              <a:buChar char="•"/>
              <a:tabLst>
                <a:tab pos="311150" algn="l"/>
                <a:tab pos="311785" algn="l"/>
              </a:tabLst>
            </a:pPr>
            <a:r>
              <a:rPr sz="1600" dirty="0">
                <a:latin typeface="Arial"/>
                <a:cs typeface="Arial"/>
              </a:rPr>
              <a:t>Cleaning the dirty data in mapping file</a:t>
            </a:r>
          </a:p>
        </p:txBody>
      </p:sp>
      <p:sp>
        <p:nvSpPr>
          <p:cNvPr id="101" name="object 47">
            <a:extLst>
              <a:ext uri="{FF2B5EF4-FFF2-40B4-BE49-F238E27FC236}">
                <a16:creationId xmlns:a16="http://schemas.microsoft.com/office/drawing/2014/main" id="{1FF662E8-7E51-408B-9BF2-E1B1575B99E7}"/>
              </a:ext>
            </a:extLst>
          </p:cNvPr>
          <p:cNvSpPr/>
          <p:nvPr/>
        </p:nvSpPr>
        <p:spPr>
          <a:xfrm>
            <a:off x="7043928" y="4224528"/>
            <a:ext cx="4671060" cy="675640"/>
          </a:xfrm>
          <a:custGeom>
            <a:avLst/>
            <a:gdLst/>
            <a:ahLst/>
            <a:cxnLst/>
            <a:rect l="l" t="t" r="r" b="b"/>
            <a:pathLst>
              <a:path w="4671059" h="675639">
                <a:moveTo>
                  <a:pt x="4333494" y="0"/>
                </a:moveTo>
                <a:lnTo>
                  <a:pt x="0" y="0"/>
                </a:lnTo>
                <a:lnTo>
                  <a:pt x="337566" y="337566"/>
                </a:lnTo>
                <a:lnTo>
                  <a:pt x="0" y="675132"/>
                </a:lnTo>
                <a:lnTo>
                  <a:pt x="4333494" y="675132"/>
                </a:lnTo>
                <a:lnTo>
                  <a:pt x="4671060" y="337566"/>
                </a:lnTo>
                <a:lnTo>
                  <a:pt x="43334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48">
            <a:extLst>
              <a:ext uri="{FF2B5EF4-FFF2-40B4-BE49-F238E27FC236}">
                <a16:creationId xmlns:a16="http://schemas.microsoft.com/office/drawing/2014/main" id="{39E20BF3-9D6E-44EB-BAC9-CFC2281E1252}"/>
              </a:ext>
            </a:extLst>
          </p:cNvPr>
          <p:cNvSpPr/>
          <p:nvPr/>
        </p:nvSpPr>
        <p:spPr>
          <a:xfrm>
            <a:off x="7043928" y="4224528"/>
            <a:ext cx="4671060" cy="675640"/>
          </a:xfrm>
          <a:custGeom>
            <a:avLst/>
            <a:gdLst/>
            <a:ahLst/>
            <a:cxnLst/>
            <a:rect l="l" t="t" r="r" b="b"/>
            <a:pathLst>
              <a:path w="4671059" h="675639">
                <a:moveTo>
                  <a:pt x="0" y="0"/>
                </a:moveTo>
                <a:lnTo>
                  <a:pt x="4333494" y="0"/>
                </a:lnTo>
                <a:lnTo>
                  <a:pt x="4671060" y="337566"/>
                </a:lnTo>
                <a:lnTo>
                  <a:pt x="4333494" y="675132"/>
                </a:lnTo>
                <a:lnTo>
                  <a:pt x="0" y="675132"/>
                </a:lnTo>
                <a:lnTo>
                  <a:pt x="337566" y="337566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49">
            <a:extLst>
              <a:ext uri="{FF2B5EF4-FFF2-40B4-BE49-F238E27FC236}">
                <a16:creationId xmlns:a16="http://schemas.microsoft.com/office/drawing/2014/main" id="{84D6870A-DB21-406A-BC3A-5243FD76AEF7}"/>
              </a:ext>
            </a:extLst>
          </p:cNvPr>
          <p:cNvSpPr txBox="1"/>
          <p:nvPr/>
        </p:nvSpPr>
        <p:spPr>
          <a:xfrm>
            <a:off x="7460995" y="4416678"/>
            <a:ext cx="3444241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"/>
                <a:cs typeface="Arial"/>
              </a:rPr>
              <a:t>No Data Modeling technique is </a:t>
            </a:r>
            <a:r>
              <a:rPr sz="1600" spc="-100" dirty="0">
                <a:latin typeface="Arial"/>
                <a:cs typeface="Arial"/>
              </a:rPr>
              <a:t>used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04" name="object 50">
            <a:extLst>
              <a:ext uri="{FF2B5EF4-FFF2-40B4-BE49-F238E27FC236}">
                <a16:creationId xmlns:a16="http://schemas.microsoft.com/office/drawing/2014/main" id="{09489CF7-349E-4D6D-94AB-13F7CCE2E754}"/>
              </a:ext>
            </a:extLst>
          </p:cNvPr>
          <p:cNvSpPr/>
          <p:nvPr/>
        </p:nvSpPr>
        <p:spPr>
          <a:xfrm>
            <a:off x="7034783" y="4969764"/>
            <a:ext cx="4671060" cy="675640"/>
          </a:xfrm>
          <a:custGeom>
            <a:avLst/>
            <a:gdLst/>
            <a:ahLst/>
            <a:cxnLst/>
            <a:rect l="l" t="t" r="r" b="b"/>
            <a:pathLst>
              <a:path w="4671059" h="675639">
                <a:moveTo>
                  <a:pt x="4333494" y="0"/>
                </a:moveTo>
                <a:lnTo>
                  <a:pt x="0" y="0"/>
                </a:lnTo>
                <a:lnTo>
                  <a:pt x="337566" y="337566"/>
                </a:lnTo>
                <a:lnTo>
                  <a:pt x="0" y="675132"/>
                </a:lnTo>
                <a:lnTo>
                  <a:pt x="4333494" y="675132"/>
                </a:lnTo>
                <a:lnTo>
                  <a:pt x="4671060" y="337566"/>
                </a:lnTo>
                <a:lnTo>
                  <a:pt x="43334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51">
            <a:extLst>
              <a:ext uri="{FF2B5EF4-FFF2-40B4-BE49-F238E27FC236}">
                <a16:creationId xmlns:a16="http://schemas.microsoft.com/office/drawing/2014/main" id="{1D491730-0B90-46B5-95C3-59D59469DAE9}"/>
              </a:ext>
            </a:extLst>
          </p:cNvPr>
          <p:cNvSpPr/>
          <p:nvPr/>
        </p:nvSpPr>
        <p:spPr>
          <a:xfrm>
            <a:off x="7034783" y="4969764"/>
            <a:ext cx="4671060" cy="675640"/>
          </a:xfrm>
          <a:custGeom>
            <a:avLst/>
            <a:gdLst/>
            <a:ahLst/>
            <a:cxnLst/>
            <a:rect l="l" t="t" r="r" b="b"/>
            <a:pathLst>
              <a:path w="4671059" h="675639">
                <a:moveTo>
                  <a:pt x="0" y="0"/>
                </a:moveTo>
                <a:lnTo>
                  <a:pt x="4333494" y="0"/>
                </a:lnTo>
                <a:lnTo>
                  <a:pt x="4671060" y="337566"/>
                </a:lnTo>
                <a:lnTo>
                  <a:pt x="4333494" y="675132"/>
                </a:lnTo>
                <a:lnTo>
                  <a:pt x="0" y="675132"/>
                </a:lnTo>
                <a:lnTo>
                  <a:pt x="337566" y="337566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52">
            <a:extLst>
              <a:ext uri="{FF2B5EF4-FFF2-40B4-BE49-F238E27FC236}">
                <a16:creationId xmlns:a16="http://schemas.microsoft.com/office/drawing/2014/main" id="{EB5C1C11-6D44-4376-83A3-55E3A393D019}"/>
              </a:ext>
            </a:extLst>
          </p:cNvPr>
          <p:cNvSpPr txBox="1"/>
          <p:nvPr/>
        </p:nvSpPr>
        <p:spPr>
          <a:xfrm>
            <a:off x="7453120" y="4917440"/>
            <a:ext cx="3827907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latin typeface="Arial"/>
                <a:cs typeface="Arial"/>
              </a:rPr>
              <a:t>Subsets or filters</a:t>
            </a: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latin typeface="Arial"/>
                <a:cs typeface="Arial"/>
              </a:rPr>
              <a:t>Group the dimension attributes</a:t>
            </a: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latin typeface="Arial"/>
                <a:cs typeface="Arial"/>
              </a:rPr>
              <a:t>Aggregate on fact / measure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attributes</a:t>
            </a:r>
          </a:p>
        </p:txBody>
      </p:sp>
      <p:sp>
        <p:nvSpPr>
          <p:cNvPr id="107" name="object 53">
            <a:extLst>
              <a:ext uri="{FF2B5EF4-FFF2-40B4-BE49-F238E27FC236}">
                <a16:creationId xmlns:a16="http://schemas.microsoft.com/office/drawing/2014/main" id="{B61074D3-44E2-4756-AE89-4B14E78F9CE8}"/>
              </a:ext>
            </a:extLst>
          </p:cNvPr>
          <p:cNvSpPr/>
          <p:nvPr/>
        </p:nvSpPr>
        <p:spPr>
          <a:xfrm>
            <a:off x="7054595" y="5734811"/>
            <a:ext cx="4671060" cy="675640"/>
          </a:xfrm>
          <a:custGeom>
            <a:avLst/>
            <a:gdLst/>
            <a:ahLst/>
            <a:cxnLst/>
            <a:rect l="l" t="t" r="r" b="b"/>
            <a:pathLst>
              <a:path w="4671059" h="675639">
                <a:moveTo>
                  <a:pt x="4333494" y="0"/>
                </a:moveTo>
                <a:lnTo>
                  <a:pt x="0" y="0"/>
                </a:lnTo>
                <a:lnTo>
                  <a:pt x="337565" y="337566"/>
                </a:lnTo>
                <a:lnTo>
                  <a:pt x="0" y="675132"/>
                </a:lnTo>
                <a:lnTo>
                  <a:pt x="4333494" y="675132"/>
                </a:lnTo>
                <a:lnTo>
                  <a:pt x="4671059" y="337566"/>
                </a:lnTo>
                <a:lnTo>
                  <a:pt x="43334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54">
            <a:extLst>
              <a:ext uri="{FF2B5EF4-FFF2-40B4-BE49-F238E27FC236}">
                <a16:creationId xmlns:a16="http://schemas.microsoft.com/office/drawing/2014/main" id="{DFC7E53D-5DE6-445E-892D-450EC8E3506F}"/>
              </a:ext>
            </a:extLst>
          </p:cNvPr>
          <p:cNvSpPr/>
          <p:nvPr/>
        </p:nvSpPr>
        <p:spPr>
          <a:xfrm>
            <a:off x="7054595" y="5734811"/>
            <a:ext cx="4671060" cy="675640"/>
          </a:xfrm>
          <a:custGeom>
            <a:avLst/>
            <a:gdLst/>
            <a:ahLst/>
            <a:cxnLst/>
            <a:rect l="l" t="t" r="r" b="b"/>
            <a:pathLst>
              <a:path w="4671059" h="675639">
                <a:moveTo>
                  <a:pt x="0" y="0"/>
                </a:moveTo>
                <a:lnTo>
                  <a:pt x="4333494" y="0"/>
                </a:lnTo>
                <a:lnTo>
                  <a:pt x="4671059" y="337566"/>
                </a:lnTo>
                <a:lnTo>
                  <a:pt x="4333494" y="675132"/>
                </a:lnTo>
                <a:lnTo>
                  <a:pt x="0" y="675132"/>
                </a:lnTo>
                <a:lnTo>
                  <a:pt x="337565" y="337566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55">
            <a:extLst>
              <a:ext uri="{FF2B5EF4-FFF2-40B4-BE49-F238E27FC236}">
                <a16:creationId xmlns:a16="http://schemas.microsoft.com/office/drawing/2014/main" id="{BD6E55FA-3BFF-478B-8080-0D4368C51F66}"/>
              </a:ext>
            </a:extLst>
          </p:cNvPr>
          <p:cNvSpPr txBox="1"/>
          <p:nvPr/>
        </p:nvSpPr>
        <p:spPr>
          <a:xfrm>
            <a:off x="7471917" y="5926328"/>
            <a:ext cx="4133342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latin typeface="Arial"/>
                <a:cs typeface="Arial"/>
              </a:rPr>
              <a:t>Publish Analysis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897996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25880"/>
            <a:ext cx="5774436" cy="2688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78067" y="1251203"/>
            <a:ext cx="6009132" cy="24719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352" y="4038600"/>
            <a:ext cx="5657088" cy="26029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69635" y="3901438"/>
            <a:ext cx="6417564" cy="28300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7809" y="332362"/>
            <a:ext cx="9643441" cy="780983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400" b="1" dirty="0"/>
              <a:t>Analysis to identify best </a:t>
            </a:r>
            <a:r>
              <a:rPr sz="2400" b="1" spc="-5" dirty="0"/>
              <a:t>investment </a:t>
            </a:r>
            <a:r>
              <a:rPr sz="2400" b="1" spc="-45" dirty="0"/>
              <a:t>Type </a:t>
            </a:r>
            <a:r>
              <a:rPr sz="2400" b="1" dirty="0"/>
              <a:t>and</a:t>
            </a:r>
            <a:r>
              <a:rPr sz="2400" b="1" spc="-90" dirty="0"/>
              <a:t> </a:t>
            </a:r>
            <a:r>
              <a:rPr sz="2400" b="1" dirty="0"/>
              <a:t>Country</a:t>
            </a: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600" dirty="0">
                <a:latin typeface="Arial"/>
                <a:cs typeface="Arial"/>
              </a:rPr>
              <a:t>Slicing technique and aggregate function is used to identify the recommended countries f</a:t>
            </a:r>
            <a:r>
              <a:rPr sz="1600" spc="-10" dirty="0">
                <a:latin typeface="Arial"/>
                <a:cs typeface="Arial"/>
              </a:rPr>
              <a:t>or</a:t>
            </a:r>
            <a:r>
              <a:rPr sz="1600" spc="-235" dirty="0">
                <a:latin typeface="Arial"/>
                <a:cs typeface="Arial"/>
              </a:rPr>
              <a:t> </a:t>
            </a:r>
            <a:r>
              <a:rPr sz="1600" spc="-120" dirty="0">
                <a:latin typeface="Arial"/>
                <a:cs typeface="Arial"/>
              </a:rPr>
              <a:t>Spark Funds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4055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32332"/>
            <a:ext cx="6259068" cy="2075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0" y="2871216"/>
            <a:ext cx="5928359" cy="21869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200" y="4535422"/>
            <a:ext cx="5783580" cy="2196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5531" y="612512"/>
            <a:ext cx="11357112" cy="3590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2740"/>
              </a:lnSpc>
              <a:spcBef>
                <a:spcPts val="100"/>
              </a:spcBef>
            </a:pPr>
            <a:r>
              <a:rPr sz="2400" b="1" dirty="0"/>
              <a:t>Analysis to identify best sectors in </a:t>
            </a:r>
            <a:r>
              <a:rPr sz="2400" b="1" spc="-5" dirty="0"/>
              <a:t>recommended </a:t>
            </a:r>
            <a:r>
              <a:rPr sz="2400" b="1" dirty="0"/>
              <a:t>countries </a:t>
            </a:r>
            <a:r>
              <a:rPr sz="2400" b="1" spc="-5" dirty="0"/>
              <a:t>for</a:t>
            </a:r>
            <a:r>
              <a:rPr sz="2400" b="1" spc="-165" dirty="0"/>
              <a:t> </a:t>
            </a:r>
            <a:r>
              <a:rPr sz="2400" b="1" spc="-40" dirty="0"/>
              <a:t>Venture</a:t>
            </a:r>
            <a:r>
              <a:rPr lang="en-US" sz="2400" b="1" spc="-40" dirty="0"/>
              <a:t> Investment</a:t>
            </a:r>
            <a:endParaRPr sz="2400" b="1" spc="-40" dirty="0"/>
          </a:p>
        </p:txBody>
      </p:sp>
      <p:sp>
        <p:nvSpPr>
          <p:cNvPr id="6" name="object 6"/>
          <p:cNvSpPr/>
          <p:nvPr/>
        </p:nvSpPr>
        <p:spPr>
          <a:xfrm>
            <a:off x="5859779" y="1394460"/>
            <a:ext cx="6062472" cy="13106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200" y="3124200"/>
            <a:ext cx="6528816" cy="14112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23203" y="5201411"/>
            <a:ext cx="6062472" cy="14097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6047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511" y="401857"/>
            <a:ext cx="11144367" cy="387927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156585" marR="5080" indent="-3144520">
              <a:lnSpc>
                <a:spcPts val="2590"/>
              </a:lnSpc>
              <a:spcBef>
                <a:spcPts val="425"/>
              </a:spcBef>
            </a:pPr>
            <a:r>
              <a:rPr sz="2000" b="1" dirty="0"/>
              <a:t>Analysis to identify best </a:t>
            </a:r>
            <a:r>
              <a:rPr sz="2000" b="1" spc="-5" dirty="0"/>
              <a:t>companies </a:t>
            </a:r>
            <a:r>
              <a:rPr sz="2000" b="1" dirty="0"/>
              <a:t>in </a:t>
            </a:r>
            <a:r>
              <a:rPr sz="2000" b="1" spc="-5" dirty="0"/>
              <a:t>recommended </a:t>
            </a:r>
            <a:r>
              <a:rPr sz="2000" b="1" dirty="0"/>
              <a:t>sectors and</a:t>
            </a:r>
            <a:r>
              <a:rPr sz="2000" b="1" spc="-120" dirty="0"/>
              <a:t> </a:t>
            </a:r>
            <a:r>
              <a:rPr sz="2000" b="1" dirty="0"/>
              <a:t>countries  for </a:t>
            </a:r>
            <a:r>
              <a:rPr sz="2000" b="1" spc="-40" dirty="0"/>
              <a:t>Venture</a:t>
            </a:r>
            <a:r>
              <a:rPr sz="2000" b="1" spc="-70" dirty="0"/>
              <a:t> </a:t>
            </a:r>
            <a:r>
              <a:rPr sz="2000" b="1" spc="-5" dirty="0"/>
              <a:t>Investment</a:t>
            </a:r>
          </a:p>
        </p:txBody>
      </p:sp>
      <p:sp>
        <p:nvSpPr>
          <p:cNvPr id="3" name="object 3"/>
          <p:cNvSpPr/>
          <p:nvPr/>
        </p:nvSpPr>
        <p:spPr>
          <a:xfrm>
            <a:off x="8220456" y="1508760"/>
            <a:ext cx="3749040" cy="2287905"/>
          </a:xfrm>
          <a:custGeom>
            <a:avLst/>
            <a:gdLst/>
            <a:ahLst/>
            <a:cxnLst/>
            <a:rect l="l" t="t" r="r" b="b"/>
            <a:pathLst>
              <a:path w="3749040" h="2287904">
                <a:moveTo>
                  <a:pt x="0" y="381253"/>
                </a:moveTo>
                <a:lnTo>
                  <a:pt x="2970" y="333429"/>
                </a:lnTo>
                <a:lnTo>
                  <a:pt x="11643" y="287377"/>
                </a:lnTo>
                <a:lnTo>
                  <a:pt x="25662" y="243456"/>
                </a:lnTo>
                <a:lnTo>
                  <a:pt x="44668" y="202022"/>
                </a:lnTo>
                <a:lnTo>
                  <a:pt x="68306" y="163433"/>
                </a:lnTo>
                <a:lnTo>
                  <a:pt x="96218" y="128045"/>
                </a:lnTo>
                <a:lnTo>
                  <a:pt x="128045" y="96218"/>
                </a:lnTo>
                <a:lnTo>
                  <a:pt x="163433" y="68306"/>
                </a:lnTo>
                <a:lnTo>
                  <a:pt x="202022" y="44668"/>
                </a:lnTo>
                <a:lnTo>
                  <a:pt x="243456" y="25662"/>
                </a:lnTo>
                <a:lnTo>
                  <a:pt x="287377" y="11643"/>
                </a:lnTo>
                <a:lnTo>
                  <a:pt x="333429" y="2970"/>
                </a:lnTo>
                <a:lnTo>
                  <a:pt x="381253" y="0"/>
                </a:lnTo>
                <a:lnTo>
                  <a:pt x="3367786" y="0"/>
                </a:lnTo>
                <a:lnTo>
                  <a:pt x="3415610" y="2970"/>
                </a:lnTo>
                <a:lnTo>
                  <a:pt x="3461662" y="11643"/>
                </a:lnTo>
                <a:lnTo>
                  <a:pt x="3505583" y="25662"/>
                </a:lnTo>
                <a:lnTo>
                  <a:pt x="3547017" y="44668"/>
                </a:lnTo>
                <a:lnTo>
                  <a:pt x="3585606" y="68306"/>
                </a:lnTo>
                <a:lnTo>
                  <a:pt x="3620994" y="96218"/>
                </a:lnTo>
                <a:lnTo>
                  <a:pt x="3652821" y="128045"/>
                </a:lnTo>
                <a:lnTo>
                  <a:pt x="3680733" y="163433"/>
                </a:lnTo>
                <a:lnTo>
                  <a:pt x="3704371" y="202022"/>
                </a:lnTo>
                <a:lnTo>
                  <a:pt x="3723377" y="243456"/>
                </a:lnTo>
                <a:lnTo>
                  <a:pt x="3737396" y="287377"/>
                </a:lnTo>
                <a:lnTo>
                  <a:pt x="3746069" y="333429"/>
                </a:lnTo>
                <a:lnTo>
                  <a:pt x="3749040" y="381253"/>
                </a:lnTo>
                <a:lnTo>
                  <a:pt x="3749040" y="1906269"/>
                </a:lnTo>
                <a:lnTo>
                  <a:pt x="3746069" y="1954094"/>
                </a:lnTo>
                <a:lnTo>
                  <a:pt x="3737396" y="2000146"/>
                </a:lnTo>
                <a:lnTo>
                  <a:pt x="3723377" y="2044067"/>
                </a:lnTo>
                <a:lnTo>
                  <a:pt x="3704371" y="2085501"/>
                </a:lnTo>
                <a:lnTo>
                  <a:pt x="3680733" y="2124090"/>
                </a:lnTo>
                <a:lnTo>
                  <a:pt x="3652821" y="2159478"/>
                </a:lnTo>
                <a:lnTo>
                  <a:pt x="3620994" y="2191305"/>
                </a:lnTo>
                <a:lnTo>
                  <a:pt x="3585606" y="2219217"/>
                </a:lnTo>
                <a:lnTo>
                  <a:pt x="3547017" y="2242855"/>
                </a:lnTo>
                <a:lnTo>
                  <a:pt x="3505583" y="2261861"/>
                </a:lnTo>
                <a:lnTo>
                  <a:pt x="3461662" y="2275880"/>
                </a:lnTo>
                <a:lnTo>
                  <a:pt x="3415610" y="2284553"/>
                </a:lnTo>
                <a:lnTo>
                  <a:pt x="3367786" y="2287523"/>
                </a:lnTo>
                <a:lnTo>
                  <a:pt x="381253" y="2287523"/>
                </a:lnTo>
                <a:lnTo>
                  <a:pt x="333429" y="2284553"/>
                </a:lnTo>
                <a:lnTo>
                  <a:pt x="287377" y="2275880"/>
                </a:lnTo>
                <a:lnTo>
                  <a:pt x="243456" y="2261861"/>
                </a:lnTo>
                <a:lnTo>
                  <a:pt x="202022" y="2242855"/>
                </a:lnTo>
                <a:lnTo>
                  <a:pt x="163433" y="2219217"/>
                </a:lnTo>
                <a:lnTo>
                  <a:pt x="128045" y="2191305"/>
                </a:lnTo>
                <a:lnTo>
                  <a:pt x="96218" y="2159478"/>
                </a:lnTo>
                <a:lnTo>
                  <a:pt x="68306" y="2124090"/>
                </a:lnTo>
                <a:lnTo>
                  <a:pt x="44668" y="2085501"/>
                </a:lnTo>
                <a:lnTo>
                  <a:pt x="25662" y="2044067"/>
                </a:lnTo>
                <a:lnTo>
                  <a:pt x="11643" y="2000146"/>
                </a:lnTo>
                <a:lnTo>
                  <a:pt x="2970" y="1954094"/>
                </a:lnTo>
                <a:lnTo>
                  <a:pt x="0" y="1906269"/>
                </a:lnTo>
                <a:lnTo>
                  <a:pt x="0" y="381253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11718" y="2094738"/>
            <a:ext cx="3351529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0" dirty="0">
                <a:latin typeface="Arial"/>
                <a:cs typeface="Arial"/>
              </a:rPr>
              <a:t>“Others” </a:t>
            </a:r>
            <a:r>
              <a:rPr sz="1400" spc="-70" dirty="0">
                <a:latin typeface="Arial"/>
                <a:cs typeface="Arial"/>
              </a:rPr>
              <a:t>is </a:t>
            </a:r>
            <a:r>
              <a:rPr sz="1400" spc="-20" dirty="0">
                <a:latin typeface="Arial"/>
                <a:cs typeface="Arial"/>
              </a:rPr>
              <a:t>the Most </a:t>
            </a:r>
            <a:r>
              <a:rPr sz="1400" spc="-65" dirty="0">
                <a:latin typeface="Arial"/>
                <a:cs typeface="Arial"/>
              </a:rPr>
              <a:t>recommended </a:t>
            </a:r>
            <a:r>
              <a:rPr sz="1400" spc="-75" dirty="0">
                <a:latin typeface="Arial"/>
                <a:cs typeface="Arial"/>
              </a:rPr>
              <a:t>Sector</a:t>
            </a:r>
            <a:r>
              <a:rPr sz="1400" spc="-2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for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0" dirty="0">
                <a:latin typeface="Arial"/>
                <a:cs typeface="Arial"/>
              </a:rPr>
              <a:t>Investment </a:t>
            </a:r>
            <a:r>
              <a:rPr sz="1400" spc="-110" dirty="0">
                <a:latin typeface="Arial"/>
                <a:cs typeface="Arial"/>
              </a:rPr>
              <a:t>Type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Venture.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97790">
              <a:lnSpc>
                <a:spcPct val="100000"/>
              </a:lnSpc>
            </a:pPr>
            <a:r>
              <a:rPr sz="1400" spc="-110" dirty="0">
                <a:latin typeface="Arial"/>
                <a:cs typeface="Arial"/>
              </a:rPr>
              <a:t>These </a:t>
            </a:r>
            <a:r>
              <a:rPr sz="1400" spc="-65" dirty="0">
                <a:latin typeface="Arial"/>
                <a:cs typeface="Arial"/>
              </a:rPr>
              <a:t>are </a:t>
            </a:r>
            <a:r>
              <a:rPr sz="1400" spc="-20" dirty="0">
                <a:latin typeface="Arial"/>
                <a:cs typeface="Arial"/>
              </a:rPr>
              <a:t>identified </a:t>
            </a:r>
            <a:r>
              <a:rPr sz="1400" spc="-130" dirty="0">
                <a:latin typeface="Arial"/>
                <a:cs typeface="Arial"/>
              </a:rPr>
              <a:t>as </a:t>
            </a:r>
            <a:r>
              <a:rPr sz="1400" spc="-10" dirty="0">
                <a:latin typeface="Arial"/>
                <a:cs typeface="Arial"/>
              </a:rPr>
              <a:t>top </a:t>
            </a:r>
            <a:r>
              <a:rPr sz="1400" spc="5" dirty="0">
                <a:latin typeface="Arial"/>
                <a:cs typeface="Arial"/>
              </a:rPr>
              <a:t>two </a:t>
            </a:r>
            <a:r>
              <a:rPr sz="1400" spc="-75" dirty="0">
                <a:latin typeface="Arial"/>
                <a:cs typeface="Arial"/>
              </a:rPr>
              <a:t>companies</a:t>
            </a:r>
            <a:r>
              <a:rPr sz="1400" spc="-16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in  </a:t>
            </a:r>
            <a:r>
              <a:rPr sz="1400" spc="-90" dirty="0">
                <a:latin typeface="Arial"/>
                <a:cs typeface="Arial"/>
              </a:rPr>
              <a:t>each </a:t>
            </a:r>
            <a:r>
              <a:rPr sz="1400" spc="-65" dirty="0">
                <a:latin typeface="Arial"/>
                <a:cs typeface="Arial"/>
              </a:rPr>
              <a:t>recommended </a:t>
            </a:r>
            <a:r>
              <a:rPr sz="1400" spc="-50" dirty="0">
                <a:latin typeface="Arial"/>
                <a:cs typeface="Arial"/>
              </a:rPr>
              <a:t>region </a:t>
            </a:r>
            <a:r>
              <a:rPr sz="1400" spc="-5" dirty="0">
                <a:latin typeface="Arial"/>
                <a:cs typeface="Arial"/>
              </a:rPr>
              <a:t>for </a:t>
            </a:r>
            <a:r>
              <a:rPr sz="1400" spc="-30" dirty="0">
                <a:latin typeface="Arial"/>
                <a:cs typeface="Arial"/>
              </a:rPr>
              <a:t>this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sector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3631" y="4221479"/>
            <a:ext cx="3515995" cy="2522220"/>
          </a:xfrm>
          <a:custGeom>
            <a:avLst/>
            <a:gdLst/>
            <a:ahLst/>
            <a:cxnLst/>
            <a:rect l="l" t="t" r="r" b="b"/>
            <a:pathLst>
              <a:path w="3515995" h="2522220">
                <a:moveTo>
                  <a:pt x="0" y="420370"/>
                </a:moveTo>
                <a:lnTo>
                  <a:pt x="2828" y="371347"/>
                </a:lnTo>
                <a:lnTo>
                  <a:pt x="11102" y="323985"/>
                </a:lnTo>
                <a:lnTo>
                  <a:pt x="24507" y="278599"/>
                </a:lnTo>
                <a:lnTo>
                  <a:pt x="42728" y="235505"/>
                </a:lnTo>
                <a:lnTo>
                  <a:pt x="65449" y="195018"/>
                </a:lnTo>
                <a:lnTo>
                  <a:pt x="92354" y="157453"/>
                </a:lnTo>
                <a:lnTo>
                  <a:pt x="123128" y="123126"/>
                </a:lnTo>
                <a:lnTo>
                  <a:pt x="157455" y="92353"/>
                </a:lnTo>
                <a:lnTo>
                  <a:pt x="195021" y="65448"/>
                </a:lnTo>
                <a:lnTo>
                  <a:pt x="235510" y="42728"/>
                </a:lnTo>
                <a:lnTo>
                  <a:pt x="278605" y="24507"/>
                </a:lnTo>
                <a:lnTo>
                  <a:pt x="323993" y="11102"/>
                </a:lnTo>
                <a:lnTo>
                  <a:pt x="371357" y="2828"/>
                </a:lnTo>
                <a:lnTo>
                  <a:pt x="420382" y="0"/>
                </a:lnTo>
                <a:lnTo>
                  <a:pt x="3095498" y="0"/>
                </a:lnTo>
                <a:lnTo>
                  <a:pt x="3144520" y="2828"/>
                </a:lnTo>
                <a:lnTo>
                  <a:pt x="3191882" y="11102"/>
                </a:lnTo>
                <a:lnTo>
                  <a:pt x="3237268" y="24507"/>
                </a:lnTo>
                <a:lnTo>
                  <a:pt x="3280362" y="42728"/>
                </a:lnTo>
                <a:lnTo>
                  <a:pt x="3320849" y="65448"/>
                </a:lnTo>
                <a:lnTo>
                  <a:pt x="3358414" y="92353"/>
                </a:lnTo>
                <a:lnTo>
                  <a:pt x="3392741" y="123126"/>
                </a:lnTo>
                <a:lnTo>
                  <a:pt x="3423514" y="157453"/>
                </a:lnTo>
                <a:lnTo>
                  <a:pt x="3450419" y="195018"/>
                </a:lnTo>
                <a:lnTo>
                  <a:pt x="3473139" y="235505"/>
                </a:lnTo>
                <a:lnTo>
                  <a:pt x="3491360" y="278599"/>
                </a:lnTo>
                <a:lnTo>
                  <a:pt x="3504765" y="323985"/>
                </a:lnTo>
                <a:lnTo>
                  <a:pt x="3513039" y="371347"/>
                </a:lnTo>
                <a:lnTo>
                  <a:pt x="3515867" y="420370"/>
                </a:lnTo>
                <a:lnTo>
                  <a:pt x="3515867" y="2101837"/>
                </a:lnTo>
                <a:lnTo>
                  <a:pt x="3513039" y="2150862"/>
                </a:lnTo>
                <a:lnTo>
                  <a:pt x="3504765" y="2198226"/>
                </a:lnTo>
                <a:lnTo>
                  <a:pt x="3491360" y="2243614"/>
                </a:lnTo>
                <a:lnTo>
                  <a:pt x="3473139" y="2286709"/>
                </a:lnTo>
                <a:lnTo>
                  <a:pt x="3450419" y="2327198"/>
                </a:lnTo>
                <a:lnTo>
                  <a:pt x="3423514" y="2364763"/>
                </a:lnTo>
                <a:lnTo>
                  <a:pt x="3392741" y="2399091"/>
                </a:lnTo>
                <a:lnTo>
                  <a:pt x="3358414" y="2429865"/>
                </a:lnTo>
                <a:lnTo>
                  <a:pt x="3320849" y="2456770"/>
                </a:lnTo>
                <a:lnTo>
                  <a:pt x="3280362" y="2479490"/>
                </a:lnTo>
                <a:lnTo>
                  <a:pt x="3237268" y="2497710"/>
                </a:lnTo>
                <a:lnTo>
                  <a:pt x="3191882" y="2511116"/>
                </a:lnTo>
                <a:lnTo>
                  <a:pt x="3144520" y="2519390"/>
                </a:lnTo>
                <a:lnTo>
                  <a:pt x="3095498" y="2522218"/>
                </a:lnTo>
                <a:lnTo>
                  <a:pt x="420382" y="2522218"/>
                </a:lnTo>
                <a:lnTo>
                  <a:pt x="371357" y="2519390"/>
                </a:lnTo>
                <a:lnTo>
                  <a:pt x="323993" y="2511116"/>
                </a:lnTo>
                <a:lnTo>
                  <a:pt x="278605" y="2497710"/>
                </a:lnTo>
                <a:lnTo>
                  <a:pt x="235510" y="2479490"/>
                </a:lnTo>
                <a:lnTo>
                  <a:pt x="195021" y="2456770"/>
                </a:lnTo>
                <a:lnTo>
                  <a:pt x="157455" y="2429865"/>
                </a:lnTo>
                <a:lnTo>
                  <a:pt x="123128" y="2399091"/>
                </a:lnTo>
                <a:lnTo>
                  <a:pt x="92354" y="2364763"/>
                </a:lnTo>
                <a:lnTo>
                  <a:pt x="65449" y="2327198"/>
                </a:lnTo>
                <a:lnTo>
                  <a:pt x="42728" y="2286709"/>
                </a:lnTo>
                <a:lnTo>
                  <a:pt x="24507" y="2243614"/>
                </a:lnTo>
                <a:lnTo>
                  <a:pt x="11102" y="2198226"/>
                </a:lnTo>
                <a:lnTo>
                  <a:pt x="2828" y="2150862"/>
                </a:lnTo>
                <a:lnTo>
                  <a:pt x="0" y="2101837"/>
                </a:lnTo>
                <a:lnTo>
                  <a:pt x="0" y="42037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05511" y="4605909"/>
            <a:ext cx="3082925" cy="1733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60" dirty="0">
                <a:latin typeface="Arial"/>
                <a:cs typeface="Arial"/>
              </a:rPr>
              <a:t>“Social, </a:t>
            </a:r>
            <a:r>
              <a:rPr sz="1400" spc="-85" dirty="0">
                <a:latin typeface="Arial"/>
                <a:cs typeface="Arial"/>
              </a:rPr>
              <a:t>Finance,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Analytics,</a:t>
            </a:r>
            <a:endParaRPr sz="1400">
              <a:latin typeface="Arial"/>
              <a:cs typeface="Arial"/>
            </a:endParaRPr>
          </a:p>
          <a:p>
            <a:pPr marL="12700" marR="26670">
              <a:lnSpc>
                <a:spcPct val="100000"/>
              </a:lnSpc>
            </a:pPr>
            <a:r>
              <a:rPr sz="1400" spc="-30" dirty="0">
                <a:latin typeface="Arial"/>
                <a:cs typeface="Arial"/>
              </a:rPr>
              <a:t>Advertisement” </a:t>
            </a:r>
            <a:r>
              <a:rPr sz="1400" spc="-70" dirty="0">
                <a:latin typeface="Arial"/>
                <a:cs typeface="Arial"/>
              </a:rPr>
              <a:t>is </a:t>
            </a:r>
            <a:r>
              <a:rPr sz="1400" spc="-20" dirty="0">
                <a:latin typeface="Arial"/>
                <a:cs typeface="Arial"/>
              </a:rPr>
              <a:t>the </a:t>
            </a:r>
            <a:r>
              <a:rPr sz="1400" spc="-85" dirty="0">
                <a:latin typeface="Arial"/>
                <a:cs typeface="Arial"/>
              </a:rPr>
              <a:t>second </a:t>
            </a:r>
            <a:r>
              <a:rPr sz="1400" spc="-45" dirty="0">
                <a:latin typeface="Arial"/>
                <a:cs typeface="Arial"/>
              </a:rPr>
              <a:t>most  </a:t>
            </a:r>
            <a:r>
              <a:rPr sz="1400" spc="-60" dirty="0">
                <a:latin typeface="Arial"/>
                <a:cs typeface="Arial"/>
              </a:rPr>
              <a:t>recommended </a:t>
            </a:r>
            <a:r>
              <a:rPr sz="1400" spc="-75" dirty="0">
                <a:latin typeface="Arial"/>
                <a:cs typeface="Arial"/>
              </a:rPr>
              <a:t>Sector </a:t>
            </a:r>
            <a:r>
              <a:rPr sz="1400" spc="-5" dirty="0">
                <a:latin typeface="Arial"/>
                <a:cs typeface="Arial"/>
              </a:rPr>
              <a:t>for </a:t>
            </a:r>
            <a:r>
              <a:rPr sz="1400" spc="-50" dirty="0">
                <a:latin typeface="Arial"/>
                <a:cs typeface="Arial"/>
              </a:rPr>
              <a:t>Investment</a:t>
            </a:r>
            <a:r>
              <a:rPr sz="1400" spc="-225" dirty="0">
                <a:latin typeface="Arial"/>
                <a:cs typeface="Arial"/>
              </a:rPr>
              <a:t> </a:t>
            </a:r>
            <a:r>
              <a:rPr sz="1400" spc="-110" dirty="0">
                <a:latin typeface="Arial"/>
                <a:cs typeface="Arial"/>
              </a:rPr>
              <a:t>Type  </a:t>
            </a:r>
            <a:r>
              <a:rPr sz="1400" spc="-60" dirty="0">
                <a:latin typeface="Arial"/>
                <a:cs typeface="Arial"/>
              </a:rPr>
              <a:t>Venture.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400" spc="-110" dirty="0">
                <a:latin typeface="Arial"/>
                <a:cs typeface="Arial"/>
              </a:rPr>
              <a:t>These </a:t>
            </a:r>
            <a:r>
              <a:rPr sz="1400" spc="-65" dirty="0">
                <a:latin typeface="Arial"/>
                <a:cs typeface="Arial"/>
              </a:rPr>
              <a:t>are </a:t>
            </a:r>
            <a:r>
              <a:rPr sz="1400" spc="-20" dirty="0">
                <a:latin typeface="Arial"/>
                <a:cs typeface="Arial"/>
              </a:rPr>
              <a:t>identified </a:t>
            </a:r>
            <a:r>
              <a:rPr sz="1400" spc="-130" dirty="0">
                <a:latin typeface="Arial"/>
                <a:cs typeface="Arial"/>
              </a:rPr>
              <a:t>as </a:t>
            </a:r>
            <a:r>
              <a:rPr sz="1400" spc="-10" dirty="0">
                <a:latin typeface="Arial"/>
                <a:cs typeface="Arial"/>
              </a:rPr>
              <a:t>top </a:t>
            </a:r>
            <a:r>
              <a:rPr sz="1400" spc="5" dirty="0">
                <a:latin typeface="Arial"/>
                <a:cs typeface="Arial"/>
              </a:rPr>
              <a:t>two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-75" dirty="0">
                <a:latin typeface="Arial"/>
                <a:cs typeface="Arial"/>
              </a:rPr>
              <a:t>companies  </a:t>
            </a:r>
            <a:r>
              <a:rPr sz="1400" spc="-15" dirty="0">
                <a:latin typeface="Arial"/>
                <a:cs typeface="Arial"/>
              </a:rPr>
              <a:t>in </a:t>
            </a:r>
            <a:r>
              <a:rPr sz="1400" spc="-90" dirty="0">
                <a:latin typeface="Arial"/>
                <a:cs typeface="Arial"/>
              </a:rPr>
              <a:t>each </a:t>
            </a:r>
            <a:r>
              <a:rPr sz="1400" spc="-65" dirty="0">
                <a:latin typeface="Arial"/>
                <a:cs typeface="Arial"/>
              </a:rPr>
              <a:t>recommended </a:t>
            </a:r>
            <a:r>
              <a:rPr sz="1400" spc="-50" dirty="0">
                <a:latin typeface="Arial"/>
                <a:cs typeface="Arial"/>
              </a:rPr>
              <a:t>region </a:t>
            </a:r>
            <a:r>
              <a:rPr sz="1400" spc="-5" dirty="0">
                <a:latin typeface="Arial"/>
                <a:cs typeface="Arial"/>
              </a:rPr>
              <a:t>for </a:t>
            </a:r>
            <a:r>
              <a:rPr sz="1400" spc="-30" dirty="0">
                <a:latin typeface="Arial"/>
                <a:cs typeface="Arial"/>
              </a:rPr>
              <a:t>this  </a:t>
            </a:r>
            <a:r>
              <a:rPr sz="1400" spc="-55" dirty="0">
                <a:latin typeface="Arial"/>
                <a:cs typeface="Arial"/>
              </a:rPr>
              <a:t>sector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1190244"/>
            <a:ext cx="8072628" cy="2767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80103" y="3925822"/>
            <a:ext cx="7856220" cy="28468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8347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" y="269666"/>
            <a:ext cx="11478702" cy="721351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030095" marR="5080" indent="-2024380">
              <a:lnSpc>
                <a:spcPts val="2590"/>
              </a:lnSpc>
              <a:spcBef>
                <a:spcPts val="425"/>
              </a:spcBef>
            </a:pPr>
            <a:r>
              <a:rPr sz="2400" b="1" spc="-5" dirty="0"/>
              <a:t>Plot </a:t>
            </a:r>
            <a:r>
              <a:rPr sz="2400" b="1" dirty="0"/>
              <a:t>depicting fraction </a:t>
            </a:r>
            <a:r>
              <a:rPr sz="2400" b="1" spc="-5" dirty="0"/>
              <a:t>of </a:t>
            </a:r>
            <a:r>
              <a:rPr sz="2400" b="1" dirty="0"/>
              <a:t>total </a:t>
            </a:r>
            <a:r>
              <a:rPr sz="2400" b="1" spc="-5" dirty="0"/>
              <a:t>investment along with </a:t>
            </a:r>
            <a:r>
              <a:rPr sz="2400" b="1" dirty="0"/>
              <a:t>value of</a:t>
            </a:r>
            <a:r>
              <a:rPr sz="2400" b="1" spc="-110" dirty="0"/>
              <a:t> </a:t>
            </a:r>
            <a:r>
              <a:rPr sz="2400" b="1" dirty="0"/>
              <a:t>average  </a:t>
            </a:r>
            <a:r>
              <a:rPr sz="2400" b="1" spc="-5" dirty="0"/>
              <a:t>investment </a:t>
            </a:r>
            <a:r>
              <a:rPr sz="2400" b="1" dirty="0"/>
              <a:t>for each</a:t>
            </a:r>
            <a:r>
              <a:rPr lang="en-US" sz="2400" b="1" dirty="0"/>
              <a:t> investment type</a:t>
            </a:r>
            <a:endParaRPr sz="2400" b="1" dirty="0"/>
          </a:p>
        </p:txBody>
      </p:sp>
      <p:sp>
        <p:nvSpPr>
          <p:cNvPr id="3" name="object 3"/>
          <p:cNvSpPr/>
          <p:nvPr/>
        </p:nvSpPr>
        <p:spPr>
          <a:xfrm>
            <a:off x="236220" y="1196338"/>
            <a:ext cx="11783568" cy="5544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5170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1375" y="1295375"/>
            <a:ext cx="11509248" cy="5317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1376" y="203708"/>
            <a:ext cx="9530716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/>
              <a:t>Plot showing </a:t>
            </a:r>
            <a:r>
              <a:rPr sz="2400" b="1" dirty="0"/>
              <a:t>top </a:t>
            </a:r>
            <a:r>
              <a:rPr sz="2400" b="1" spc="-5" dirty="0"/>
              <a:t>9 </a:t>
            </a:r>
            <a:r>
              <a:rPr sz="2400" b="1" dirty="0"/>
              <a:t>countries </a:t>
            </a:r>
            <a:r>
              <a:rPr sz="2400" b="1" spc="-5" dirty="0"/>
              <a:t>based on </a:t>
            </a:r>
            <a:r>
              <a:rPr sz="2400" b="1" dirty="0"/>
              <a:t>total </a:t>
            </a:r>
            <a:r>
              <a:rPr sz="2400" b="1" spc="-5" dirty="0"/>
              <a:t>investment for</a:t>
            </a:r>
            <a:r>
              <a:rPr sz="2400" b="1" spc="-40" dirty="0"/>
              <a:t> Venture</a:t>
            </a:r>
          </a:p>
        </p:txBody>
      </p:sp>
    </p:spTree>
    <p:extLst>
      <p:ext uri="{BB962C8B-B14F-4D97-AF65-F5344CB8AC3E}">
        <p14:creationId xmlns:p14="http://schemas.microsoft.com/office/powerpoint/2010/main" val="3232851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44800" marR="5080" indent="-2832735">
              <a:lnSpc>
                <a:spcPts val="2590"/>
              </a:lnSpc>
              <a:spcBef>
                <a:spcPts val="425"/>
              </a:spcBef>
            </a:pPr>
            <a:r>
              <a:rPr spc="-5" dirty="0"/>
              <a:t>Plot showing </a:t>
            </a:r>
            <a:r>
              <a:rPr dirty="0"/>
              <a:t>top sectors </a:t>
            </a:r>
            <a:r>
              <a:rPr spc="-5" dirty="0"/>
              <a:t>in recommended </a:t>
            </a:r>
            <a:r>
              <a:rPr dirty="0"/>
              <a:t>countries </a:t>
            </a:r>
            <a:r>
              <a:rPr spc="-5" dirty="0"/>
              <a:t>based on count of  investment for</a:t>
            </a:r>
            <a:r>
              <a:rPr spc="-60" dirty="0"/>
              <a:t> </a:t>
            </a:r>
            <a:r>
              <a:rPr spc="-40" dirty="0"/>
              <a:t>Venture</a:t>
            </a:r>
          </a:p>
        </p:txBody>
      </p:sp>
      <p:sp>
        <p:nvSpPr>
          <p:cNvPr id="3" name="object 3"/>
          <p:cNvSpPr/>
          <p:nvPr/>
        </p:nvSpPr>
        <p:spPr>
          <a:xfrm>
            <a:off x="263652" y="952500"/>
            <a:ext cx="11689080" cy="5506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58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961</Words>
  <Application>Microsoft Office PowerPoint</Application>
  <PresentationFormat>Widescreen</PresentationFormat>
  <Paragraphs>174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Trebuchet MS</vt:lpstr>
      <vt:lpstr>Office Theme</vt:lpstr>
      <vt:lpstr>  Investment Case Study   </vt:lpstr>
      <vt:lpstr>PowerPoint Presentation</vt:lpstr>
      <vt:lpstr>PowerPoint Presentation</vt:lpstr>
      <vt:lpstr>Analysis to identify best investment Type and Country Slicing technique and aggregate function is used to identify the recommended countries for Spark Funds</vt:lpstr>
      <vt:lpstr>Analysis to identify best sectors in recommended countries for Venture Investment</vt:lpstr>
      <vt:lpstr>Analysis to identify best companies in recommended sectors and countries  for Venture Investment</vt:lpstr>
      <vt:lpstr>Plot depicting fraction of total investment along with value of average  investment for each investment type</vt:lpstr>
      <vt:lpstr>Plot showing top 9 countries based on total investment for Venture</vt:lpstr>
      <vt:lpstr>Plot showing top sectors in recommended countries based on count of  investment for Venture</vt:lpstr>
      <vt:lpstr> Recommendations and Assumptions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</dc:title>
  <dc:creator>Mehak Narang</dc:creator>
  <cp:lastModifiedBy>Mehak Narang</cp:lastModifiedBy>
  <cp:revision>2</cp:revision>
  <dcterms:created xsi:type="dcterms:W3CDTF">2018-05-06T12:02:22Z</dcterms:created>
  <dcterms:modified xsi:type="dcterms:W3CDTF">2018-05-06T12:19:16Z</dcterms:modified>
</cp:coreProperties>
</file>