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8" r:id="rId6"/>
    <p:sldId id="262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>
      <p:cViewPr varScale="1">
        <p:scale>
          <a:sx n="78" d="100"/>
          <a:sy n="78" d="100"/>
        </p:scale>
        <p:origin x="161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9A6B-4E77-4D6C-A4AC-408F52BA3684}" type="datetimeFigureOut">
              <a:rPr lang="en-IN" smtClean="0"/>
              <a:pPr/>
              <a:t>26-08-2025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10FE-2AAC-471F-908D-8A472D26944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9A6B-4E77-4D6C-A4AC-408F52BA3684}" type="datetimeFigureOut">
              <a:rPr lang="en-IN" smtClean="0"/>
              <a:pPr/>
              <a:t>26-08-2025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10FE-2AAC-471F-908D-8A472D26944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9A6B-4E77-4D6C-A4AC-408F52BA3684}" type="datetimeFigureOut">
              <a:rPr lang="en-IN" smtClean="0"/>
              <a:pPr/>
              <a:t>26-08-2025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10FE-2AAC-471F-908D-8A472D26944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9A6B-4E77-4D6C-A4AC-408F52BA3684}" type="datetimeFigureOut">
              <a:rPr lang="en-IN" smtClean="0"/>
              <a:pPr/>
              <a:t>26-08-2025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10FE-2AAC-471F-908D-8A472D26944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9A6B-4E77-4D6C-A4AC-408F52BA3684}" type="datetimeFigureOut">
              <a:rPr lang="en-IN" smtClean="0"/>
              <a:pPr/>
              <a:t>26-08-2025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10FE-2AAC-471F-908D-8A472D26944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9A6B-4E77-4D6C-A4AC-408F52BA3684}" type="datetimeFigureOut">
              <a:rPr lang="en-IN" smtClean="0"/>
              <a:pPr/>
              <a:t>26-08-2025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10FE-2AAC-471F-908D-8A472D26944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9A6B-4E77-4D6C-A4AC-408F52BA3684}" type="datetimeFigureOut">
              <a:rPr lang="en-IN" smtClean="0"/>
              <a:pPr/>
              <a:t>26-08-2025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10FE-2AAC-471F-908D-8A472D26944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9A6B-4E77-4D6C-A4AC-408F52BA3684}" type="datetimeFigureOut">
              <a:rPr lang="en-IN" smtClean="0"/>
              <a:pPr/>
              <a:t>26-08-2025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10FE-2AAC-471F-908D-8A472D26944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9A6B-4E77-4D6C-A4AC-408F52BA3684}" type="datetimeFigureOut">
              <a:rPr lang="en-IN" smtClean="0"/>
              <a:pPr/>
              <a:t>26-08-2025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10FE-2AAC-471F-908D-8A472D26944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9A6B-4E77-4D6C-A4AC-408F52BA3684}" type="datetimeFigureOut">
              <a:rPr lang="en-IN" smtClean="0"/>
              <a:pPr/>
              <a:t>26-08-2025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10FE-2AAC-471F-908D-8A472D26944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F3399A6B-4E77-4D6C-A4AC-408F52BA3684}" type="datetimeFigureOut">
              <a:rPr lang="en-IN" smtClean="0"/>
              <a:pPr/>
              <a:t>26-08-2025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F3FF10FE-2AAC-471F-908D-8A472D26944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3399A6B-4E77-4D6C-A4AC-408F52BA3684}" type="datetimeFigureOut">
              <a:rPr lang="en-IN" smtClean="0"/>
              <a:pPr/>
              <a:t>26-08-2025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3FF10FE-2AAC-471F-908D-8A472D26944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drive.google.com/file/d/1JtT09kJjm0meHqS5x5inYYy2nTW73-LO/view?usp=drivesdk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owerbi.microsoft.com/" TargetMode="External"/><Relationship Id="rId2" Type="http://schemas.openxmlformats.org/officeDocument/2006/relationships/hyperlink" Target="https://www.kaggl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killsbuild.org/" TargetMode="External"/><Relationship Id="rId4" Type="http://schemas.openxmlformats.org/officeDocument/2006/relationships/hyperlink" Target="https://www.who.int/publication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</a:rPr>
              <a:t>INTRODUCTION </a:t>
            </a:r>
            <a:endParaRPr lang="en-IN" dirty="0">
              <a:solidFill>
                <a:schemeClr val="bg1">
                  <a:lumMod val="8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u="sng" dirty="0"/>
              <a:t>OVERVIEW OF THE PROJECT :</a:t>
            </a:r>
          </a:p>
          <a:p>
            <a:pPr>
              <a:buNone/>
            </a:pPr>
            <a:r>
              <a:rPr lang="en-IN" sz="1800" dirty="0"/>
              <a:t>This project aims to analyze the severity and patterns of road accidents</a:t>
            </a:r>
          </a:p>
          <a:p>
            <a:pPr>
              <a:buNone/>
            </a:pPr>
            <a:r>
              <a:rPr lang="en-IN" sz="1800" dirty="0"/>
              <a:t>across India using real-world datasets. Through data analytics and</a:t>
            </a:r>
          </a:p>
          <a:p>
            <a:pPr>
              <a:buNone/>
            </a:pPr>
            <a:r>
              <a:rPr lang="en-IN" sz="1800" dirty="0"/>
              <a:t>visualizations, we identify key factors contributing to accident severity and</a:t>
            </a:r>
          </a:p>
          <a:p>
            <a:pPr>
              <a:buNone/>
            </a:pPr>
            <a:r>
              <a:rPr lang="en-IN" sz="1800" dirty="0"/>
              <a:t>predict high-risk accident-prone areas (hotspots). This helps stakeholders</a:t>
            </a:r>
          </a:p>
          <a:p>
            <a:pPr>
              <a:buNone/>
            </a:pPr>
            <a:r>
              <a:rPr lang="en-IN" sz="1800" dirty="0"/>
              <a:t>take informed, preventive actions to reduce fatalities and enhance road</a:t>
            </a:r>
          </a:p>
          <a:p>
            <a:pPr>
              <a:buNone/>
            </a:pPr>
            <a:r>
              <a:rPr lang="en-IN" sz="1800" dirty="0"/>
              <a:t>safety.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IN" sz="2000" b="1" u="sng" dirty="0"/>
              <a:t>🎯 PROJECT OBJECTIVES:</a:t>
            </a:r>
          </a:p>
          <a:p>
            <a:pPr>
              <a:buNone/>
            </a:pPr>
            <a:endParaRPr lang="en-IN" sz="1100" b="1" u="sng" dirty="0"/>
          </a:p>
          <a:p>
            <a:pPr marL="576072" indent="-457200">
              <a:buFont typeface="+mj-lt"/>
              <a:buAutoNum type="arabicPeriod"/>
            </a:pPr>
            <a:r>
              <a:rPr lang="en-IN" sz="1600" dirty="0"/>
              <a:t>Analyze accident severity based on driver, vehicle, road, and environmental factors.</a:t>
            </a:r>
          </a:p>
          <a:p>
            <a:pPr marL="576072" indent="-457200">
              <a:buFont typeface="+mj-lt"/>
              <a:buAutoNum type="arabicPeriod"/>
            </a:pPr>
            <a:r>
              <a:rPr lang="en-IN" sz="1600" dirty="0"/>
              <a:t> Predict high-risk zones (hotspots) using location and time-based patterns.</a:t>
            </a:r>
          </a:p>
          <a:p>
            <a:pPr marL="576072" indent="-457200">
              <a:buFont typeface="+mj-lt"/>
              <a:buAutoNum type="arabicPeriod"/>
            </a:pPr>
            <a:r>
              <a:rPr lang="en-IN" sz="1600" dirty="0"/>
              <a:t> Identify leading causes and demographics contributing to severe accidents.</a:t>
            </a:r>
          </a:p>
          <a:p>
            <a:pPr marL="576072" indent="-457200">
              <a:buFont typeface="+mj-lt"/>
              <a:buAutoNum type="arabicPeriod"/>
            </a:pPr>
            <a:r>
              <a:rPr lang="en-IN" sz="1600" dirty="0"/>
              <a:t>Visualize insights through interactive dashboards using Power BI.</a:t>
            </a:r>
          </a:p>
          <a:p>
            <a:pPr marL="576072" indent="-457200">
              <a:buFont typeface="+mj-lt"/>
              <a:buAutoNum type="arabicPeriod"/>
            </a:pPr>
            <a:r>
              <a:rPr lang="en-IN" sz="1600" dirty="0"/>
              <a:t> Recommend data-driven solutions aligned with sustainable development goals (SDGs).</a:t>
            </a:r>
          </a:p>
        </p:txBody>
      </p:sp>
    </p:spTree>
  </p:cSld>
  <p:clrMapOvr>
    <a:masterClrMapping/>
  </p:clrMapOvr>
  <p:transition>
    <p:pull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Platform Used</a:t>
            </a:r>
            <a:r>
              <a:rPr lang="en-IN" sz="2400" dirty="0"/>
              <a:t>: Power BI</a:t>
            </a:r>
          </a:p>
          <a:p>
            <a:pPr>
              <a:buNone/>
            </a:pPr>
            <a:endParaRPr lang="en-IN" sz="800" dirty="0"/>
          </a:p>
          <a:p>
            <a:pPr>
              <a:buNone/>
            </a:pPr>
            <a:r>
              <a:rPr lang="en-IN" sz="2000" b="1" u="sng" dirty="0"/>
              <a:t>Prominent Features of the Dashboard:</a:t>
            </a:r>
          </a:p>
          <a:p>
            <a:pPr>
              <a:buFont typeface="Courier New" pitchFamily="49" charset="0"/>
              <a:buChar char="o"/>
            </a:pPr>
            <a:r>
              <a:rPr lang="en-IN" sz="1600" dirty="0"/>
              <a:t>The interactive dashboard provides a comprehensive overview of road accident severity in India using data from two years.</a:t>
            </a:r>
          </a:p>
          <a:p>
            <a:pPr>
              <a:buFont typeface="Courier New" pitchFamily="49" charset="0"/>
              <a:buChar char="o"/>
            </a:pPr>
            <a:r>
              <a:rPr lang="en-IN" sz="1600" dirty="0"/>
              <a:t>Key metrics such as Total Casualties (195.7K), Serious Casualties (144.4K), Fatal Casualties (2.9K), and others are displayed with year-over-year percentage changes.</a:t>
            </a:r>
          </a:p>
          <a:p>
            <a:pPr>
              <a:buFont typeface="Courier New" pitchFamily="49" charset="0"/>
              <a:buChar char="o"/>
            </a:pPr>
            <a:r>
              <a:rPr lang="en-IN" sz="1600" dirty="0"/>
              <a:t>Casualties by Vehicle Type clearly show cars (155.8K) as the major contributor to road accidents, followed by vans and bikes.</a:t>
            </a:r>
          </a:p>
          <a:p>
            <a:pPr>
              <a:buFont typeface="Courier New" pitchFamily="49" charset="0"/>
              <a:buChar char="o"/>
            </a:pPr>
            <a:r>
              <a:rPr lang="en-IN" sz="1600" dirty="0"/>
              <a:t>Monthly Trend Line Chart compares current year </a:t>
            </a:r>
            <a:r>
              <a:rPr lang="en-IN" sz="1600" dirty="0" err="1"/>
              <a:t>vs</a:t>
            </a:r>
            <a:r>
              <a:rPr lang="en-IN" sz="1600" dirty="0"/>
              <a:t> previous year casualties, highlighting spikes between July and September.</a:t>
            </a:r>
          </a:p>
          <a:p>
            <a:pPr>
              <a:buFont typeface="Courier New" pitchFamily="49" charset="0"/>
              <a:buChar char="o"/>
            </a:pPr>
            <a:r>
              <a:rPr lang="en-IN" sz="1600" dirty="0"/>
              <a:t>Urban </a:t>
            </a:r>
            <a:r>
              <a:rPr lang="en-IN" sz="1600" dirty="0" err="1"/>
              <a:t>vs</a:t>
            </a:r>
            <a:r>
              <a:rPr lang="en-IN" sz="1600" dirty="0"/>
              <a:t> Rural Analysis shows that urban areas account for 61.95% of total accidents.</a:t>
            </a:r>
          </a:p>
          <a:p>
            <a:pPr>
              <a:buFont typeface="Courier New" pitchFamily="49" charset="0"/>
              <a:buChar char="o"/>
            </a:pPr>
            <a:r>
              <a:rPr lang="en-IN" sz="1600" dirty="0"/>
              <a:t>Road Type Analysis reveals that single carriageways are the most accident-prone.</a:t>
            </a:r>
          </a:p>
          <a:p>
            <a:pPr>
              <a:buFont typeface="Courier New" pitchFamily="49" charset="0"/>
              <a:buChar char="o"/>
            </a:pPr>
            <a:r>
              <a:rPr lang="en-IN" sz="1600" dirty="0"/>
              <a:t>Day-wise Casualty Distribution indicates Friday and Tuesday as the riskiest days for road travel.</a:t>
            </a:r>
          </a:p>
          <a:p>
            <a:pPr>
              <a:buFont typeface="Courier New" pitchFamily="49" charset="0"/>
              <a:buChar char="o"/>
            </a:pPr>
            <a:r>
              <a:rPr lang="en-IN" sz="1600" dirty="0"/>
              <a:t>Light Condition Distribution highlights that 73.84% of accidents occurred during daytime, pointing to traffic density over poor visibility.</a:t>
            </a:r>
          </a:p>
          <a:p>
            <a:pPr>
              <a:buFont typeface="Courier New" pitchFamily="49" charset="0"/>
              <a:buChar char="o"/>
            </a:pPr>
            <a:r>
              <a:rPr lang="en-IN" sz="1600" dirty="0"/>
              <a:t>Dashboard includes slicers.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itchFamily="2" charset="2"/>
              <a:buChar char="q"/>
            </a:pPr>
            <a:r>
              <a:rPr lang="en-US" sz="2400" b="1" dirty="0"/>
              <a:t>SITE MAP </a:t>
            </a:r>
          </a:p>
          <a:p>
            <a:pPr algn="ctr">
              <a:buNone/>
            </a:pPr>
            <a:endParaRPr lang="en-US" sz="2400" b="1" dirty="0"/>
          </a:p>
          <a:p>
            <a:pPr>
              <a:buNone/>
            </a:pPr>
            <a:endParaRPr lang="en-US" sz="800" b="1" dirty="0"/>
          </a:p>
          <a:p>
            <a:r>
              <a:rPr lang="en-IN" sz="1800" b="1" dirty="0"/>
              <a:t>Top Row</a:t>
            </a:r>
            <a:r>
              <a:rPr lang="en-IN" sz="1800" dirty="0"/>
              <a:t>: Overall KPIs (Casualties and Comparison %)</a:t>
            </a:r>
          </a:p>
          <a:p>
            <a:pPr>
              <a:buNone/>
            </a:pPr>
            <a:endParaRPr lang="en-IN" sz="800" dirty="0"/>
          </a:p>
          <a:p>
            <a:r>
              <a:rPr lang="en-IN" sz="1800" b="1" dirty="0"/>
              <a:t>Left</a:t>
            </a:r>
            <a:r>
              <a:rPr lang="en-IN" sz="1800" dirty="0"/>
              <a:t> </a:t>
            </a:r>
            <a:r>
              <a:rPr lang="en-IN" sz="1800" b="1" dirty="0"/>
              <a:t>Panel</a:t>
            </a:r>
            <a:r>
              <a:rPr lang="en-IN" sz="1800" dirty="0"/>
              <a:t>: Casualties by Vehicle Type</a:t>
            </a:r>
          </a:p>
          <a:p>
            <a:pPr>
              <a:buNone/>
            </a:pPr>
            <a:endParaRPr lang="en-IN" sz="800" dirty="0"/>
          </a:p>
          <a:p>
            <a:r>
              <a:rPr lang="en-IN" sz="1800" b="1" dirty="0" err="1"/>
              <a:t>Center</a:t>
            </a:r>
            <a:r>
              <a:rPr lang="en-IN" sz="1800" b="1" dirty="0"/>
              <a:t> Section:</a:t>
            </a:r>
          </a:p>
          <a:p>
            <a:pPr algn="ctr">
              <a:buFont typeface="Wingdings" pitchFamily="2" charset="2"/>
              <a:buChar char="v"/>
            </a:pPr>
            <a:r>
              <a:rPr lang="en-IN" sz="1800" dirty="0"/>
              <a:t>Line Chart (Monthly Trends)</a:t>
            </a:r>
          </a:p>
          <a:p>
            <a:pPr algn="ctr">
              <a:buFont typeface="Wingdings" pitchFamily="2" charset="2"/>
              <a:buChar char="v"/>
            </a:pPr>
            <a:r>
              <a:rPr lang="en-IN" sz="1800" dirty="0"/>
              <a:t>Bar Chart (Day of Week)</a:t>
            </a:r>
          </a:p>
          <a:p>
            <a:r>
              <a:rPr lang="en-IN" sz="1800" b="1" dirty="0"/>
              <a:t>Right</a:t>
            </a:r>
            <a:r>
              <a:rPr lang="en-IN" sz="1800" dirty="0"/>
              <a:t> </a:t>
            </a:r>
            <a:r>
              <a:rPr lang="en-IN" sz="1800" b="1" dirty="0"/>
              <a:t>Panel</a:t>
            </a:r>
            <a:r>
              <a:rPr lang="en-IN" sz="1800" dirty="0"/>
              <a:t>:</a:t>
            </a:r>
          </a:p>
          <a:p>
            <a:pPr algn="ctr">
              <a:buFont typeface="Wingdings" pitchFamily="2" charset="2"/>
              <a:buChar char="v"/>
            </a:pPr>
            <a:r>
              <a:rPr lang="en-IN" sz="1800" dirty="0"/>
              <a:t>Urban </a:t>
            </a:r>
            <a:r>
              <a:rPr lang="en-IN" sz="1800" dirty="0" err="1"/>
              <a:t>vs</a:t>
            </a:r>
            <a:r>
              <a:rPr lang="en-IN" sz="1800" dirty="0"/>
              <a:t> Rural Pie Chart</a:t>
            </a:r>
          </a:p>
          <a:p>
            <a:pPr algn="ctr">
              <a:buFont typeface="Wingdings" pitchFamily="2" charset="2"/>
              <a:buChar char="v"/>
            </a:pPr>
            <a:r>
              <a:rPr lang="en-IN" sz="1800" dirty="0"/>
              <a:t>Road Type Bar Chart</a:t>
            </a:r>
          </a:p>
          <a:p>
            <a:pPr algn="ctr">
              <a:buFont typeface="Wingdings" pitchFamily="2" charset="2"/>
              <a:buChar char="v"/>
            </a:pPr>
            <a:r>
              <a:rPr lang="en-IN" sz="1800" dirty="0"/>
              <a:t>Light Conditions Pie Chart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IN" sz="2000" b="1" dirty="0">
                <a:latin typeface="Arial Black" pitchFamily="34" charset="0"/>
              </a:rPr>
              <a:t>🖼DASHBOARD SNAPSHOT :</a:t>
            </a:r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r>
              <a:rPr lang="en-US" sz="2000" b="1" dirty="0"/>
              <a:t>Dashboard link : </a:t>
            </a:r>
            <a:r>
              <a:rPr lang="en-US" sz="1800" b="1" dirty="0">
                <a:hlinkClick r:id="rId2"/>
              </a:rPr>
              <a:t>https://drive.google.com/file/d/1JtT09kJjm0meHqS5x5inYYy2nTW73-LO/view?usp=drivesdk</a:t>
            </a:r>
            <a:r>
              <a:rPr lang="en-US" sz="1800" b="1" dirty="0"/>
              <a:t> </a:t>
            </a:r>
            <a:endParaRPr lang="en-IN" sz="1800" b="1" dirty="0"/>
          </a:p>
        </p:txBody>
      </p:sp>
      <p:pic>
        <p:nvPicPr>
          <p:cNvPr id="4" name="Picture 3" descr="proni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1" y="2276872"/>
            <a:ext cx="6048671" cy="337891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b="1" dirty="0"/>
              <a:t>📊 IMPACT OF THE PROPOSED SOLUTION :</a:t>
            </a:r>
          </a:p>
          <a:p>
            <a:pPr>
              <a:buNone/>
            </a:pPr>
            <a:endParaRPr lang="en-IN" sz="800" b="1" dirty="0"/>
          </a:p>
          <a:p>
            <a:r>
              <a:rPr lang="en-IN" sz="1800" dirty="0"/>
              <a:t>Enabled data-driven decision-making by highlighting accident severity patterns.</a:t>
            </a:r>
          </a:p>
          <a:p>
            <a:r>
              <a:rPr lang="en-IN" sz="1800" dirty="0"/>
              <a:t>Identified urban hotspots prone to frequent and severe accidents.</a:t>
            </a:r>
          </a:p>
          <a:p>
            <a:r>
              <a:rPr lang="en-IN" sz="1800" dirty="0"/>
              <a:t>Revealed major causes such as vehicle type, road conditions, and time of day.</a:t>
            </a:r>
          </a:p>
          <a:p>
            <a:r>
              <a:rPr lang="en-IN" sz="1800" dirty="0"/>
              <a:t>Helped policy makers and urban planners to focus on high-risk areas and periods.</a:t>
            </a:r>
          </a:p>
          <a:p>
            <a:r>
              <a:rPr lang="en-IN" sz="1800" dirty="0"/>
              <a:t>Provided an intuitive and interactive platform for stakeholders to explore accident trends.</a:t>
            </a:r>
          </a:p>
          <a:p>
            <a:endParaRPr lang="en-IN" sz="1800" dirty="0"/>
          </a:p>
          <a:p>
            <a:pPr>
              <a:buNone/>
            </a:pPr>
            <a:r>
              <a:rPr lang="en-IN" sz="2000" b="1" dirty="0"/>
              <a:t>🔭 FUTURE WORK :</a:t>
            </a:r>
          </a:p>
          <a:p>
            <a:pPr>
              <a:buNone/>
            </a:pPr>
            <a:endParaRPr lang="en-IN" sz="800" b="1" dirty="0"/>
          </a:p>
          <a:p>
            <a:pPr>
              <a:buFont typeface="Wingdings" pitchFamily="2" charset="2"/>
              <a:buChar char="q"/>
            </a:pPr>
            <a:r>
              <a:rPr lang="en-IN" sz="1800" dirty="0"/>
              <a:t>Integrate real-time accident data for live monitoring and alerts.</a:t>
            </a:r>
          </a:p>
          <a:p>
            <a:pPr>
              <a:buFont typeface="Wingdings" pitchFamily="2" charset="2"/>
              <a:buChar char="q"/>
            </a:pPr>
            <a:r>
              <a:rPr lang="en-IN" sz="1800" dirty="0"/>
              <a:t>Include geospatial </a:t>
            </a:r>
            <a:r>
              <a:rPr lang="en-IN" sz="1800" dirty="0" err="1"/>
              <a:t>heatmaps</a:t>
            </a:r>
            <a:r>
              <a:rPr lang="en-IN" sz="1800" dirty="0"/>
              <a:t> for pinpointing hotspot regions.</a:t>
            </a:r>
          </a:p>
          <a:p>
            <a:pPr>
              <a:buFont typeface="Wingdings" pitchFamily="2" charset="2"/>
              <a:buChar char="q"/>
            </a:pPr>
            <a:r>
              <a:rPr lang="en-IN" sz="1800" dirty="0"/>
              <a:t>Use predictive </a:t>
            </a:r>
            <a:r>
              <a:rPr lang="en-IN" sz="1800" dirty="0" err="1"/>
              <a:t>modeling</a:t>
            </a:r>
            <a:r>
              <a:rPr lang="en-IN" sz="1800" dirty="0"/>
              <a:t> (ML algorithms) to estimate accident probability.</a:t>
            </a:r>
          </a:p>
          <a:p>
            <a:pPr>
              <a:buFont typeface="Wingdings" pitchFamily="2" charset="2"/>
              <a:buChar char="q"/>
            </a:pPr>
            <a:r>
              <a:rPr lang="en-IN" sz="1800" dirty="0"/>
              <a:t>Expand dataset sources by integrating hospital reports and traffic violation logs.</a:t>
            </a:r>
          </a:p>
          <a:p>
            <a:pPr>
              <a:buFont typeface="Wingdings" pitchFamily="2" charset="2"/>
              <a:buChar char="q"/>
            </a:pPr>
            <a:r>
              <a:rPr lang="en-IN" sz="1800" dirty="0"/>
              <a:t>Evaluate state-level safety initiatives to measure policy effectiveness.</a:t>
            </a:r>
          </a:p>
          <a:p>
            <a:pPr>
              <a:buFont typeface="Wingdings" pitchFamily="2" charset="2"/>
              <a:buChar char="q"/>
            </a:pPr>
            <a:endParaRPr lang="en-IN"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400" dirty="0">
              <a:latin typeface="+mj-lt"/>
            </a:endParaRPr>
          </a:p>
          <a:p>
            <a:r>
              <a:rPr lang="en-IN" sz="2400" dirty="0" err="1">
                <a:latin typeface="+mj-lt"/>
              </a:rPr>
              <a:t>Kaggle</a:t>
            </a:r>
            <a:r>
              <a:rPr lang="en-IN" sz="2400" dirty="0">
                <a:latin typeface="+mj-lt"/>
              </a:rPr>
              <a:t> Datasets</a:t>
            </a:r>
          </a:p>
          <a:p>
            <a:pPr>
              <a:buNone/>
            </a:pPr>
            <a:r>
              <a:rPr lang="en-US" sz="2000" dirty="0">
                <a:latin typeface="+mj-lt"/>
              </a:rPr>
              <a:t>      </a:t>
            </a:r>
            <a:r>
              <a:rPr lang="en-IN" sz="2000" dirty="0">
                <a:latin typeface="+mj-lt"/>
              </a:rPr>
              <a:t>Road Accident Data: </a:t>
            </a:r>
            <a:r>
              <a:rPr lang="en-IN" sz="2000" dirty="0">
                <a:latin typeface="+mj-lt"/>
                <a:hlinkClick r:id="rId2"/>
              </a:rPr>
              <a:t>https://www.kaggle.com/</a:t>
            </a:r>
            <a:r>
              <a:rPr lang="en-IN" sz="2000" dirty="0">
                <a:latin typeface="+mj-lt"/>
              </a:rPr>
              <a:t>  </a:t>
            </a:r>
          </a:p>
          <a:p>
            <a:r>
              <a:rPr lang="en-IN" sz="2400" dirty="0"/>
              <a:t>Power BI (Microsoft)</a:t>
            </a:r>
          </a:p>
          <a:p>
            <a:pPr>
              <a:buNone/>
            </a:pPr>
            <a:r>
              <a:rPr lang="en-US" sz="2000" dirty="0"/>
              <a:t>      </a:t>
            </a:r>
            <a:r>
              <a:rPr lang="en-IN" sz="2000" dirty="0"/>
              <a:t>Data Visualization and Dashboard Tool: </a:t>
            </a:r>
            <a:r>
              <a:rPr lang="en-IN" sz="2000" dirty="0">
                <a:hlinkClick r:id="rId3"/>
              </a:rPr>
              <a:t>https://powerbi.microsoft.com/</a:t>
            </a:r>
            <a:endParaRPr lang="en-IN" sz="2000" dirty="0"/>
          </a:p>
          <a:p>
            <a:r>
              <a:rPr lang="en-IN" sz="2400" dirty="0"/>
              <a:t>WHO Reports on Road Safety</a:t>
            </a:r>
          </a:p>
          <a:p>
            <a:pPr>
              <a:buNone/>
            </a:pPr>
            <a:r>
              <a:rPr lang="en-US" sz="2000" dirty="0"/>
              <a:t>     </a:t>
            </a:r>
            <a:r>
              <a:rPr lang="en-IN" sz="2000" dirty="0"/>
              <a:t>Global status report on road safety: </a:t>
            </a:r>
            <a:r>
              <a:rPr lang="en-IN" sz="2000" dirty="0">
                <a:hlinkClick r:id="rId4"/>
              </a:rPr>
              <a:t>https://www.who.int/publications</a:t>
            </a:r>
            <a:endParaRPr lang="en-IN" sz="2000" dirty="0"/>
          </a:p>
          <a:p>
            <a:r>
              <a:rPr lang="en-IN" sz="2400" dirty="0"/>
              <a:t>IBM </a:t>
            </a:r>
            <a:r>
              <a:rPr lang="en-IN" sz="2400" dirty="0" err="1"/>
              <a:t>SkillsBuild</a:t>
            </a:r>
            <a:r>
              <a:rPr lang="en-IN" sz="2400" dirty="0"/>
              <a:t> Platform</a:t>
            </a:r>
          </a:p>
          <a:p>
            <a:pPr>
              <a:buNone/>
            </a:pPr>
            <a:r>
              <a:rPr lang="en-US" sz="2000" dirty="0"/>
              <a:t>       </a:t>
            </a:r>
            <a:r>
              <a:rPr lang="en-IN" sz="2000" dirty="0"/>
              <a:t>For project template and learning resources: </a:t>
            </a:r>
            <a:r>
              <a:rPr lang="en-IN" sz="2000" dirty="0">
                <a:hlinkClick r:id="rId5"/>
              </a:rPr>
              <a:t>https://skillsbuild.org</a:t>
            </a:r>
            <a:endParaRPr lang="en-IN" sz="2000" dirty="0"/>
          </a:p>
          <a:p>
            <a:r>
              <a:rPr lang="en-IN" sz="2400" dirty="0"/>
              <a:t>MS Excel</a:t>
            </a:r>
          </a:p>
          <a:p>
            <a:pPr>
              <a:buNone/>
            </a:pPr>
            <a:r>
              <a:rPr lang="en-US" sz="2000" dirty="0"/>
              <a:t>      </a:t>
            </a:r>
            <a:r>
              <a:rPr lang="en-IN" sz="2000" dirty="0"/>
              <a:t>Used for data cleaning, </a:t>
            </a:r>
            <a:r>
              <a:rPr lang="en-IN" sz="2000" dirty="0" err="1"/>
              <a:t>preprocessing</a:t>
            </a:r>
            <a:r>
              <a:rPr lang="en-IN" sz="2000" dirty="0"/>
              <a:t> , and pivot tables.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  <a:t>PROBLEM IDENTIFICATION</a:t>
            </a:r>
            <a:endParaRPr lang="en-IN" sz="3600" dirty="0">
              <a:solidFill>
                <a:schemeClr val="accent3">
                  <a:lumMod val="40000"/>
                  <a:lumOff val="6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511256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b="1" u="sng" dirty="0"/>
              <a:t>❗ PROBLEM STATEMENT :</a:t>
            </a:r>
          </a:p>
          <a:p>
            <a:pPr>
              <a:buNone/>
            </a:pPr>
            <a:r>
              <a:rPr lang="en-IN" sz="1600" dirty="0"/>
              <a:t>India faces a high number of road accidents every year, resulting in severe injuries</a:t>
            </a:r>
          </a:p>
          <a:p>
            <a:pPr>
              <a:buNone/>
            </a:pPr>
            <a:r>
              <a:rPr lang="en-IN" sz="1600" dirty="0"/>
              <a:t>and fatalities. However, the absence of data-driven insights into when, where, and</a:t>
            </a:r>
          </a:p>
          <a:p>
            <a:pPr>
              <a:buNone/>
            </a:pPr>
            <a:r>
              <a:rPr lang="en-IN" sz="1600" dirty="0"/>
              <a:t>why these accidents occur limits the ability to implement effective preventive</a:t>
            </a:r>
          </a:p>
          <a:p>
            <a:pPr>
              <a:buNone/>
            </a:pPr>
            <a:r>
              <a:rPr lang="en-IN" sz="1600" dirty="0"/>
              <a:t>measures</a:t>
            </a:r>
            <a:r>
              <a:rPr lang="en-IN" sz="1800" dirty="0"/>
              <a:t>.</a:t>
            </a:r>
          </a:p>
          <a:p>
            <a:pPr>
              <a:buNone/>
            </a:pPr>
            <a:endParaRPr lang="en-US" sz="1200" dirty="0"/>
          </a:p>
          <a:p>
            <a:pPr>
              <a:buNone/>
            </a:pPr>
            <a:r>
              <a:rPr lang="en-IN" sz="1800" b="1" u="sng" dirty="0"/>
              <a:t>📌 SIGNIFICANCE OF THE PROBLEM :</a:t>
            </a:r>
          </a:p>
          <a:p>
            <a:pPr>
              <a:buNone/>
            </a:pPr>
            <a:endParaRPr lang="en-US" sz="800" dirty="0"/>
          </a:p>
          <a:p>
            <a:r>
              <a:rPr lang="en-IN" sz="1600" dirty="0"/>
              <a:t>Majority of accidents are preventable with better planning, awareness, and infrastructure.</a:t>
            </a:r>
          </a:p>
          <a:p>
            <a:r>
              <a:rPr lang="en-IN" sz="1600" dirty="0"/>
              <a:t>Lack of localized insights into accident severity and hotspots prevents targeted intervention.</a:t>
            </a:r>
          </a:p>
          <a:p>
            <a:r>
              <a:rPr lang="en-IN" sz="1600" dirty="0"/>
              <a:t>A data analytics-based approach can help authorities prioritize high-risk areas and reduce loss of life</a:t>
            </a:r>
            <a:r>
              <a:rPr lang="en-IN" sz="1800" dirty="0"/>
              <a:t>.</a:t>
            </a:r>
          </a:p>
          <a:p>
            <a:pPr>
              <a:buNone/>
            </a:pPr>
            <a:endParaRPr lang="en-IN" sz="1100" dirty="0"/>
          </a:p>
          <a:p>
            <a:pPr>
              <a:buNone/>
            </a:pPr>
            <a:r>
              <a:rPr lang="en-IN" sz="2000" b="1" u="sng" dirty="0"/>
              <a:t>🌍 RELEVANT SUSTAINABLE DEVELOPMENT GOALS (SDGS) :</a:t>
            </a:r>
          </a:p>
          <a:p>
            <a:pPr>
              <a:buNone/>
            </a:pPr>
            <a:endParaRPr lang="en-US" sz="800" b="1" u="sng" dirty="0"/>
          </a:p>
          <a:p>
            <a:pPr>
              <a:buNone/>
            </a:pPr>
            <a:r>
              <a:rPr lang="en-IN" sz="1600" dirty="0"/>
              <a:t>SDG 3   :Good Health &amp; Well-being→ Reduce injuries and deaths from road accidents.</a:t>
            </a:r>
          </a:p>
          <a:p>
            <a:pPr>
              <a:buNone/>
            </a:pPr>
            <a:r>
              <a:rPr lang="en-IN" sz="1600" dirty="0"/>
              <a:t>SDG 11 : Sustainable Cities &amp; Communities→ Improve road safety and traffic infrastructure.</a:t>
            </a:r>
          </a:p>
          <a:p>
            <a:pPr>
              <a:buNone/>
            </a:pPr>
            <a:r>
              <a:rPr lang="en-IN" sz="1600" dirty="0"/>
              <a:t>SDG 9  :  Industry, Innovation &amp; Infrastructure→ Use data-driven innovation to design safer transport  </a:t>
            </a:r>
          </a:p>
          <a:p>
            <a:pPr>
              <a:buNone/>
            </a:pPr>
            <a:r>
              <a:rPr lang="en-US" sz="1600" dirty="0"/>
              <a:t>                system </a:t>
            </a:r>
            <a:endParaRPr lang="en-IN" sz="1600" dirty="0"/>
          </a:p>
        </p:txBody>
      </p:sp>
    </p:spTree>
  </p:cSld>
  <p:clrMapOvr>
    <a:masterClrMapping/>
  </p:clrMapOvr>
  <p:transition>
    <p:split orient="vert"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9FF99"/>
                </a:solidFill>
                <a:latin typeface="Arial Rounded MT Bold" panose="020F0704030504030204" pitchFamily="34" charset="0"/>
              </a:rPr>
              <a:t>DATA COLLECTION</a:t>
            </a:r>
            <a:endParaRPr lang="en-IN" dirty="0">
              <a:solidFill>
                <a:srgbClr val="99FF99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88840"/>
            <a:ext cx="8219256" cy="42679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100" dirty="0"/>
              <a:t>🔍. </a:t>
            </a:r>
            <a:r>
              <a:rPr lang="en-US" sz="1800" b="1" u="sng" dirty="0"/>
              <a:t>SOURCES OF DATA :</a:t>
            </a:r>
          </a:p>
          <a:p>
            <a:pPr>
              <a:buNone/>
            </a:pPr>
            <a:endParaRPr lang="en-US" sz="1050" b="1" u="sng" dirty="0"/>
          </a:p>
          <a:p>
            <a:pPr marL="461772" indent="-342900"/>
            <a:r>
              <a:rPr lang="en-IN" sz="1800" dirty="0" err="1"/>
              <a:t>Kaggle</a:t>
            </a:r>
            <a:r>
              <a:rPr lang="en-IN" sz="1800" dirty="0"/>
              <a:t> – Road Accident Data (India)</a:t>
            </a:r>
          </a:p>
          <a:p>
            <a:pPr>
              <a:buNone/>
            </a:pPr>
            <a:r>
              <a:rPr lang="en-IN" sz="1800" dirty="0"/>
              <a:t>        Rich datasets with attributes like time, location, vehicle type, driver profile, road and weather conditions, and accident severity</a:t>
            </a:r>
          </a:p>
          <a:p>
            <a:pPr>
              <a:buNone/>
            </a:pPr>
            <a:r>
              <a:rPr lang="en-US" sz="1800" dirty="0"/>
              <a:t> </a:t>
            </a:r>
            <a:r>
              <a:rPr lang="en-US" sz="1800" b="1" dirty="0"/>
              <a:t>LINK</a:t>
            </a:r>
            <a:r>
              <a:rPr lang="en-US" sz="1800" dirty="0"/>
              <a:t>:       https://www.kaggle.com/</a:t>
            </a:r>
          </a:p>
          <a:p>
            <a:pPr>
              <a:buNone/>
            </a:pPr>
            <a:r>
              <a:rPr lang="en-US" sz="1800" dirty="0"/>
              <a:t>      </a:t>
            </a:r>
          </a:p>
          <a:p>
            <a:pPr>
              <a:buNone/>
            </a:pPr>
            <a:r>
              <a:rPr lang="en-IN" sz="1800" b="1" u="sng" dirty="0"/>
              <a:t>📋 DATA DESCRIPTION :</a:t>
            </a:r>
          </a:p>
          <a:p>
            <a:pPr>
              <a:buNone/>
            </a:pPr>
            <a:endParaRPr lang="en-IN" sz="1200" b="1" u="sng" dirty="0"/>
          </a:p>
          <a:p>
            <a:pPr>
              <a:buNone/>
            </a:pPr>
            <a:r>
              <a:rPr lang="en-IN" sz="1800" dirty="0"/>
              <a:t>Dataset 1:  Focused on driver-related and collision-type factors.</a:t>
            </a:r>
          </a:p>
          <a:p>
            <a:pPr>
              <a:buNone/>
            </a:pPr>
            <a:endParaRPr lang="en-IN" sz="1200" dirty="0"/>
          </a:p>
          <a:p>
            <a:pPr>
              <a:buNone/>
            </a:pPr>
            <a:r>
              <a:rPr lang="en-IN" sz="1800" dirty="0"/>
              <a:t>Dataset 2:  Focused on regional accident records, including accident severity</a:t>
            </a:r>
          </a:p>
          <a:p>
            <a:pPr>
              <a:buNone/>
            </a:pPr>
            <a:r>
              <a:rPr lang="en-IN" sz="1800" dirty="0"/>
              <a:t>                       location, casualties, and contributing factors.</a:t>
            </a:r>
            <a:endParaRPr lang="en-US" sz="1800" dirty="0"/>
          </a:p>
          <a:p>
            <a:pPr>
              <a:buNone/>
            </a:pPr>
            <a:r>
              <a:rPr lang="en-US" sz="1800" b="1" u="sng" dirty="0"/>
              <a:t> </a:t>
            </a:r>
          </a:p>
          <a:p>
            <a:pPr marL="461772" indent="-342900">
              <a:buNone/>
            </a:pPr>
            <a:endParaRPr lang="en-IN" sz="1800" dirty="0"/>
          </a:p>
        </p:txBody>
      </p:sp>
    </p:spTree>
  </p:cSld>
  <p:clrMapOvr>
    <a:masterClrMapping/>
  </p:clrMapOvr>
  <p:transition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  <a:t>DATA PREPROCESSING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62560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dirty="0"/>
              <a:t>🔧</a:t>
            </a:r>
            <a:r>
              <a:rPr lang="en-IN" sz="1800" b="1" u="sng" dirty="0"/>
              <a:t>DATA CLEANING METHODS :</a:t>
            </a:r>
          </a:p>
          <a:p>
            <a:pPr>
              <a:buNone/>
            </a:pPr>
            <a:endParaRPr lang="en-IN" sz="1800" b="1" u="sng" dirty="0"/>
          </a:p>
          <a:p>
            <a:r>
              <a:rPr lang="en-IN" sz="1800" dirty="0"/>
              <a:t>Finding and removing duplicates from the dataset</a:t>
            </a:r>
          </a:p>
          <a:p>
            <a:pPr marL="118872" indent="0">
              <a:buNone/>
            </a:pPr>
            <a:endParaRPr lang="en-IN" sz="1800" dirty="0"/>
          </a:p>
          <a:p>
            <a:pPr marL="118872" indent="0">
              <a:buNone/>
            </a:pPr>
            <a:endParaRPr lang="en-IN" sz="1800" dirty="0"/>
          </a:p>
          <a:p>
            <a:pPr marL="118872" indent="0">
              <a:buNone/>
            </a:pPr>
            <a:endParaRPr lang="en-IN" sz="1800" dirty="0"/>
          </a:p>
          <a:p>
            <a:pPr marL="118872" indent="0">
              <a:buNone/>
            </a:pPr>
            <a:endParaRPr lang="en-IN" sz="1800" dirty="0"/>
          </a:p>
          <a:p>
            <a:pPr marL="118872" indent="0">
              <a:buNone/>
            </a:pPr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r>
              <a:rPr lang="en-IN" sz="1800" dirty="0"/>
              <a:t>Finding misspelt values and replacing them with correct values.</a:t>
            </a:r>
          </a:p>
          <a:p>
            <a:pPr marL="118872" indent="0">
              <a:buNone/>
            </a:pP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2E923C-B76A-3FC5-ED0C-1D42380A6A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861789"/>
            <a:ext cx="2936149" cy="16515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48BF72-0855-31D1-0F24-C2C56E06A7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714" y="5017921"/>
            <a:ext cx="2915816" cy="165618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Sorting the columns accident date</a:t>
            </a:r>
          </a:p>
          <a:p>
            <a:pPr marL="118872" indent="0">
              <a:buNone/>
            </a:pPr>
            <a:endParaRPr lang="en-IN" sz="1800" dirty="0"/>
          </a:p>
          <a:p>
            <a:pPr marL="118872" indent="0">
              <a:buNone/>
            </a:pPr>
            <a:endParaRPr lang="en-IN" sz="1800" dirty="0"/>
          </a:p>
          <a:p>
            <a:pPr marL="118872" indent="0">
              <a:buNone/>
            </a:pPr>
            <a:endParaRPr lang="en-IN" sz="1800" dirty="0"/>
          </a:p>
          <a:p>
            <a:pPr marL="118872" indent="0">
              <a:buNone/>
            </a:pPr>
            <a:endParaRPr lang="en-IN" sz="1800" dirty="0"/>
          </a:p>
          <a:p>
            <a:pPr marL="118872" indent="0">
              <a:buNone/>
            </a:pPr>
            <a:endParaRPr lang="en-IN" sz="1800" dirty="0"/>
          </a:p>
          <a:p>
            <a:pPr marL="118872" indent="0">
              <a:buNone/>
            </a:pPr>
            <a:endParaRPr lang="en-IN" sz="1800" dirty="0"/>
          </a:p>
          <a:p>
            <a:pPr marL="118872" indent="0">
              <a:buNone/>
            </a:pPr>
            <a:endParaRPr lang="en-IN" sz="1800" dirty="0"/>
          </a:p>
          <a:p>
            <a:endParaRPr lang="en-IN" sz="1800" dirty="0"/>
          </a:p>
          <a:p>
            <a:endParaRPr lang="en-US" sz="2000" b="1" dirty="0"/>
          </a:p>
          <a:p>
            <a:pPr marL="118872" indent="0">
              <a:buNone/>
            </a:pPr>
            <a:r>
              <a:rPr lang="en-US" sz="2400" b="1" dirty="0"/>
              <a:t>      🛠 Tools Used</a:t>
            </a:r>
          </a:p>
          <a:p>
            <a:pPr marL="118872" indent="0">
              <a:buNone/>
            </a:pPr>
            <a:endParaRPr lang="en-US" sz="1800" dirty="0"/>
          </a:p>
          <a:p>
            <a:pPr marL="461772" indent="-342900">
              <a:buFont typeface="+mj-lt"/>
              <a:buAutoNum type="arabicPeriod"/>
            </a:pPr>
            <a:r>
              <a:rPr lang="en-US" sz="1800" dirty="0"/>
              <a:t>Microsoft Excel for cleaning and preprocessing</a:t>
            </a:r>
          </a:p>
          <a:p>
            <a:pPr marL="461772" indent="-342900">
              <a:buFont typeface="+mj-lt"/>
              <a:buAutoNum type="arabicPeriod"/>
            </a:pPr>
            <a:r>
              <a:rPr lang="en-US" sz="1800" dirty="0"/>
              <a:t>Power BI for data modeling and exploration</a:t>
            </a: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6325B5-382C-C196-DA57-E7FD7A5E0D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235914"/>
            <a:ext cx="3785225" cy="212918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8872" indent="0">
              <a:buNone/>
            </a:pPr>
            <a:r>
              <a:rPr lang="en-IN" sz="1800" b="1" dirty="0"/>
              <a:t>📈 </a:t>
            </a:r>
            <a:r>
              <a:rPr lang="en-IN" sz="2000" b="1" dirty="0"/>
              <a:t>Analytical Tools</a:t>
            </a:r>
          </a:p>
          <a:p>
            <a:pPr marL="118872" indent="0">
              <a:buNone/>
            </a:pPr>
            <a:endParaRPr lang="en-IN" sz="2000" b="1" dirty="0"/>
          </a:p>
          <a:p>
            <a:r>
              <a:rPr lang="en-IN" sz="1600" b="1" dirty="0"/>
              <a:t>Excel: Data cleaning, preprocessing, pivot tables.</a:t>
            </a:r>
          </a:p>
          <a:p>
            <a:r>
              <a:rPr lang="en-IN" sz="1600" b="1" dirty="0"/>
              <a:t>Power BI: Visualization, dashboard creation, trend analysis.</a:t>
            </a:r>
          </a:p>
          <a:p>
            <a:r>
              <a:rPr lang="en-IN" sz="1600" b="1" dirty="0"/>
              <a:t>Filtering &amp; Aggregation: Segmented data by accident cause, road type, and environmental factors.</a:t>
            </a:r>
          </a:p>
          <a:p>
            <a:endParaRPr lang="en-IN" sz="1600" b="1" dirty="0"/>
          </a:p>
          <a:p>
            <a:pPr marL="118872" indent="0">
              <a:buNone/>
            </a:pPr>
            <a:r>
              <a:rPr lang="en-IN" sz="1400" b="1" dirty="0"/>
              <a:t> </a:t>
            </a:r>
          </a:p>
          <a:p>
            <a:pPr marL="118872" indent="0">
              <a:buNone/>
            </a:pPr>
            <a:r>
              <a:rPr lang="en-IN" sz="2000" b="1" dirty="0"/>
              <a:t>        Analytical Methods</a:t>
            </a:r>
          </a:p>
          <a:p>
            <a:pPr marL="118872" indent="0">
              <a:buNone/>
            </a:pPr>
            <a:endParaRPr lang="en-IN" sz="2000" b="1" dirty="0"/>
          </a:p>
          <a:p>
            <a:r>
              <a:rPr lang="en-US" sz="1600" b="1" dirty="0"/>
              <a:t>Descriptive Analysis: </a:t>
            </a:r>
            <a:r>
              <a:rPr lang="en-US" sz="1600" dirty="0"/>
              <a:t>Used pivot tables to understand trends in accident frequency, severity, and distribution.</a:t>
            </a:r>
          </a:p>
          <a:p>
            <a:r>
              <a:rPr lang="en-US" sz="1600" b="1" dirty="0"/>
              <a:t>Comparative Analysis</a:t>
            </a:r>
            <a:r>
              <a:rPr lang="en-US" sz="1600" dirty="0"/>
              <a:t>: Year-over-year (YoY) comparison of casualty data to observe progress or decline in safety.</a:t>
            </a:r>
          </a:p>
          <a:p>
            <a:r>
              <a:rPr lang="en-US" sz="1600" b="1" dirty="0"/>
              <a:t>Categorical Breakdown: </a:t>
            </a:r>
            <a:r>
              <a:rPr lang="en-US" sz="1600" dirty="0"/>
              <a:t>Assessed impact of variables like vehicle type, road conditions, lighting, time, and driver demographics.</a:t>
            </a:r>
          </a:p>
          <a:p>
            <a:r>
              <a:rPr lang="en-US" sz="1600" b="1" dirty="0"/>
              <a:t>Geospatial Insights: </a:t>
            </a:r>
            <a:r>
              <a:rPr lang="en-US" sz="1600" dirty="0"/>
              <a:t>Analyzed accident location patterns to identify urban vs rural severity clusters.</a:t>
            </a:r>
            <a:endParaRPr lang="en-IN" sz="1600" dirty="0"/>
          </a:p>
          <a:p>
            <a:pPr marL="118872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IN" sz="2400" dirty="0"/>
              <a:t>The following key findings are based on the analysis of road accident data</a:t>
            </a:r>
          </a:p>
          <a:p>
            <a:pPr>
              <a:buNone/>
            </a:pPr>
            <a:r>
              <a:rPr lang="en-IN" sz="2400" dirty="0"/>
              <a:t>and observations collected during the project. </a:t>
            </a:r>
          </a:p>
          <a:p>
            <a:pPr>
              <a:buNone/>
            </a:pPr>
            <a:endParaRPr lang="en-IN" sz="2000" dirty="0"/>
          </a:p>
          <a:p>
            <a:pPr>
              <a:buNone/>
            </a:pPr>
            <a:endParaRPr lang="en-US" sz="1400" dirty="0"/>
          </a:p>
          <a:p>
            <a:pPr marL="461772" indent="-342900">
              <a:buAutoNum type="arabicPeriod"/>
            </a:pPr>
            <a:r>
              <a:rPr lang="en-IN" sz="1800" b="1" dirty="0"/>
              <a:t>Urban Hotspots </a:t>
            </a:r>
            <a:r>
              <a:rPr lang="en-IN" sz="1800" dirty="0"/>
              <a:t>:  Most accidents occurred in high-traffic city areas during peak hours                          especially  near markets , traffic junctions and schools.</a:t>
            </a:r>
          </a:p>
          <a:p>
            <a:pPr marL="461772" indent="-342900">
              <a:buAutoNum type="arabicPeriod"/>
            </a:pPr>
            <a:endParaRPr lang="en-IN" sz="1800" dirty="0"/>
          </a:p>
          <a:p>
            <a:pPr marL="461772" indent="-342900">
              <a:buAutoNum type="arabicPeriod"/>
            </a:pPr>
            <a:r>
              <a:rPr lang="en-IN" sz="1800" b="1" dirty="0"/>
              <a:t>Main Causes </a:t>
            </a:r>
            <a:r>
              <a:rPr lang="en-IN" sz="1800" dirty="0"/>
              <a:t>: Over speeding ,drunk driving ,mobile use while driving were top reasons and breaking traffic rules. Lack of awareness  an careless behaviour by drivers increased the chances of collisions.</a:t>
            </a:r>
          </a:p>
          <a:p>
            <a:pPr marL="461772" indent="-342900">
              <a:buAutoNum type="arabicPeriod"/>
            </a:pPr>
            <a:endParaRPr lang="en-US" sz="1800" dirty="0"/>
          </a:p>
          <a:p>
            <a:pPr marL="461772" indent="-342900">
              <a:buAutoNum type="arabicPeriod"/>
            </a:pPr>
            <a:r>
              <a:rPr lang="en-IN" sz="1800" b="1" dirty="0"/>
              <a:t>Time Factor</a:t>
            </a:r>
            <a:r>
              <a:rPr lang="en-IN" sz="1800" dirty="0"/>
              <a:t>:  Most accidents happened between 3 PM and 10 PM due to heavy traffic and low visibility . Fatigue and rush to reach destinations also contributed to careless driving during this time.</a:t>
            </a:r>
          </a:p>
          <a:p>
            <a:pPr marL="461772" indent="-342900">
              <a:buAutoNum type="arabicPeriod"/>
            </a:pPr>
            <a:endParaRPr lang="en-US" sz="1800" dirty="0"/>
          </a:p>
          <a:p>
            <a:pPr marL="461772" indent="-342900">
              <a:buAutoNum type="arabicPeriod"/>
            </a:pPr>
            <a:r>
              <a:rPr lang="en-IN" sz="1800" b="1" dirty="0"/>
              <a:t>Age Group</a:t>
            </a:r>
            <a:r>
              <a:rPr lang="en-IN" sz="1800" dirty="0"/>
              <a:t>: People aged 18-35 were involved in the highest number  of accidents. This is often due to rash driving, over speeding and lack of experience and safety awareness. </a:t>
            </a:r>
          </a:p>
          <a:p>
            <a:pPr marL="461772" indent="-342900">
              <a:buAutoNum type="arabicPeriod"/>
            </a:pPr>
            <a:endParaRPr lang="en-US" sz="1800" dirty="0"/>
          </a:p>
          <a:p>
            <a:pPr marL="461772" indent="-342900">
              <a:buAutoNum type="arabicPeriod"/>
            </a:pPr>
            <a:r>
              <a:rPr lang="en-IN" sz="1800" b="1" dirty="0"/>
              <a:t>Poor Road Conditions</a:t>
            </a:r>
            <a:r>
              <a:rPr lang="en-IN" sz="1800" dirty="0"/>
              <a:t>:  Many accidents occurred due to </a:t>
            </a:r>
            <a:r>
              <a:rPr lang="en-IN" sz="1800" dirty="0" err="1"/>
              <a:t>pothholes</a:t>
            </a:r>
            <a:r>
              <a:rPr lang="en-IN" sz="1800" dirty="0"/>
              <a:t> , broken pavements and lack of road maintenance . Damaged roads  and uneven surfaces made driving unsafe and led to many accidents.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HYPOTHESIS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62560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400" b="1" dirty="0">
                <a:latin typeface="Arial Black" pitchFamily="34" charset="0"/>
              </a:rPr>
              <a:t>✅ HYPOTHESIS STATEMENT:</a:t>
            </a:r>
          </a:p>
          <a:p>
            <a:pPr>
              <a:buNone/>
            </a:pPr>
            <a:endParaRPr lang="en-US" sz="1400" dirty="0">
              <a:latin typeface="Arial Black" pitchFamily="34" charset="0"/>
            </a:endParaRPr>
          </a:p>
          <a:p>
            <a:pPr>
              <a:buNone/>
            </a:pPr>
            <a:r>
              <a:rPr lang="en-IN" sz="1400" dirty="0">
                <a:latin typeface="+mj-lt"/>
              </a:rPr>
              <a:t>"Road accidents are more severe in urban areas, during the daytime, and are highly influenced by road type,</a:t>
            </a:r>
          </a:p>
          <a:p>
            <a:pPr>
              <a:buNone/>
            </a:pPr>
            <a:r>
              <a:rPr lang="en-IN" sz="1400" dirty="0">
                <a:latin typeface="+mj-lt"/>
              </a:rPr>
              <a:t>vehicle category, and driver demographics.“</a:t>
            </a:r>
          </a:p>
          <a:p>
            <a:pPr>
              <a:buNone/>
            </a:pPr>
            <a:endParaRPr lang="en-US" sz="1400" dirty="0">
              <a:latin typeface="+mj-lt"/>
            </a:endParaRPr>
          </a:p>
          <a:p>
            <a:pPr>
              <a:buNone/>
            </a:pPr>
            <a:r>
              <a:rPr lang="en-IN" sz="1400" b="1" dirty="0">
                <a:latin typeface="Arial Black" pitchFamily="34" charset="0"/>
              </a:rPr>
              <a:t>📌 RATIONALE:</a:t>
            </a:r>
          </a:p>
          <a:p>
            <a:pPr>
              <a:buNone/>
            </a:pPr>
            <a:endParaRPr lang="en-US" sz="1400" b="1" dirty="0">
              <a:latin typeface="Arial Black" pitchFamily="34" charset="0"/>
            </a:endParaRPr>
          </a:p>
          <a:p>
            <a:r>
              <a:rPr lang="en-IN" sz="1400" dirty="0">
                <a:latin typeface="+mj-lt"/>
              </a:rPr>
              <a:t>Urban areas show a higher concentration of traffic, increasing accident probability.</a:t>
            </a:r>
          </a:p>
          <a:p>
            <a:r>
              <a:rPr lang="en-IN" sz="1400" dirty="0">
                <a:latin typeface="+mj-lt"/>
              </a:rPr>
              <a:t>Daytime accidents dominate the data, possibly due to increased vehicle movement.</a:t>
            </a:r>
          </a:p>
          <a:p>
            <a:r>
              <a:rPr lang="en-IN" sz="1400" dirty="0">
                <a:latin typeface="+mj-lt"/>
              </a:rPr>
              <a:t>Single carriageways and cars are the most common factors in severe accidents.</a:t>
            </a:r>
          </a:p>
          <a:p>
            <a:r>
              <a:rPr lang="en-IN" sz="1400" dirty="0">
                <a:latin typeface="+mj-lt"/>
              </a:rPr>
              <a:t>Driver age and gender patterns reflect risky </a:t>
            </a:r>
            <a:r>
              <a:rPr lang="en-IN" sz="1400" dirty="0" err="1">
                <a:latin typeface="+mj-lt"/>
              </a:rPr>
              <a:t>behavior</a:t>
            </a:r>
            <a:r>
              <a:rPr lang="en-IN" sz="1400" dirty="0">
                <a:latin typeface="+mj-lt"/>
              </a:rPr>
              <a:t> and exposure levels.</a:t>
            </a:r>
          </a:p>
          <a:p>
            <a:pPr>
              <a:buNone/>
            </a:pPr>
            <a:endParaRPr lang="en-IN" sz="1400" dirty="0">
              <a:latin typeface="+mj-lt"/>
            </a:endParaRPr>
          </a:p>
          <a:p>
            <a:pPr>
              <a:buNone/>
            </a:pPr>
            <a:endParaRPr lang="en-US" sz="1400" dirty="0">
              <a:latin typeface="+mj-lt"/>
            </a:endParaRPr>
          </a:p>
          <a:p>
            <a:pPr>
              <a:buNone/>
            </a:pPr>
            <a:r>
              <a:rPr lang="en-IN" sz="1400" b="1" dirty="0">
                <a:latin typeface="+mj-lt"/>
              </a:rPr>
              <a:t>🔬 METHOD FOR TESTING:</a:t>
            </a:r>
          </a:p>
          <a:p>
            <a:pPr>
              <a:buNone/>
            </a:pPr>
            <a:endParaRPr lang="en-US" sz="1400" b="1" dirty="0">
              <a:latin typeface="+mj-lt"/>
            </a:endParaRPr>
          </a:p>
          <a:p>
            <a:pPr>
              <a:buFont typeface="Wingdings" pitchFamily="2" charset="2"/>
              <a:buChar char="Ø"/>
            </a:pPr>
            <a:r>
              <a:rPr lang="en-IN" sz="1400" dirty="0">
                <a:latin typeface="+mj-lt"/>
              </a:rPr>
              <a:t>Analyze accident data using pivot tables and filters (day, vehicle, area type, road conditions).</a:t>
            </a:r>
          </a:p>
          <a:p>
            <a:pPr>
              <a:buFont typeface="Wingdings" pitchFamily="2" charset="2"/>
              <a:buChar char="Ø"/>
            </a:pPr>
            <a:endParaRPr lang="en-US" sz="1000" dirty="0">
              <a:latin typeface="+mj-lt"/>
            </a:endParaRPr>
          </a:p>
          <a:p>
            <a:pPr>
              <a:buFont typeface="Wingdings" pitchFamily="2" charset="2"/>
              <a:buChar char="Ø"/>
            </a:pPr>
            <a:r>
              <a:rPr lang="en-IN" sz="1400" dirty="0">
                <a:latin typeface="+mj-lt"/>
              </a:rPr>
              <a:t>Analyze accident data using pivot tables and filters (day, vehicle, area type, road conditions).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SOLUTION DESIGN &amp; IMPLEMENTATION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/>
              <a:t>🎯 </a:t>
            </a:r>
            <a:r>
              <a:rPr lang="en-IN" sz="2000" b="1" u="sng" dirty="0"/>
              <a:t>OBJECTIVE</a:t>
            </a:r>
            <a:r>
              <a:rPr lang="en-IN" sz="2000" b="1" dirty="0"/>
              <a:t>:</a:t>
            </a:r>
            <a:endParaRPr lang="en-IN" sz="1200" b="1" dirty="0"/>
          </a:p>
          <a:p>
            <a:pPr>
              <a:buNone/>
            </a:pPr>
            <a:r>
              <a:rPr lang="en-US" sz="2000" dirty="0"/>
              <a:t>        </a:t>
            </a:r>
            <a:r>
              <a:rPr lang="en-IN" sz="2000" dirty="0"/>
              <a:t>To analyze factors influencing road accident severity and identify accident-prone hotspots to support data-driven road safety improvements.</a:t>
            </a:r>
          </a:p>
          <a:p>
            <a:pPr>
              <a:buNone/>
            </a:pPr>
            <a:endParaRPr lang="en-US" sz="1000" dirty="0"/>
          </a:p>
          <a:p>
            <a:pPr>
              <a:buNone/>
            </a:pPr>
            <a:r>
              <a:rPr lang="en-US" sz="2000" b="1" dirty="0"/>
              <a:t>🧩 SOLUTION APPROACH:</a:t>
            </a:r>
          </a:p>
          <a:p>
            <a:pPr>
              <a:buNone/>
            </a:pPr>
            <a:endParaRPr lang="en-US" sz="1050" b="1" dirty="0"/>
          </a:p>
          <a:p>
            <a:pPr>
              <a:buFont typeface="Courier New" pitchFamily="49" charset="0"/>
              <a:buChar char="o"/>
            </a:pPr>
            <a:r>
              <a:rPr lang="en-IN" sz="2000" dirty="0"/>
              <a:t>Collected and cleaned two real-world accident datasets using MS Excel.</a:t>
            </a:r>
          </a:p>
          <a:p>
            <a:pPr>
              <a:buFont typeface="Courier New" pitchFamily="49" charset="0"/>
              <a:buChar char="o"/>
            </a:pPr>
            <a:r>
              <a:rPr lang="en-IN" sz="2000" dirty="0"/>
              <a:t>Analyzed severity patterns through pivot tables and filters.</a:t>
            </a:r>
          </a:p>
          <a:p>
            <a:pPr>
              <a:buFont typeface="Courier New" pitchFamily="49" charset="0"/>
              <a:buChar char="o"/>
            </a:pPr>
            <a:r>
              <a:rPr lang="en-IN" sz="2000" dirty="0"/>
              <a:t>Validated the hypothesis using summary stats and trends.</a:t>
            </a:r>
          </a:p>
          <a:p>
            <a:pPr>
              <a:buFont typeface="Courier New" pitchFamily="49" charset="0"/>
              <a:buChar char="o"/>
            </a:pPr>
            <a:r>
              <a:rPr lang="en-IN" sz="2000" dirty="0"/>
              <a:t>Built a Power BI dashboard to visualize key insights and hotspots.</a:t>
            </a:r>
          </a:p>
          <a:p>
            <a:pPr>
              <a:buNone/>
            </a:pPr>
            <a:endParaRPr lang="en-IN" sz="800" dirty="0"/>
          </a:p>
          <a:p>
            <a:pPr>
              <a:buNone/>
            </a:pPr>
            <a:r>
              <a:rPr lang="en-US" sz="2000" b="1" dirty="0"/>
              <a:t>🛠️ IMPLEMENTATION STEPS: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/>
              <a:t>Collected and cleaned datasets.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/>
              <a:t>Analyzed severity patterns using Excel pivot tables.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/>
              <a:t>Designed a dynamic Power BI dashboard.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IN" sz="2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338</TotalTime>
  <Words>1406</Words>
  <Application>Microsoft Office PowerPoint</Application>
  <PresentationFormat>On-screen Show (4:3)</PresentationFormat>
  <Paragraphs>210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Arial Black</vt:lpstr>
      <vt:lpstr>Arial Rounded MT Bold</vt:lpstr>
      <vt:lpstr>Corbel</vt:lpstr>
      <vt:lpstr>Courier New</vt:lpstr>
      <vt:lpstr>Wingdings</vt:lpstr>
      <vt:lpstr>Wingdings 2</vt:lpstr>
      <vt:lpstr>Wingdings 3</vt:lpstr>
      <vt:lpstr>Module</vt:lpstr>
      <vt:lpstr>INTRODUCTION </vt:lpstr>
      <vt:lpstr>PROBLEM IDENTIFICATION</vt:lpstr>
      <vt:lpstr>DATA COLLECTION</vt:lpstr>
      <vt:lpstr>DATA PREPROCESSING </vt:lpstr>
      <vt:lpstr>PowerPoint Presentation</vt:lpstr>
      <vt:lpstr>DATA ANALYSIS</vt:lpstr>
      <vt:lpstr>KEY FINDINGS</vt:lpstr>
      <vt:lpstr>HYPOTHESIS DEVELOPMENT</vt:lpstr>
      <vt:lpstr>SOLUTION DESIGN &amp; IMPLEMENTATION PLAN</vt:lpstr>
      <vt:lpstr>VISUALIZATION</vt:lpstr>
      <vt:lpstr>PowerPoint Presentation</vt:lpstr>
      <vt:lpstr>CONCLUSION</vt:lpstr>
      <vt:lpstr>PowerPoint Presentation</vt:lpstr>
      <vt:lpstr>REFERENCES</vt:lpstr>
    </vt:vector>
  </TitlesOfParts>
  <Company>CtrlSoft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SkillsBuild Decoding Data PBL Program 2025 Final ProjectPresentation</dc:title>
  <dc:creator>user</dc:creator>
  <cp:lastModifiedBy>mehak deep</cp:lastModifiedBy>
  <cp:revision>34</cp:revision>
  <dcterms:created xsi:type="dcterms:W3CDTF">2025-07-29T11:54:57Z</dcterms:created>
  <dcterms:modified xsi:type="dcterms:W3CDTF">2025-08-26T14:30:27Z</dcterms:modified>
</cp:coreProperties>
</file>