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ocuments\mcdonal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ocuments\mcdonal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ocuments\mcdonal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ocuments\mcdonal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[mcdonaldata.csv]Sheet1!PivotTable1</c:name>
    <c:fmtId val="4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Sheet1!$A$3:$A$10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7"/>
                <c:pt idx="0">
                  <c:v>589.50999999999988</c:v>
                </c:pt>
                <c:pt idx="1">
                  <c:v>41.65</c:v>
                </c:pt>
                <c:pt idx="2">
                  <c:v>54.94</c:v>
                </c:pt>
                <c:pt idx="3">
                  <c:v>277.78000000000003</c:v>
                </c:pt>
                <c:pt idx="4">
                  <c:v>96.79</c:v>
                </c:pt>
                <c:pt idx="5">
                  <c:v>936.17999999999972</c:v>
                </c:pt>
                <c:pt idx="6">
                  <c:v>175.89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A7-41B7-876C-B65958DF8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3947727"/>
        <c:axId val="1403945327"/>
      </c:barChart>
      <c:catAx>
        <c:axId val="1403947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945327"/>
        <c:crosses val="autoZero"/>
        <c:auto val="1"/>
        <c:lblAlgn val="ctr"/>
        <c:lblOffset val="100"/>
        <c:noMultiLvlLbl val="0"/>
      </c:catAx>
      <c:valAx>
        <c:axId val="1403945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947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[mcdonaldata.csv]Sheet1!PivotTable1</c:name>
    <c:fmtId val="9"/>
  </c:pivotSource>
  <c:chart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149829759167156E-2"/>
          <c:y val="1.9283181488588076E-2"/>
          <c:w val="0.91485017024083293"/>
          <c:h val="0.916140621401940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Average of totalfat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Sheet1!$B$3:$B$10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cat>
          <c:val>
            <c:numRef>
              <c:f>Sheet1!$C$3:$C$10</c:f>
              <c:numCache>
                <c:formatCode>General</c:formatCode>
                <c:ptCount val="7"/>
                <c:pt idx="0">
                  <c:v>0.30882352941176472</c:v>
                </c:pt>
                <c:pt idx="1">
                  <c:v>12.10125</c:v>
                </c:pt>
                <c:pt idx="2">
                  <c:v>3.8766666666666669</c:v>
                </c:pt>
                <c:pt idx="3">
                  <c:v>5.2191666666666663</c:v>
                </c:pt>
                <c:pt idx="4">
                  <c:v>28.550909090909091</c:v>
                </c:pt>
                <c:pt idx="5">
                  <c:v>5.6320833333333331</c:v>
                </c:pt>
                <c:pt idx="6">
                  <c:v>17.625833333333329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E0-43C0-9DEC-E9B1B47BE65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Average of protien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Sheet1!$B$3:$B$10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cat>
          <c:val>
            <c:numRef>
              <c:f>Sheet1!$D$3:$D$10</c:f>
              <c:numCache>
                <c:formatCode>General</c:formatCode>
                <c:ptCount val="7"/>
                <c:pt idx="0">
                  <c:v>0.26823529411764707</c:v>
                </c:pt>
                <c:pt idx="1">
                  <c:v>11.8225</c:v>
                </c:pt>
                <c:pt idx="2">
                  <c:v>0.73111111111111116</c:v>
                </c:pt>
                <c:pt idx="3">
                  <c:v>3.0124999999999997</c:v>
                </c:pt>
                <c:pt idx="4">
                  <c:v>21.684545454545454</c:v>
                </c:pt>
                <c:pt idx="5">
                  <c:v>4.3435416666666677</c:v>
                </c:pt>
                <c:pt idx="6">
                  <c:v>12.990833333333335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E0-43C0-9DEC-E9B1B47BE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6513935"/>
        <c:axId val="396904495"/>
      </c:barChart>
      <c:catAx>
        <c:axId val="39651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904495"/>
        <c:crosses val="autoZero"/>
        <c:auto val="1"/>
        <c:lblAlgn val="ctr"/>
        <c:lblOffset val="100"/>
        <c:noMultiLvlLbl val="0"/>
      </c:catAx>
      <c:valAx>
        <c:axId val="39690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51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[mcdonaldata.csv]Sheet2!PivotTable3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Sheet2!$A$2:$A$9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7"/>
                <c:pt idx="0">
                  <c:v>143.32647058823522</c:v>
                </c:pt>
                <c:pt idx="1">
                  <c:v>286.24874999999997</c:v>
                </c:pt>
                <c:pt idx="2">
                  <c:v>47.473333333333329</c:v>
                </c:pt>
                <c:pt idx="3">
                  <c:v>194.36083333333329</c:v>
                </c:pt>
                <c:pt idx="4">
                  <c:v>401.66</c:v>
                </c:pt>
                <c:pt idx="5">
                  <c:v>156.05083333333329</c:v>
                </c:pt>
                <c:pt idx="6">
                  <c:v>367.30555555555554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E-4B1A-8707-9E5F4AA8EA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13532607"/>
        <c:axId val="926008879"/>
        <c:axId val="0"/>
      </c:bar3DChart>
      <c:catAx>
        <c:axId val="91353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008879"/>
        <c:crosses val="autoZero"/>
        <c:auto val="1"/>
        <c:lblAlgn val="ctr"/>
        <c:lblOffset val="100"/>
        <c:noMultiLvlLbl val="0"/>
      </c:catAx>
      <c:valAx>
        <c:axId val="92600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53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901146681611227E-2"/>
          <c:y val="1.7198326001659797E-2"/>
          <c:w val="0.9157562718805945"/>
          <c:h val="0.73959655989100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Sheet1!$G$26</c:f>
              <c:strCache>
                <c:ptCount val="1"/>
                <c:pt idx="0">
                  <c:v>Average of totalfat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1F9CE41-A2C9-437C-B608-A09509FE1E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1C-4CB2-B94B-702F30EF0DC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E4F7385-4042-4AB9-AF7F-E1084AEBD0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31C-4CB2-B94B-702F30EF0DC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456DF42-234B-4EE7-9F7D-36B3768709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31C-4CB2-B94B-702F30EF0DC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9CEE555-AE3D-44ED-A0A8-7712BBDDE5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31C-4CB2-B94B-702F30EF0DC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148FF53-9F6C-4874-B3CD-BFE7F74EB4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31C-4CB2-B94B-702F30EF0DC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362882A-419F-46BB-91D5-22875904C0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31C-4CB2-B94B-702F30EF0DC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AD2C1B5-9538-41DD-A626-03F6E2E78C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31C-4CB2-B94B-702F30EF0D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Sheet1!$F$27:$F$33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xVal>
          <c:yVal>
            <c:numRef>
              <c:f>Sheet1!$G$27:$G$33</c:f>
              <c:numCache>
                <c:formatCode>General</c:formatCode>
                <c:ptCount val="7"/>
                <c:pt idx="0">
                  <c:v>0.30882352941176472</c:v>
                </c:pt>
                <c:pt idx="1">
                  <c:v>12.10125</c:v>
                </c:pt>
                <c:pt idx="2">
                  <c:v>3.8766666666666669</c:v>
                </c:pt>
                <c:pt idx="3">
                  <c:v>5.2191666666666663</c:v>
                </c:pt>
                <c:pt idx="4">
                  <c:v>28.550909090909091</c:v>
                </c:pt>
                <c:pt idx="5">
                  <c:v>5.6320833333333331</c:v>
                </c:pt>
                <c:pt idx="6">
                  <c:v>17.625833333333329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Sheet1!$F$26:$F$33</c15:f>
                <c15:dlblRangeCache>
                  <c:ptCount val="8"/>
                  <c:pt idx="0">
                    <c:v>Row Labels</c:v>
                  </c:pt>
                  <c:pt idx="1">
                    <c:v>beverage</c:v>
                  </c:pt>
                  <c:pt idx="2">
                    <c:v>breakfast</c:v>
                  </c:pt>
                  <c:pt idx="3">
                    <c:v>condiments</c:v>
                  </c:pt>
                  <c:pt idx="4">
                    <c:v>dessert</c:v>
                  </c:pt>
                  <c:pt idx="5">
                    <c:v>gourmet</c:v>
                  </c:pt>
                  <c:pt idx="6">
                    <c:v>mccafe</c:v>
                  </c:pt>
                  <c:pt idx="7">
                    <c:v>regular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A31C-4CB2-B94B-702F30EF0DC6}"/>
            </c:ext>
          </c:extLst>
        </c:ser>
        <c:ser>
          <c:idx val="1"/>
          <c:order val="1"/>
          <c:tx>
            <c:strRef>
              <c:f>Sheet1!$H$26</c:f>
              <c:strCache>
                <c:ptCount val="1"/>
                <c:pt idx="0">
                  <c:v>Average of protien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79066648551278"/>
                      <c:h val="5.811140786396330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A31C-4CB2-B94B-702F30EF0DC6}"/>
                </c:ext>
              </c:extLst>
            </c:dLbl>
            <c:dLbl>
              <c:idx val="1"/>
              <c:layout>
                <c:manualLayout>
                  <c:x val="-0.29500322132473145"/>
                  <c:y val="0.348929457407825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1C-4CB2-B94B-702F30EF0D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Sheet1!$F$27:$F$33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xVal>
          <c:yVal>
            <c:numRef>
              <c:f>Sheet1!$H$27:$H$33</c:f>
              <c:numCache>
                <c:formatCode>General</c:formatCode>
                <c:ptCount val="7"/>
                <c:pt idx="0">
                  <c:v>0.26823529411764707</c:v>
                </c:pt>
                <c:pt idx="1">
                  <c:v>11.8225</c:v>
                </c:pt>
                <c:pt idx="2">
                  <c:v>0.73111111111111116</c:v>
                </c:pt>
                <c:pt idx="3">
                  <c:v>3.0124999999999997</c:v>
                </c:pt>
                <c:pt idx="4">
                  <c:v>21.684545454545454</c:v>
                </c:pt>
                <c:pt idx="5">
                  <c:v>4.3435416666666677</c:v>
                </c:pt>
                <c:pt idx="6">
                  <c:v>12.990833333333335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A31C-4CB2-B94B-702F30EF0D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912306335"/>
        <c:axId val="912307775"/>
      </c:scatterChart>
      <c:valAx>
        <c:axId val="912306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307775"/>
        <c:crosses val="autoZero"/>
        <c:crossBetween val="midCat"/>
      </c:valAx>
      <c:valAx>
        <c:axId val="91230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3063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BDCAB-1573-41D2-B522-55437568C91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CA041-8F7D-4979-9313-427094AE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push dir="u"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cdonald's_log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61C0-3390-4D0F-EFE7-2AED6E08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574" y="639097"/>
            <a:ext cx="10358865" cy="2448232"/>
          </a:xfrm>
        </p:spPr>
        <p:txBody>
          <a:bodyPr>
            <a:noAutofit/>
          </a:bodyPr>
          <a:lstStyle/>
          <a:p>
            <a:pPr algn="ctr"/>
            <a:r>
              <a:rPr lang="en-US" sz="6600">
                <a:latin typeface="Bell MT" panose="02020503060305020303" pitchFamily="18" charset="0"/>
              </a:rPr>
              <a:t>Exploratory Data Analysis - McDonald's Nutrition 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0BE1B-8A1C-2CFA-90A6-ABF555D85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806" y="4631239"/>
            <a:ext cx="10058400" cy="1223265"/>
          </a:xfrm>
        </p:spPr>
        <p:txBody>
          <a:bodyPr/>
          <a:lstStyle/>
          <a:p>
            <a:pPr algn="r"/>
            <a:r>
              <a:rPr lang="en-US" b="1"/>
              <a:t>Name : </a:t>
            </a:r>
            <a:r>
              <a:rPr lang="en-US" b="1" err="1"/>
              <a:t>Mehakdeep</a:t>
            </a:r>
            <a:r>
              <a:rPr lang="en-US" b="1"/>
              <a:t>  </a:t>
            </a:r>
            <a:r>
              <a:rPr lang="en-US" b="1" err="1"/>
              <a:t>kaur</a:t>
            </a:r>
            <a:r>
              <a:rPr lang="en-US" b="1"/>
              <a:t>                                                </a:t>
            </a:r>
          </a:p>
          <a:p>
            <a:pPr algn="r"/>
            <a:r>
              <a:rPr lang="en-US" b="1"/>
              <a:t>Date: august 21,2025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5978E3-7D98-83C3-7996-BAD6C301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7676" y="3429291"/>
            <a:ext cx="3482647" cy="2639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E4EFDB-0BFF-E8B6-28C3-1234CE260567}"/>
              </a:ext>
            </a:extLst>
          </p:cNvPr>
          <p:cNvSpPr txBox="1"/>
          <p:nvPr/>
        </p:nvSpPr>
        <p:spPr>
          <a:xfrm>
            <a:off x="1187677" y="6680791"/>
            <a:ext cx="308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cdonald's_logo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95239708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41B3-9E2F-938F-12E9-DFDA7C17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986"/>
            <a:ext cx="9816526" cy="1258529"/>
          </a:xfrm>
        </p:spPr>
        <p:txBody>
          <a:bodyPr>
            <a:normAutofit/>
          </a:bodyPr>
          <a:lstStyle/>
          <a:p>
            <a:r>
              <a:rPr lang="en-US" b="1">
                <a:latin typeface="Bahnschrift Light SemiCondensed" panose="020B0502040204020203" pitchFamily="34" charset="0"/>
              </a:rPr>
              <a:t>Introduction to McDonald's Nutrition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5214-4171-18AA-2ABE-2C386495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609" y="1779639"/>
            <a:ext cx="9895185" cy="4404850"/>
          </a:xfrm>
        </p:spPr>
        <p:txBody>
          <a:bodyPr>
            <a:normAutofit fontScale="92500"/>
          </a:bodyPr>
          <a:lstStyle/>
          <a:p>
            <a:r>
              <a:rPr lang="en-US"/>
              <a:t>🍔 </a:t>
            </a:r>
            <a:r>
              <a:rPr lang="en-US" b="1"/>
              <a:t>Objective</a:t>
            </a:r>
            <a:r>
              <a:rPr lang="en-US"/>
              <a:t>:</a:t>
            </a:r>
            <a:br>
              <a:rPr lang="en-US"/>
            </a:br>
            <a:r>
              <a:rPr lang="en-US"/>
              <a:t>To analyze McDonald’s nutrition data and uncover patterns in calories, fat, sugar, and protein content.</a:t>
            </a:r>
          </a:p>
          <a:p>
            <a:r>
              <a:rPr lang="en-US"/>
              <a:t>📁 </a:t>
            </a:r>
            <a:r>
              <a:rPr lang="en-US" b="1"/>
              <a:t>Dataset</a:t>
            </a:r>
            <a:r>
              <a:rPr lang="en-US"/>
              <a:t>:</a:t>
            </a:r>
            <a:br>
              <a:rPr lang="en-US"/>
            </a:br>
            <a:r>
              <a:rPr lang="en-US"/>
              <a:t>Collected from Kaggle, the dataset includes 100+ food items with 14 nutritional features.</a:t>
            </a:r>
          </a:p>
          <a:p>
            <a:r>
              <a:rPr lang="en-US"/>
              <a:t>📊 </a:t>
            </a:r>
            <a:r>
              <a:rPr lang="en-US" b="1"/>
              <a:t>Tools Used</a:t>
            </a:r>
            <a:r>
              <a:rPr lang="en-US"/>
              <a:t>:</a:t>
            </a:r>
            <a:br>
              <a:rPr lang="en-US"/>
            </a:br>
            <a:r>
              <a:rPr lang="en-US"/>
              <a:t>Microsoft Excel for data analysis and PowerPoint for visualization.</a:t>
            </a:r>
          </a:p>
          <a:p>
            <a:r>
              <a:rPr lang="en-US"/>
              <a:t>👀 </a:t>
            </a:r>
            <a:r>
              <a:rPr lang="en-US" b="1"/>
              <a:t>Key Focus Areas</a:t>
            </a:r>
            <a:r>
              <a:rPr lang="en-US"/>
              <a:t>:</a:t>
            </a:r>
            <a:br>
              <a:rPr lang="en-US"/>
            </a:br>
            <a:r>
              <a:rPr lang="en-US"/>
              <a:t>Identifying high-calorie items, sugar-heavy beverages, and protein-rich foods.</a:t>
            </a:r>
          </a:p>
          <a:p>
            <a:r>
              <a:rPr lang="en-US"/>
              <a:t>🌎 </a:t>
            </a:r>
            <a:r>
              <a:rPr lang="en-US" b="1"/>
              <a:t>Relevance</a:t>
            </a:r>
            <a:r>
              <a:rPr lang="en-US"/>
              <a:t>:</a:t>
            </a:r>
            <a:br>
              <a:rPr lang="en-US"/>
            </a:br>
            <a:r>
              <a:rPr lang="en-US"/>
              <a:t>Fast food is globally consumed; understanding its nutritional impact is important for public health.</a:t>
            </a:r>
          </a:p>
          <a:p>
            <a:r>
              <a:rPr lang="en-US"/>
              <a:t>🧠 </a:t>
            </a:r>
            <a:r>
              <a:rPr lang="en-US" b="1"/>
              <a:t>Goal</a:t>
            </a:r>
            <a:r>
              <a:rPr lang="en-US"/>
              <a:t>:</a:t>
            </a:r>
            <a:br>
              <a:rPr lang="en-US"/>
            </a:br>
            <a:r>
              <a:rPr lang="en-US"/>
              <a:t>Help consumers make informed, healthier choices when ordering from McDonald’s.</a:t>
            </a:r>
          </a:p>
          <a:p>
            <a:endParaRPr lang="en-US" b="1">
              <a:latin typeface="Arial Black" panose="020B0A04020102020204" pitchFamily="34" charset="0"/>
            </a:endParaRPr>
          </a:p>
          <a:p>
            <a:endParaRPr lang="en-US" b="1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03633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15A2-381D-72D9-D1D0-42B55EE4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9098"/>
            <a:ext cx="9924681" cy="786580"/>
          </a:xfrm>
        </p:spPr>
        <p:txBody>
          <a:bodyPr/>
          <a:lstStyle/>
          <a:p>
            <a:pPr algn="ctr"/>
            <a:r>
              <a:rPr lang="en-US" b="1">
                <a:latin typeface="Bahnschrift Light SemiCondensed" panose="020B0502040204020203" pitchFamily="34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DB13-C79C-4436-8FB3-7B2D62391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3561" y="1845734"/>
            <a:ext cx="5071478" cy="4023360"/>
          </a:xfrm>
        </p:spPr>
        <p:txBody>
          <a:bodyPr>
            <a:normAutofit/>
          </a:bodyPr>
          <a:lstStyle/>
          <a:p>
            <a:r>
              <a:rPr lang="en-US"/>
              <a:t>🧾 </a:t>
            </a:r>
            <a:r>
              <a:rPr lang="en-US" b="1"/>
              <a:t>Key Columns</a:t>
            </a:r>
            <a:r>
              <a:rPr lang="en-US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Items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Calories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Total Fat(g)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Saturated Fat(g)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Sugars(g)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Protein(g)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Sodium(mg)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Carbohydrates(g)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3F51-3641-6890-6E15-09ED9258A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0216" y="1845734"/>
            <a:ext cx="4937760" cy="4118952"/>
          </a:xfrm>
        </p:spPr>
        <p:txBody>
          <a:bodyPr>
            <a:normAutofit/>
          </a:bodyPr>
          <a:lstStyle/>
          <a:p>
            <a:r>
              <a:rPr lang="en-US" b="1"/>
              <a:t>📊 Quick Stats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/>
              <a:t>Total items: 100+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/>
              <a:t>Categories: 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/>
              <a:t>Features: 14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b="1"/>
          </a:p>
          <a:p>
            <a:pPr marL="0" indent="0">
              <a:buNone/>
            </a:pPr>
            <a:r>
              <a:rPr lang="en-US" sz="2400" b="1"/>
              <a:t>Categories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🍔 Burgers | 🥤 Beverages | 🥞 Breakfast | 🥗 Salads</a:t>
            </a:r>
            <a:br>
              <a:rPr lang="en-US" sz="2400"/>
            </a:br>
            <a:r>
              <a:rPr lang="en-US" sz="2400"/>
              <a:t>🍗 Chicken | 🍟 Sides | 🍰 Desserts | 🧀 Extras</a:t>
            </a:r>
            <a:endParaRPr lang="en-US" sz="24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C27CFC-205E-C530-D68B-D1ABF5550964}"/>
              </a:ext>
            </a:extLst>
          </p:cNvPr>
          <p:cNvCxnSpPr>
            <a:cxnSpLocks/>
          </p:cNvCxnSpPr>
          <p:nvPr/>
        </p:nvCxnSpPr>
        <p:spPr>
          <a:xfrm>
            <a:off x="5260258" y="1750142"/>
            <a:ext cx="0" cy="45523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F983C2-44BD-F8D6-FE95-2E8287F6A624}"/>
              </a:ext>
            </a:extLst>
          </p:cNvPr>
          <p:cNvCxnSpPr>
            <a:cxnSpLocks/>
          </p:cNvCxnSpPr>
          <p:nvPr/>
        </p:nvCxnSpPr>
        <p:spPr>
          <a:xfrm>
            <a:off x="5260258" y="3913239"/>
            <a:ext cx="59976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27420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E99D-C210-E20B-88CF-AE40C70E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8403"/>
          </a:xfrm>
        </p:spPr>
        <p:txBody>
          <a:bodyPr/>
          <a:lstStyle/>
          <a:p>
            <a:pPr algn="ctr"/>
            <a:r>
              <a:rPr lang="en-US" b="1">
                <a:latin typeface="Bahnschrift Light SemiCondensed" panose="020B0502040204020203" pitchFamily="34" charset="0"/>
              </a:rPr>
              <a:t>TOP HIGH-CALORIE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A1D1-A2F9-DFBB-DDD0-D1D2A52AFA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🔍 </a:t>
            </a:r>
            <a:r>
              <a:rPr lang="en-US" b="1"/>
              <a:t>Key Observations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/>
              <a:t>Among top high-calorie items MacCafe items like Large Choclate Shake and McFlurry are high in calories ,each exceeding 800+calories per item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/>
          </a:p>
          <a:p>
            <a:pPr>
              <a:buFont typeface="Wingdings" panose="05000000000000000000" pitchFamily="2" charset="2"/>
              <a:buChar char="§"/>
            </a:pPr>
            <a:r>
              <a:rPr lang="en-US" i="1"/>
              <a:t>Regular items such as the Big Breakfast with Hotcakes and Deluxe Breakfast exceed 1200 calories each ,making them the most calorie-dense choices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08D08F-2E49-10CF-463E-03C8D16528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4750123"/>
              </p:ext>
            </p:extLst>
          </p:nvPr>
        </p:nvGraphicFramePr>
        <p:xfrm>
          <a:off x="6218238" y="2104103"/>
          <a:ext cx="4725065" cy="376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7032366"/>
      </p:ext>
    </p:extLst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836A-74DB-3C49-7C32-6931A122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5974"/>
            <a:ext cx="9954178" cy="105205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>
                <a:latin typeface="Bahnschrift Light SemiCondensed" panose="020B0502040204020203" pitchFamily="34" charset="0"/>
              </a:rPr>
            </a:br>
            <a:br>
              <a:rPr lang="en-US" b="1">
                <a:latin typeface="Bahnschrift Light SemiCondensed" panose="020B0502040204020203" pitchFamily="34" charset="0"/>
              </a:rPr>
            </a:br>
            <a:r>
              <a:rPr lang="en-US" b="1">
                <a:latin typeface="Bahnschrift Light SemiCondensed" panose="020B0502040204020203" pitchFamily="34" charset="0"/>
              </a:rPr>
              <a:t>SUGAR CONTENT BY CATEGORY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B543E-7060-2595-47ED-BAACA966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8851" y="1887793"/>
            <a:ext cx="5211097" cy="4001730"/>
          </a:xfrm>
        </p:spPr>
        <p:txBody>
          <a:bodyPr/>
          <a:lstStyle/>
          <a:p>
            <a:r>
              <a:rPr lang="en-US"/>
              <a:t>🔍 </a:t>
            </a:r>
            <a:r>
              <a:rPr lang="en-US" b="1"/>
              <a:t>Key Observations</a:t>
            </a:r>
          </a:p>
          <a:p>
            <a:endParaRPr lang="en-US" sz="1800" b="1"/>
          </a:p>
          <a:p>
            <a:r>
              <a:rPr lang="en-US" sz="1800" b="1"/>
              <a:t>☕ McCafé Drinks – Highest in Sugar</a:t>
            </a:r>
            <a:br>
              <a:rPr lang="en-US" sz="1800"/>
            </a:br>
            <a:r>
              <a:rPr lang="en-US" sz="1800" i="1"/>
              <a:t>Rich coffee beverages and frappes often exceed </a:t>
            </a:r>
            <a:r>
              <a:rPr lang="en-US" sz="1800" b="1" i="1"/>
              <a:t>70–90g sugar</a:t>
            </a:r>
            <a:r>
              <a:rPr lang="en-US" sz="1800" i="1"/>
              <a:t>, more than the daily recommended limit in just one serving.</a:t>
            </a:r>
          </a:p>
          <a:p>
            <a:endParaRPr lang="en-US" sz="1800"/>
          </a:p>
          <a:p>
            <a:r>
              <a:rPr lang="en-US" sz="1800" b="1"/>
              <a:t>🍹 Other Beverages – Second Highest</a:t>
            </a:r>
            <a:br>
              <a:rPr lang="en-US" sz="1800"/>
            </a:br>
            <a:r>
              <a:rPr lang="en-US" sz="1800" i="1"/>
              <a:t>Sodas and milkshakes average </a:t>
            </a:r>
            <a:r>
              <a:rPr lang="en-US" sz="1800" b="1" i="1"/>
              <a:t>50–60g sugar</a:t>
            </a:r>
            <a:r>
              <a:rPr lang="en-US" sz="1800" i="1"/>
              <a:t>, making them a major hidden contributor to excess sugar intake.</a:t>
            </a:r>
          </a:p>
          <a:p>
            <a:pPr marL="0" indent="0">
              <a:buNone/>
            </a:pPr>
            <a:endParaRPr lang="en-US" sz="1800" b="1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F4DCE5-EDEB-DDF0-713F-B565026C59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4135025"/>
              </p:ext>
            </p:extLst>
          </p:nvPr>
        </p:nvGraphicFramePr>
        <p:xfrm>
          <a:off x="1175621" y="2133600"/>
          <a:ext cx="4300947" cy="3410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BBD34CC-9A89-7A5B-D7DE-5F9914B3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929" y="2729986"/>
            <a:ext cx="2654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2F43E5-3259-B9FA-8B0B-B68A6DE8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490" y="4235596"/>
            <a:ext cx="38771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58219"/>
      </p:ext>
    </p:ext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1921-EB2C-46A0-1CC3-4346B533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1087"/>
          </a:xfrm>
        </p:spPr>
        <p:txBody>
          <a:bodyPr/>
          <a:lstStyle/>
          <a:p>
            <a:pPr algn="ctr"/>
            <a:r>
              <a:rPr lang="en-US" b="1">
                <a:latin typeface="Bahnschrift Light Condensed" panose="020B0502040204020203" pitchFamily="34" charset="0"/>
              </a:rPr>
              <a:t>CALORIES BY FOOD CATEGORY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BB3B8E-0C9B-534C-2700-D04EA62B2D2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320013"/>
              </p:ext>
            </p:extLst>
          </p:nvPr>
        </p:nvGraphicFramePr>
        <p:xfrm>
          <a:off x="6218238" y="1846263"/>
          <a:ext cx="4876483" cy="370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A8912A-9E72-B975-D73B-D7C433A88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🔍 </a:t>
            </a:r>
            <a:r>
              <a:rPr lang="en-US" b="1"/>
              <a:t>Key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🍔Gourmet items </a:t>
            </a:r>
            <a:r>
              <a:rPr lang="en-US" sz="1800" i="1"/>
              <a:t>have the </a:t>
            </a:r>
            <a:r>
              <a:rPr lang="en-US" sz="1800" b="1"/>
              <a:t>highest average calories</a:t>
            </a:r>
            <a:r>
              <a:rPr lang="en-US" sz="1800"/>
              <a:t>,</a:t>
            </a:r>
            <a:r>
              <a:rPr lang="en-US" sz="1800" i="1"/>
              <a:t>much higher than any other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🍟Regular menu items also </a:t>
            </a:r>
            <a:r>
              <a:rPr lang="en-US" sz="1800" i="1"/>
              <a:t>show </a:t>
            </a:r>
            <a:r>
              <a:rPr lang="en-US" sz="1800" b="1"/>
              <a:t>high calorie levels</a:t>
            </a:r>
            <a:r>
              <a:rPr lang="en-US" sz="1800"/>
              <a:t>, </a:t>
            </a:r>
            <a:r>
              <a:rPr lang="en-US" sz="1800" i="1"/>
              <a:t>though lower than Gourmet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🍳Breakfast items </a:t>
            </a:r>
            <a:r>
              <a:rPr lang="en-US" sz="1800" i="1"/>
              <a:t>fall in the </a:t>
            </a:r>
            <a:r>
              <a:rPr lang="en-US" sz="1800" b="1"/>
              <a:t>moderate calorie range </a:t>
            </a:r>
            <a:r>
              <a:rPr lang="en-US" sz="1800" i="1"/>
              <a:t>, balancing fat and protein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🍩Desserts &amp; McCafe Drinks </a:t>
            </a:r>
            <a:r>
              <a:rPr lang="en-US" sz="1800" i="1"/>
              <a:t>are </a:t>
            </a:r>
            <a:r>
              <a:rPr lang="en-US" sz="1800" b="1"/>
              <a:t>moderate to low,</a:t>
            </a:r>
            <a:r>
              <a:rPr lang="en-US" sz="1800" i="1"/>
              <a:t>but calories mostly come from sugar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🥤Beverages &amp; Condiments </a:t>
            </a:r>
            <a:r>
              <a:rPr lang="en-US" sz="1800" i="1"/>
              <a:t>are the </a:t>
            </a:r>
            <a:r>
              <a:rPr lang="en-US" sz="1800" b="1"/>
              <a:t>lowest calorie categories</a:t>
            </a:r>
            <a:endParaRPr lang="en-US" sz="1800" b="1" i="1"/>
          </a:p>
        </p:txBody>
      </p:sp>
    </p:spTree>
    <p:extLst>
      <p:ext uri="{BB962C8B-B14F-4D97-AF65-F5344CB8AC3E}">
        <p14:creationId xmlns:p14="http://schemas.microsoft.com/office/powerpoint/2010/main" val="3163131355"/>
      </p:ext>
    </p:ext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9D8-C64F-9312-81FC-480B02B4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68" y="600075"/>
            <a:ext cx="10058400" cy="947377"/>
          </a:xfrm>
        </p:spPr>
        <p:txBody>
          <a:bodyPr/>
          <a:lstStyle/>
          <a:p>
            <a:r>
              <a:rPr lang="en-US" b="1">
                <a:latin typeface="Bahnschrift Light Condensed" panose="020B0502040204020203" pitchFamily="34" charset="0"/>
              </a:rPr>
              <a:t>PROTEIN  V/S  FAT- NUTRIENT  TRADE  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46F2-F306-EAA7-AC04-7C47C36026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🔍 </a:t>
            </a:r>
            <a:r>
              <a:rPr lang="en-US" b="1"/>
              <a:t>Key Observation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🥓 </a:t>
            </a:r>
            <a:r>
              <a:rPr lang="en-US" sz="1600" b="1"/>
              <a:t>Gourmet Items</a:t>
            </a:r>
          </a:p>
          <a:p>
            <a:pPr marL="0" indent="0">
              <a:buNone/>
            </a:pPr>
            <a:r>
              <a:rPr lang="en-US" sz="1600" i="1"/>
              <a:t>They have the </a:t>
            </a:r>
            <a:r>
              <a:rPr lang="en-US" sz="1600" b="1" i="1"/>
              <a:t>highest fat and protein content</a:t>
            </a:r>
            <a:r>
              <a:rPr lang="en-US" sz="1600" i="1"/>
              <a:t>, making them the most calorie-dense menu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🥤 </a:t>
            </a:r>
            <a:r>
              <a:rPr lang="en-US" sz="1600" b="1"/>
              <a:t>Beverages &amp; Condiments</a:t>
            </a:r>
          </a:p>
          <a:p>
            <a:pPr marL="0" indent="0">
              <a:buNone/>
            </a:pPr>
            <a:r>
              <a:rPr lang="en-US" sz="1600" i="1"/>
              <a:t>These show the </a:t>
            </a:r>
            <a:r>
              <a:rPr lang="en-US" sz="1600" b="1" i="1"/>
              <a:t>lowest levels of both fat and protein</a:t>
            </a:r>
            <a:r>
              <a:rPr lang="en-US" sz="1600" i="1"/>
              <a:t>, offering minimal nutritional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🍳 </a:t>
            </a:r>
            <a:r>
              <a:rPr lang="en-US" sz="1600" b="1"/>
              <a:t>Breakfast &amp; Regular Menu</a:t>
            </a:r>
          </a:p>
          <a:p>
            <a:pPr marL="0" indent="0">
              <a:buNone/>
            </a:pPr>
            <a:r>
              <a:rPr lang="en-US" sz="1600" i="1"/>
              <a:t>These categories lie in the </a:t>
            </a:r>
            <a:r>
              <a:rPr lang="en-US" sz="1600" b="1" i="1"/>
              <a:t>moderate range</a:t>
            </a:r>
            <a:r>
              <a:rPr lang="en-US" sz="1600" i="1"/>
              <a:t>, balancing fat and protein more evenly.</a:t>
            </a:r>
            <a:br>
              <a:rPr lang="en-US" sz="1600" i="1"/>
            </a:br>
            <a:r>
              <a:rPr lang="en-US" sz="1600" i="1"/>
              <a:t>They provide better nutrition compared to beverages or desserts.</a:t>
            </a:r>
            <a:endParaRPr lang="en-US" sz="1600" b="1" i="1"/>
          </a:p>
          <a:p>
            <a:pPr marL="0" indent="0">
              <a:buNone/>
            </a:pPr>
            <a:endParaRPr lang="en-US" sz="1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16FEB9-84C5-A135-6E1F-D04D1E6C6F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8432636"/>
              </p:ext>
            </p:extLst>
          </p:nvPr>
        </p:nvGraphicFramePr>
        <p:xfrm>
          <a:off x="6156325" y="1846263"/>
          <a:ext cx="4937760" cy="3836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138F2A2-3FD2-40B7-F1D3-676B60B7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D18DEC-6B0E-90FA-F326-367B5B73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5016"/>
      </p:ext>
    </p:ext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1124-D77D-FE25-4272-B64B459A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3458"/>
            <a:ext cx="10058400" cy="1002890"/>
          </a:xfrm>
        </p:spPr>
        <p:txBody>
          <a:bodyPr/>
          <a:lstStyle/>
          <a:p>
            <a:pPr algn="ctr"/>
            <a:r>
              <a:rPr lang="en-US" b="1">
                <a:latin typeface="Bahnschrift Light Condensed" panose="020B0502040204020203" pitchFamily="34" charset="0"/>
              </a:rPr>
              <a:t>KEY INSIGHTS AND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3453F-1912-465F-94AE-E27E5AFA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4561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High-Calorie &amp; Sugar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🍩 Desserts and ☕ McCafé items are the </a:t>
            </a:r>
            <a:r>
              <a:rPr lang="en-US" sz="1600" b="1"/>
              <a:t>biggest sugar contributors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🍔 Gourmet and Regular menu items drive </a:t>
            </a:r>
            <a:r>
              <a:rPr lang="en-US" sz="1600" b="1"/>
              <a:t>highest calorie and fat intake</a:t>
            </a:r>
            <a:r>
              <a:rPr lang="en-US" sz="1600"/>
              <a:t>.</a:t>
            </a:r>
          </a:p>
          <a:p>
            <a:pPr marL="0" indent="0">
              <a:buNone/>
            </a:pPr>
            <a:r>
              <a:rPr lang="en-US" sz="1800" b="1"/>
              <a:t>Low-Nutrition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🥤 </a:t>
            </a:r>
            <a:r>
              <a:rPr lang="en-US" sz="1600"/>
              <a:t>Beverages and 🥫 condiments are </a:t>
            </a:r>
            <a:r>
              <a:rPr lang="en-US" sz="1600" b="1"/>
              <a:t>lowest in protein and fat</a:t>
            </a:r>
            <a:r>
              <a:rPr lang="en-US" sz="1600"/>
              <a:t>, offering little satiety but sometimes adding hidden sugar.</a:t>
            </a:r>
          </a:p>
          <a:p>
            <a:pPr marL="0" indent="0">
              <a:buNone/>
            </a:pPr>
            <a:r>
              <a:rPr lang="en-US" sz="1800" b="1"/>
              <a:t>Balanced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🍳 Breakfast items provide a </a:t>
            </a:r>
            <a:r>
              <a:rPr lang="en-US" sz="1600" b="1"/>
              <a:t>better balance of protein and fat</a:t>
            </a:r>
            <a:r>
              <a:rPr lang="en-US" sz="1600"/>
              <a:t> compared to other categories.</a:t>
            </a:r>
          </a:p>
          <a:p>
            <a:pPr marL="0" indent="0">
              <a:buNone/>
            </a:pPr>
            <a:r>
              <a:rPr lang="en-US" sz="1800" b="1"/>
              <a:t>Overall Health Concern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🚨 Many items are </a:t>
            </a:r>
            <a:r>
              <a:rPr lang="en-US" sz="1600" b="1"/>
              <a:t>high in calories, fat, or sugar</a:t>
            </a:r>
            <a:r>
              <a:rPr lang="en-US" sz="1600"/>
              <a:t>, highlighting the importance of portion control and mindful choices.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/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8283"/>
      </p:ext>
    </p:extLst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4838-BB58-96E3-CE21-6E295188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8068"/>
          </a:xfrm>
        </p:spPr>
        <p:txBody>
          <a:bodyPr/>
          <a:lstStyle/>
          <a:p>
            <a:pPr algn="ctr"/>
            <a:r>
              <a:rPr lang="en-US" b="1">
                <a:latin typeface="Bahnschrift Light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E1EE-9E2F-5025-716F-49A8953C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i="1"/>
              <a:t>🍔 McDonald’s menu shows a </a:t>
            </a:r>
            <a:r>
              <a:rPr lang="en-US" sz="1800" b="1" i="1"/>
              <a:t>wide variation in calories, fat, and sugar</a:t>
            </a:r>
            <a:r>
              <a:rPr lang="en-US" sz="1800" i="1"/>
              <a:t> across different categories.</a:t>
            </a:r>
            <a:br>
              <a:rPr lang="en-US" sz="1800" i="1"/>
            </a:br>
            <a:r>
              <a:rPr lang="en-US" sz="1800" i="1"/>
              <a:t>This highlights the need to carefully evaluate items rather than assuming all are similar.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🥤 </a:t>
            </a:r>
            <a:r>
              <a:rPr lang="en-US" sz="1800" b="1" i="1"/>
              <a:t>Beverages, desserts, and McCafé drinks</a:t>
            </a:r>
            <a:r>
              <a:rPr lang="en-US" sz="1800" i="1"/>
              <a:t> are the </a:t>
            </a:r>
            <a:r>
              <a:rPr lang="en-US" sz="1800" b="1" i="1"/>
              <a:t>highest contributors of sugar</a:t>
            </a:r>
            <a:r>
              <a:rPr lang="en-US" sz="1800" i="1"/>
              <a:t> in the menu.</a:t>
            </a:r>
            <a:br>
              <a:rPr lang="en-US" sz="1800" i="1"/>
            </a:br>
            <a:r>
              <a:rPr lang="en-US" sz="1800" i="1"/>
              <a:t>These items often exceed daily sugar limits in just a single serving.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🥓 </a:t>
            </a:r>
            <a:r>
              <a:rPr lang="en-US" sz="1800" b="1" i="1"/>
              <a:t>Gourmet and regular menu items</a:t>
            </a:r>
            <a:r>
              <a:rPr lang="en-US" sz="1800" i="1"/>
              <a:t> provide the most protein but also carry very high fat content.</a:t>
            </a:r>
            <a:br>
              <a:rPr lang="en-US" sz="1800" i="1"/>
            </a:br>
            <a:r>
              <a:rPr lang="en-US" sz="1800" i="1"/>
              <a:t>They are filling but significantly increase overall calorie intake.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🍳 </a:t>
            </a:r>
            <a:r>
              <a:rPr lang="en-US" sz="1800" b="1" i="1"/>
              <a:t>Breakfast items</a:t>
            </a:r>
            <a:r>
              <a:rPr lang="en-US" sz="1800" i="1"/>
              <a:t> show a more </a:t>
            </a:r>
            <a:r>
              <a:rPr lang="en-US" sz="1800" b="1" i="1"/>
              <a:t>moderate balance of protein and fat</a:t>
            </a:r>
            <a:r>
              <a:rPr lang="en-US" sz="1800" i="1"/>
              <a:t> compared to other categories.</a:t>
            </a:r>
            <a:br>
              <a:rPr lang="en-US" sz="1800" i="1"/>
            </a:br>
            <a:r>
              <a:rPr lang="en-US" sz="1800" i="1"/>
              <a:t>They can be considered relatively healthier, though portion size still matters.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🥫 </a:t>
            </a:r>
            <a:r>
              <a:rPr lang="en-US" sz="1800" b="1" i="1"/>
              <a:t>Condiments and sauces</a:t>
            </a:r>
            <a:r>
              <a:rPr lang="en-US" sz="1800" i="1"/>
              <a:t> are low in protein and fat but can add </a:t>
            </a:r>
            <a:r>
              <a:rPr lang="en-US" sz="1800" b="1" i="1"/>
              <a:t>hidden calories and sodium</a:t>
            </a:r>
            <a:r>
              <a:rPr lang="en-US" sz="1800" i="1"/>
              <a:t>.</a:t>
            </a:r>
            <a:br>
              <a:rPr lang="en-US" sz="1800" i="1"/>
            </a:br>
            <a:r>
              <a:rPr lang="en-US" sz="1800" i="1"/>
              <a:t>Frequent use may reduce the overall healthiness of a meal.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⚖️ Overall, the menu contains both </a:t>
            </a:r>
            <a:r>
              <a:rPr lang="en-US" sz="1800" b="1" i="1"/>
              <a:t>healthier and indulgent options</a:t>
            </a:r>
            <a:r>
              <a:rPr lang="en-US" sz="1800" i="1"/>
              <a:t>, requiring mindful selection.</a:t>
            </a:r>
            <a:br>
              <a:rPr lang="en-US" sz="1800" i="1"/>
            </a:br>
            <a:r>
              <a:rPr lang="en-US" sz="1800" i="1"/>
              <a:t>Portion control and awareness are key to maintaining balance.</a:t>
            </a:r>
          </a:p>
        </p:txBody>
      </p:sp>
    </p:spTree>
    <p:extLst>
      <p:ext uri="{BB962C8B-B14F-4D97-AF65-F5344CB8AC3E}">
        <p14:creationId xmlns:p14="http://schemas.microsoft.com/office/powerpoint/2010/main" val="333125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</TotalTime>
  <Words>780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Bahnschrift Light Condensed</vt:lpstr>
      <vt:lpstr>Bahnschrift Light SemiCondensed</vt:lpstr>
      <vt:lpstr>Bell MT</vt:lpstr>
      <vt:lpstr>Calibri</vt:lpstr>
      <vt:lpstr>Calibri Light</vt:lpstr>
      <vt:lpstr>Wingdings</vt:lpstr>
      <vt:lpstr>Retrospect</vt:lpstr>
      <vt:lpstr>Exploratory Data Analysis - McDonald's Nutrition Facts</vt:lpstr>
      <vt:lpstr>Introduction to McDonald's Nutrition EDA</vt:lpstr>
      <vt:lpstr>DATA OVERVIEW</vt:lpstr>
      <vt:lpstr>TOP HIGH-CALORIE ITEMS</vt:lpstr>
      <vt:lpstr>  SUGAR CONTENT BY CATEGORY</vt:lpstr>
      <vt:lpstr>CALORIES BY FOOD CATEGORY</vt:lpstr>
      <vt:lpstr>PROTEIN  V/S  FAT- NUTRIENT  TRADE  OFFS</vt:lpstr>
      <vt:lpstr>KEY INSIGHTS AND 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mehak deep</dc:creator>
  <cp:lastModifiedBy>mehak deep</cp:lastModifiedBy>
  <cp:revision>6</cp:revision>
  <dcterms:created xsi:type="dcterms:W3CDTF">2025-08-21T12:20:40Z</dcterms:created>
  <dcterms:modified xsi:type="dcterms:W3CDTF">2025-08-24T13:53:41Z</dcterms:modified>
</cp:coreProperties>
</file>