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67" r:id="rId4"/>
    <p:sldId id="268" r:id="rId5"/>
    <p:sldId id="269" r:id="rId6"/>
    <p:sldId id="277" r:id="rId7"/>
    <p:sldId id="280" r:id="rId8"/>
    <p:sldId id="281" r:id="rId9"/>
    <p:sldId id="270" r:id="rId10"/>
    <p:sldId id="289" r:id="rId11"/>
    <p:sldId id="285" r:id="rId12"/>
    <p:sldId id="290" r:id="rId13"/>
    <p:sldId id="271" r:id="rId14"/>
    <p:sldId id="291" r:id="rId15"/>
    <p:sldId id="293" r:id="rId16"/>
    <p:sldId id="292" r:id="rId17"/>
    <p:sldId id="287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51BA7-DB0E-4880-A0C3-46978FD1885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E1B448-A298-4EF4-B2F9-90F53779EEEC}">
      <dgm:prSet/>
      <dgm:spPr/>
      <dgm:t>
        <a:bodyPr/>
        <a:lstStyle/>
        <a:p>
          <a:r>
            <a:rPr lang="en-GB" b="1"/>
            <a:t>Content:</a:t>
          </a:r>
          <a:r>
            <a:rPr lang="en-GB"/>
            <a:t>Problem: Companies struggle to derive meaningful insights from massive amounts of customer reviews.</a:t>
          </a:r>
          <a:endParaRPr lang="en-US"/>
        </a:p>
      </dgm:t>
    </dgm:pt>
    <dgm:pt modelId="{260FC31B-AD95-4810-8188-3F0EA5650E5E}" type="parTrans" cxnId="{A4826BAE-F186-4DFF-9FDD-5F419DCB5C80}">
      <dgm:prSet/>
      <dgm:spPr/>
      <dgm:t>
        <a:bodyPr/>
        <a:lstStyle/>
        <a:p>
          <a:endParaRPr lang="en-US"/>
        </a:p>
      </dgm:t>
    </dgm:pt>
    <dgm:pt modelId="{A5CAF4A2-1977-44F7-B6FA-5B62E0568FFA}" type="sibTrans" cxnId="{A4826BAE-F186-4DFF-9FDD-5F419DCB5C80}">
      <dgm:prSet/>
      <dgm:spPr/>
      <dgm:t>
        <a:bodyPr/>
        <a:lstStyle/>
        <a:p>
          <a:endParaRPr lang="en-US"/>
        </a:p>
      </dgm:t>
    </dgm:pt>
    <dgm:pt modelId="{9DFF8BBE-AB6F-4247-81AB-6CB909118135}">
      <dgm:prSet/>
      <dgm:spPr/>
      <dgm:t>
        <a:bodyPr/>
        <a:lstStyle/>
        <a:p>
          <a:r>
            <a:rPr lang="en-GB"/>
            <a:t>Solution: Our AI pipeline:</a:t>
          </a:r>
          <a:endParaRPr lang="en-US"/>
        </a:p>
      </dgm:t>
    </dgm:pt>
    <dgm:pt modelId="{1FFF881B-DFDB-40E2-B03D-59CB8CAD2D8D}" type="parTrans" cxnId="{863AEF69-F8BF-44A5-8D1C-403A1DFC4033}">
      <dgm:prSet/>
      <dgm:spPr/>
      <dgm:t>
        <a:bodyPr/>
        <a:lstStyle/>
        <a:p>
          <a:endParaRPr lang="en-US"/>
        </a:p>
      </dgm:t>
    </dgm:pt>
    <dgm:pt modelId="{7AAA25B1-BBDB-4836-82A3-D6662AA3F126}" type="sibTrans" cxnId="{863AEF69-F8BF-44A5-8D1C-403A1DFC4033}">
      <dgm:prSet/>
      <dgm:spPr/>
      <dgm:t>
        <a:bodyPr/>
        <a:lstStyle/>
        <a:p>
          <a:endParaRPr lang="en-US"/>
        </a:p>
      </dgm:t>
    </dgm:pt>
    <dgm:pt modelId="{735BC57A-0EAA-437C-A33D-543E9FFF795A}">
      <dgm:prSet/>
      <dgm:spPr/>
      <dgm:t>
        <a:bodyPr/>
        <a:lstStyle/>
        <a:p>
          <a:r>
            <a:rPr lang="en-GB"/>
            <a:t>Analyzes sentiments for actionable feedback.</a:t>
          </a:r>
          <a:endParaRPr lang="en-US"/>
        </a:p>
      </dgm:t>
    </dgm:pt>
    <dgm:pt modelId="{559FD97F-7245-4B0F-8D8A-BDA7E8F59668}" type="parTrans" cxnId="{F4DD5823-B694-455F-91D1-FAA750BAF3CE}">
      <dgm:prSet/>
      <dgm:spPr/>
      <dgm:t>
        <a:bodyPr/>
        <a:lstStyle/>
        <a:p>
          <a:endParaRPr lang="en-US"/>
        </a:p>
      </dgm:t>
    </dgm:pt>
    <dgm:pt modelId="{8B0300E7-7810-4FEB-9A51-B854AF71B3E8}" type="sibTrans" cxnId="{F4DD5823-B694-455F-91D1-FAA750BAF3CE}">
      <dgm:prSet/>
      <dgm:spPr/>
      <dgm:t>
        <a:bodyPr/>
        <a:lstStyle/>
        <a:p>
          <a:endParaRPr lang="en-US"/>
        </a:p>
      </dgm:t>
    </dgm:pt>
    <dgm:pt modelId="{0EEC3159-4339-45E0-AE10-F6540A1BCD98}">
      <dgm:prSet/>
      <dgm:spPr/>
      <dgm:t>
        <a:bodyPr/>
        <a:lstStyle/>
        <a:p>
          <a:r>
            <a:rPr lang="en-GB"/>
            <a:t>Clusters products for better market understanding.</a:t>
          </a:r>
          <a:endParaRPr lang="en-US"/>
        </a:p>
      </dgm:t>
    </dgm:pt>
    <dgm:pt modelId="{FA4B6CCA-B1C3-483E-A03E-B8D8A7DF1334}" type="parTrans" cxnId="{06137806-2B95-4C5A-9563-2360F45F6946}">
      <dgm:prSet/>
      <dgm:spPr/>
      <dgm:t>
        <a:bodyPr/>
        <a:lstStyle/>
        <a:p>
          <a:endParaRPr lang="en-US"/>
        </a:p>
      </dgm:t>
    </dgm:pt>
    <dgm:pt modelId="{D6350179-3786-4EF6-A449-BCE38BDD751C}" type="sibTrans" cxnId="{06137806-2B95-4C5A-9563-2360F45F6946}">
      <dgm:prSet/>
      <dgm:spPr/>
      <dgm:t>
        <a:bodyPr/>
        <a:lstStyle/>
        <a:p>
          <a:endParaRPr lang="en-US"/>
        </a:p>
      </dgm:t>
    </dgm:pt>
    <dgm:pt modelId="{67A57B6E-FE6E-4926-8AB8-453129E6A012}">
      <dgm:prSet/>
      <dgm:spPr/>
      <dgm:t>
        <a:bodyPr/>
        <a:lstStyle/>
        <a:p>
          <a:r>
            <a:rPr lang="en-GB"/>
            <a:t>Summarizes reviews to highlight top-performing products.</a:t>
          </a:r>
          <a:endParaRPr lang="en-US"/>
        </a:p>
      </dgm:t>
    </dgm:pt>
    <dgm:pt modelId="{A5B1A17B-8298-4D17-B9CD-C112A950E223}" type="parTrans" cxnId="{61ABA2F6-185D-425C-8F61-D72C68F2B770}">
      <dgm:prSet/>
      <dgm:spPr/>
      <dgm:t>
        <a:bodyPr/>
        <a:lstStyle/>
        <a:p>
          <a:endParaRPr lang="en-US"/>
        </a:p>
      </dgm:t>
    </dgm:pt>
    <dgm:pt modelId="{32E40687-4F83-48F9-96D0-64D77F15E2F2}" type="sibTrans" cxnId="{61ABA2F6-185D-425C-8F61-D72C68F2B770}">
      <dgm:prSet/>
      <dgm:spPr/>
      <dgm:t>
        <a:bodyPr/>
        <a:lstStyle/>
        <a:p>
          <a:endParaRPr lang="en-US"/>
        </a:p>
      </dgm:t>
    </dgm:pt>
    <dgm:pt modelId="{BEF2A8EC-1239-4D92-890D-EF7DDDBFF717}">
      <dgm:prSet/>
      <dgm:spPr/>
      <dgm:t>
        <a:bodyPr/>
        <a:lstStyle/>
        <a:p>
          <a:r>
            <a:rPr lang="en-GB"/>
            <a:t>Why it’s awesome:</a:t>
          </a:r>
          <a:endParaRPr lang="en-US"/>
        </a:p>
      </dgm:t>
    </dgm:pt>
    <dgm:pt modelId="{77CFE541-B778-4D54-A658-9B1032336245}" type="parTrans" cxnId="{A7BD9BBF-05D7-40A7-A705-A97B02271C49}">
      <dgm:prSet/>
      <dgm:spPr/>
      <dgm:t>
        <a:bodyPr/>
        <a:lstStyle/>
        <a:p>
          <a:endParaRPr lang="en-US"/>
        </a:p>
      </dgm:t>
    </dgm:pt>
    <dgm:pt modelId="{3B9952B7-4A62-4AD6-B23B-C929E1027A15}" type="sibTrans" cxnId="{A7BD9BBF-05D7-40A7-A705-A97B02271C49}">
      <dgm:prSet/>
      <dgm:spPr/>
      <dgm:t>
        <a:bodyPr/>
        <a:lstStyle/>
        <a:p>
          <a:endParaRPr lang="en-US"/>
        </a:p>
      </dgm:t>
    </dgm:pt>
    <dgm:pt modelId="{43EE966A-114E-4849-A976-1521B0F1B234}">
      <dgm:prSet/>
      <dgm:spPr/>
      <dgm:t>
        <a:bodyPr/>
        <a:lstStyle/>
        <a:p>
          <a:r>
            <a:rPr lang="en-GB"/>
            <a:t>Saves companies time and money.</a:t>
          </a:r>
          <a:endParaRPr lang="en-US"/>
        </a:p>
      </dgm:t>
    </dgm:pt>
    <dgm:pt modelId="{0FEA2D22-C5A5-4DE2-BB61-3009C9D61C61}" type="parTrans" cxnId="{F920906B-8F7F-45A3-BDB7-BF4AB9B76AD8}">
      <dgm:prSet/>
      <dgm:spPr/>
      <dgm:t>
        <a:bodyPr/>
        <a:lstStyle/>
        <a:p>
          <a:endParaRPr lang="en-US"/>
        </a:p>
      </dgm:t>
    </dgm:pt>
    <dgm:pt modelId="{97972896-96BE-441E-8EF7-438A2F901600}" type="sibTrans" cxnId="{F920906B-8F7F-45A3-BDB7-BF4AB9B76AD8}">
      <dgm:prSet/>
      <dgm:spPr/>
      <dgm:t>
        <a:bodyPr/>
        <a:lstStyle/>
        <a:p>
          <a:endParaRPr lang="en-US"/>
        </a:p>
      </dgm:t>
    </dgm:pt>
    <dgm:pt modelId="{F7919C1B-5696-4F02-B0D3-193884D24069}">
      <dgm:prSet/>
      <dgm:spPr/>
      <dgm:t>
        <a:bodyPr/>
        <a:lstStyle/>
        <a:p>
          <a:r>
            <a:rPr lang="en-GB"/>
            <a:t>Empowers smarter product decisions.</a:t>
          </a:r>
          <a:endParaRPr lang="en-US"/>
        </a:p>
      </dgm:t>
    </dgm:pt>
    <dgm:pt modelId="{D07A9908-AA94-4284-A928-18CB66C500AE}" type="parTrans" cxnId="{4178D6E3-23FC-445C-A195-187DAD02792D}">
      <dgm:prSet/>
      <dgm:spPr/>
      <dgm:t>
        <a:bodyPr/>
        <a:lstStyle/>
        <a:p>
          <a:endParaRPr lang="en-US"/>
        </a:p>
      </dgm:t>
    </dgm:pt>
    <dgm:pt modelId="{3A4965C0-8217-4D7B-919F-7E4672595278}" type="sibTrans" cxnId="{4178D6E3-23FC-445C-A195-187DAD02792D}">
      <dgm:prSet/>
      <dgm:spPr/>
      <dgm:t>
        <a:bodyPr/>
        <a:lstStyle/>
        <a:p>
          <a:endParaRPr lang="en-US"/>
        </a:p>
      </dgm:t>
    </dgm:pt>
    <dgm:pt modelId="{0394034F-E218-4FE6-8A49-38722C8D82C3}">
      <dgm:prSet/>
      <dgm:spPr/>
      <dgm:t>
        <a:bodyPr/>
        <a:lstStyle/>
        <a:p>
          <a:r>
            <a:rPr lang="en-GB"/>
            <a:t>Adds a dash of AI magic to customer satisfaction!</a:t>
          </a:r>
          <a:endParaRPr lang="en-US"/>
        </a:p>
      </dgm:t>
    </dgm:pt>
    <dgm:pt modelId="{80AABBA5-5437-4910-AD4B-AF751DEEAD79}" type="parTrans" cxnId="{EFCF9F83-8328-459B-9753-39E7BC3BBD59}">
      <dgm:prSet/>
      <dgm:spPr/>
      <dgm:t>
        <a:bodyPr/>
        <a:lstStyle/>
        <a:p>
          <a:endParaRPr lang="en-US"/>
        </a:p>
      </dgm:t>
    </dgm:pt>
    <dgm:pt modelId="{C12B6A2A-7C9A-49FF-9916-038F277A1E85}" type="sibTrans" cxnId="{EFCF9F83-8328-459B-9753-39E7BC3BBD59}">
      <dgm:prSet/>
      <dgm:spPr/>
      <dgm:t>
        <a:bodyPr/>
        <a:lstStyle/>
        <a:p>
          <a:endParaRPr lang="en-US"/>
        </a:p>
      </dgm:t>
    </dgm:pt>
    <dgm:pt modelId="{2BACAAE0-162E-49A9-9156-3C4D8EBE2AB1}" type="pres">
      <dgm:prSet presAssocID="{DEA51BA7-DB0E-4880-A0C3-46978FD18854}" presName="Name0" presStyleCnt="0">
        <dgm:presLayoutVars>
          <dgm:dir/>
          <dgm:animLvl val="lvl"/>
          <dgm:resizeHandles val="exact"/>
        </dgm:presLayoutVars>
      </dgm:prSet>
      <dgm:spPr/>
    </dgm:pt>
    <dgm:pt modelId="{22B3F290-ABE3-488E-8B1F-9EAE1C4CE385}" type="pres">
      <dgm:prSet presAssocID="{BEF2A8EC-1239-4D92-890D-EF7DDDBFF717}" presName="boxAndChildren" presStyleCnt="0"/>
      <dgm:spPr/>
    </dgm:pt>
    <dgm:pt modelId="{23421FAA-1D94-496C-9BAD-B8590C681474}" type="pres">
      <dgm:prSet presAssocID="{BEF2A8EC-1239-4D92-890D-EF7DDDBFF717}" presName="parentTextBox" presStyleLbl="node1" presStyleIdx="0" presStyleCnt="3"/>
      <dgm:spPr/>
    </dgm:pt>
    <dgm:pt modelId="{41E68814-4406-4DCB-8BA8-8C5815486CD1}" type="pres">
      <dgm:prSet presAssocID="{BEF2A8EC-1239-4D92-890D-EF7DDDBFF717}" presName="entireBox" presStyleLbl="node1" presStyleIdx="0" presStyleCnt="3"/>
      <dgm:spPr/>
    </dgm:pt>
    <dgm:pt modelId="{54ED76D6-E0AF-42CB-A163-51176771FCEF}" type="pres">
      <dgm:prSet presAssocID="{BEF2A8EC-1239-4D92-890D-EF7DDDBFF717}" presName="descendantBox" presStyleCnt="0"/>
      <dgm:spPr/>
    </dgm:pt>
    <dgm:pt modelId="{70415B64-2164-403C-9A14-36FB108115D4}" type="pres">
      <dgm:prSet presAssocID="{43EE966A-114E-4849-A976-1521B0F1B234}" presName="childTextBox" presStyleLbl="fgAccFollowNode1" presStyleIdx="0" presStyleCnt="6">
        <dgm:presLayoutVars>
          <dgm:bulletEnabled val="1"/>
        </dgm:presLayoutVars>
      </dgm:prSet>
      <dgm:spPr/>
    </dgm:pt>
    <dgm:pt modelId="{3CE49601-AC2D-418F-BAE7-836CBEEBC606}" type="pres">
      <dgm:prSet presAssocID="{F7919C1B-5696-4F02-B0D3-193884D24069}" presName="childTextBox" presStyleLbl="fgAccFollowNode1" presStyleIdx="1" presStyleCnt="6">
        <dgm:presLayoutVars>
          <dgm:bulletEnabled val="1"/>
        </dgm:presLayoutVars>
      </dgm:prSet>
      <dgm:spPr/>
    </dgm:pt>
    <dgm:pt modelId="{E5669615-7EDE-4837-A2D2-F4647751331F}" type="pres">
      <dgm:prSet presAssocID="{0394034F-E218-4FE6-8A49-38722C8D82C3}" presName="childTextBox" presStyleLbl="fgAccFollowNode1" presStyleIdx="2" presStyleCnt="6">
        <dgm:presLayoutVars>
          <dgm:bulletEnabled val="1"/>
        </dgm:presLayoutVars>
      </dgm:prSet>
      <dgm:spPr/>
    </dgm:pt>
    <dgm:pt modelId="{AE0F5C0A-A13B-41ED-8337-6DE267D9F3F6}" type="pres">
      <dgm:prSet presAssocID="{7AAA25B1-BBDB-4836-82A3-D6662AA3F126}" presName="sp" presStyleCnt="0"/>
      <dgm:spPr/>
    </dgm:pt>
    <dgm:pt modelId="{3AF39D63-3846-4954-BFF4-7FE5D2B3DCE4}" type="pres">
      <dgm:prSet presAssocID="{9DFF8BBE-AB6F-4247-81AB-6CB909118135}" presName="arrowAndChildren" presStyleCnt="0"/>
      <dgm:spPr/>
    </dgm:pt>
    <dgm:pt modelId="{6046A3F1-0DD5-4E5C-B74E-7EF6BDB80393}" type="pres">
      <dgm:prSet presAssocID="{9DFF8BBE-AB6F-4247-81AB-6CB909118135}" presName="parentTextArrow" presStyleLbl="node1" presStyleIdx="0" presStyleCnt="3"/>
      <dgm:spPr/>
    </dgm:pt>
    <dgm:pt modelId="{E4FD29CB-35AA-4390-8060-61F2B636C3CC}" type="pres">
      <dgm:prSet presAssocID="{9DFF8BBE-AB6F-4247-81AB-6CB909118135}" presName="arrow" presStyleLbl="node1" presStyleIdx="1" presStyleCnt="3"/>
      <dgm:spPr/>
    </dgm:pt>
    <dgm:pt modelId="{A5F4AF94-BEBF-4762-86B3-D824777D1390}" type="pres">
      <dgm:prSet presAssocID="{9DFF8BBE-AB6F-4247-81AB-6CB909118135}" presName="descendantArrow" presStyleCnt="0"/>
      <dgm:spPr/>
    </dgm:pt>
    <dgm:pt modelId="{8928365D-8D05-4B2E-8B18-8DF69D5E25FA}" type="pres">
      <dgm:prSet presAssocID="{735BC57A-0EAA-437C-A33D-543E9FFF795A}" presName="childTextArrow" presStyleLbl="fgAccFollowNode1" presStyleIdx="3" presStyleCnt="6">
        <dgm:presLayoutVars>
          <dgm:bulletEnabled val="1"/>
        </dgm:presLayoutVars>
      </dgm:prSet>
      <dgm:spPr/>
    </dgm:pt>
    <dgm:pt modelId="{7C232D83-22F5-4110-BD30-C930076054E7}" type="pres">
      <dgm:prSet presAssocID="{0EEC3159-4339-45E0-AE10-F6540A1BCD98}" presName="childTextArrow" presStyleLbl="fgAccFollowNode1" presStyleIdx="4" presStyleCnt="6">
        <dgm:presLayoutVars>
          <dgm:bulletEnabled val="1"/>
        </dgm:presLayoutVars>
      </dgm:prSet>
      <dgm:spPr/>
    </dgm:pt>
    <dgm:pt modelId="{F12269F0-48F7-4C4A-8CA0-86CEE75BCA20}" type="pres">
      <dgm:prSet presAssocID="{67A57B6E-FE6E-4926-8AB8-453129E6A012}" presName="childTextArrow" presStyleLbl="fgAccFollowNode1" presStyleIdx="5" presStyleCnt="6">
        <dgm:presLayoutVars>
          <dgm:bulletEnabled val="1"/>
        </dgm:presLayoutVars>
      </dgm:prSet>
      <dgm:spPr/>
    </dgm:pt>
    <dgm:pt modelId="{5E715844-2275-4299-9A23-1565EBA7A5B9}" type="pres">
      <dgm:prSet presAssocID="{A5CAF4A2-1977-44F7-B6FA-5B62E0568FFA}" presName="sp" presStyleCnt="0"/>
      <dgm:spPr/>
    </dgm:pt>
    <dgm:pt modelId="{A74524B9-3B12-483A-B9E3-01D2F2CB18FD}" type="pres">
      <dgm:prSet presAssocID="{D7E1B448-A298-4EF4-B2F9-90F53779EEEC}" presName="arrowAndChildren" presStyleCnt="0"/>
      <dgm:spPr/>
    </dgm:pt>
    <dgm:pt modelId="{50F31FE7-54A6-4F46-B49A-CF1878AE0D9F}" type="pres">
      <dgm:prSet presAssocID="{D7E1B448-A298-4EF4-B2F9-90F53779EEEC}" presName="parentTextArrow" presStyleLbl="node1" presStyleIdx="2" presStyleCnt="3"/>
      <dgm:spPr/>
    </dgm:pt>
  </dgm:ptLst>
  <dgm:cxnLst>
    <dgm:cxn modelId="{06137806-2B95-4C5A-9563-2360F45F6946}" srcId="{9DFF8BBE-AB6F-4247-81AB-6CB909118135}" destId="{0EEC3159-4339-45E0-AE10-F6540A1BCD98}" srcOrd="1" destOrd="0" parTransId="{FA4B6CCA-B1C3-483E-A03E-B8D8A7DF1334}" sibTransId="{D6350179-3786-4EF6-A449-BCE38BDD751C}"/>
    <dgm:cxn modelId="{8AFF3F1F-9C3E-464E-B3C8-2F9D0F51A1C8}" type="presOf" srcId="{0EEC3159-4339-45E0-AE10-F6540A1BCD98}" destId="{7C232D83-22F5-4110-BD30-C930076054E7}" srcOrd="0" destOrd="0" presId="urn:microsoft.com/office/officeart/2005/8/layout/process4"/>
    <dgm:cxn modelId="{F4DD5823-B694-455F-91D1-FAA750BAF3CE}" srcId="{9DFF8BBE-AB6F-4247-81AB-6CB909118135}" destId="{735BC57A-0EAA-437C-A33D-543E9FFF795A}" srcOrd="0" destOrd="0" parTransId="{559FD97F-7245-4B0F-8D8A-BDA7E8F59668}" sibTransId="{8B0300E7-7810-4FEB-9A51-B854AF71B3E8}"/>
    <dgm:cxn modelId="{863AEF69-F8BF-44A5-8D1C-403A1DFC4033}" srcId="{DEA51BA7-DB0E-4880-A0C3-46978FD18854}" destId="{9DFF8BBE-AB6F-4247-81AB-6CB909118135}" srcOrd="1" destOrd="0" parTransId="{1FFF881B-DFDB-40E2-B03D-59CB8CAD2D8D}" sibTransId="{7AAA25B1-BBDB-4836-82A3-D6662AA3F126}"/>
    <dgm:cxn modelId="{F920906B-8F7F-45A3-BDB7-BF4AB9B76AD8}" srcId="{BEF2A8EC-1239-4D92-890D-EF7DDDBFF717}" destId="{43EE966A-114E-4849-A976-1521B0F1B234}" srcOrd="0" destOrd="0" parTransId="{0FEA2D22-C5A5-4DE2-BB61-3009C9D61C61}" sibTransId="{97972896-96BE-441E-8EF7-438A2F901600}"/>
    <dgm:cxn modelId="{9D8CAE6B-0D54-400A-86EC-9BD5195AB1B4}" type="presOf" srcId="{0394034F-E218-4FE6-8A49-38722C8D82C3}" destId="{E5669615-7EDE-4837-A2D2-F4647751331F}" srcOrd="0" destOrd="0" presId="urn:microsoft.com/office/officeart/2005/8/layout/process4"/>
    <dgm:cxn modelId="{1F897B50-A7F6-4393-9588-62D1A9B12312}" type="presOf" srcId="{9DFF8BBE-AB6F-4247-81AB-6CB909118135}" destId="{E4FD29CB-35AA-4390-8060-61F2B636C3CC}" srcOrd="1" destOrd="0" presId="urn:microsoft.com/office/officeart/2005/8/layout/process4"/>
    <dgm:cxn modelId="{ED3B627B-F17E-4CDB-A677-7C142B339AD8}" type="presOf" srcId="{67A57B6E-FE6E-4926-8AB8-453129E6A012}" destId="{F12269F0-48F7-4C4A-8CA0-86CEE75BCA20}" srcOrd="0" destOrd="0" presId="urn:microsoft.com/office/officeart/2005/8/layout/process4"/>
    <dgm:cxn modelId="{EFCF9F83-8328-459B-9753-39E7BC3BBD59}" srcId="{BEF2A8EC-1239-4D92-890D-EF7DDDBFF717}" destId="{0394034F-E218-4FE6-8A49-38722C8D82C3}" srcOrd="2" destOrd="0" parTransId="{80AABBA5-5437-4910-AD4B-AF751DEEAD79}" sibTransId="{C12B6A2A-7C9A-49FF-9916-038F277A1E85}"/>
    <dgm:cxn modelId="{4A24C588-5F97-4519-BE24-2D9E550EC25E}" type="presOf" srcId="{DEA51BA7-DB0E-4880-A0C3-46978FD18854}" destId="{2BACAAE0-162E-49A9-9156-3C4D8EBE2AB1}" srcOrd="0" destOrd="0" presId="urn:microsoft.com/office/officeart/2005/8/layout/process4"/>
    <dgm:cxn modelId="{2C2CD08A-7E4A-463A-8440-636FAAF2879A}" type="presOf" srcId="{735BC57A-0EAA-437C-A33D-543E9FFF795A}" destId="{8928365D-8D05-4B2E-8B18-8DF69D5E25FA}" srcOrd="0" destOrd="0" presId="urn:microsoft.com/office/officeart/2005/8/layout/process4"/>
    <dgm:cxn modelId="{357C4C92-5D85-4885-A249-D6A47AA81FB2}" type="presOf" srcId="{BEF2A8EC-1239-4D92-890D-EF7DDDBFF717}" destId="{41E68814-4406-4DCB-8BA8-8C5815486CD1}" srcOrd="1" destOrd="0" presId="urn:microsoft.com/office/officeart/2005/8/layout/process4"/>
    <dgm:cxn modelId="{A4826BAE-F186-4DFF-9FDD-5F419DCB5C80}" srcId="{DEA51BA7-DB0E-4880-A0C3-46978FD18854}" destId="{D7E1B448-A298-4EF4-B2F9-90F53779EEEC}" srcOrd="0" destOrd="0" parTransId="{260FC31B-AD95-4810-8188-3F0EA5650E5E}" sibTransId="{A5CAF4A2-1977-44F7-B6FA-5B62E0568FFA}"/>
    <dgm:cxn modelId="{D7BB81B6-FCA2-4723-830D-1244AB91C621}" type="presOf" srcId="{9DFF8BBE-AB6F-4247-81AB-6CB909118135}" destId="{6046A3F1-0DD5-4E5C-B74E-7EF6BDB80393}" srcOrd="0" destOrd="0" presId="urn:microsoft.com/office/officeart/2005/8/layout/process4"/>
    <dgm:cxn modelId="{F82630BC-A56D-4532-9D6C-FBB29E2FE958}" type="presOf" srcId="{43EE966A-114E-4849-A976-1521B0F1B234}" destId="{70415B64-2164-403C-9A14-36FB108115D4}" srcOrd="0" destOrd="0" presId="urn:microsoft.com/office/officeart/2005/8/layout/process4"/>
    <dgm:cxn modelId="{A7BD9BBF-05D7-40A7-A705-A97B02271C49}" srcId="{DEA51BA7-DB0E-4880-A0C3-46978FD18854}" destId="{BEF2A8EC-1239-4D92-890D-EF7DDDBFF717}" srcOrd="2" destOrd="0" parTransId="{77CFE541-B778-4D54-A658-9B1032336245}" sibTransId="{3B9952B7-4A62-4AD6-B23B-C929E1027A15}"/>
    <dgm:cxn modelId="{721AB3D3-CB0F-4134-A535-0BBBB2F2701D}" type="presOf" srcId="{D7E1B448-A298-4EF4-B2F9-90F53779EEEC}" destId="{50F31FE7-54A6-4F46-B49A-CF1878AE0D9F}" srcOrd="0" destOrd="0" presId="urn:microsoft.com/office/officeart/2005/8/layout/process4"/>
    <dgm:cxn modelId="{4178D6E3-23FC-445C-A195-187DAD02792D}" srcId="{BEF2A8EC-1239-4D92-890D-EF7DDDBFF717}" destId="{F7919C1B-5696-4F02-B0D3-193884D24069}" srcOrd="1" destOrd="0" parTransId="{D07A9908-AA94-4284-A928-18CB66C500AE}" sibTransId="{3A4965C0-8217-4D7B-919F-7E4672595278}"/>
    <dgm:cxn modelId="{821CDCE3-1E89-4A0D-B07A-624409A7E55E}" type="presOf" srcId="{BEF2A8EC-1239-4D92-890D-EF7DDDBFF717}" destId="{23421FAA-1D94-496C-9BAD-B8590C681474}" srcOrd="0" destOrd="0" presId="urn:microsoft.com/office/officeart/2005/8/layout/process4"/>
    <dgm:cxn modelId="{6BAEC6E7-AC07-447F-B13A-0AE0982C43AC}" type="presOf" srcId="{F7919C1B-5696-4F02-B0D3-193884D24069}" destId="{3CE49601-AC2D-418F-BAE7-836CBEEBC606}" srcOrd="0" destOrd="0" presId="urn:microsoft.com/office/officeart/2005/8/layout/process4"/>
    <dgm:cxn modelId="{61ABA2F6-185D-425C-8F61-D72C68F2B770}" srcId="{9DFF8BBE-AB6F-4247-81AB-6CB909118135}" destId="{67A57B6E-FE6E-4926-8AB8-453129E6A012}" srcOrd="2" destOrd="0" parTransId="{A5B1A17B-8298-4D17-B9CD-C112A950E223}" sibTransId="{32E40687-4F83-48F9-96D0-64D77F15E2F2}"/>
    <dgm:cxn modelId="{11063531-B6D3-48CD-8A6B-B2DCABD9FFF7}" type="presParOf" srcId="{2BACAAE0-162E-49A9-9156-3C4D8EBE2AB1}" destId="{22B3F290-ABE3-488E-8B1F-9EAE1C4CE385}" srcOrd="0" destOrd="0" presId="urn:microsoft.com/office/officeart/2005/8/layout/process4"/>
    <dgm:cxn modelId="{A55F0217-2B08-4006-8B38-0DDF84922DEC}" type="presParOf" srcId="{22B3F290-ABE3-488E-8B1F-9EAE1C4CE385}" destId="{23421FAA-1D94-496C-9BAD-B8590C681474}" srcOrd="0" destOrd="0" presId="urn:microsoft.com/office/officeart/2005/8/layout/process4"/>
    <dgm:cxn modelId="{28AB9E77-5509-496C-A7E3-50B9B3CEC2BE}" type="presParOf" srcId="{22B3F290-ABE3-488E-8B1F-9EAE1C4CE385}" destId="{41E68814-4406-4DCB-8BA8-8C5815486CD1}" srcOrd="1" destOrd="0" presId="urn:microsoft.com/office/officeart/2005/8/layout/process4"/>
    <dgm:cxn modelId="{63D9CA63-DD2C-4F90-8D72-E5F41C13F68C}" type="presParOf" srcId="{22B3F290-ABE3-488E-8B1F-9EAE1C4CE385}" destId="{54ED76D6-E0AF-42CB-A163-51176771FCEF}" srcOrd="2" destOrd="0" presId="urn:microsoft.com/office/officeart/2005/8/layout/process4"/>
    <dgm:cxn modelId="{00DD7781-15BD-444B-AC2F-A2D1CA8ABAE9}" type="presParOf" srcId="{54ED76D6-E0AF-42CB-A163-51176771FCEF}" destId="{70415B64-2164-403C-9A14-36FB108115D4}" srcOrd="0" destOrd="0" presId="urn:microsoft.com/office/officeart/2005/8/layout/process4"/>
    <dgm:cxn modelId="{2165C82C-D4EC-4612-9DB8-4D88E4E796D1}" type="presParOf" srcId="{54ED76D6-E0AF-42CB-A163-51176771FCEF}" destId="{3CE49601-AC2D-418F-BAE7-836CBEEBC606}" srcOrd="1" destOrd="0" presId="urn:microsoft.com/office/officeart/2005/8/layout/process4"/>
    <dgm:cxn modelId="{E70412E3-0449-4CF9-97AF-9C282EECDCA9}" type="presParOf" srcId="{54ED76D6-E0AF-42CB-A163-51176771FCEF}" destId="{E5669615-7EDE-4837-A2D2-F4647751331F}" srcOrd="2" destOrd="0" presId="urn:microsoft.com/office/officeart/2005/8/layout/process4"/>
    <dgm:cxn modelId="{4507A5C6-85DA-4BDF-B815-AC635C9FF6B3}" type="presParOf" srcId="{2BACAAE0-162E-49A9-9156-3C4D8EBE2AB1}" destId="{AE0F5C0A-A13B-41ED-8337-6DE267D9F3F6}" srcOrd="1" destOrd="0" presId="urn:microsoft.com/office/officeart/2005/8/layout/process4"/>
    <dgm:cxn modelId="{B14B0378-D4B9-4BD9-B090-7B516D08E90D}" type="presParOf" srcId="{2BACAAE0-162E-49A9-9156-3C4D8EBE2AB1}" destId="{3AF39D63-3846-4954-BFF4-7FE5D2B3DCE4}" srcOrd="2" destOrd="0" presId="urn:microsoft.com/office/officeart/2005/8/layout/process4"/>
    <dgm:cxn modelId="{791F84EA-DB41-4EE7-A438-760D6F044DE4}" type="presParOf" srcId="{3AF39D63-3846-4954-BFF4-7FE5D2B3DCE4}" destId="{6046A3F1-0DD5-4E5C-B74E-7EF6BDB80393}" srcOrd="0" destOrd="0" presId="urn:microsoft.com/office/officeart/2005/8/layout/process4"/>
    <dgm:cxn modelId="{F3AA67D4-4732-4273-B431-9B885121504F}" type="presParOf" srcId="{3AF39D63-3846-4954-BFF4-7FE5D2B3DCE4}" destId="{E4FD29CB-35AA-4390-8060-61F2B636C3CC}" srcOrd="1" destOrd="0" presId="urn:microsoft.com/office/officeart/2005/8/layout/process4"/>
    <dgm:cxn modelId="{7484348D-CF30-4BEB-8A22-0630B89B9512}" type="presParOf" srcId="{3AF39D63-3846-4954-BFF4-7FE5D2B3DCE4}" destId="{A5F4AF94-BEBF-4762-86B3-D824777D1390}" srcOrd="2" destOrd="0" presId="urn:microsoft.com/office/officeart/2005/8/layout/process4"/>
    <dgm:cxn modelId="{5D605E6C-14F3-4016-B23D-2C6E8BEB1491}" type="presParOf" srcId="{A5F4AF94-BEBF-4762-86B3-D824777D1390}" destId="{8928365D-8D05-4B2E-8B18-8DF69D5E25FA}" srcOrd="0" destOrd="0" presId="urn:microsoft.com/office/officeart/2005/8/layout/process4"/>
    <dgm:cxn modelId="{07FE9BFA-2D7D-4FAB-8D00-055E7BA30D6A}" type="presParOf" srcId="{A5F4AF94-BEBF-4762-86B3-D824777D1390}" destId="{7C232D83-22F5-4110-BD30-C930076054E7}" srcOrd="1" destOrd="0" presId="urn:microsoft.com/office/officeart/2005/8/layout/process4"/>
    <dgm:cxn modelId="{FC643AE0-1B27-4E6D-96FE-00A70966E421}" type="presParOf" srcId="{A5F4AF94-BEBF-4762-86B3-D824777D1390}" destId="{F12269F0-48F7-4C4A-8CA0-86CEE75BCA20}" srcOrd="2" destOrd="0" presId="urn:microsoft.com/office/officeart/2005/8/layout/process4"/>
    <dgm:cxn modelId="{CB761924-C573-4042-831A-45105E0F3D37}" type="presParOf" srcId="{2BACAAE0-162E-49A9-9156-3C4D8EBE2AB1}" destId="{5E715844-2275-4299-9A23-1565EBA7A5B9}" srcOrd="3" destOrd="0" presId="urn:microsoft.com/office/officeart/2005/8/layout/process4"/>
    <dgm:cxn modelId="{EFF69814-9FF6-42A9-A208-EE19E3EE3EF4}" type="presParOf" srcId="{2BACAAE0-162E-49A9-9156-3C4D8EBE2AB1}" destId="{A74524B9-3B12-483A-B9E3-01D2F2CB18FD}" srcOrd="4" destOrd="0" presId="urn:microsoft.com/office/officeart/2005/8/layout/process4"/>
    <dgm:cxn modelId="{0C967219-23B7-4485-8605-6B69AFCE67C3}" type="presParOf" srcId="{A74524B9-3B12-483A-B9E3-01D2F2CB18FD}" destId="{50F31FE7-54A6-4F46-B49A-CF1878AE0D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 dirty="0"/>
            <a:t>Techniques involve Sentiment Analysis and both traditional ML models (Logistic Regression, Naive Bayes) and advanced transformer-based models (T5 Model).</a:t>
          </a:r>
          <a:endParaRPr lang="en-US" dirty="0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 dirty="0"/>
            <a:t>Project Overview</a:t>
          </a:r>
          <a:r>
            <a:rPr lang="en-GB" dirty="0"/>
            <a:t>:</a:t>
          </a:r>
        </a:p>
        <a:p>
          <a:r>
            <a:rPr lang="en-GB" dirty="0"/>
            <a:t>Real-World Problems</a:t>
          </a:r>
        </a:p>
        <a:p>
          <a:endParaRPr lang="en-US" dirty="0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 dirty="0"/>
            <a:t>A total of 20,000+ reviews after merging.</a:t>
          </a:r>
          <a:endParaRPr lang="en-US" dirty="0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Cleaning:</a:t>
          </a:r>
          <a:endParaRPr lang="en-US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T5 Model</a:t>
          </a:r>
          <a:r>
            <a:rPr lang="en-GB" dirty="0"/>
            <a:t>:</a:t>
          </a:r>
          <a:endParaRPr lang="en-US" dirty="0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Lightweight transformer-based model</a:t>
          </a:r>
          <a:endParaRPr lang="en-US" dirty="0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tokenizer ensures input sequences retain semantic integrity.</a:t>
          </a:r>
          <a:endParaRPr lang="en-US" dirty="0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Why This Models?</a:t>
          </a:r>
          <a:endParaRPr lang="en-US" dirty="0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1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1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 dirty="0"/>
            <a:t>Data imbalance, Clustering issues.</a:t>
          </a:r>
          <a:endParaRPr lang="en-US" dirty="0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 dirty="0"/>
            <a:t>Computational overhead for t5Model.</a:t>
          </a:r>
          <a:endParaRPr lang="en-US" dirty="0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/>
            <a:t>Sentiment analysis with TextBlob.</a:t>
          </a:r>
          <a:endParaRPr lang="en-US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 dirty="0"/>
            <a:t>Advanced analysis with T5Model and also finetuned it.</a:t>
          </a:r>
          <a:endParaRPr lang="en-US" dirty="0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 dirty="0"/>
            <a:t>Best performance with T5Model.</a:t>
          </a:r>
          <a:endParaRPr lang="en-US" dirty="0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8814-4406-4DCB-8BA8-8C5815486CD1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Why it’s awesome:</a:t>
          </a:r>
          <a:endParaRPr lang="en-US" sz="2300" kern="1200"/>
        </a:p>
      </dsp:txBody>
      <dsp:txXfrm>
        <a:off x="0" y="4105454"/>
        <a:ext cx="5000124" cy="727650"/>
      </dsp:txXfrm>
    </dsp:sp>
    <dsp:sp modelId="{70415B64-2164-403C-9A14-36FB108115D4}">
      <dsp:nvSpPr>
        <dsp:cNvPr id="0" name=""/>
        <dsp:cNvSpPr/>
      </dsp:nvSpPr>
      <dsp:spPr>
        <a:xfrm>
          <a:off x="244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Saves companies time and money.</a:t>
          </a:r>
          <a:endParaRPr lang="en-US" sz="1300" kern="1200"/>
        </a:p>
      </dsp:txBody>
      <dsp:txXfrm>
        <a:off x="2441" y="4806155"/>
        <a:ext cx="1665080" cy="619850"/>
      </dsp:txXfrm>
    </dsp:sp>
    <dsp:sp modelId="{3CE49601-AC2D-418F-BAE7-836CBEEBC606}">
      <dsp:nvSpPr>
        <dsp:cNvPr id="0" name=""/>
        <dsp:cNvSpPr/>
      </dsp:nvSpPr>
      <dsp:spPr>
        <a:xfrm>
          <a:off x="166752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Empowers smarter product decisions.</a:t>
          </a:r>
          <a:endParaRPr lang="en-US" sz="1300" kern="1200"/>
        </a:p>
      </dsp:txBody>
      <dsp:txXfrm>
        <a:off x="1667521" y="4806155"/>
        <a:ext cx="1665080" cy="619850"/>
      </dsp:txXfrm>
    </dsp:sp>
    <dsp:sp modelId="{E5669615-7EDE-4837-A2D2-F4647751331F}">
      <dsp:nvSpPr>
        <dsp:cNvPr id="0" name=""/>
        <dsp:cNvSpPr/>
      </dsp:nvSpPr>
      <dsp:spPr>
        <a:xfrm>
          <a:off x="3332602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Adds a dash of AI magic to customer satisfaction!</a:t>
          </a:r>
          <a:endParaRPr lang="en-US" sz="1300" kern="1200"/>
        </a:p>
      </dsp:txBody>
      <dsp:txXfrm>
        <a:off x="3332602" y="4806155"/>
        <a:ext cx="1665080" cy="619850"/>
      </dsp:txXfrm>
    </dsp:sp>
    <dsp:sp modelId="{E4FD29CB-35AA-4390-8060-61F2B636C3CC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Solution: Our AI pipeline:</a:t>
          </a:r>
          <a:endParaRPr lang="en-US" sz="2300" kern="1200"/>
        </a:p>
      </dsp:txBody>
      <dsp:txXfrm rot="-10800000">
        <a:off x="0" y="2053209"/>
        <a:ext cx="5000124" cy="727432"/>
      </dsp:txXfrm>
    </dsp:sp>
    <dsp:sp modelId="{8928365D-8D05-4B2E-8B18-8DF69D5E25FA}">
      <dsp:nvSpPr>
        <dsp:cNvPr id="0" name=""/>
        <dsp:cNvSpPr/>
      </dsp:nvSpPr>
      <dsp:spPr>
        <a:xfrm>
          <a:off x="244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Analyzes sentiments for actionable feedback.</a:t>
          </a:r>
          <a:endParaRPr lang="en-US" sz="1300" kern="1200"/>
        </a:p>
      </dsp:txBody>
      <dsp:txXfrm>
        <a:off x="2441" y="2780641"/>
        <a:ext cx="1665080" cy="619664"/>
      </dsp:txXfrm>
    </dsp:sp>
    <dsp:sp modelId="{7C232D83-22F5-4110-BD30-C930076054E7}">
      <dsp:nvSpPr>
        <dsp:cNvPr id="0" name=""/>
        <dsp:cNvSpPr/>
      </dsp:nvSpPr>
      <dsp:spPr>
        <a:xfrm>
          <a:off x="166752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Clusters products for better market understanding.</a:t>
          </a:r>
          <a:endParaRPr lang="en-US" sz="1300" kern="1200"/>
        </a:p>
      </dsp:txBody>
      <dsp:txXfrm>
        <a:off x="1667521" y="2780641"/>
        <a:ext cx="1665080" cy="619664"/>
      </dsp:txXfrm>
    </dsp:sp>
    <dsp:sp modelId="{F12269F0-48F7-4C4A-8CA0-86CEE75BCA20}">
      <dsp:nvSpPr>
        <dsp:cNvPr id="0" name=""/>
        <dsp:cNvSpPr/>
      </dsp:nvSpPr>
      <dsp:spPr>
        <a:xfrm>
          <a:off x="3332602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Summarizes reviews to highlight top-performing products.</a:t>
          </a:r>
          <a:endParaRPr lang="en-US" sz="1300" kern="1200"/>
        </a:p>
      </dsp:txBody>
      <dsp:txXfrm>
        <a:off x="3332602" y="2780641"/>
        <a:ext cx="1665080" cy="619664"/>
      </dsp:txXfrm>
    </dsp:sp>
    <dsp:sp modelId="{50F31FE7-54A6-4F46-B49A-CF1878AE0D9F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Content:</a:t>
          </a:r>
          <a:r>
            <a:rPr lang="en-GB" sz="2300" kern="1200"/>
            <a:t>Problem: Companies struggle to derive meaningful insights from massive amounts of customer reviews.</a:t>
          </a:r>
          <a:endParaRPr lang="en-US" sz="2300" kern="1200"/>
        </a:p>
      </dsp:txBody>
      <dsp:txXfrm rot="10800000">
        <a:off x="0" y="964"/>
        <a:ext cx="5000124" cy="1346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Project Overview</a:t>
          </a:r>
          <a:r>
            <a:rPr lang="en-GB" sz="110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Real-World Problems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5435" y="2193133"/>
        <a:ext cx="1800000" cy="922500"/>
      </dsp:txXfrm>
    </dsp:sp>
    <dsp:sp modelId="{E6DED549-902C-4827-9301-2F439644C95A}">
      <dsp:nvSpPr>
        <dsp:cNvPr id="0" name=""/>
        <dsp:cNvSpPr/>
      </dsp:nvSpPr>
      <dsp:spPr>
        <a:xfrm>
          <a:off x="263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193133"/>
        <a:ext cx="1800000" cy="922500"/>
      </dsp:txXfrm>
    </dsp:sp>
    <dsp:sp modelId="{2ACACCEF-0693-4C78-8180-C44D53370308}">
      <dsp:nvSpPr>
        <dsp:cNvPr id="0" name=""/>
        <dsp:cNvSpPr/>
      </dsp:nvSpPr>
      <dsp:spPr>
        <a:xfrm>
          <a:off x="475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193133"/>
        <a:ext cx="1800000" cy="922500"/>
      </dsp:txXfrm>
    </dsp:sp>
    <dsp:sp modelId="{0B294AF5-11A5-432F-9C85-283ADDDA9558}">
      <dsp:nvSpPr>
        <dsp:cNvPr id="0" name=""/>
        <dsp:cNvSpPr/>
      </dsp:nvSpPr>
      <dsp:spPr>
        <a:xfrm>
          <a:off x="686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Techniques involve Sentiment Analysis and both traditional ML models (Logistic Regression, Naive Bayes) and advanced transformer-based models (T5 Model).</a:t>
          </a:r>
          <a:endParaRPr lang="en-US" sz="1100" kern="1200" dirty="0"/>
        </a:p>
      </dsp:txBody>
      <dsp:txXfrm>
        <a:off x="6370435" y="2193133"/>
        <a:ext cx="180000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total of 20,000+ reviews after merging.</a:t>
          </a:r>
          <a:endParaRPr lang="en-US" sz="1800" kern="1200" dirty="0"/>
        </a:p>
      </dsp:txBody>
      <dsp:txXfrm>
        <a:off x="21075" y="3460294"/>
        <a:ext cx="78445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Cleaning:</a:t>
          </a:r>
          <a:endParaRPr lang="en-US" sz="1900" kern="120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T5 Model</a:t>
          </a:r>
          <a:r>
            <a:rPr lang="en-GB" sz="2300" kern="1200" dirty="0"/>
            <a:t>:</a:t>
          </a:r>
          <a:endParaRPr lang="en-US" sz="2300" kern="1200" dirty="0"/>
        </a:p>
      </dsp:txBody>
      <dsp:txXfrm>
        <a:off x="6486" y="1539228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Lightweight transformer-based model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967426"/>
        <a:ext cx="2442656" cy="1673947"/>
      </dsp:txXfrm>
    </dsp:sp>
    <dsp:sp modelId="{55282143-521E-43D6-9A52-C9E358E28CDC}">
      <dsp:nvSpPr>
        <dsp:cNvPr id="0" name=""/>
        <dsp:cNvSpPr/>
      </dsp:nvSpPr>
      <dsp:spPr>
        <a:xfrm>
          <a:off x="3670470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539228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tokenizer ensures input sequences retain semantic integrity.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967426"/>
        <a:ext cx="2442656" cy="1673947"/>
      </dsp:txXfrm>
    </dsp:sp>
    <dsp:sp modelId="{D7494ABD-97DF-454F-BC38-1E66F2E74F1F}">
      <dsp:nvSpPr>
        <dsp:cNvPr id="0" name=""/>
        <dsp:cNvSpPr/>
      </dsp:nvSpPr>
      <dsp:spPr>
        <a:xfrm>
          <a:off x="6540591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Why This Models?</a:t>
          </a:r>
          <a:endParaRPr lang="en-US" sz="2300" kern="1200" dirty="0"/>
        </a:p>
      </dsp:txBody>
      <dsp:txXfrm>
        <a:off x="5746728" y="1539228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967426"/>
        <a:ext cx="2442656" cy="1673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9058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Challenges:</a:t>
          </a:r>
          <a:endParaRPr lang="en-US" sz="1400" kern="1200"/>
        </a:p>
      </dsp:txBody>
      <dsp:txXfrm>
        <a:off x="27149" y="136207"/>
        <a:ext cx="4862212" cy="501854"/>
      </dsp:txXfrm>
    </dsp:sp>
    <dsp:sp modelId="{B13887F5-2FBA-4E95-A366-DFA3D386AF48}">
      <dsp:nvSpPr>
        <dsp:cNvPr id="0" name=""/>
        <dsp:cNvSpPr/>
      </dsp:nvSpPr>
      <dsp:spPr>
        <a:xfrm>
          <a:off x="0" y="705530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imbalance, Clustering issues.</a:t>
          </a:r>
          <a:endParaRPr lang="en-US" sz="1400" kern="1200" dirty="0"/>
        </a:p>
      </dsp:txBody>
      <dsp:txXfrm>
        <a:off x="27149" y="732679"/>
        <a:ext cx="4862212" cy="501854"/>
      </dsp:txXfrm>
    </dsp:sp>
    <dsp:sp modelId="{65E14FAE-2224-4CAC-9D2E-77E65C5E7AF4}">
      <dsp:nvSpPr>
        <dsp:cNvPr id="0" name=""/>
        <dsp:cNvSpPr/>
      </dsp:nvSpPr>
      <dsp:spPr>
        <a:xfrm>
          <a:off x="0" y="130200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Computational overhead for t5Model.</a:t>
          </a:r>
          <a:endParaRPr lang="en-US" sz="1400" kern="1200" dirty="0"/>
        </a:p>
      </dsp:txBody>
      <dsp:txXfrm>
        <a:off x="27149" y="1329152"/>
        <a:ext cx="4862212" cy="501854"/>
      </dsp:txXfrm>
    </dsp:sp>
    <dsp:sp modelId="{24BFEE5C-3584-4197-B445-9623DB2E835F}">
      <dsp:nvSpPr>
        <dsp:cNvPr id="0" name=""/>
        <dsp:cNvSpPr/>
      </dsp:nvSpPr>
      <dsp:spPr>
        <a:xfrm>
          <a:off x="0" y="1898475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Key Learnings:</a:t>
          </a:r>
          <a:endParaRPr lang="en-US" sz="1400" kern="1200"/>
        </a:p>
      </dsp:txBody>
      <dsp:txXfrm>
        <a:off x="27149" y="1925624"/>
        <a:ext cx="4862212" cy="501854"/>
      </dsp:txXfrm>
    </dsp:sp>
    <dsp:sp modelId="{79028A16-C2C0-4543-806D-57989F4250CD}">
      <dsp:nvSpPr>
        <dsp:cNvPr id="0" name=""/>
        <dsp:cNvSpPr/>
      </dsp:nvSpPr>
      <dsp:spPr>
        <a:xfrm>
          <a:off x="0" y="2494947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Importance of data cleaning and preprocessing.</a:t>
          </a:r>
          <a:endParaRPr lang="en-US" sz="1400" kern="1200"/>
        </a:p>
      </dsp:txBody>
      <dsp:txXfrm>
        <a:off x="27149" y="2522096"/>
        <a:ext cx="4862212" cy="501854"/>
      </dsp:txXfrm>
    </dsp:sp>
    <dsp:sp modelId="{00EB0D5C-60A8-4E0F-BB50-59A27D0358F4}">
      <dsp:nvSpPr>
        <dsp:cNvPr id="0" name=""/>
        <dsp:cNvSpPr/>
      </dsp:nvSpPr>
      <dsp:spPr>
        <a:xfrm>
          <a:off x="0" y="3091419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Combining traditional ML and modern transformers for better insights.</a:t>
          </a:r>
          <a:endParaRPr lang="en-US" sz="1400" kern="1200"/>
        </a:p>
      </dsp:txBody>
      <dsp:txXfrm>
        <a:off x="27149" y="3118568"/>
        <a:ext cx="4862212" cy="501854"/>
      </dsp:txXfrm>
    </dsp:sp>
    <dsp:sp modelId="{A47FDC78-9D99-4B7E-A344-26DF8FFFB62D}">
      <dsp:nvSpPr>
        <dsp:cNvPr id="0" name=""/>
        <dsp:cNvSpPr/>
      </dsp:nvSpPr>
      <dsp:spPr>
        <a:xfrm>
          <a:off x="0" y="3687891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Future Goals</a:t>
          </a:r>
          <a:endParaRPr lang="en-US" sz="1400" kern="1200"/>
        </a:p>
      </dsp:txBody>
      <dsp:txXfrm>
        <a:off x="27149" y="3715040"/>
        <a:ext cx="4862212" cy="501854"/>
      </dsp:txXfrm>
    </dsp:sp>
    <dsp:sp modelId="{05976A72-2CF1-473C-A0C1-732DEEEEF825}">
      <dsp:nvSpPr>
        <dsp:cNvPr id="0" name=""/>
        <dsp:cNvSpPr/>
      </dsp:nvSpPr>
      <dsp:spPr>
        <a:xfrm>
          <a:off x="0" y="428436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Apply multi-modal analysis combining </a:t>
          </a:r>
          <a:r>
            <a:rPr lang="en-GB" sz="1400" b="1" kern="1200" dirty="0"/>
            <a:t>text</a:t>
          </a:r>
          <a:r>
            <a:rPr lang="en-GB" sz="1400" kern="1200" dirty="0"/>
            <a:t> and </a:t>
          </a:r>
          <a:r>
            <a:rPr lang="en-GB" sz="1400" b="1" kern="1200" dirty="0"/>
            <a:t>images</a:t>
          </a:r>
          <a:endParaRPr lang="en-US" sz="1400" kern="1200" dirty="0"/>
        </a:p>
      </dsp:txBody>
      <dsp:txXfrm>
        <a:off x="27149" y="4311512"/>
        <a:ext cx="4862212" cy="501854"/>
      </dsp:txXfrm>
    </dsp:sp>
    <dsp:sp modelId="{AC8CE557-9F0D-4F20-A91B-F65388269F39}">
      <dsp:nvSpPr>
        <dsp:cNvPr id="0" name=""/>
        <dsp:cNvSpPr/>
      </dsp:nvSpPr>
      <dsp:spPr>
        <a:xfrm>
          <a:off x="0" y="4880836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Further optimize clustering and transformer-based models.</a:t>
          </a:r>
          <a:endParaRPr lang="en-US" sz="1400" kern="1200" dirty="0"/>
        </a:p>
      </dsp:txBody>
      <dsp:txXfrm>
        <a:off x="27149" y="4907985"/>
        <a:ext cx="4862212" cy="501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Sentiment analysis with TextBlob.</a:t>
          </a:r>
          <a:endParaRPr lang="en-US" sz="2200" kern="120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Advanced analysis with T5Model and also finetuned it.</a:t>
          </a:r>
          <a:endParaRPr lang="en-US" sz="2200" kern="1200" dirty="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Best performance with T5Model.</a:t>
          </a:r>
          <a:endParaRPr lang="en-US" sz="2200" kern="1200" dirty="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GB" sz="2000" b="0">
                <a:solidFill>
                  <a:srgbClr val="FFFFFF"/>
                </a:solidFill>
                <a:effectLst/>
              </a:rPr>
              <a:t>The New product review aggregator</a:t>
            </a:r>
          </a:p>
          <a:p>
            <a:pPr algn="l" rtl="0">
              <a:lnSpc>
                <a:spcPct val="90000"/>
              </a:lnSpc>
            </a:pPr>
            <a:endParaRPr lang="en-GB" sz="200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</a:rPr>
              <a:t>By Mehak</a:t>
            </a:r>
            <a:endParaRPr lang="en-GB" sz="2000" b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FFCE6-F2A7-F977-B93D-AE2DD9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BB6A-DFF5-707C-0842-4155D3D2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dirty="0"/>
              <a:t>"Are the Clusters Meaningful?“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 err="1"/>
              <a:t>Content:</a:t>
            </a:r>
            <a:r>
              <a:rPr lang="en-GB" sz="1700" dirty="0" err="1"/>
              <a:t>Results</a:t>
            </a:r>
            <a:r>
              <a:rPr lang="en-GB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Visual: Scatter plot of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Interpretation: Distinct groupings reflect coherent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Key Insight: The model successfully groups products, enabling better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endParaRPr lang="en-GB" sz="1700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CDA8D-2F18-2E0B-89A6-476E3B80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85" y="439637"/>
            <a:ext cx="3986392" cy="27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46EE7E-BD82-E39F-BA74-C38DEB41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84" y="3270412"/>
            <a:ext cx="4114392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9395C-562B-6F36-7E06-D42AA54D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Summaries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DF2A-70B5-3ABA-F494-FA00CF964235}"/>
              </a:ext>
            </a:extLst>
          </p:cNvPr>
          <p:cNvSpPr txBox="1"/>
          <p:nvPr/>
        </p:nvSpPr>
        <p:spPr>
          <a:xfrm>
            <a:off x="495031" y="3604417"/>
            <a:ext cx="2189804" cy="48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Generated Summaries for Each Cluster Using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Kmean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C9DD4C4-D58F-BFB7-72D5-AB05DB203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31960"/>
              </p:ext>
            </p:extLst>
          </p:nvPr>
        </p:nvGraphicFramePr>
        <p:xfrm>
          <a:off x="3376821" y="1301698"/>
          <a:ext cx="5419311" cy="4254608"/>
        </p:xfrm>
        <a:graphic>
          <a:graphicData uri="http://schemas.openxmlformats.org/drawingml/2006/table">
            <a:tbl>
              <a:tblPr/>
              <a:tblGrid>
                <a:gridCol w="1754626">
                  <a:extLst>
                    <a:ext uri="{9D8B030D-6E8A-4147-A177-3AD203B41FA5}">
                      <a16:colId xmlns:a16="http://schemas.microsoft.com/office/drawing/2014/main" val="1975632356"/>
                    </a:ext>
                  </a:extLst>
                </a:gridCol>
                <a:gridCol w="3664685">
                  <a:extLst>
                    <a:ext uri="{9D8B030D-6E8A-4147-A177-3AD203B41FA5}">
                      <a16:colId xmlns:a16="http://schemas.microsoft.com/office/drawing/2014/main" val="2698280341"/>
                    </a:ext>
                  </a:extLst>
                </a:gridCol>
              </a:tblGrid>
              <a:tr h="574242">
                <a:tc>
                  <a:txBody>
                    <a:bodyPr/>
                    <a:lstStyle/>
                    <a:p>
                      <a:r>
                        <a:rPr lang="en-GB" sz="2600" b="1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043686"/>
                  </a:ext>
                </a:extLst>
              </a:tr>
              <a:tr h="1357298"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Cluster 1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"Most customers love the product's quality and usability."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39044"/>
                  </a:ext>
                </a:extLst>
              </a:tr>
              <a:tr h="965770"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Cluster 2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"Mixed reviews on product performance."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728884"/>
                  </a:ext>
                </a:extLst>
              </a:tr>
              <a:tr h="1357298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3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"Negative feedback regarding product durability."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7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2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BE8F-1C7D-E1AB-74E1-1CB8DAB6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3 –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9E48-D4DF-AB91-A2CD-77E2FAF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 u="sng" dirty="0"/>
              <a:t>"AI-Powered Summaries”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b="1" dirty="0" err="1"/>
              <a:t>Content:</a:t>
            </a:r>
            <a:r>
              <a:rPr lang="en-GB" sz="1700" dirty="0" err="1"/>
              <a:t>Problem</a:t>
            </a:r>
            <a:r>
              <a:rPr lang="en-GB" sz="17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Reading thousands of reviews is impractical.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Pre-trained T5 model to summarize reviews.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Generates concise, actionable summaries.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State-of-the-art generative AI ensures quality summaries.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DCF1B25-013F-DD4F-EB73-823D633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>
                <a:solidFill>
                  <a:srgbClr val="FFFFFF"/>
                </a:solidFill>
              </a:rPr>
              <a:t>T5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621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192" y="4080743"/>
            <a:ext cx="2526132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2" y="1900796"/>
            <a:ext cx="6858000" cy="3028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81201" y="982780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4635-3000-6F55-A45A-53DC421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6" y="456345"/>
            <a:ext cx="2333768" cy="35560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Model 3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CE64-D83B-DC8F-972B-F1D52DFF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987" y="14017"/>
            <a:ext cx="2796884" cy="60033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+mj-lt"/>
              </a:rPr>
              <a:t>How Good Are the Summaries?</a:t>
            </a:r>
          </a:p>
          <a:p>
            <a:pPr marL="0" indent="0">
              <a:buNone/>
            </a:pPr>
            <a:r>
              <a:rPr lang="en-GB" sz="1200" dirty="0">
                <a:latin typeface="+mj-lt"/>
              </a:rPr>
              <a:t>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1F1F1F"/>
                </a:solidFill>
                <a:effectLst/>
                <a:latin typeface="+mj-lt"/>
              </a:rPr>
              <a:t>Product: 0841667104676, ROUGE: 6.30%, BLEU: 0.00%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1F1F1F"/>
                </a:solidFill>
                <a:effectLst/>
                <a:latin typeface="+mj-lt"/>
              </a:rPr>
              <a:t>Product: 0848719069587", ROUGE: 100.00%, BLEU: 91.22%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+mj-lt"/>
              </a:rPr>
              <a:t>Silhoustte</a:t>
            </a:r>
            <a:r>
              <a:rPr lang="en-GB" sz="1200" dirty="0">
                <a:latin typeface="+mj-lt"/>
              </a:rPr>
              <a:t> Score:0.37 Inertia:1549.38</a:t>
            </a: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GB" sz="1200" dirty="0">
                <a:latin typeface="+mj-lt"/>
              </a:rPr>
              <a:t>Example Summary Review: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“Top products for value and quality.”</a:t>
            </a:r>
          </a:p>
          <a:p>
            <a:pPr marL="0" indent="0">
              <a:buNone/>
            </a:pPr>
            <a:r>
              <a:rPr lang="en-GB" sz="1200" dirty="0">
                <a:latin typeface="+mj-lt"/>
              </a:rPr>
              <a:t>Key Insight: High scores validate summary quality.</a:t>
            </a:r>
          </a:p>
          <a:p>
            <a:endParaRPr lang="en-GB" sz="17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6C1BA2-7540-7315-C21B-F09596E7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1" y="4645717"/>
            <a:ext cx="4876800" cy="1866577"/>
          </a:xfrm>
          <a:prstGeom prst="rect">
            <a:avLst/>
          </a:prstGeom>
        </p:spPr>
      </p:pic>
      <p:pic>
        <p:nvPicPr>
          <p:cNvPr id="25" name="Graphic 24" descr="Laptop Secure">
            <a:extLst>
              <a:ext uri="{FF2B5EF4-FFF2-40B4-BE49-F238E27FC236}">
                <a16:creationId xmlns:a16="http://schemas.microsoft.com/office/drawing/2014/main" id="{D4BC6AF7-A231-C14C-B0AA-2ADCE8EAB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90" y="1669465"/>
            <a:ext cx="1619256" cy="1129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877E5-4013-E2B1-0321-9C8FFF701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497" y="1893569"/>
            <a:ext cx="3173819" cy="952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936D5-B3CF-BFFC-AE2C-A82E4C6C4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497" y="2835019"/>
            <a:ext cx="3320783" cy="8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CA451-040A-6F53-7E6A-319DA68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58" y="232894"/>
            <a:ext cx="2401025" cy="1300939"/>
          </a:xfrm>
        </p:spPr>
        <p:txBody>
          <a:bodyPr anchor="b">
            <a:normAutofit/>
          </a:bodyPr>
          <a:lstStyle/>
          <a:p>
            <a:pPr algn="l"/>
            <a:r>
              <a:rPr lang="en-GB" sz="3500" dirty="0">
                <a:solidFill>
                  <a:srgbClr val="FFFFFF"/>
                </a:solidFill>
              </a:rPr>
              <a:t>Output</a:t>
            </a:r>
            <a:br>
              <a:rPr lang="en-GB" sz="3500" dirty="0">
                <a:solidFill>
                  <a:srgbClr val="FFFFFF"/>
                </a:solidFill>
              </a:rPr>
            </a:br>
            <a:r>
              <a:rPr lang="en-GB" sz="3500" dirty="0">
                <a:solidFill>
                  <a:srgbClr val="FFFFFF"/>
                </a:solidFill>
              </a:rPr>
              <a:t>Reviews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74984D09-5487-1875-0FF3-87D80CF9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6115"/>
            <a:ext cx="8336758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5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1D632-3A8D-1C2B-F81A-4A0D19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Takeaway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8BBF2-5DE8-3DF5-8A22-7F173F904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Final product: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Sentiment analysis for customer insights.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Clustering for product grouping.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Summarization for actionable reviews.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Cool Factor: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Seamlessly integrates multiple AI techniques into one pipeline.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9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24970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8374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77E9-08DA-2591-2777-1C673B1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000">
                <a:solidFill>
                  <a:srgbClr val="FFFFFF"/>
                </a:solidFill>
              </a:rPr>
              <a:t>Transforming Reviews into Insights: The AI Way!"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8871EEA-D28B-0C55-F52B-5F41C915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50459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4805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219761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195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b="1">
                <a:solidFill>
                  <a:srgbClr val="FFFFFF"/>
                </a:solidFill>
              </a:rPr>
              <a:t>Model 1 – 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B01A-7010-0083-B678-DF293899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What Do Customers Feel?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 err="1"/>
              <a:t>Content:</a:t>
            </a:r>
            <a:r>
              <a:rPr lang="en-GB" sz="1700" dirty="0" err="1"/>
              <a:t>Problem</a:t>
            </a:r>
            <a:r>
              <a:rPr lang="en-GB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Companies want to know if customers are happy, neutral, or dissatisfied.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Model 1: Sentiment analysis using Logistic Regression and Naive Bayes.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Features: TF-IDF vectorization on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Simplicity and interpretability for quick deployment.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with Logistic Regression(</a:t>
            </a: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Evalution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92" y="2405894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Evaluation Metrics: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222041"/>
              </p:ext>
            </p:extLst>
          </p:nvPr>
        </p:nvGraphicFramePr>
        <p:xfrm>
          <a:off x="5306975" y="1821480"/>
          <a:ext cx="3127898" cy="3246935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660414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95.52%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95.05%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95.20%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94.73%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3827FE-E9A6-D984-13DB-667CC2E6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2" y="3352800"/>
            <a:ext cx="4335151" cy="341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8DD18FB-DB5E-C21A-BDC7-388E11676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1788" r="1836" b="8958"/>
          <a:stretch/>
        </p:blipFill>
        <p:spPr bwMode="auto">
          <a:xfrm>
            <a:off x="1036320" y="3352800"/>
            <a:ext cx="3102659" cy="304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dirty="0"/>
              <a:t>Model 1 with Naive Bayes(Evaluation)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/>
              <a:t>Overview: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Multinomial Naive Bayes trained with TF-IDF vectors.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622"/>
              </p:ext>
            </p:extLst>
          </p:nvPr>
        </p:nvGraphicFramePr>
        <p:xfrm>
          <a:off x="5233807" y="2005781"/>
          <a:ext cx="3051501" cy="3188010"/>
        </p:xfrm>
        <a:graphic>
          <a:graphicData uri="http://schemas.openxmlformats.org/drawingml/2006/table">
            <a:tbl>
              <a:tblPr/>
              <a:tblGrid>
                <a:gridCol w="1666865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384636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37602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92.78%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87.89%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/>
                          </a:solidFill>
                        </a:rPr>
                        <a:t>87.50%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82.03%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92EB3D9E-1BB1-F9BC-6D6A-5B7A535E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8" y="3096768"/>
            <a:ext cx="4610148" cy="376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AAD9428-15FC-1192-4EE7-E531F54F6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t="4868" r="2474" b="9744"/>
          <a:stretch/>
        </p:blipFill>
        <p:spPr bwMode="auto">
          <a:xfrm>
            <a:off x="858692" y="3316224"/>
            <a:ext cx="3347548" cy="319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GB" sz="3500" b="1" dirty="0"/>
              <a:t>Model 2-K-Means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GB" sz="13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Purpose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Group reviews into themes for better model input and analysis.</a:t>
            </a:r>
            <a:br>
              <a:rPr lang="en-GB" sz="1300" dirty="0"/>
            </a:br>
            <a:r>
              <a:rPr lang="en-GB" sz="1050" dirty="0"/>
              <a:t>Companies need to group similar products for targeted strategies.</a:t>
            </a:r>
            <a:endParaRPr lang="en-GB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Method steps</a:t>
            </a:r>
            <a:r>
              <a:rPr lang="en-GB" sz="13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</a:t>
            </a:r>
            <a:r>
              <a:rPr lang="en-GB" sz="1300" dirty="0" err="1"/>
              <a:t>KMeans</a:t>
            </a:r>
            <a:r>
              <a:rPr lang="en-GB" sz="1300" dirty="0"/>
              <a:t> clustering applied to identify 6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Outcome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Diagram</a:t>
            </a:r>
            <a:r>
              <a:rPr lang="en-GB" sz="1300" dirty="0"/>
              <a:t>: TF-IDF Features → PCA → </a:t>
            </a:r>
            <a:r>
              <a:rPr lang="en-GB" sz="1300" dirty="0" err="1"/>
              <a:t>KMeans</a:t>
            </a:r>
            <a:r>
              <a:rPr lang="en-GB" sz="1300" dirty="0"/>
              <a:t>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862" y="1865039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919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Calibri</vt:lpstr>
      <vt:lpstr>Office Theme</vt:lpstr>
      <vt:lpstr>NLP Project:RoboReview</vt:lpstr>
      <vt:lpstr>Transforming Reviews into Insights: The AI Way!"</vt:lpstr>
      <vt:lpstr>Introduction </vt:lpstr>
      <vt:lpstr>Dataset Overview </vt:lpstr>
      <vt:lpstr>Data Preprocessing </vt:lpstr>
      <vt:lpstr>Model 1 – Sentiment Analysis</vt:lpstr>
      <vt:lpstr>Model 1 with Logistic Regression(Evalution)</vt:lpstr>
      <vt:lpstr>Model 1 with Naive Bayes(Evaluation)</vt:lpstr>
      <vt:lpstr>Model 2-K-Means Clustering </vt:lpstr>
      <vt:lpstr>Model 2 Evaluation</vt:lpstr>
      <vt:lpstr>Cluster Summaries</vt:lpstr>
      <vt:lpstr>Model 3 – Summarization</vt:lpstr>
      <vt:lpstr>T5 Model </vt:lpstr>
      <vt:lpstr>Model 3 Evaluation</vt:lpstr>
      <vt:lpstr>Output Reviews</vt:lpstr>
      <vt:lpstr>Takeaway</vt:lpstr>
      <vt:lpstr>Challenges, Key Learnings And Future Goals  </vt:lpstr>
      <vt:lpstr>Final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52</cp:revision>
  <dcterms:created xsi:type="dcterms:W3CDTF">2013-01-27T09:14:16Z</dcterms:created>
  <dcterms:modified xsi:type="dcterms:W3CDTF">2025-01-09T14:36:15Z</dcterms:modified>
  <cp:category/>
</cp:coreProperties>
</file>