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7" r:id="rId6"/>
    <p:sldId id="278" r:id="rId7"/>
    <p:sldId id="279" r:id="rId8"/>
    <p:sldId id="280" r:id="rId9"/>
    <p:sldId id="281" r:id="rId10"/>
    <p:sldId id="270" r:id="rId11"/>
    <p:sldId id="271" r:id="rId12"/>
    <p:sldId id="282" r:id="rId13"/>
    <p:sldId id="283" r:id="rId14"/>
    <p:sldId id="284" r:id="rId15"/>
    <p:sldId id="285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/>
            <a:t>Project Overview</a:t>
          </a:r>
          <a:r>
            <a:rPr lang="en-GB"/>
            <a:t>:</a:t>
          </a:r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/>
            <a:t>Techniques involve both traditional ML models (Logistic Regression, Naive Bayes) and advanced transformer-based models (DistilBERT).</a:t>
          </a:r>
          <a:endParaRPr lang="en-US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/>
            <a:t>A total of 50,000+ reviews after merging.</a:t>
          </a:r>
          <a:endParaRPr lang="en-US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Cleaning:</a:t>
          </a:r>
          <a:endParaRPr lang="en-US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4B1EA-851D-4A09-B565-DDBEE656215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C1ACAE-88B5-4FB5-B2E7-90E06FF83F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Steps:</a:t>
          </a:r>
          <a:endParaRPr lang="en-US"/>
        </a:p>
      </dgm:t>
    </dgm:pt>
    <dgm:pt modelId="{0A9AD192-2370-4DC5-8CAA-E3C0217AA317}" type="parTrans" cxnId="{B63DCF60-DFF9-45C6-9549-8BB5E8F012B8}">
      <dgm:prSet/>
      <dgm:spPr/>
      <dgm:t>
        <a:bodyPr/>
        <a:lstStyle/>
        <a:p>
          <a:endParaRPr lang="en-US"/>
        </a:p>
      </dgm:t>
    </dgm:pt>
    <dgm:pt modelId="{606E9A2A-45D5-4EAF-BA49-AFBBE0EAE651}" type="sibTrans" cxnId="{B63DCF60-DFF9-45C6-9549-8BB5E8F012B8}">
      <dgm:prSet/>
      <dgm:spPr/>
      <dgm:t>
        <a:bodyPr/>
        <a:lstStyle/>
        <a:p>
          <a:endParaRPr lang="en-US"/>
        </a:p>
      </dgm:t>
    </dgm:pt>
    <dgm:pt modelId="{CFFA4FE0-A24A-4BF4-A194-A60B2800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Extracted sentiments using </a:t>
          </a:r>
          <a:r>
            <a:rPr lang="en-GB" b="1"/>
            <a:t>TextBlob</a:t>
          </a:r>
          <a:r>
            <a:rPr lang="en-GB"/>
            <a:t>.</a:t>
          </a:r>
          <a:endParaRPr lang="en-US"/>
        </a:p>
      </dgm:t>
    </dgm:pt>
    <dgm:pt modelId="{32A69C46-439C-4E90-ADA5-7636700BCEAC}" type="parTrans" cxnId="{60C570C9-7661-4863-A8EF-526DCDE20B57}">
      <dgm:prSet/>
      <dgm:spPr/>
      <dgm:t>
        <a:bodyPr/>
        <a:lstStyle/>
        <a:p>
          <a:endParaRPr lang="en-US"/>
        </a:p>
      </dgm:t>
    </dgm:pt>
    <dgm:pt modelId="{B7EEA6BA-8817-43E2-B767-60C517DE5333}" type="sibTrans" cxnId="{60C570C9-7661-4863-A8EF-526DCDE20B57}">
      <dgm:prSet/>
      <dgm:spPr/>
      <dgm:t>
        <a:bodyPr/>
        <a:lstStyle/>
        <a:p>
          <a:endParaRPr lang="en-US"/>
        </a:p>
      </dgm:t>
    </dgm:pt>
    <dgm:pt modelId="{D8998FC0-4764-4F29-B2C3-52E57314E3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Positive, Neutral, Negative classification.</a:t>
          </a:r>
          <a:endParaRPr lang="en-US"/>
        </a:p>
      </dgm:t>
    </dgm:pt>
    <dgm:pt modelId="{3D803BCB-0F12-4D5E-9AD7-10E7EE55380A}" type="parTrans" cxnId="{3C42CE4F-0A07-4DA7-AFC3-85C9E15BAE80}">
      <dgm:prSet/>
      <dgm:spPr/>
      <dgm:t>
        <a:bodyPr/>
        <a:lstStyle/>
        <a:p>
          <a:endParaRPr lang="en-US"/>
        </a:p>
      </dgm:t>
    </dgm:pt>
    <dgm:pt modelId="{E0FB4AEC-F057-4ECB-921F-84BF48F5B1F0}" type="sibTrans" cxnId="{3C42CE4F-0A07-4DA7-AFC3-85C9E15BAE80}">
      <dgm:prSet/>
      <dgm:spPr/>
      <dgm:t>
        <a:bodyPr/>
        <a:lstStyle/>
        <a:p>
          <a:endParaRPr lang="en-US"/>
        </a:p>
      </dgm:t>
    </dgm:pt>
    <dgm:pt modelId="{3E1A908F-21B8-473E-9701-BE65ECE2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Converted textual data to </a:t>
          </a:r>
          <a:r>
            <a:rPr lang="en-GB" b="1"/>
            <a:t>TF-IDF vectors</a:t>
          </a:r>
          <a:r>
            <a:rPr lang="en-GB"/>
            <a:t> (top 5000 features).</a:t>
          </a:r>
          <a:endParaRPr lang="en-US"/>
        </a:p>
      </dgm:t>
    </dgm:pt>
    <dgm:pt modelId="{AE066ED9-BBE5-4048-B2A7-4041482FA3DB}" type="parTrans" cxnId="{CCDC666E-A9F1-4A25-AECE-B9B7F1EABE4D}">
      <dgm:prSet/>
      <dgm:spPr/>
      <dgm:t>
        <a:bodyPr/>
        <a:lstStyle/>
        <a:p>
          <a:endParaRPr lang="en-US"/>
        </a:p>
      </dgm:t>
    </dgm:pt>
    <dgm:pt modelId="{D0323A33-A3A9-4DCB-A9A7-3BEA3B375F33}" type="sibTrans" cxnId="{CCDC666E-A9F1-4A25-AECE-B9B7F1EABE4D}">
      <dgm:prSet/>
      <dgm:spPr/>
      <dgm:t>
        <a:bodyPr/>
        <a:lstStyle/>
        <a:p>
          <a:endParaRPr lang="en-US"/>
        </a:p>
      </dgm:t>
    </dgm:pt>
    <dgm:pt modelId="{7DA777A5-CEF0-42D7-B3E4-E0909E7278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Split data into training (70%) and testing (30%) sets.</a:t>
          </a:r>
          <a:endParaRPr lang="en-US"/>
        </a:p>
      </dgm:t>
    </dgm:pt>
    <dgm:pt modelId="{47EA620C-A702-40C2-9538-91D62D1D32E2}" type="parTrans" cxnId="{C3C1A810-8FBD-4751-98C0-9DAA61C2805D}">
      <dgm:prSet/>
      <dgm:spPr/>
      <dgm:t>
        <a:bodyPr/>
        <a:lstStyle/>
        <a:p>
          <a:endParaRPr lang="en-US"/>
        </a:p>
      </dgm:t>
    </dgm:pt>
    <dgm:pt modelId="{0D7095FC-CE68-42B3-9F5C-953318160532}" type="sibTrans" cxnId="{C3C1A810-8FBD-4751-98C0-9DAA61C2805D}">
      <dgm:prSet/>
      <dgm:spPr/>
      <dgm:t>
        <a:bodyPr/>
        <a:lstStyle/>
        <a:p>
          <a:endParaRPr lang="en-US"/>
        </a:p>
      </dgm:t>
    </dgm:pt>
    <dgm:pt modelId="{D738C2DD-EFDD-4348-B254-49079FAE2A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Flow Diagram:</a:t>
          </a:r>
          <a:endParaRPr lang="en-US"/>
        </a:p>
      </dgm:t>
    </dgm:pt>
    <dgm:pt modelId="{7C43D506-F317-4A57-A867-E9326762262E}" type="parTrans" cxnId="{D2FEB769-1707-4CA5-AC91-322BDEA9B506}">
      <dgm:prSet/>
      <dgm:spPr/>
      <dgm:t>
        <a:bodyPr/>
        <a:lstStyle/>
        <a:p>
          <a:endParaRPr lang="en-US"/>
        </a:p>
      </dgm:t>
    </dgm:pt>
    <dgm:pt modelId="{A199AF69-E2BE-48D9-B79D-D30A8ACC5A23}" type="sibTrans" cxnId="{D2FEB769-1707-4CA5-AC91-322BDEA9B506}">
      <dgm:prSet/>
      <dgm:spPr/>
      <dgm:t>
        <a:bodyPr/>
        <a:lstStyle/>
        <a:p>
          <a:endParaRPr lang="en-US"/>
        </a:p>
      </dgm:t>
    </dgm:pt>
    <dgm:pt modelId="{80F1E24F-6C55-4462-AA8C-728AA83D79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Raw Reviews → Data Cleaning → Sentiment Analysis (TextBlob) → TF-IDF Vectorization → Train/Test Split</a:t>
          </a:r>
          <a:endParaRPr lang="en-US"/>
        </a:p>
      </dgm:t>
    </dgm:pt>
    <dgm:pt modelId="{7B3A668D-A919-4310-ADEB-B655228A5E7B}" type="parTrans" cxnId="{61CBE0FD-AF0E-47F7-86F7-626AE75838FA}">
      <dgm:prSet/>
      <dgm:spPr/>
      <dgm:t>
        <a:bodyPr/>
        <a:lstStyle/>
        <a:p>
          <a:endParaRPr lang="en-US"/>
        </a:p>
      </dgm:t>
    </dgm:pt>
    <dgm:pt modelId="{A09281A7-A444-4082-8D8A-D8266D13DF21}" type="sibTrans" cxnId="{61CBE0FD-AF0E-47F7-86F7-626AE75838FA}">
      <dgm:prSet/>
      <dgm:spPr/>
      <dgm:t>
        <a:bodyPr/>
        <a:lstStyle/>
        <a:p>
          <a:endParaRPr lang="en-US"/>
        </a:p>
      </dgm:t>
    </dgm:pt>
    <dgm:pt modelId="{E53CBCE8-F1A4-4F3B-888E-9708ED97A90A}" type="pres">
      <dgm:prSet presAssocID="{47C4B1EA-851D-4A09-B565-DDBEE656215D}" presName="root" presStyleCnt="0">
        <dgm:presLayoutVars>
          <dgm:dir/>
          <dgm:resizeHandles val="exact"/>
        </dgm:presLayoutVars>
      </dgm:prSet>
      <dgm:spPr/>
    </dgm:pt>
    <dgm:pt modelId="{84F2BC92-2F2D-45AA-964F-6EAD3A8EF512}" type="pres">
      <dgm:prSet presAssocID="{98C1ACAE-88B5-4FB5-B2E7-90E06FF83F36}" presName="compNode" presStyleCnt="0"/>
      <dgm:spPr/>
    </dgm:pt>
    <dgm:pt modelId="{4268268F-84E8-4EB0-8D38-2F019E2E304F}" type="pres">
      <dgm:prSet presAssocID="{98C1ACAE-88B5-4FB5-B2E7-90E06FF83F36}" presName="bgRect" presStyleLbl="bgShp" presStyleIdx="0" presStyleCnt="6"/>
      <dgm:spPr/>
    </dgm:pt>
    <dgm:pt modelId="{DCF96BF4-22DC-49F3-9779-C0EC924D1B58}" type="pres">
      <dgm:prSet presAssocID="{98C1ACAE-88B5-4FB5-B2E7-90E06FF83F3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E3262D86-EF3F-4E86-A76C-ED34E0DE7754}" type="pres">
      <dgm:prSet presAssocID="{98C1ACAE-88B5-4FB5-B2E7-90E06FF83F36}" presName="spaceRect" presStyleCnt="0"/>
      <dgm:spPr/>
    </dgm:pt>
    <dgm:pt modelId="{E0BBBE08-9B85-48EF-B38F-63589BF3F3EB}" type="pres">
      <dgm:prSet presAssocID="{98C1ACAE-88B5-4FB5-B2E7-90E06FF83F36}" presName="parTx" presStyleLbl="revTx" presStyleIdx="0" presStyleCnt="7">
        <dgm:presLayoutVars>
          <dgm:chMax val="0"/>
          <dgm:chPref val="0"/>
        </dgm:presLayoutVars>
      </dgm:prSet>
      <dgm:spPr/>
    </dgm:pt>
    <dgm:pt modelId="{B51C5A68-FBFA-472B-AA73-AD46B721C3F9}" type="pres">
      <dgm:prSet presAssocID="{606E9A2A-45D5-4EAF-BA49-AFBBE0EAE651}" presName="sibTrans" presStyleCnt="0"/>
      <dgm:spPr/>
    </dgm:pt>
    <dgm:pt modelId="{69CE4DC4-C496-4FCA-8455-9A86A32488D6}" type="pres">
      <dgm:prSet presAssocID="{CFFA4FE0-A24A-4BF4-A194-A60B28000539}" presName="compNode" presStyleCnt="0"/>
      <dgm:spPr/>
    </dgm:pt>
    <dgm:pt modelId="{48876D22-A3EF-4A06-A3D2-1500EE4D443F}" type="pres">
      <dgm:prSet presAssocID="{CFFA4FE0-A24A-4BF4-A194-A60B28000539}" presName="bgRect" presStyleLbl="bgShp" presStyleIdx="1" presStyleCnt="6"/>
      <dgm:spPr/>
    </dgm:pt>
    <dgm:pt modelId="{DB82AE16-A774-4156-A748-A6506FDE8E23}" type="pres">
      <dgm:prSet presAssocID="{CFFA4FE0-A24A-4BF4-A194-A60B280005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C69FC55-5327-44AD-97A6-1DF5EDA48130}" type="pres">
      <dgm:prSet presAssocID="{CFFA4FE0-A24A-4BF4-A194-A60B28000539}" presName="spaceRect" presStyleCnt="0"/>
      <dgm:spPr/>
    </dgm:pt>
    <dgm:pt modelId="{27BE0137-D1C5-48B5-9117-1F7898C7C34D}" type="pres">
      <dgm:prSet presAssocID="{CFFA4FE0-A24A-4BF4-A194-A60B28000539}" presName="parTx" presStyleLbl="revTx" presStyleIdx="1" presStyleCnt="7">
        <dgm:presLayoutVars>
          <dgm:chMax val="0"/>
          <dgm:chPref val="0"/>
        </dgm:presLayoutVars>
      </dgm:prSet>
      <dgm:spPr/>
    </dgm:pt>
    <dgm:pt modelId="{08A80953-F80A-49FE-A669-A4A5A9F9979F}" type="pres">
      <dgm:prSet presAssocID="{CFFA4FE0-A24A-4BF4-A194-A60B28000539}" presName="desTx" presStyleLbl="revTx" presStyleIdx="2" presStyleCnt="7">
        <dgm:presLayoutVars/>
      </dgm:prSet>
      <dgm:spPr/>
    </dgm:pt>
    <dgm:pt modelId="{13163402-C230-4374-9A91-04F300A22D09}" type="pres">
      <dgm:prSet presAssocID="{B7EEA6BA-8817-43E2-B767-60C517DE5333}" presName="sibTrans" presStyleCnt="0"/>
      <dgm:spPr/>
    </dgm:pt>
    <dgm:pt modelId="{6FB7F3E5-6657-47CD-978F-79B2D69C4A75}" type="pres">
      <dgm:prSet presAssocID="{3E1A908F-21B8-473E-9701-BE65ECE2BE69}" presName="compNode" presStyleCnt="0"/>
      <dgm:spPr/>
    </dgm:pt>
    <dgm:pt modelId="{D47DFD09-6FEB-4E95-A9BF-9A24E90E3CBC}" type="pres">
      <dgm:prSet presAssocID="{3E1A908F-21B8-473E-9701-BE65ECE2BE69}" presName="bgRect" presStyleLbl="bgShp" presStyleIdx="2" presStyleCnt="6"/>
      <dgm:spPr/>
    </dgm:pt>
    <dgm:pt modelId="{B440B243-7724-4EF9-B817-BDB328AA0902}" type="pres">
      <dgm:prSet presAssocID="{3E1A908F-21B8-473E-9701-BE65ECE2BE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578EE7-0840-4E3D-BA39-62D7644A5B89}" type="pres">
      <dgm:prSet presAssocID="{3E1A908F-21B8-473E-9701-BE65ECE2BE69}" presName="spaceRect" presStyleCnt="0"/>
      <dgm:spPr/>
    </dgm:pt>
    <dgm:pt modelId="{2487CE98-CD58-418B-B459-7BAAAAD3CEB4}" type="pres">
      <dgm:prSet presAssocID="{3E1A908F-21B8-473E-9701-BE65ECE2BE69}" presName="parTx" presStyleLbl="revTx" presStyleIdx="3" presStyleCnt="7">
        <dgm:presLayoutVars>
          <dgm:chMax val="0"/>
          <dgm:chPref val="0"/>
        </dgm:presLayoutVars>
      </dgm:prSet>
      <dgm:spPr/>
    </dgm:pt>
    <dgm:pt modelId="{6A1F5ECB-F7A7-4ABF-8B9B-57208716CF0F}" type="pres">
      <dgm:prSet presAssocID="{D0323A33-A3A9-4DCB-A9A7-3BEA3B375F33}" presName="sibTrans" presStyleCnt="0"/>
      <dgm:spPr/>
    </dgm:pt>
    <dgm:pt modelId="{25719B55-BEFB-4305-965C-86A8B41122AD}" type="pres">
      <dgm:prSet presAssocID="{7DA777A5-CEF0-42D7-B3E4-E0909E727898}" presName="compNode" presStyleCnt="0"/>
      <dgm:spPr/>
    </dgm:pt>
    <dgm:pt modelId="{D5130DD9-6075-4B52-99B2-90E7D336AFF7}" type="pres">
      <dgm:prSet presAssocID="{7DA777A5-CEF0-42D7-B3E4-E0909E727898}" presName="bgRect" presStyleLbl="bgShp" presStyleIdx="3" presStyleCnt="6"/>
      <dgm:spPr/>
    </dgm:pt>
    <dgm:pt modelId="{019AED17-137C-499D-9B8C-4F2DE3F27BB5}" type="pres">
      <dgm:prSet presAssocID="{7DA777A5-CEF0-42D7-B3E4-E0909E7278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342550-D9F2-4D36-BF83-CD3EC26463CC}" type="pres">
      <dgm:prSet presAssocID="{7DA777A5-CEF0-42D7-B3E4-E0909E727898}" presName="spaceRect" presStyleCnt="0"/>
      <dgm:spPr/>
    </dgm:pt>
    <dgm:pt modelId="{8F84D15A-AA4D-463D-B572-981CAA9BAA07}" type="pres">
      <dgm:prSet presAssocID="{7DA777A5-CEF0-42D7-B3E4-E0909E727898}" presName="parTx" presStyleLbl="revTx" presStyleIdx="4" presStyleCnt="7">
        <dgm:presLayoutVars>
          <dgm:chMax val="0"/>
          <dgm:chPref val="0"/>
        </dgm:presLayoutVars>
      </dgm:prSet>
      <dgm:spPr/>
    </dgm:pt>
    <dgm:pt modelId="{F517F7E9-7C66-4CF5-A891-2916FE7A0223}" type="pres">
      <dgm:prSet presAssocID="{0D7095FC-CE68-42B3-9F5C-953318160532}" presName="sibTrans" presStyleCnt="0"/>
      <dgm:spPr/>
    </dgm:pt>
    <dgm:pt modelId="{C773B25B-C24C-454A-B1BA-BB0480F22A5A}" type="pres">
      <dgm:prSet presAssocID="{D738C2DD-EFDD-4348-B254-49079FAE2A9F}" presName="compNode" presStyleCnt="0"/>
      <dgm:spPr/>
    </dgm:pt>
    <dgm:pt modelId="{5DCFAA7B-2928-4572-94E7-A4DF5B8BF7CB}" type="pres">
      <dgm:prSet presAssocID="{D738C2DD-EFDD-4348-B254-49079FAE2A9F}" presName="bgRect" presStyleLbl="bgShp" presStyleIdx="4" presStyleCnt="6"/>
      <dgm:spPr/>
    </dgm:pt>
    <dgm:pt modelId="{62B854A4-6F82-4740-8760-1BA35E8BB676}" type="pres">
      <dgm:prSet presAssocID="{D738C2DD-EFDD-4348-B254-49079FAE2A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EDD944C-C2B9-4213-98C8-579E9B49A6BD}" type="pres">
      <dgm:prSet presAssocID="{D738C2DD-EFDD-4348-B254-49079FAE2A9F}" presName="spaceRect" presStyleCnt="0"/>
      <dgm:spPr/>
    </dgm:pt>
    <dgm:pt modelId="{577EF82C-402C-46F3-BB96-576047B7C4FD}" type="pres">
      <dgm:prSet presAssocID="{D738C2DD-EFDD-4348-B254-49079FAE2A9F}" presName="parTx" presStyleLbl="revTx" presStyleIdx="5" presStyleCnt="7">
        <dgm:presLayoutVars>
          <dgm:chMax val="0"/>
          <dgm:chPref val="0"/>
        </dgm:presLayoutVars>
      </dgm:prSet>
      <dgm:spPr/>
    </dgm:pt>
    <dgm:pt modelId="{5A97325B-5E97-493E-8648-F4ED54DA07A3}" type="pres">
      <dgm:prSet presAssocID="{A199AF69-E2BE-48D9-B79D-D30A8ACC5A23}" presName="sibTrans" presStyleCnt="0"/>
      <dgm:spPr/>
    </dgm:pt>
    <dgm:pt modelId="{4BB2D57B-EC19-4377-8777-4C08846810C3}" type="pres">
      <dgm:prSet presAssocID="{80F1E24F-6C55-4462-AA8C-728AA83D792E}" presName="compNode" presStyleCnt="0"/>
      <dgm:spPr/>
    </dgm:pt>
    <dgm:pt modelId="{77300B0D-B672-4E58-950A-A7208C631904}" type="pres">
      <dgm:prSet presAssocID="{80F1E24F-6C55-4462-AA8C-728AA83D792E}" presName="bgRect" presStyleLbl="bgShp" presStyleIdx="5" presStyleCnt="6"/>
      <dgm:spPr/>
    </dgm:pt>
    <dgm:pt modelId="{AD0E4712-AF79-4D28-B1A3-46157D266971}" type="pres">
      <dgm:prSet presAssocID="{80F1E24F-6C55-4462-AA8C-728AA83D79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49D840-4062-48F5-8325-B3AA963E8D3C}" type="pres">
      <dgm:prSet presAssocID="{80F1E24F-6C55-4462-AA8C-728AA83D792E}" presName="spaceRect" presStyleCnt="0"/>
      <dgm:spPr/>
    </dgm:pt>
    <dgm:pt modelId="{33802002-397B-4A2C-BBCD-0F6F21E769ED}" type="pres">
      <dgm:prSet presAssocID="{80F1E24F-6C55-4462-AA8C-728AA83D792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3C1A810-8FBD-4751-98C0-9DAA61C2805D}" srcId="{47C4B1EA-851D-4A09-B565-DDBEE656215D}" destId="{7DA777A5-CEF0-42D7-B3E4-E0909E727898}" srcOrd="3" destOrd="0" parTransId="{47EA620C-A702-40C2-9538-91D62D1D32E2}" sibTransId="{0D7095FC-CE68-42B3-9F5C-953318160532}"/>
    <dgm:cxn modelId="{8AD0AF23-786F-4CA2-B435-346C7751AC27}" type="presOf" srcId="{7DA777A5-CEF0-42D7-B3E4-E0909E727898}" destId="{8F84D15A-AA4D-463D-B572-981CAA9BAA07}" srcOrd="0" destOrd="0" presId="urn:microsoft.com/office/officeart/2018/2/layout/IconVerticalSolidList"/>
    <dgm:cxn modelId="{B63DCF60-DFF9-45C6-9549-8BB5E8F012B8}" srcId="{47C4B1EA-851D-4A09-B565-DDBEE656215D}" destId="{98C1ACAE-88B5-4FB5-B2E7-90E06FF83F36}" srcOrd="0" destOrd="0" parTransId="{0A9AD192-2370-4DC5-8CAA-E3C0217AA317}" sibTransId="{606E9A2A-45D5-4EAF-BA49-AFBBE0EAE651}"/>
    <dgm:cxn modelId="{D2FEB769-1707-4CA5-AC91-322BDEA9B506}" srcId="{47C4B1EA-851D-4A09-B565-DDBEE656215D}" destId="{D738C2DD-EFDD-4348-B254-49079FAE2A9F}" srcOrd="4" destOrd="0" parTransId="{7C43D506-F317-4A57-A867-E9326762262E}" sibTransId="{A199AF69-E2BE-48D9-B79D-D30A8ACC5A23}"/>
    <dgm:cxn modelId="{CCDC666E-A9F1-4A25-AECE-B9B7F1EABE4D}" srcId="{47C4B1EA-851D-4A09-B565-DDBEE656215D}" destId="{3E1A908F-21B8-473E-9701-BE65ECE2BE69}" srcOrd="2" destOrd="0" parTransId="{AE066ED9-BBE5-4048-B2A7-4041482FA3DB}" sibTransId="{D0323A33-A3A9-4DCB-A9A7-3BEA3B375F33}"/>
    <dgm:cxn modelId="{3C42CE4F-0A07-4DA7-AFC3-85C9E15BAE80}" srcId="{CFFA4FE0-A24A-4BF4-A194-A60B28000539}" destId="{D8998FC0-4764-4F29-B2C3-52E57314E345}" srcOrd="0" destOrd="0" parTransId="{3D803BCB-0F12-4D5E-9AD7-10E7EE55380A}" sibTransId="{E0FB4AEC-F057-4ECB-921F-84BF48F5B1F0}"/>
    <dgm:cxn modelId="{41A0398F-1C66-4906-BED7-F569EDEC6630}" type="presOf" srcId="{47C4B1EA-851D-4A09-B565-DDBEE656215D}" destId="{E53CBCE8-F1A4-4F3B-888E-9708ED97A90A}" srcOrd="0" destOrd="0" presId="urn:microsoft.com/office/officeart/2018/2/layout/IconVerticalSolidList"/>
    <dgm:cxn modelId="{43C7FD9C-F2E9-4EB1-BDF1-D7F88AD189AB}" type="presOf" srcId="{D738C2DD-EFDD-4348-B254-49079FAE2A9F}" destId="{577EF82C-402C-46F3-BB96-576047B7C4FD}" srcOrd="0" destOrd="0" presId="urn:microsoft.com/office/officeart/2018/2/layout/IconVerticalSolidList"/>
    <dgm:cxn modelId="{24BE4BC7-92FE-481A-80F6-06D0345E1F32}" type="presOf" srcId="{CFFA4FE0-A24A-4BF4-A194-A60B28000539}" destId="{27BE0137-D1C5-48B5-9117-1F7898C7C34D}" srcOrd="0" destOrd="0" presId="urn:microsoft.com/office/officeart/2018/2/layout/IconVerticalSolidList"/>
    <dgm:cxn modelId="{60C570C9-7661-4863-A8EF-526DCDE20B57}" srcId="{47C4B1EA-851D-4A09-B565-DDBEE656215D}" destId="{CFFA4FE0-A24A-4BF4-A194-A60B28000539}" srcOrd="1" destOrd="0" parTransId="{32A69C46-439C-4E90-ADA5-7636700BCEAC}" sibTransId="{B7EEA6BA-8817-43E2-B767-60C517DE5333}"/>
    <dgm:cxn modelId="{12D78ACA-43DB-4466-B918-76F0220F7CD0}" type="presOf" srcId="{98C1ACAE-88B5-4FB5-B2E7-90E06FF83F36}" destId="{E0BBBE08-9B85-48EF-B38F-63589BF3F3EB}" srcOrd="0" destOrd="0" presId="urn:microsoft.com/office/officeart/2018/2/layout/IconVerticalSolidList"/>
    <dgm:cxn modelId="{5A8EC2D8-37E7-4F43-A19A-1487F93D7D09}" type="presOf" srcId="{80F1E24F-6C55-4462-AA8C-728AA83D792E}" destId="{33802002-397B-4A2C-BBCD-0F6F21E769ED}" srcOrd="0" destOrd="0" presId="urn:microsoft.com/office/officeart/2018/2/layout/IconVerticalSolidList"/>
    <dgm:cxn modelId="{DCE611F5-A707-4ECA-B265-A6F8BD8EF4CC}" type="presOf" srcId="{3E1A908F-21B8-473E-9701-BE65ECE2BE69}" destId="{2487CE98-CD58-418B-B459-7BAAAAD3CEB4}" srcOrd="0" destOrd="0" presId="urn:microsoft.com/office/officeart/2018/2/layout/IconVerticalSolidList"/>
    <dgm:cxn modelId="{61CBE0FD-AF0E-47F7-86F7-626AE75838FA}" srcId="{47C4B1EA-851D-4A09-B565-DDBEE656215D}" destId="{80F1E24F-6C55-4462-AA8C-728AA83D792E}" srcOrd="5" destOrd="0" parTransId="{7B3A668D-A919-4310-ADEB-B655228A5E7B}" sibTransId="{A09281A7-A444-4082-8D8A-D8266D13DF21}"/>
    <dgm:cxn modelId="{99B475FF-AC3A-4928-B8A3-55D964F0E6E0}" type="presOf" srcId="{D8998FC0-4764-4F29-B2C3-52E57314E345}" destId="{08A80953-F80A-49FE-A669-A4A5A9F9979F}" srcOrd="0" destOrd="0" presId="urn:microsoft.com/office/officeart/2018/2/layout/IconVerticalSolidList"/>
    <dgm:cxn modelId="{4EF72CF6-B032-4BDC-ADAE-CE2F6F847151}" type="presParOf" srcId="{E53CBCE8-F1A4-4F3B-888E-9708ED97A90A}" destId="{84F2BC92-2F2D-45AA-964F-6EAD3A8EF512}" srcOrd="0" destOrd="0" presId="urn:microsoft.com/office/officeart/2018/2/layout/IconVerticalSolidList"/>
    <dgm:cxn modelId="{500D20EF-F623-4D52-A0F7-6D0160FEC63A}" type="presParOf" srcId="{84F2BC92-2F2D-45AA-964F-6EAD3A8EF512}" destId="{4268268F-84E8-4EB0-8D38-2F019E2E304F}" srcOrd="0" destOrd="0" presId="urn:microsoft.com/office/officeart/2018/2/layout/IconVerticalSolidList"/>
    <dgm:cxn modelId="{672AD33D-2DF2-4613-B9B8-045779BF090B}" type="presParOf" srcId="{84F2BC92-2F2D-45AA-964F-6EAD3A8EF512}" destId="{DCF96BF4-22DC-49F3-9779-C0EC924D1B58}" srcOrd="1" destOrd="0" presId="urn:microsoft.com/office/officeart/2018/2/layout/IconVerticalSolidList"/>
    <dgm:cxn modelId="{CFC93FA1-E53A-4CB3-B740-DA2EE8D09AF8}" type="presParOf" srcId="{84F2BC92-2F2D-45AA-964F-6EAD3A8EF512}" destId="{E3262D86-EF3F-4E86-A76C-ED34E0DE7754}" srcOrd="2" destOrd="0" presId="urn:microsoft.com/office/officeart/2018/2/layout/IconVerticalSolidList"/>
    <dgm:cxn modelId="{9E4E2095-6542-4901-A7A4-FCB540225467}" type="presParOf" srcId="{84F2BC92-2F2D-45AA-964F-6EAD3A8EF512}" destId="{E0BBBE08-9B85-48EF-B38F-63589BF3F3EB}" srcOrd="3" destOrd="0" presId="urn:microsoft.com/office/officeart/2018/2/layout/IconVerticalSolidList"/>
    <dgm:cxn modelId="{3AFD5463-DBD5-4520-A34F-B8D3385D72B3}" type="presParOf" srcId="{E53CBCE8-F1A4-4F3B-888E-9708ED97A90A}" destId="{B51C5A68-FBFA-472B-AA73-AD46B721C3F9}" srcOrd="1" destOrd="0" presId="urn:microsoft.com/office/officeart/2018/2/layout/IconVerticalSolidList"/>
    <dgm:cxn modelId="{89E60A86-2C93-42B9-9293-63DB13B3A43C}" type="presParOf" srcId="{E53CBCE8-F1A4-4F3B-888E-9708ED97A90A}" destId="{69CE4DC4-C496-4FCA-8455-9A86A32488D6}" srcOrd="2" destOrd="0" presId="urn:microsoft.com/office/officeart/2018/2/layout/IconVerticalSolidList"/>
    <dgm:cxn modelId="{6A95041F-C775-4A0A-8A74-2AD8F485FA7A}" type="presParOf" srcId="{69CE4DC4-C496-4FCA-8455-9A86A32488D6}" destId="{48876D22-A3EF-4A06-A3D2-1500EE4D443F}" srcOrd="0" destOrd="0" presId="urn:microsoft.com/office/officeart/2018/2/layout/IconVerticalSolidList"/>
    <dgm:cxn modelId="{7D8FF9C8-B140-4E98-8D5C-7B52874F67EE}" type="presParOf" srcId="{69CE4DC4-C496-4FCA-8455-9A86A32488D6}" destId="{DB82AE16-A774-4156-A748-A6506FDE8E23}" srcOrd="1" destOrd="0" presId="urn:microsoft.com/office/officeart/2018/2/layout/IconVerticalSolidList"/>
    <dgm:cxn modelId="{052D09BD-9BCD-48C1-8287-A5C99537A8A1}" type="presParOf" srcId="{69CE4DC4-C496-4FCA-8455-9A86A32488D6}" destId="{1C69FC55-5327-44AD-97A6-1DF5EDA48130}" srcOrd="2" destOrd="0" presId="urn:microsoft.com/office/officeart/2018/2/layout/IconVerticalSolidList"/>
    <dgm:cxn modelId="{E72E9083-B685-4463-B1AE-2F5C885D7755}" type="presParOf" srcId="{69CE4DC4-C496-4FCA-8455-9A86A32488D6}" destId="{27BE0137-D1C5-48B5-9117-1F7898C7C34D}" srcOrd="3" destOrd="0" presId="urn:microsoft.com/office/officeart/2018/2/layout/IconVerticalSolidList"/>
    <dgm:cxn modelId="{86E87A24-57B8-46C2-8D89-5D390FA814A8}" type="presParOf" srcId="{69CE4DC4-C496-4FCA-8455-9A86A32488D6}" destId="{08A80953-F80A-49FE-A669-A4A5A9F9979F}" srcOrd="4" destOrd="0" presId="urn:microsoft.com/office/officeart/2018/2/layout/IconVerticalSolidList"/>
    <dgm:cxn modelId="{66A5EEA4-CF78-4B79-801B-CF345B56E60E}" type="presParOf" srcId="{E53CBCE8-F1A4-4F3B-888E-9708ED97A90A}" destId="{13163402-C230-4374-9A91-04F300A22D09}" srcOrd="3" destOrd="0" presId="urn:microsoft.com/office/officeart/2018/2/layout/IconVerticalSolidList"/>
    <dgm:cxn modelId="{266B4413-8A4E-4126-90E0-B4B08CEE8D71}" type="presParOf" srcId="{E53CBCE8-F1A4-4F3B-888E-9708ED97A90A}" destId="{6FB7F3E5-6657-47CD-978F-79B2D69C4A75}" srcOrd="4" destOrd="0" presId="urn:microsoft.com/office/officeart/2018/2/layout/IconVerticalSolidList"/>
    <dgm:cxn modelId="{AC79A662-D889-4210-96C5-76AD305E7E15}" type="presParOf" srcId="{6FB7F3E5-6657-47CD-978F-79B2D69C4A75}" destId="{D47DFD09-6FEB-4E95-A9BF-9A24E90E3CBC}" srcOrd="0" destOrd="0" presId="urn:microsoft.com/office/officeart/2018/2/layout/IconVerticalSolidList"/>
    <dgm:cxn modelId="{5A2A3509-FFD7-42FC-8774-A97A32AA9DE5}" type="presParOf" srcId="{6FB7F3E5-6657-47CD-978F-79B2D69C4A75}" destId="{B440B243-7724-4EF9-B817-BDB328AA0902}" srcOrd="1" destOrd="0" presId="urn:microsoft.com/office/officeart/2018/2/layout/IconVerticalSolidList"/>
    <dgm:cxn modelId="{4728ACFC-0F47-4219-895F-52831117E5DD}" type="presParOf" srcId="{6FB7F3E5-6657-47CD-978F-79B2D69C4A75}" destId="{3E578EE7-0840-4E3D-BA39-62D7644A5B89}" srcOrd="2" destOrd="0" presId="urn:microsoft.com/office/officeart/2018/2/layout/IconVerticalSolidList"/>
    <dgm:cxn modelId="{7718EC24-303A-4976-A322-C987313956A2}" type="presParOf" srcId="{6FB7F3E5-6657-47CD-978F-79B2D69C4A75}" destId="{2487CE98-CD58-418B-B459-7BAAAAD3CEB4}" srcOrd="3" destOrd="0" presId="urn:microsoft.com/office/officeart/2018/2/layout/IconVerticalSolidList"/>
    <dgm:cxn modelId="{7E047649-27B6-4295-87F8-1EC2214E01BA}" type="presParOf" srcId="{E53CBCE8-F1A4-4F3B-888E-9708ED97A90A}" destId="{6A1F5ECB-F7A7-4ABF-8B9B-57208716CF0F}" srcOrd="5" destOrd="0" presId="urn:microsoft.com/office/officeart/2018/2/layout/IconVerticalSolidList"/>
    <dgm:cxn modelId="{C3D8AA31-B6F2-47D8-94F6-44BCA7BB59EE}" type="presParOf" srcId="{E53CBCE8-F1A4-4F3B-888E-9708ED97A90A}" destId="{25719B55-BEFB-4305-965C-86A8B41122AD}" srcOrd="6" destOrd="0" presId="urn:microsoft.com/office/officeart/2018/2/layout/IconVerticalSolidList"/>
    <dgm:cxn modelId="{5DD7638B-5DCF-434E-8FB1-9AA5AAA62232}" type="presParOf" srcId="{25719B55-BEFB-4305-965C-86A8B41122AD}" destId="{D5130DD9-6075-4B52-99B2-90E7D336AFF7}" srcOrd="0" destOrd="0" presId="urn:microsoft.com/office/officeart/2018/2/layout/IconVerticalSolidList"/>
    <dgm:cxn modelId="{76A1E499-8843-4C56-A414-015CA2ABEB94}" type="presParOf" srcId="{25719B55-BEFB-4305-965C-86A8B41122AD}" destId="{019AED17-137C-499D-9B8C-4F2DE3F27BB5}" srcOrd="1" destOrd="0" presId="urn:microsoft.com/office/officeart/2018/2/layout/IconVerticalSolidList"/>
    <dgm:cxn modelId="{EB3AFBA1-2CAA-4AE8-8BFE-7D400CB7DE2E}" type="presParOf" srcId="{25719B55-BEFB-4305-965C-86A8B41122AD}" destId="{C6342550-D9F2-4D36-BF83-CD3EC26463CC}" srcOrd="2" destOrd="0" presId="urn:microsoft.com/office/officeart/2018/2/layout/IconVerticalSolidList"/>
    <dgm:cxn modelId="{33D7664D-C26D-4F8C-AB01-FFAAD96727BC}" type="presParOf" srcId="{25719B55-BEFB-4305-965C-86A8B41122AD}" destId="{8F84D15A-AA4D-463D-B572-981CAA9BAA07}" srcOrd="3" destOrd="0" presId="urn:microsoft.com/office/officeart/2018/2/layout/IconVerticalSolidList"/>
    <dgm:cxn modelId="{3DED88A8-4FC4-47D3-88F3-8DEB6D6E60F9}" type="presParOf" srcId="{E53CBCE8-F1A4-4F3B-888E-9708ED97A90A}" destId="{F517F7E9-7C66-4CF5-A891-2916FE7A0223}" srcOrd="7" destOrd="0" presId="urn:microsoft.com/office/officeart/2018/2/layout/IconVerticalSolidList"/>
    <dgm:cxn modelId="{50CB4DB2-5405-46B7-BED8-5FDAB8576694}" type="presParOf" srcId="{E53CBCE8-F1A4-4F3B-888E-9708ED97A90A}" destId="{C773B25B-C24C-454A-B1BA-BB0480F22A5A}" srcOrd="8" destOrd="0" presId="urn:microsoft.com/office/officeart/2018/2/layout/IconVerticalSolidList"/>
    <dgm:cxn modelId="{2695BBCF-6817-4CAB-9CC5-F02E614345E5}" type="presParOf" srcId="{C773B25B-C24C-454A-B1BA-BB0480F22A5A}" destId="{5DCFAA7B-2928-4572-94E7-A4DF5B8BF7CB}" srcOrd="0" destOrd="0" presId="urn:microsoft.com/office/officeart/2018/2/layout/IconVerticalSolidList"/>
    <dgm:cxn modelId="{0A59F772-9B81-4D7D-960A-0B16FA0A6A5B}" type="presParOf" srcId="{C773B25B-C24C-454A-B1BA-BB0480F22A5A}" destId="{62B854A4-6F82-4740-8760-1BA35E8BB676}" srcOrd="1" destOrd="0" presId="urn:microsoft.com/office/officeart/2018/2/layout/IconVerticalSolidList"/>
    <dgm:cxn modelId="{5C3C857F-7E44-4CEE-8941-E7ECA3E1350D}" type="presParOf" srcId="{C773B25B-C24C-454A-B1BA-BB0480F22A5A}" destId="{3EDD944C-C2B9-4213-98C8-579E9B49A6BD}" srcOrd="2" destOrd="0" presId="urn:microsoft.com/office/officeart/2018/2/layout/IconVerticalSolidList"/>
    <dgm:cxn modelId="{1F5ED1FA-993E-4276-8DA2-0B309E51BDE6}" type="presParOf" srcId="{C773B25B-C24C-454A-B1BA-BB0480F22A5A}" destId="{577EF82C-402C-46F3-BB96-576047B7C4FD}" srcOrd="3" destOrd="0" presId="urn:microsoft.com/office/officeart/2018/2/layout/IconVerticalSolidList"/>
    <dgm:cxn modelId="{4EC83DDC-553C-423D-B081-673EB183C603}" type="presParOf" srcId="{E53CBCE8-F1A4-4F3B-888E-9708ED97A90A}" destId="{5A97325B-5E97-493E-8648-F4ED54DA07A3}" srcOrd="9" destOrd="0" presId="urn:microsoft.com/office/officeart/2018/2/layout/IconVerticalSolidList"/>
    <dgm:cxn modelId="{82B0203A-4A21-4387-832D-95039EC8A56E}" type="presParOf" srcId="{E53CBCE8-F1A4-4F3B-888E-9708ED97A90A}" destId="{4BB2D57B-EC19-4377-8777-4C08846810C3}" srcOrd="10" destOrd="0" presId="urn:microsoft.com/office/officeart/2018/2/layout/IconVerticalSolidList"/>
    <dgm:cxn modelId="{3DC3DFD1-2FF0-40CF-AE75-8DFB0FA90896}" type="presParOf" srcId="{4BB2D57B-EC19-4377-8777-4C08846810C3}" destId="{77300B0D-B672-4E58-950A-A7208C631904}" srcOrd="0" destOrd="0" presId="urn:microsoft.com/office/officeart/2018/2/layout/IconVerticalSolidList"/>
    <dgm:cxn modelId="{B4956FA4-04EB-4006-96FC-3B550A1FE815}" type="presParOf" srcId="{4BB2D57B-EC19-4377-8777-4C08846810C3}" destId="{AD0E4712-AF79-4D28-B1A3-46157D266971}" srcOrd="1" destOrd="0" presId="urn:microsoft.com/office/officeart/2018/2/layout/IconVerticalSolidList"/>
    <dgm:cxn modelId="{BE4AF98B-7F97-475F-BAEE-2B04812FC352}" type="presParOf" srcId="{4BB2D57B-EC19-4377-8777-4C08846810C3}" destId="{2A49D840-4062-48F5-8325-B3AA963E8D3C}" srcOrd="2" destOrd="0" presId="urn:microsoft.com/office/officeart/2018/2/layout/IconVerticalSolidList"/>
    <dgm:cxn modelId="{55558944-25EC-4580-92B0-D4AB3AFBFE2C}" type="presParOf" srcId="{4BB2D57B-EC19-4377-8777-4C08846810C3}" destId="{33802002-397B-4A2C-BBCD-0F6F21E769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F8DC0-CAE0-46E0-A1C8-2937F7F010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BB0062-B048-403B-B7C6-E2DDDCE4DD14}">
      <dgm:prSet/>
      <dgm:spPr/>
      <dgm:t>
        <a:bodyPr/>
        <a:lstStyle/>
        <a:p>
          <a:r>
            <a:rPr lang="en-GB" b="1"/>
            <a:t>Method:</a:t>
          </a:r>
          <a:endParaRPr lang="en-US"/>
        </a:p>
      </dgm:t>
    </dgm:pt>
    <dgm:pt modelId="{4A264F89-1F10-4F22-BA02-F0F0CDAB1C16}" type="parTrans" cxnId="{A1D49565-9C4D-458A-B441-D18E1776E6AB}">
      <dgm:prSet/>
      <dgm:spPr/>
      <dgm:t>
        <a:bodyPr/>
        <a:lstStyle/>
        <a:p>
          <a:endParaRPr lang="en-US"/>
        </a:p>
      </dgm:t>
    </dgm:pt>
    <dgm:pt modelId="{C788371A-1DD4-4413-AB07-933EE2D1FA4D}" type="sibTrans" cxnId="{A1D49565-9C4D-458A-B441-D18E1776E6AB}">
      <dgm:prSet/>
      <dgm:spPr/>
      <dgm:t>
        <a:bodyPr/>
        <a:lstStyle/>
        <a:p>
          <a:endParaRPr lang="en-US"/>
        </a:p>
      </dgm:t>
    </dgm:pt>
    <dgm:pt modelId="{1682A3D6-2C68-4BDA-B2AA-C9D0F5CA448C}">
      <dgm:prSet/>
      <dgm:spPr/>
      <dgm:t>
        <a:bodyPr/>
        <a:lstStyle/>
        <a:p>
          <a:r>
            <a:rPr lang="en-GB" b="1"/>
            <a:t>TextBlob</a:t>
          </a:r>
          <a:r>
            <a:rPr lang="en-GB"/>
            <a:t> for initial sentiment classification based on polarity.</a:t>
          </a:r>
          <a:endParaRPr lang="en-US"/>
        </a:p>
      </dgm:t>
    </dgm:pt>
    <dgm:pt modelId="{3268078D-92D7-41DA-9A7F-3417B39490FF}" type="parTrans" cxnId="{67BFF9CC-1201-4978-BA54-DA2AE8ED1E48}">
      <dgm:prSet/>
      <dgm:spPr/>
      <dgm:t>
        <a:bodyPr/>
        <a:lstStyle/>
        <a:p>
          <a:endParaRPr lang="en-US"/>
        </a:p>
      </dgm:t>
    </dgm:pt>
    <dgm:pt modelId="{F108619D-4749-4CBD-AEB7-28C486306A76}" type="sibTrans" cxnId="{67BFF9CC-1201-4978-BA54-DA2AE8ED1E48}">
      <dgm:prSet/>
      <dgm:spPr/>
      <dgm:t>
        <a:bodyPr/>
        <a:lstStyle/>
        <a:p>
          <a:endParaRPr lang="en-US"/>
        </a:p>
      </dgm:t>
    </dgm:pt>
    <dgm:pt modelId="{57A6E4D8-FA09-4D37-95F8-06C1BA7020CD}">
      <dgm:prSet/>
      <dgm:spPr/>
      <dgm:t>
        <a:bodyPr/>
        <a:lstStyle/>
        <a:p>
          <a:r>
            <a:rPr lang="en-GB" b="1"/>
            <a:t>Positive:</a:t>
          </a:r>
          <a:r>
            <a:rPr lang="en-GB"/>
            <a:t> Polarity &gt; 0</a:t>
          </a:r>
          <a:endParaRPr lang="en-US"/>
        </a:p>
      </dgm:t>
    </dgm:pt>
    <dgm:pt modelId="{A41696C2-961A-4BA6-8882-32688F25973E}" type="parTrans" cxnId="{5E5C54EC-F336-4307-B228-811EDAF9D014}">
      <dgm:prSet/>
      <dgm:spPr/>
      <dgm:t>
        <a:bodyPr/>
        <a:lstStyle/>
        <a:p>
          <a:endParaRPr lang="en-US"/>
        </a:p>
      </dgm:t>
    </dgm:pt>
    <dgm:pt modelId="{3DBCFE3C-AA5E-4B4F-B077-924B22FA347E}" type="sibTrans" cxnId="{5E5C54EC-F336-4307-B228-811EDAF9D014}">
      <dgm:prSet/>
      <dgm:spPr/>
      <dgm:t>
        <a:bodyPr/>
        <a:lstStyle/>
        <a:p>
          <a:endParaRPr lang="en-US"/>
        </a:p>
      </dgm:t>
    </dgm:pt>
    <dgm:pt modelId="{D35391BF-949A-4E6E-AC01-EDB14D3E52F1}">
      <dgm:prSet/>
      <dgm:spPr/>
      <dgm:t>
        <a:bodyPr/>
        <a:lstStyle/>
        <a:p>
          <a:r>
            <a:rPr lang="en-GB" b="1"/>
            <a:t>Neutral:</a:t>
          </a:r>
          <a:r>
            <a:rPr lang="en-GB"/>
            <a:t> Polarity = 0</a:t>
          </a:r>
          <a:endParaRPr lang="en-US"/>
        </a:p>
      </dgm:t>
    </dgm:pt>
    <dgm:pt modelId="{D538888F-BCBA-4EC9-A132-909764B150A6}" type="parTrans" cxnId="{DB04EEAA-4947-497E-A2F3-52EC555E59A7}">
      <dgm:prSet/>
      <dgm:spPr/>
      <dgm:t>
        <a:bodyPr/>
        <a:lstStyle/>
        <a:p>
          <a:endParaRPr lang="en-US"/>
        </a:p>
      </dgm:t>
    </dgm:pt>
    <dgm:pt modelId="{F4B9130B-8F77-42A8-AEA2-C4DEB61CB863}" type="sibTrans" cxnId="{DB04EEAA-4947-497E-A2F3-52EC555E59A7}">
      <dgm:prSet/>
      <dgm:spPr/>
      <dgm:t>
        <a:bodyPr/>
        <a:lstStyle/>
        <a:p>
          <a:endParaRPr lang="en-US"/>
        </a:p>
      </dgm:t>
    </dgm:pt>
    <dgm:pt modelId="{86F09C5B-B9DE-4AFB-8F4B-7936E7515CC7}">
      <dgm:prSet/>
      <dgm:spPr/>
      <dgm:t>
        <a:bodyPr/>
        <a:lstStyle/>
        <a:p>
          <a:r>
            <a:rPr lang="en-GB" b="1"/>
            <a:t>Negative:</a:t>
          </a:r>
          <a:r>
            <a:rPr lang="en-GB"/>
            <a:t> Polarity &lt; 0</a:t>
          </a:r>
          <a:endParaRPr lang="en-US"/>
        </a:p>
      </dgm:t>
    </dgm:pt>
    <dgm:pt modelId="{B253EA5E-212D-4723-9861-84A9D011F46D}" type="parTrans" cxnId="{2372B2B3-1272-4379-B683-437CB1F5F90D}">
      <dgm:prSet/>
      <dgm:spPr/>
      <dgm:t>
        <a:bodyPr/>
        <a:lstStyle/>
        <a:p>
          <a:endParaRPr lang="en-US"/>
        </a:p>
      </dgm:t>
    </dgm:pt>
    <dgm:pt modelId="{44AAB9E0-A79B-45AE-9563-2658B8DD51DA}" type="sibTrans" cxnId="{2372B2B3-1272-4379-B683-437CB1F5F90D}">
      <dgm:prSet/>
      <dgm:spPr/>
      <dgm:t>
        <a:bodyPr/>
        <a:lstStyle/>
        <a:p>
          <a:endParaRPr lang="en-US"/>
        </a:p>
      </dgm:t>
    </dgm:pt>
    <dgm:pt modelId="{BD6EAD24-3255-466F-B684-2F721944E321}">
      <dgm:prSet/>
      <dgm:spPr/>
      <dgm:t>
        <a:bodyPr/>
        <a:lstStyle/>
        <a:p>
          <a:r>
            <a:rPr lang="en-GB" b="1"/>
            <a:t>Example Results:</a:t>
          </a:r>
          <a:endParaRPr lang="en-US"/>
        </a:p>
      </dgm:t>
    </dgm:pt>
    <dgm:pt modelId="{EE51E941-768B-411F-98AA-6F5F2E9CB5C7}" type="parTrans" cxnId="{9149A8D7-E8B6-429F-B967-B2B2D7478BC7}">
      <dgm:prSet/>
      <dgm:spPr/>
      <dgm:t>
        <a:bodyPr/>
        <a:lstStyle/>
        <a:p>
          <a:endParaRPr lang="en-US"/>
        </a:p>
      </dgm:t>
    </dgm:pt>
    <dgm:pt modelId="{A8C8885C-7EE7-4083-BEEE-5ECDD1D8A2EC}" type="sibTrans" cxnId="{9149A8D7-E8B6-429F-B967-B2B2D7478BC7}">
      <dgm:prSet/>
      <dgm:spPr/>
      <dgm:t>
        <a:bodyPr/>
        <a:lstStyle/>
        <a:p>
          <a:endParaRPr lang="en-US"/>
        </a:p>
      </dgm:t>
    </dgm:pt>
    <dgm:pt modelId="{301DCEF4-F513-4FF1-BFF0-266003022DBC}" type="pres">
      <dgm:prSet presAssocID="{C17F8DC0-CAE0-46E0-A1C8-2937F7F010BB}" presName="Name0" presStyleCnt="0">
        <dgm:presLayoutVars>
          <dgm:dir/>
          <dgm:animLvl val="lvl"/>
          <dgm:resizeHandles val="exact"/>
        </dgm:presLayoutVars>
      </dgm:prSet>
      <dgm:spPr/>
    </dgm:pt>
    <dgm:pt modelId="{53AAC070-35CF-44CD-8F70-FD7E47093714}" type="pres">
      <dgm:prSet presAssocID="{6EBB0062-B048-403B-B7C6-E2DDDCE4DD14}" presName="linNode" presStyleCnt="0"/>
      <dgm:spPr/>
    </dgm:pt>
    <dgm:pt modelId="{D9215CF3-810E-482E-BDAE-EBBAD2B4CA6B}" type="pres">
      <dgm:prSet presAssocID="{6EBB0062-B048-403B-B7C6-E2DDDCE4D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A546D77-4DE2-478A-95CA-3437F50C05B2}" type="pres">
      <dgm:prSet presAssocID="{C788371A-1DD4-4413-AB07-933EE2D1FA4D}" presName="sp" presStyleCnt="0"/>
      <dgm:spPr/>
    </dgm:pt>
    <dgm:pt modelId="{340A73BA-597B-4925-B0AD-A7660ECD2EAF}" type="pres">
      <dgm:prSet presAssocID="{1682A3D6-2C68-4BDA-B2AA-C9D0F5CA448C}" presName="linNode" presStyleCnt="0"/>
      <dgm:spPr/>
    </dgm:pt>
    <dgm:pt modelId="{405B3ECC-DAF3-45A8-A0C1-2BAB719E2F91}" type="pres">
      <dgm:prSet presAssocID="{1682A3D6-2C68-4BDA-B2AA-C9D0F5CA448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3CEE81F-BDBE-4FCD-BCBA-530AAF4522D0}" type="pres">
      <dgm:prSet presAssocID="{1682A3D6-2C68-4BDA-B2AA-C9D0F5CA448C}" presName="descendantText" presStyleLbl="alignAccFollowNode1" presStyleIdx="0" presStyleCnt="1">
        <dgm:presLayoutVars>
          <dgm:bulletEnabled val="1"/>
        </dgm:presLayoutVars>
      </dgm:prSet>
      <dgm:spPr/>
    </dgm:pt>
    <dgm:pt modelId="{F8955A44-BB07-498F-837B-15B37864D0B2}" type="pres">
      <dgm:prSet presAssocID="{F108619D-4749-4CBD-AEB7-28C486306A76}" presName="sp" presStyleCnt="0"/>
      <dgm:spPr/>
    </dgm:pt>
    <dgm:pt modelId="{357C253E-EB3E-493A-8F23-D74A087EFE67}" type="pres">
      <dgm:prSet presAssocID="{BD6EAD24-3255-466F-B684-2F721944E321}" presName="linNode" presStyleCnt="0"/>
      <dgm:spPr/>
    </dgm:pt>
    <dgm:pt modelId="{8BA63745-643F-408B-BD47-F7CA2E22EF76}" type="pres">
      <dgm:prSet presAssocID="{BD6EAD24-3255-466F-B684-2F721944E32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089DF36-C5E5-4368-B1BE-3701CB39B158}" type="presOf" srcId="{D35391BF-949A-4E6E-AC01-EDB14D3E52F1}" destId="{F3CEE81F-BDBE-4FCD-BCBA-530AAF4522D0}" srcOrd="0" destOrd="1" presId="urn:microsoft.com/office/officeart/2005/8/layout/vList5"/>
    <dgm:cxn modelId="{A1D49565-9C4D-458A-B441-D18E1776E6AB}" srcId="{C17F8DC0-CAE0-46E0-A1C8-2937F7F010BB}" destId="{6EBB0062-B048-403B-B7C6-E2DDDCE4DD14}" srcOrd="0" destOrd="0" parTransId="{4A264F89-1F10-4F22-BA02-F0F0CDAB1C16}" sibTransId="{C788371A-1DD4-4413-AB07-933EE2D1FA4D}"/>
    <dgm:cxn modelId="{472A458C-1C14-453E-A519-DB3ABA2C4A0E}" type="presOf" srcId="{57A6E4D8-FA09-4D37-95F8-06C1BA7020CD}" destId="{F3CEE81F-BDBE-4FCD-BCBA-530AAF4522D0}" srcOrd="0" destOrd="0" presId="urn:microsoft.com/office/officeart/2005/8/layout/vList5"/>
    <dgm:cxn modelId="{A9B04BA4-3FCE-4945-B075-70943B8C09D4}" type="presOf" srcId="{1682A3D6-2C68-4BDA-B2AA-C9D0F5CA448C}" destId="{405B3ECC-DAF3-45A8-A0C1-2BAB719E2F91}" srcOrd="0" destOrd="0" presId="urn:microsoft.com/office/officeart/2005/8/layout/vList5"/>
    <dgm:cxn modelId="{DB04EEAA-4947-497E-A2F3-52EC555E59A7}" srcId="{1682A3D6-2C68-4BDA-B2AA-C9D0F5CA448C}" destId="{D35391BF-949A-4E6E-AC01-EDB14D3E52F1}" srcOrd="1" destOrd="0" parTransId="{D538888F-BCBA-4EC9-A132-909764B150A6}" sibTransId="{F4B9130B-8F77-42A8-AEA2-C4DEB61CB863}"/>
    <dgm:cxn modelId="{2372B2B3-1272-4379-B683-437CB1F5F90D}" srcId="{1682A3D6-2C68-4BDA-B2AA-C9D0F5CA448C}" destId="{86F09C5B-B9DE-4AFB-8F4B-7936E7515CC7}" srcOrd="2" destOrd="0" parTransId="{B253EA5E-212D-4723-9861-84A9D011F46D}" sibTransId="{44AAB9E0-A79B-45AE-9563-2658B8DD51DA}"/>
    <dgm:cxn modelId="{34362FB4-C3C6-493B-950E-F47CD28122D9}" type="presOf" srcId="{86F09C5B-B9DE-4AFB-8F4B-7936E7515CC7}" destId="{F3CEE81F-BDBE-4FCD-BCBA-530AAF4522D0}" srcOrd="0" destOrd="2" presId="urn:microsoft.com/office/officeart/2005/8/layout/vList5"/>
    <dgm:cxn modelId="{7992D8BC-00F1-42E3-BF49-4413BCA105A8}" type="presOf" srcId="{6EBB0062-B048-403B-B7C6-E2DDDCE4DD14}" destId="{D9215CF3-810E-482E-BDAE-EBBAD2B4CA6B}" srcOrd="0" destOrd="0" presId="urn:microsoft.com/office/officeart/2005/8/layout/vList5"/>
    <dgm:cxn modelId="{67BFF9CC-1201-4978-BA54-DA2AE8ED1E48}" srcId="{C17F8DC0-CAE0-46E0-A1C8-2937F7F010BB}" destId="{1682A3D6-2C68-4BDA-B2AA-C9D0F5CA448C}" srcOrd="1" destOrd="0" parTransId="{3268078D-92D7-41DA-9A7F-3417B39490FF}" sibTransId="{F108619D-4749-4CBD-AEB7-28C486306A76}"/>
    <dgm:cxn modelId="{656950D1-ADD2-4B3C-BD49-E0F1D3501DC0}" type="presOf" srcId="{BD6EAD24-3255-466F-B684-2F721944E321}" destId="{8BA63745-643F-408B-BD47-F7CA2E22EF76}" srcOrd="0" destOrd="0" presId="urn:microsoft.com/office/officeart/2005/8/layout/vList5"/>
    <dgm:cxn modelId="{9149A8D7-E8B6-429F-B967-B2B2D7478BC7}" srcId="{C17F8DC0-CAE0-46E0-A1C8-2937F7F010BB}" destId="{BD6EAD24-3255-466F-B684-2F721944E321}" srcOrd="2" destOrd="0" parTransId="{EE51E941-768B-411F-98AA-6F5F2E9CB5C7}" sibTransId="{A8C8885C-7EE7-4083-BEEE-5ECDD1D8A2EC}"/>
    <dgm:cxn modelId="{5E5C54EC-F336-4307-B228-811EDAF9D014}" srcId="{1682A3D6-2C68-4BDA-B2AA-C9D0F5CA448C}" destId="{57A6E4D8-FA09-4D37-95F8-06C1BA7020CD}" srcOrd="0" destOrd="0" parTransId="{A41696C2-961A-4BA6-8882-32688F25973E}" sibTransId="{3DBCFE3C-AA5E-4B4F-B077-924B22FA347E}"/>
    <dgm:cxn modelId="{5ECF7DEF-19F8-4C82-97D2-929D9DEC43B4}" type="presOf" srcId="{C17F8DC0-CAE0-46E0-A1C8-2937F7F010BB}" destId="{301DCEF4-F513-4FF1-BFF0-266003022DBC}" srcOrd="0" destOrd="0" presId="urn:microsoft.com/office/officeart/2005/8/layout/vList5"/>
    <dgm:cxn modelId="{9281050E-E5EC-4DD2-8561-2C0487EA4EC2}" type="presParOf" srcId="{301DCEF4-F513-4FF1-BFF0-266003022DBC}" destId="{53AAC070-35CF-44CD-8F70-FD7E47093714}" srcOrd="0" destOrd="0" presId="urn:microsoft.com/office/officeart/2005/8/layout/vList5"/>
    <dgm:cxn modelId="{1B69ECBD-849A-4B32-A16A-C10190225BC0}" type="presParOf" srcId="{53AAC070-35CF-44CD-8F70-FD7E47093714}" destId="{D9215CF3-810E-482E-BDAE-EBBAD2B4CA6B}" srcOrd="0" destOrd="0" presId="urn:microsoft.com/office/officeart/2005/8/layout/vList5"/>
    <dgm:cxn modelId="{1026C7D9-308F-4455-A21C-D599C5A3CD4B}" type="presParOf" srcId="{301DCEF4-F513-4FF1-BFF0-266003022DBC}" destId="{EA546D77-4DE2-478A-95CA-3437F50C05B2}" srcOrd="1" destOrd="0" presId="urn:microsoft.com/office/officeart/2005/8/layout/vList5"/>
    <dgm:cxn modelId="{35639480-0201-4A6E-8AD9-A0B0A3AADC69}" type="presParOf" srcId="{301DCEF4-F513-4FF1-BFF0-266003022DBC}" destId="{340A73BA-597B-4925-B0AD-A7660ECD2EAF}" srcOrd="2" destOrd="0" presId="urn:microsoft.com/office/officeart/2005/8/layout/vList5"/>
    <dgm:cxn modelId="{357B2636-E628-46FC-8D61-0751CAEC559D}" type="presParOf" srcId="{340A73BA-597B-4925-B0AD-A7660ECD2EAF}" destId="{405B3ECC-DAF3-45A8-A0C1-2BAB719E2F91}" srcOrd="0" destOrd="0" presId="urn:microsoft.com/office/officeart/2005/8/layout/vList5"/>
    <dgm:cxn modelId="{A90AE6B1-C5AA-4ACE-8EE8-F129DF5372DA}" type="presParOf" srcId="{340A73BA-597B-4925-B0AD-A7660ECD2EAF}" destId="{F3CEE81F-BDBE-4FCD-BCBA-530AAF4522D0}" srcOrd="1" destOrd="0" presId="urn:microsoft.com/office/officeart/2005/8/layout/vList5"/>
    <dgm:cxn modelId="{B025A7F1-49FA-44CB-A14C-FE274501F5EE}" type="presParOf" srcId="{301DCEF4-F513-4FF1-BFF0-266003022DBC}" destId="{F8955A44-BB07-498F-837B-15B37864D0B2}" srcOrd="3" destOrd="0" presId="urn:microsoft.com/office/officeart/2005/8/layout/vList5"/>
    <dgm:cxn modelId="{551CF14C-9CEF-4547-8242-2337EBFF1CFA}" type="presParOf" srcId="{301DCEF4-F513-4FF1-BFF0-266003022DBC}" destId="{357C253E-EB3E-493A-8F23-D74A087EFE67}" srcOrd="4" destOrd="0" presId="urn:microsoft.com/office/officeart/2005/8/layout/vList5"/>
    <dgm:cxn modelId="{BB0A43EC-32C8-403F-8E2E-108210EB7DC6}" type="presParOf" srcId="{357C253E-EB3E-493A-8F23-D74A087EFE67}" destId="{8BA63745-643F-408B-BD47-F7CA2E22E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DistilBERT Model</a:t>
          </a:r>
          <a:r>
            <a:rPr lang="en-GB"/>
            <a:t>:</a:t>
          </a:r>
          <a:endParaRPr lang="en-US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Lightweight transformer-based model.</a:t>
          </a:r>
          <a:endParaRPr lang="en-US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0453C030-B455-4ABE-8411-335F48377A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Retains most of BERT's performance while being computationally efficient.</a:t>
          </a:r>
          <a:endParaRPr lang="en-US"/>
        </a:p>
      </dgm:t>
    </dgm:pt>
    <dgm:pt modelId="{0C1892E8-FF37-48C1-A4A4-C48E556CFC61}" type="parTrans" cxnId="{BF3A338E-7709-46F5-BDE2-195B5717F421}">
      <dgm:prSet/>
      <dgm:spPr/>
      <dgm:t>
        <a:bodyPr/>
        <a:lstStyle/>
        <a:p>
          <a:endParaRPr lang="en-US"/>
        </a:p>
      </dgm:t>
    </dgm:pt>
    <dgm:pt modelId="{0E0174E3-D431-4B80-9DFA-526395C04753}" type="sibTrans" cxnId="{BF3A338E-7709-46F5-BDE2-195B5717F421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DistilBERT tokenizer ensures input sequences retain semantic integrity.</a:t>
          </a:r>
          <a:endParaRPr lang="en-US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Why These Models?</a:t>
          </a:r>
          <a:endParaRPr lang="en-US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8054BD22-EFC3-447A-BE94-0F381A0EF372}" type="presOf" srcId="{0453C030-B455-4ABE-8411-335F48377A6F}" destId="{A4D04A72-E8BF-4A73-B766-B6174F4D5151}" srcOrd="0" destOrd="1" presId="urn:microsoft.com/office/officeart/2018/5/layout/CenteredIconLabelDescriptionList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2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BF3A338E-7709-46F5-BDE2-195B5717F421}" srcId="{61E55401-7E7D-47FE-A666-A19316A3DC1D}" destId="{0453C030-B455-4ABE-8411-335F48377A6F}" srcOrd="1" destOrd="0" parTransId="{0C1892E8-FF37-48C1-A4A4-C48E556CFC61}" sibTransId="{0E0174E3-D431-4B80-9DFA-526395C04753}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2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/>
            <a:t>Data imbalance.</a:t>
          </a:r>
          <a:endParaRPr lang="en-US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/>
            <a:t>Computational overhead for DistilBERT.</a:t>
          </a:r>
          <a:endParaRPr lang="en-US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5516E6E7-6166-4F75-A1EB-E39C240AC39D}">
      <dgm:prSet/>
      <dgm:spPr/>
      <dgm:t>
        <a:bodyPr/>
        <a:lstStyle/>
        <a:p>
          <a:r>
            <a:rPr lang="en-GB"/>
            <a:t>Explore </a:t>
          </a:r>
          <a:r>
            <a:rPr lang="en-GB" b="1"/>
            <a:t>domain-specific fine-tuning</a:t>
          </a:r>
          <a:r>
            <a:rPr lang="en-GB"/>
            <a:t> for DistilBERT.</a:t>
          </a:r>
          <a:endParaRPr lang="en-US"/>
        </a:p>
      </dgm:t>
    </dgm:pt>
    <dgm:pt modelId="{BD8E1C54-BEB4-4583-9461-2445D64536CB}" type="parTrans" cxnId="{9106575C-A6B6-445A-B6CC-304783E0DA97}">
      <dgm:prSet/>
      <dgm:spPr/>
      <dgm:t>
        <a:bodyPr/>
        <a:lstStyle/>
        <a:p>
          <a:endParaRPr lang="en-US"/>
        </a:p>
      </dgm:t>
    </dgm:pt>
    <dgm:pt modelId="{1B54EDBF-1D77-4EB9-A33F-FE4C68487C81}" type="sibTrans" cxnId="{9106575C-A6B6-445A-B6CC-304783E0DA97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674F11F-A0C8-4CF0-87EF-D971A7C82FDD}" type="pres">
      <dgm:prSet presAssocID="{FC4DA46E-FE1F-4E89-A84C-CE52F910B6E7}" presName="spacer" presStyleCnt="0"/>
      <dgm:spPr/>
    </dgm:pt>
    <dgm:pt modelId="{54632035-B0C9-44DC-B166-C286389E9000}" type="pres">
      <dgm:prSet presAssocID="{5516E6E7-6166-4F75-A1EB-E39C240AC39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106575C-A6B6-445A-B6CC-304783E0DA97}" srcId="{D29A6100-E76E-4035-931D-BF1FE610C22F}" destId="{5516E6E7-6166-4F75-A1EB-E39C240AC39D}" srcOrd="9" destOrd="0" parTransId="{BD8E1C54-BEB4-4583-9461-2445D64536CB}" sibTransId="{1B54EDBF-1D77-4EB9-A33F-FE4C68487C81}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A5AC158B-86E4-46FA-9A65-FBF3BC8B4533}" type="presOf" srcId="{5516E6E7-6166-4F75-A1EB-E39C240AC39D}" destId="{54632035-B0C9-44DC-B166-C286389E9000}" srcOrd="0" destOrd="0" presId="urn:microsoft.com/office/officeart/2005/8/layout/vList2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  <dgm:cxn modelId="{37C75E73-E4B3-46D8-B920-8D596A807DED}" type="presParOf" srcId="{BE663C5F-28B1-41A6-B1C1-B18845D31F17}" destId="{A674F11F-A0C8-4CF0-87EF-D971A7C82FDD}" srcOrd="17" destOrd="0" presId="urn:microsoft.com/office/officeart/2005/8/layout/vList2"/>
    <dgm:cxn modelId="{BA3E44DA-5DBD-4B9F-BC3B-1E0D35E24E7F}" type="presParOf" srcId="{BE663C5F-28B1-41A6-B1C1-B18845D31F17}" destId="{54632035-B0C9-44DC-B166-C286389E900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/>
            <a:t>Advanced analysis with DistilBERT.</a:t>
          </a:r>
          <a:endParaRPr lang="en-US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/>
            <a:t>Best performance with </a:t>
          </a:r>
          <a:r>
            <a:rPr lang="en-GB" b="1"/>
            <a:t>DistilBERT</a:t>
          </a:r>
          <a:r>
            <a:rPr lang="en-GB"/>
            <a:t>.</a:t>
          </a:r>
          <a:endParaRPr lang="en-US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Project Overview</a:t>
          </a:r>
          <a:r>
            <a:rPr lang="en-GB" sz="1100" kern="1200"/>
            <a:t>:</a:t>
          </a:r>
          <a:endParaRPr lang="en-US" sz="1100" kern="1200"/>
        </a:p>
      </dsp:txBody>
      <dsp:txXfrm>
        <a:off x="25435" y="2248725"/>
        <a:ext cx="1800000" cy="787500"/>
      </dsp:txXfrm>
    </dsp:sp>
    <dsp:sp modelId="{E6DED549-902C-4827-9301-2F439644C95A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248725"/>
        <a:ext cx="1800000" cy="787500"/>
      </dsp:txXfrm>
    </dsp:sp>
    <dsp:sp modelId="{2ACACCEF-0693-4C78-8180-C44D53370308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248725"/>
        <a:ext cx="1800000" cy="787500"/>
      </dsp:txXfrm>
    </dsp:sp>
    <dsp:sp modelId="{0B294AF5-11A5-432F-9C85-283ADDDA95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Techniques involve both traditional ML models (Logistic Regression, Naive Bayes) and advanced transformer-based models (DistilBERT).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 total of 50,000+ reviews after merging.</a:t>
          </a:r>
          <a:endParaRPr lang="en-US" sz="1800" kern="1200"/>
        </a:p>
      </dsp:txBody>
      <dsp:txXfrm>
        <a:off x="21075" y="3460294"/>
        <a:ext cx="7844550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Cleaning:</a:t>
          </a:r>
          <a:endParaRPr lang="en-US" sz="1900" kern="120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268F-84E8-4EB0-8D38-2F019E2E304F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6BF4-22DC-49F3-9779-C0EC924D1B58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BBE08-9B85-48EF-B38F-63589BF3F3EB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Steps:</a:t>
          </a:r>
          <a:endParaRPr lang="en-US" sz="1400" kern="1200"/>
        </a:p>
      </dsp:txBody>
      <dsp:txXfrm>
        <a:off x="667525" y="1356"/>
        <a:ext cx="7528345" cy="577943"/>
      </dsp:txXfrm>
    </dsp:sp>
    <dsp:sp modelId="{48876D22-A3EF-4A06-A3D2-1500EE4D443F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2AE16-A774-4156-A748-A6506FDE8E23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E0137-D1C5-48B5-9117-1F7898C7C34D}">
      <dsp:nvSpPr>
        <dsp:cNvPr id="0" name=""/>
        <dsp:cNvSpPr/>
      </dsp:nvSpPr>
      <dsp:spPr>
        <a:xfrm>
          <a:off x="667525" y="723786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Extracted sentiments using </a:t>
          </a:r>
          <a:r>
            <a:rPr lang="en-GB" sz="1400" b="1" kern="1200"/>
            <a:t>TextBlob</a:t>
          </a:r>
          <a:r>
            <a:rPr lang="en-GB" sz="1400" kern="1200"/>
            <a:t>.</a:t>
          </a:r>
          <a:endParaRPr lang="en-US" sz="1400" kern="1200"/>
        </a:p>
      </dsp:txBody>
      <dsp:txXfrm>
        <a:off x="667525" y="723786"/>
        <a:ext cx="3688141" cy="577943"/>
      </dsp:txXfrm>
    </dsp:sp>
    <dsp:sp modelId="{08A80953-F80A-49FE-A669-A4A5A9F9979F}">
      <dsp:nvSpPr>
        <dsp:cNvPr id="0" name=""/>
        <dsp:cNvSpPr/>
      </dsp:nvSpPr>
      <dsp:spPr>
        <a:xfrm>
          <a:off x="4355667" y="723786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Positive, Neutral, Negative classification.</a:t>
          </a:r>
          <a:endParaRPr lang="en-US" sz="1100" kern="1200"/>
        </a:p>
      </dsp:txBody>
      <dsp:txXfrm>
        <a:off x="4355667" y="723786"/>
        <a:ext cx="3840203" cy="577943"/>
      </dsp:txXfrm>
    </dsp:sp>
    <dsp:sp modelId="{D47DFD09-6FEB-4E95-A9BF-9A24E90E3CBC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0B243-7724-4EF9-B817-BDB328AA0902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7CE98-CD58-418B-B459-7BAAAAD3CEB4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Converted textual data to </a:t>
          </a:r>
          <a:r>
            <a:rPr lang="en-GB" sz="1400" b="1" kern="1200"/>
            <a:t>TF-IDF vectors</a:t>
          </a:r>
          <a:r>
            <a:rPr lang="en-GB" sz="1400" kern="1200"/>
            <a:t> (top 5000 features).</a:t>
          </a:r>
          <a:endParaRPr lang="en-US" sz="1400" kern="1200"/>
        </a:p>
      </dsp:txBody>
      <dsp:txXfrm>
        <a:off x="667525" y="1446215"/>
        <a:ext cx="7528345" cy="577943"/>
      </dsp:txXfrm>
    </dsp:sp>
    <dsp:sp modelId="{D5130DD9-6075-4B52-99B2-90E7D336AFF7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AED17-137C-499D-9B8C-4F2DE3F27BB5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D15A-AA4D-463D-B572-981CAA9BAA07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Split data into training (70%) and testing (30%) sets.</a:t>
          </a:r>
          <a:endParaRPr lang="en-US" sz="1400" kern="1200"/>
        </a:p>
      </dsp:txBody>
      <dsp:txXfrm>
        <a:off x="667525" y="2168645"/>
        <a:ext cx="7528345" cy="577943"/>
      </dsp:txXfrm>
    </dsp:sp>
    <dsp:sp modelId="{5DCFAA7B-2928-4572-94E7-A4DF5B8BF7CB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854A4-6F82-4740-8760-1BA35E8BB676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82C-402C-46F3-BB96-576047B7C4FD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Flow Diagram:</a:t>
          </a:r>
          <a:endParaRPr lang="en-US" sz="1400" kern="1200"/>
        </a:p>
      </dsp:txBody>
      <dsp:txXfrm>
        <a:off x="667525" y="2891075"/>
        <a:ext cx="7528345" cy="577943"/>
      </dsp:txXfrm>
    </dsp:sp>
    <dsp:sp modelId="{77300B0D-B672-4E58-950A-A7208C631904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4712-AF79-4D28-B1A3-46157D26697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02002-397B-4A2C-BBCD-0F6F21E769ED}">
      <dsp:nvSpPr>
        <dsp:cNvPr id="0" name=""/>
        <dsp:cNvSpPr/>
      </dsp:nvSpPr>
      <dsp:spPr>
        <a:xfrm>
          <a:off x="667525" y="3613504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Raw Reviews → Data Cleaning → Sentiment Analysis (TextBlob) → TF-IDF Vectorization → Train/Test Split</a:t>
          </a:r>
          <a:endParaRPr lang="en-US" sz="1400" kern="1200"/>
        </a:p>
      </dsp:txBody>
      <dsp:txXfrm>
        <a:off x="667525" y="3613504"/>
        <a:ext cx="7528345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5CF3-810E-482E-BDAE-EBBAD2B4CA6B}">
      <dsp:nvSpPr>
        <dsp:cNvPr id="0" name=""/>
        <dsp:cNvSpPr/>
      </dsp:nvSpPr>
      <dsp:spPr>
        <a:xfrm>
          <a:off x="0" y="2433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Method:</a:t>
          </a:r>
          <a:endParaRPr lang="en-US" sz="2400" kern="1200"/>
        </a:p>
      </dsp:txBody>
      <dsp:txXfrm>
        <a:off x="78394" y="80827"/>
        <a:ext cx="2805868" cy="1449113"/>
      </dsp:txXfrm>
    </dsp:sp>
    <dsp:sp modelId="{F3CEE81F-BDBE-4FCD-BCBA-530AAF4522D0}">
      <dsp:nvSpPr>
        <dsp:cNvPr id="0" name=""/>
        <dsp:cNvSpPr/>
      </dsp:nvSpPr>
      <dsp:spPr>
        <a:xfrm rot="5400000">
          <a:off x="4953767" y="-141891"/>
          <a:ext cx="128472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Positive:</a:t>
          </a:r>
          <a:r>
            <a:rPr lang="en-GB" sz="2300" kern="1200"/>
            <a:t> Polarity &gt;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Neutral:</a:t>
          </a:r>
          <a:r>
            <a:rPr lang="en-GB" sz="2300" kern="1200"/>
            <a:t> Polarity = 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1" kern="1200"/>
            <a:t>Negative:</a:t>
          </a:r>
          <a:r>
            <a:rPr lang="en-GB" sz="2300" kern="1200"/>
            <a:t> Polarity &lt; 0</a:t>
          </a:r>
          <a:endParaRPr lang="en-US" sz="2300" kern="1200"/>
        </a:p>
      </dsp:txBody>
      <dsp:txXfrm rot="-5400000">
        <a:off x="2962656" y="1911935"/>
        <a:ext cx="5204229" cy="1159291"/>
      </dsp:txXfrm>
    </dsp:sp>
    <dsp:sp modelId="{405B3ECC-DAF3-45A8-A0C1-2BAB719E2F91}">
      <dsp:nvSpPr>
        <dsp:cNvPr id="0" name=""/>
        <dsp:cNvSpPr/>
      </dsp:nvSpPr>
      <dsp:spPr>
        <a:xfrm>
          <a:off x="0" y="1688630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TextBlob</a:t>
          </a:r>
          <a:r>
            <a:rPr lang="en-GB" sz="2400" kern="1200"/>
            <a:t> for initial sentiment classification based on polarity.</a:t>
          </a:r>
          <a:endParaRPr lang="en-US" sz="2400" kern="1200"/>
        </a:p>
      </dsp:txBody>
      <dsp:txXfrm>
        <a:off x="78394" y="1767024"/>
        <a:ext cx="2805868" cy="1449113"/>
      </dsp:txXfrm>
    </dsp:sp>
    <dsp:sp modelId="{8BA63745-643F-408B-BD47-F7CA2E22EF76}">
      <dsp:nvSpPr>
        <dsp:cNvPr id="0" name=""/>
        <dsp:cNvSpPr/>
      </dsp:nvSpPr>
      <dsp:spPr>
        <a:xfrm>
          <a:off x="0" y="3374826"/>
          <a:ext cx="2962656" cy="1605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Example Results:</a:t>
          </a:r>
          <a:endParaRPr lang="en-US" sz="2400" kern="1200"/>
        </a:p>
      </dsp:txBody>
      <dsp:txXfrm>
        <a:off x="78394" y="3453220"/>
        <a:ext cx="2805868" cy="1449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DistilBERT Model</a:t>
          </a:r>
          <a:r>
            <a:rPr lang="en-GB" sz="2300" kern="1200"/>
            <a:t>:</a:t>
          </a:r>
          <a:endParaRPr lang="en-US" sz="2300" kern="1200"/>
        </a:p>
      </dsp:txBody>
      <dsp:txXfrm>
        <a:off x="6486" y="1088736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Lightweight transformer-based model.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Retains most of BERT's performance while being computationally efficient.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536649"/>
        <a:ext cx="2442656" cy="2597603"/>
      </dsp:txXfrm>
    </dsp:sp>
    <dsp:sp modelId="{55282143-521E-43D6-9A52-C9E358E28CDC}">
      <dsp:nvSpPr>
        <dsp:cNvPr id="0" name=""/>
        <dsp:cNvSpPr/>
      </dsp:nvSpPr>
      <dsp:spPr>
        <a:xfrm>
          <a:off x="3670470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088736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DistilBERT tokenizer ensures input sequences retain semantic integrity.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536649"/>
        <a:ext cx="2442656" cy="2597603"/>
      </dsp:txXfrm>
    </dsp:sp>
    <dsp:sp modelId="{D7494ABD-97DF-454F-BC38-1E66F2E74F1F}">
      <dsp:nvSpPr>
        <dsp:cNvPr id="0" name=""/>
        <dsp:cNvSpPr/>
      </dsp:nvSpPr>
      <dsp:spPr>
        <a:xfrm>
          <a:off x="6540591" y="5855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0887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Why These Models?</a:t>
          </a:r>
          <a:endParaRPr lang="en-US" sz="2300" kern="1200"/>
        </a:p>
      </dsp:txBody>
      <dsp:txXfrm>
        <a:off x="5746728" y="1088736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536649"/>
          <a:ext cx="2442656" cy="259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536649"/>
        <a:ext cx="2442656" cy="2597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4551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Challenges:</a:t>
          </a:r>
          <a:endParaRPr lang="en-US" sz="1300" kern="1200"/>
        </a:p>
      </dsp:txBody>
      <dsp:txXfrm>
        <a:off x="15221" y="1060739"/>
        <a:ext cx="4886068" cy="281363"/>
      </dsp:txXfrm>
    </dsp:sp>
    <dsp:sp modelId="{B13887F5-2FBA-4E95-A366-DFA3D386AF48}">
      <dsp:nvSpPr>
        <dsp:cNvPr id="0" name=""/>
        <dsp:cNvSpPr/>
      </dsp:nvSpPr>
      <dsp:spPr>
        <a:xfrm>
          <a:off x="0" y="139476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 imbalance.</a:t>
          </a:r>
          <a:endParaRPr lang="en-US" sz="1300" kern="1200"/>
        </a:p>
      </dsp:txBody>
      <dsp:txXfrm>
        <a:off x="15221" y="1409984"/>
        <a:ext cx="4886068" cy="281363"/>
      </dsp:txXfrm>
    </dsp:sp>
    <dsp:sp modelId="{65E14FAE-2224-4CAC-9D2E-77E65C5E7AF4}">
      <dsp:nvSpPr>
        <dsp:cNvPr id="0" name=""/>
        <dsp:cNvSpPr/>
      </dsp:nvSpPr>
      <dsp:spPr>
        <a:xfrm>
          <a:off x="0" y="174400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Computational overhead for DistilBERT.</a:t>
          </a:r>
          <a:endParaRPr lang="en-US" sz="1300" kern="1200"/>
        </a:p>
      </dsp:txBody>
      <dsp:txXfrm>
        <a:off x="15221" y="1759229"/>
        <a:ext cx="4886068" cy="281363"/>
      </dsp:txXfrm>
    </dsp:sp>
    <dsp:sp modelId="{24BFEE5C-3584-4197-B445-9623DB2E835F}">
      <dsp:nvSpPr>
        <dsp:cNvPr id="0" name=""/>
        <dsp:cNvSpPr/>
      </dsp:nvSpPr>
      <dsp:spPr>
        <a:xfrm>
          <a:off x="0" y="209325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Key Learnings:</a:t>
          </a:r>
          <a:endParaRPr lang="en-US" sz="1300" kern="1200"/>
        </a:p>
      </dsp:txBody>
      <dsp:txXfrm>
        <a:off x="15221" y="2108474"/>
        <a:ext cx="4886068" cy="281363"/>
      </dsp:txXfrm>
    </dsp:sp>
    <dsp:sp modelId="{79028A16-C2C0-4543-806D-57989F4250CD}">
      <dsp:nvSpPr>
        <dsp:cNvPr id="0" name=""/>
        <dsp:cNvSpPr/>
      </dsp:nvSpPr>
      <dsp:spPr>
        <a:xfrm>
          <a:off x="0" y="244249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Importance of data cleaning and preprocessing.</a:t>
          </a:r>
          <a:endParaRPr lang="en-US" sz="1300" kern="1200"/>
        </a:p>
      </dsp:txBody>
      <dsp:txXfrm>
        <a:off x="15221" y="2457719"/>
        <a:ext cx="4886068" cy="281363"/>
      </dsp:txXfrm>
    </dsp:sp>
    <dsp:sp modelId="{00EB0D5C-60A8-4E0F-BB50-59A27D0358F4}">
      <dsp:nvSpPr>
        <dsp:cNvPr id="0" name=""/>
        <dsp:cNvSpPr/>
      </dsp:nvSpPr>
      <dsp:spPr>
        <a:xfrm>
          <a:off x="0" y="279174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Combining traditional ML and modern transformers for better insights.</a:t>
          </a:r>
          <a:endParaRPr lang="en-US" sz="1300" kern="1200"/>
        </a:p>
      </dsp:txBody>
      <dsp:txXfrm>
        <a:off x="15221" y="2806964"/>
        <a:ext cx="4886068" cy="281363"/>
      </dsp:txXfrm>
    </dsp:sp>
    <dsp:sp modelId="{A47FDC78-9D99-4B7E-A344-26DF8FFFB62D}">
      <dsp:nvSpPr>
        <dsp:cNvPr id="0" name=""/>
        <dsp:cNvSpPr/>
      </dsp:nvSpPr>
      <dsp:spPr>
        <a:xfrm>
          <a:off x="0" y="314098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Future Goals</a:t>
          </a:r>
          <a:endParaRPr lang="en-US" sz="1300" kern="1200"/>
        </a:p>
      </dsp:txBody>
      <dsp:txXfrm>
        <a:off x="15221" y="3156209"/>
        <a:ext cx="4886068" cy="281363"/>
      </dsp:txXfrm>
    </dsp:sp>
    <dsp:sp modelId="{05976A72-2CF1-473C-A0C1-732DEEEEF825}">
      <dsp:nvSpPr>
        <dsp:cNvPr id="0" name=""/>
        <dsp:cNvSpPr/>
      </dsp:nvSpPr>
      <dsp:spPr>
        <a:xfrm>
          <a:off x="0" y="349023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Apply multi-modal analysis combining </a:t>
          </a:r>
          <a:r>
            <a:rPr lang="en-GB" sz="1300" b="1" kern="1200" dirty="0"/>
            <a:t>text</a:t>
          </a:r>
          <a:r>
            <a:rPr lang="en-GB" sz="1300" kern="1200" dirty="0"/>
            <a:t> and </a:t>
          </a:r>
          <a:r>
            <a:rPr lang="en-GB" sz="1300" b="1" kern="1200" dirty="0"/>
            <a:t>images</a:t>
          </a:r>
          <a:endParaRPr lang="en-US" sz="1300" kern="1200" dirty="0"/>
        </a:p>
      </dsp:txBody>
      <dsp:txXfrm>
        <a:off x="15221" y="3505454"/>
        <a:ext cx="4886068" cy="281363"/>
      </dsp:txXfrm>
    </dsp:sp>
    <dsp:sp modelId="{AC8CE557-9F0D-4F20-A91B-F65388269F39}">
      <dsp:nvSpPr>
        <dsp:cNvPr id="0" name=""/>
        <dsp:cNvSpPr/>
      </dsp:nvSpPr>
      <dsp:spPr>
        <a:xfrm>
          <a:off x="0" y="3839478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Further optimize clustering and transformer-based models.</a:t>
          </a:r>
          <a:endParaRPr lang="en-US" sz="1300" kern="1200" dirty="0"/>
        </a:p>
      </dsp:txBody>
      <dsp:txXfrm>
        <a:off x="15221" y="3854699"/>
        <a:ext cx="4886068" cy="281363"/>
      </dsp:txXfrm>
    </dsp:sp>
    <dsp:sp modelId="{54632035-B0C9-44DC-B166-C286389E9000}">
      <dsp:nvSpPr>
        <dsp:cNvPr id="0" name=""/>
        <dsp:cNvSpPr/>
      </dsp:nvSpPr>
      <dsp:spPr>
        <a:xfrm>
          <a:off x="0" y="4188723"/>
          <a:ext cx="4916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Explore </a:t>
          </a:r>
          <a:r>
            <a:rPr lang="en-GB" sz="1300" b="1" kern="1200"/>
            <a:t>domain-specific fine-tuning</a:t>
          </a:r>
          <a:r>
            <a:rPr lang="en-GB" sz="1300" kern="1200"/>
            <a:t> for DistilBERT.</a:t>
          </a:r>
          <a:endParaRPr lang="en-US" sz="1300" kern="1200"/>
        </a:p>
      </dsp:txBody>
      <dsp:txXfrm>
        <a:off x="15221" y="4203944"/>
        <a:ext cx="4886068" cy="281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Advanced analysis with DistilBERT.</a:t>
          </a:r>
          <a:endParaRPr lang="en-US" sz="2200" kern="120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Best performance with </a:t>
          </a:r>
          <a:r>
            <a:rPr lang="en-GB" sz="2200" b="1" kern="1200"/>
            <a:t>DistilBERT</a:t>
          </a:r>
          <a:r>
            <a:rPr lang="en-GB" sz="2200" kern="1200"/>
            <a:t>.</a:t>
          </a:r>
          <a:endParaRPr lang="en-US" sz="2200" kern="120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BDB1-FB7E-4F29-87B1-85E73D150D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1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b="1" dirty="0"/>
              <a:t>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13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Purpose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Group reviews into themes for better model input and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Method steps</a:t>
            </a:r>
            <a:r>
              <a:rPr lang="en-GB" sz="13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/>
              <a:t>           KMeans clustering applied to identify 3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Outcome</a:t>
            </a:r>
            <a:r>
              <a:rPr lang="en-GB" sz="13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/>
              <a:t>Diagram</a:t>
            </a:r>
            <a:r>
              <a:rPr lang="en-GB" sz="1300"/>
              <a:t>: TF-IDF Features → PCA → KMeans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-161868"/>
            <a:ext cx="3127897" cy="312789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8F7B479-F76B-DC97-3373-FD335D54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041624"/>
            <a:ext cx="4135646" cy="32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 err="1">
                <a:solidFill>
                  <a:srgbClr val="FFFFFF"/>
                </a:solidFill>
              </a:rPr>
              <a:t>DistilBERT</a:t>
            </a:r>
            <a:r>
              <a:rPr lang="en-GB" sz="2700" b="1" dirty="0">
                <a:solidFill>
                  <a:srgbClr val="FFFFFF"/>
                </a:solidFill>
              </a:rPr>
              <a:t>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160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E335-6308-6446-36B4-A6F0C382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M-shot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0A03-8A3E-B4AE-5420-572DD18A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M-shot prompting</a:t>
            </a:r>
            <a:r>
              <a:rPr lang="en-GB" sz="1700" dirty="0"/>
              <a:t> for few-shot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Used 5 sample prompts to guide </a:t>
            </a:r>
            <a:r>
              <a:rPr lang="en-GB" sz="1700" b="1" dirty="0" err="1"/>
              <a:t>DistilBERT</a:t>
            </a:r>
            <a:r>
              <a:rPr lang="en-GB" sz="1700" dirty="0"/>
              <a:t>.</a:t>
            </a:r>
          </a:p>
          <a:p>
            <a:r>
              <a:rPr lang="en-GB" sz="1700" b="1" dirty="0"/>
              <a:t>Example: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/>
              <a:t>Review:</a:t>
            </a:r>
            <a:r>
              <a:rPr lang="en-GB" sz="1700" dirty="0"/>
              <a:t> "This product is great!" → </a:t>
            </a:r>
            <a:r>
              <a:rPr lang="en-GB" sz="1700" b="1" dirty="0"/>
              <a:t>Sentiment:</a:t>
            </a:r>
            <a:r>
              <a:rPr lang="en-GB" sz="1700" dirty="0"/>
              <a:t> Positive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9969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3E17C-7BEC-9A81-63BE-7C847D3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DistilBERT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(t</a:t>
            </a:r>
            <a:r>
              <a:rPr lang="en-GB" sz="3500" dirty="0" err="1">
                <a:solidFill>
                  <a:srgbClr val="FFFFFF"/>
                </a:solidFill>
              </a:rPr>
              <a:t>okenization</a:t>
            </a:r>
            <a:r>
              <a:rPr lang="en-GB" sz="3500" dirty="0">
                <a:solidFill>
                  <a:srgbClr val="FFFFFF"/>
                </a:solidFill>
              </a:rPr>
              <a:t> and Fine-tuning)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C6A1-E908-9427-B832-037D4C20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71" y="1905879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Tokenization: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Tokenized reviews using </a:t>
            </a:r>
            <a:r>
              <a:rPr lang="en-GB" sz="1700" b="1" dirty="0" err="1"/>
              <a:t>DistilBERT</a:t>
            </a:r>
            <a:r>
              <a:rPr lang="en-GB" sz="1700" b="1" dirty="0"/>
              <a:t> tokenizer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Outputs: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Input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Attention Masks</a:t>
            </a:r>
          </a:p>
          <a:p>
            <a:r>
              <a:rPr lang="en-GB" sz="1700" b="1" dirty="0"/>
              <a:t>Fine-tuning Steps: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Model trained for 3 epochs with </a:t>
            </a:r>
            <a:r>
              <a:rPr lang="en-GB" sz="1700" b="1" dirty="0" err="1"/>
              <a:t>AdamW</a:t>
            </a:r>
            <a:r>
              <a:rPr lang="en-GB" sz="1700" b="1" dirty="0"/>
              <a:t> optimizer</a:t>
            </a:r>
            <a:r>
              <a:rPr lang="en-GB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Batch size: 8, Learning rate: 5e-5.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163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E0C2-CC0B-F8A2-AC26-DF8EA4EA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of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DistilBERT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155D8B-8747-F4E4-61A0-13CD55385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8371"/>
              </p:ext>
            </p:extLst>
          </p:nvPr>
        </p:nvGraphicFramePr>
        <p:xfrm>
          <a:off x="3489329" y="1034593"/>
          <a:ext cx="5311770" cy="1981164"/>
        </p:xfrm>
        <a:graphic>
          <a:graphicData uri="http://schemas.openxmlformats.org/drawingml/2006/table">
            <a:tbl>
              <a:tblPr/>
              <a:tblGrid>
                <a:gridCol w="1062354">
                  <a:extLst>
                    <a:ext uri="{9D8B030D-6E8A-4147-A177-3AD203B41FA5}">
                      <a16:colId xmlns:a16="http://schemas.microsoft.com/office/drawing/2014/main" val="1884775456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418650388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3885386640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718810069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130383414"/>
                    </a:ext>
                  </a:extLst>
                </a:gridCol>
              </a:tblGrid>
              <a:tr h="495291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56153"/>
                  </a:ext>
                </a:extLst>
              </a:tr>
              <a:tr h="495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30671"/>
                  </a:ext>
                </a:extLst>
              </a:tr>
              <a:tr h="495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09899"/>
                  </a:ext>
                </a:extLst>
              </a:tr>
              <a:tr h="495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47272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A622D7C-37D7-2101-80AD-C2845E45F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00050"/>
              </p:ext>
            </p:extLst>
          </p:nvPr>
        </p:nvGraphicFramePr>
        <p:xfrm>
          <a:off x="3686488" y="1019379"/>
          <a:ext cx="4173794" cy="1828800"/>
        </p:xfrm>
        <a:graphic>
          <a:graphicData uri="http://schemas.openxmlformats.org/drawingml/2006/table">
            <a:tbl>
              <a:tblPr/>
              <a:tblGrid>
                <a:gridCol w="2086897">
                  <a:extLst>
                    <a:ext uri="{9D8B030D-6E8A-4147-A177-3AD203B41FA5}">
                      <a16:colId xmlns:a16="http://schemas.microsoft.com/office/drawing/2014/main" val="3812368516"/>
                    </a:ext>
                  </a:extLst>
                </a:gridCol>
                <a:gridCol w="2086897">
                  <a:extLst>
                    <a:ext uri="{9D8B030D-6E8A-4147-A177-3AD203B41FA5}">
                      <a16:colId xmlns:a16="http://schemas.microsoft.com/office/drawing/2014/main" val="132399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08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98.00%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Precision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98.00%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344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Recall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98.00%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37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F1-Score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825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4A8BDA4-369A-72F2-823A-E265F9CD92B5}"/>
              </a:ext>
            </a:extLst>
          </p:cNvPr>
          <p:cNvSpPr txBox="1"/>
          <p:nvPr/>
        </p:nvSpPr>
        <p:spPr>
          <a:xfrm>
            <a:off x="3371856" y="599538"/>
            <a:ext cx="480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Evaluation Metrics: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E95350A-79A1-3CC3-8A9D-2DD46B45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3" y="3161887"/>
            <a:ext cx="4361406" cy="35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9395C-562B-6F36-7E06-D42AA54D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Summaries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DF2A-70B5-3ABA-F494-FA00CF964235}"/>
              </a:ext>
            </a:extLst>
          </p:cNvPr>
          <p:cNvSpPr txBox="1"/>
          <p:nvPr/>
        </p:nvSpPr>
        <p:spPr>
          <a:xfrm>
            <a:off x="495031" y="3604417"/>
            <a:ext cx="2189804" cy="48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Generated Summaries for Each Cluster Using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DistilBERT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9DD4C4-D58F-BFB7-72D5-AB05DB203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502883"/>
              </p:ext>
            </p:extLst>
          </p:nvPr>
        </p:nvGraphicFramePr>
        <p:xfrm>
          <a:off x="3376821" y="1301698"/>
          <a:ext cx="5419311" cy="4254608"/>
        </p:xfrm>
        <a:graphic>
          <a:graphicData uri="http://schemas.openxmlformats.org/drawingml/2006/table">
            <a:tbl>
              <a:tblPr/>
              <a:tblGrid>
                <a:gridCol w="1754626">
                  <a:extLst>
                    <a:ext uri="{9D8B030D-6E8A-4147-A177-3AD203B41FA5}">
                      <a16:colId xmlns:a16="http://schemas.microsoft.com/office/drawing/2014/main" val="1975632356"/>
                    </a:ext>
                  </a:extLst>
                </a:gridCol>
                <a:gridCol w="3664685">
                  <a:extLst>
                    <a:ext uri="{9D8B030D-6E8A-4147-A177-3AD203B41FA5}">
                      <a16:colId xmlns:a16="http://schemas.microsoft.com/office/drawing/2014/main" val="2698280341"/>
                    </a:ext>
                  </a:extLst>
                </a:gridCol>
              </a:tblGrid>
              <a:tr h="574242"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43686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"Most customers love the product's quality and usability."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39044"/>
                  </a:ext>
                </a:extLst>
              </a:tr>
              <a:tr h="965770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"Mixed reviews on product performance."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728884"/>
                  </a:ext>
                </a:extLst>
              </a:tr>
              <a:tr h="1357298"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"Negative feedback regarding product durability."</a:t>
                      </a:r>
                    </a:p>
                  </a:txBody>
                  <a:tcPr marL="130509" marR="130509" marT="65255" marB="652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2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698745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247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48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8754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95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b="1">
                <a:solidFill>
                  <a:srgbClr val="FFFFFF"/>
                </a:solidFill>
              </a:rPr>
              <a:t>Data Preprocessing(conti)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9CB71B-0827-BD44-489B-50DB12382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73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5E2E-2F10-1795-D6C6-6D3B6AC4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 with </a:t>
            </a:r>
            <a:r>
              <a:rPr lang="en-GB" dirty="0" err="1"/>
              <a:t>TextBlob</a:t>
            </a:r>
            <a:endParaRPr lang="en-GB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1624A28-9B54-446B-9DD2-EFAC44F3F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0C896A-EAEB-B98C-9252-F903B655F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5223"/>
              </p:ext>
            </p:extLst>
          </p:nvPr>
        </p:nvGraphicFramePr>
        <p:xfrm>
          <a:off x="4230624" y="4819652"/>
          <a:ext cx="3645408" cy="607892"/>
        </p:xfrm>
        <a:graphic>
          <a:graphicData uri="http://schemas.openxmlformats.org/drawingml/2006/table">
            <a:tbl>
              <a:tblPr/>
              <a:tblGrid>
                <a:gridCol w="1822704">
                  <a:extLst>
                    <a:ext uri="{9D8B030D-6E8A-4147-A177-3AD203B41FA5}">
                      <a16:colId xmlns:a16="http://schemas.microsoft.com/office/drawing/2014/main" val="305113515"/>
                    </a:ext>
                  </a:extLst>
                </a:gridCol>
                <a:gridCol w="1822704">
                  <a:extLst>
                    <a:ext uri="{9D8B030D-6E8A-4147-A177-3AD203B41FA5}">
                      <a16:colId xmlns:a16="http://schemas.microsoft.com/office/drawing/2014/main" val="599304550"/>
                    </a:ext>
                  </a:extLst>
                </a:gridCol>
              </a:tblGrid>
              <a:tr h="607892">
                <a:tc>
                  <a:txBody>
                    <a:bodyPr/>
                    <a:lstStyle/>
                    <a:p>
                      <a:r>
                        <a:rPr lang="en-GB" b="1" dirty="0"/>
                        <a:t>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       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8009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8D8833-13D2-3A82-3D95-17D15F20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2177"/>
              </p:ext>
            </p:extLst>
          </p:nvPr>
        </p:nvGraphicFramePr>
        <p:xfrm>
          <a:off x="3511296" y="6054395"/>
          <a:ext cx="5175504" cy="640080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927925635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046460049"/>
                    </a:ext>
                  </a:extLst>
                </a:gridCol>
              </a:tblGrid>
              <a:tr h="528967">
                <a:tc>
                  <a:txBody>
                    <a:bodyPr/>
                    <a:lstStyle/>
                    <a:p>
                      <a:r>
                        <a:rPr lang="en-GB" dirty="0"/>
                        <a:t>"The product is amazing!"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73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A9AD53-1024-5756-20D2-30B042B5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75056"/>
              </p:ext>
            </p:extLst>
          </p:nvPr>
        </p:nvGraphicFramePr>
        <p:xfrm>
          <a:off x="3511296" y="5498994"/>
          <a:ext cx="5449824" cy="640080"/>
        </p:xfrm>
        <a:graphic>
          <a:graphicData uri="http://schemas.openxmlformats.org/drawingml/2006/table">
            <a:tbl>
              <a:tblPr/>
              <a:tblGrid>
                <a:gridCol w="2724912">
                  <a:extLst>
                    <a:ext uri="{9D8B030D-6E8A-4147-A177-3AD203B41FA5}">
                      <a16:colId xmlns:a16="http://schemas.microsoft.com/office/drawing/2014/main" val="2745734609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val="2653798135"/>
                    </a:ext>
                  </a:extLst>
                </a:gridCol>
              </a:tblGrid>
              <a:tr h="555401">
                <a:tc>
                  <a:txBody>
                    <a:bodyPr/>
                    <a:lstStyle/>
                    <a:p>
                      <a:r>
                        <a:rPr lang="en-GB" dirty="0"/>
                        <a:t>"It works okay but not      the best."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Neutral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5571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5BA7DF-24ED-0CB0-A130-3508EE97B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091"/>
              </p:ext>
            </p:extLst>
          </p:nvPr>
        </p:nvGraphicFramePr>
        <p:xfrm>
          <a:off x="3511296" y="5133038"/>
          <a:ext cx="5175504" cy="365956"/>
        </p:xfrm>
        <a:graphic>
          <a:graphicData uri="http://schemas.openxmlformats.org/drawingml/2006/table">
            <a:tbl>
              <a:tblPr/>
              <a:tblGrid>
                <a:gridCol w="2587752">
                  <a:extLst>
                    <a:ext uri="{9D8B030D-6E8A-4147-A177-3AD203B41FA5}">
                      <a16:colId xmlns:a16="http://schemas.microsoft.com/office/drawing/2014/main" val="3038580410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1315685882"/>
                    </a:ext>
                  </a:extLst>
                </a:gridCol>
              </a:tblGrid>
              <a:tr h="365956">
                <a:tc>
                  <a:txBody>
                    <a:bodyPr/>
                    <a:lstStyle/>
                    <a:p>
                      <a:r>
                        <a:rPr lang="en-GB" dirty="0"/>
                        <a:t>"Terrible experience!"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7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B8185-F684-941B-D093-0078B07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TF-IDF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28C4-1029-8D2A-FBDC-A908C472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/>
              <a:t>Steps: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Converted text data into numerical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/>
              <a:t>Top 5000 words based on importance.</a:t>
            </a:r>
          </a:p>
          <a:p>
            <a:r>
              <a:rPr lang="en-GB" sz="1700" b="1"/>
              <a:t>Why TF-IDF?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Measures word importance in relation to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Reduces noise by down-weighting commonly occurring words.</a:t>
            </a:r>
          </a:p>
          <a:p>
            <a:r>
              <a:rPr lang="en-GB" sz="1700" b="1"/>
              <a:t>Flow Diagram: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Cleaned Reviews → TF-IDF Vectorizer → Numerical Features (5000 dimensions)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4044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1: Logistic Regression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92" y="2405894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Evaluation Metrics: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48630"/>
              </p:ext>
            </p:extLst>
          </p:nvPr>
        </p:nvGraphicFramePr>
        <p:xfrm>
          <a:off x="5306975" y="1821480"/>
          <a:ext cx="3127898" cy="3246935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660414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95.05%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649387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94.73%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9D11730-297A-9D0A-E15D-57682A81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3428988"/>
            <a:ext cx="442762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2: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/>
              <a:t>Overview:</a:t>
            </a:r>
            <a:endParaRPr lang="en-GB" sz="1700"/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Multinomial Naive Bayes trained with TF-IDF vectors.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75771"/>
              </p:ext>
            </p:extLst>
          </p:nvPr>
        </p:nvGraphicFramePr>
        <p:xfrm>
          <a:off x="5233807" y="2005781"/>
          <a:ext cx="3051501" cy="3188010"/>
        </p:xfrm>
        <a:graphic>
          <a:graphicData uri="http://schemas.openxmlformats.org/drawingml/2006/table">
            <a:tbl>
              <a:tblPr/>
              <a:tblGrid>
                <a:gridCol w="1666865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384636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87.89%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/>
                          </a:solidFill>
                        </a:rPr>
                        <a:t>87.50%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82.03%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92EB3D9E-1BB1-F9BC-6D6A-5B7A535E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8" y="3435886"/>
            <a:ext cx="4610148" cy="330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862</Words>
  <Application>Microsoft Office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Introduction </vt:lpstr>
      <vt:lpstr>Dataset Overview </vt:lpstr>
      <vt:lpstr>Data Preprocessing </vt:lpstr>
      <vt:lpstr>Data Preprocessing(conti)</vt:lpstr>
      <vt:lpstr>Sentiment Analysis with TextBlob</vt:lpstr>
      <vt:lpstr>TF-IDF Vectorization</vt:lpstr>
      <vt:lpstr>Model 1: Logistic Regression</vt:lpstr>
      <vt:lpstr>Model 2: Naive Bayes</vt:lpstr>
      <vt:lpstr>K-Means Clustering </vt:lpstr>
      <vt:lpstr>DistilBERT Model </vt:lpstr>
      <vt:lpstr>M-shot Prompting</vt:lpstr>
      <vt:lpstr>DistilBERT (tokenization and Fine-tuning)</vt:lpstr>
      <vt:lpstr>Evaluation of DistilBERT</vt:lpstr>
      <vt:lpstr>Cluster Summaries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19</cp:revision>
  <dcterms:created xsi:type="dcterms:W3CDTF">2013-01-27T09:14:16Z</dcterms:created>
  <dcterms:modified xsi:type="dcterms:W3CDTF">2025-01-07T16:12:48Z</dcterms:modified>
  <cp:category/>
</cp:coreProperties>
</file>