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0" r:id="rId5"/>
    <p:sldId id="261" r:id="rId6"/>
    <p:sldId id="262" r:id="rId7"/>
    <p:sldId id="259"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a84f643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a84f643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6a84f643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6a84f643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6a84f643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6a84f643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6a84f643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6a84f643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6a84f643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6a84f643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a84f643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a84f643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6a84f643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6a84f643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a84f643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a84f643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6a84f643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6a84f643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17900"/>
            <a:ext cx="8520600" cy="89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solidFill>
                  <a:srgbClr val="000000"/>
                </a:solidFill>
              </a:rPr>
              <a:t>EduALL</a:t>
            </a:r>
            <a:endParaRPr dirty="0">
              <a:solidFill>
                <a:srgbClr val="000000"/>
              </a:solidFill>
            </a:endParaRPr>
          </a:p>
        </p:txBody>
      </p:sp>
      <p:sp>
        <p:nvSpPr>
          <p:cNvPr id="55" name="Google Shape;55;p13"/>
          <p:cNvSpPr txBox="1">
            <a:spLocks noGrp="1"/>
          </p:cNvSpPr>
          <p:nvPr>
            <p:ph type="subTitle" idx="1"/>
          </p:nvPr>
        </p:nvSpPr>
        <p:spPr>
          <a:xfrm>
            <a:off x="311700" y="2697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rPr>
              <a:t>LEARN BEFORE YOU EDUCATE</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138150" y="173550"/>
            <a:ext cx="4260300" cy="47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The main product here is an application which I as a computer engineering student is capable of designing.</a:t>
            </a:r>
          </a:p>
          <a:p>
            <a:pPr marL="0" lvl="0" indent="0" algn="l" rtl="0">
              <a:spcBef>
                <a:spcPts val="0"/>
              </a:spcBef>
              <a:spcAft>
                <a:spcPts val="0"/>
              </a:spcAft>
              <a:buNone/>
            </a:pPr>
            <a:r>
              <a:rPr lang="en-US" sz="2000" dirty="0">
                <a:solidFill>
                  <a:srgbClr val="000000"/>
                </a:solidFill>
              </a:rPr>
              <a:t>I have knowledge of UX/UI which will help me in doing the front-end stuff.</a:t>
            </a:r>
          </a:p>
          <a:p>
            <a:pPr marL="0" lvl="0" indent="0" algn="l" rtl="0">
              <a:spcBef>
                <a:spcPts val="0"/>
              </a:spcBef>
              <a:spcAft>
                <a:spcPts val="0"/>
              </a:spcAft>
              <a:buNone/>
            </a:pPr>
            <a:r>
              <a:rPr lang="en-US" sz="2000" dirty="0">
                <a:solidFill>
                  <a:srgbClr val="000000"/>
                </a:solidFill>
              </a:rPr>
              <a:t>So, overall no money will be needed in making the app work.</a:t>
            </a:r>
          </a:p>
          <a:p>
            <a:pPr marL="0" lvl="0" indent="0" algn="l" rtl="0">
              <a:spcBef>
                <a:spcPts val="0"/>
              </a:spcBef>
              <a:spcAft>
                <a:spcPts val="0"/>
              </a:spcAft>
              <a:buNone/>
            </a:pPr>
            <a:endParaRPr lang="en-US" sz="2000" dirty="0">
              <a:solidFill>
                <a:srgbClr val="000000"/>
              </a:solidFill>
            </a:endParaRPr>
          </a:p>
          <a:p>
            <a:pPr marL="0" lvl="0" indent="0" algn="l" rtl="0">
              <a:spcBef>
                <a:spcPts val="0"/>
              </a:spcBef>
              <a:spcAft>
                <a:spcPts val="0"/>
              </a:spcAft>
              <a:buNone/>
            </a:pPr>
            <a:r>
              <a:rPr lang="en-US" sz="2000" dirty="0">
                <a:solidFill>
                  <a:srgbClr val="000000"/>
                </a:solidFill>
              </a:rPr>
              <a:t>Finances might be needed to promote the app.</a:t>
            </a:r>
          </a:p>
          <a:p>
            <a:pPr marL="0" lvl="0" indent="0" algn="l" rtl="0">
              <a:spcBef>
                <a:spcPts val="0"/>
              </a:spcBef>
              <a:spcAft>
                <a:spcPts val="0"/>
              </a:spcAft>
              <a:buNone/>
            </a:pPr>
            <a:endParaRPr lang="en-US"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000000"/>
              </a:solidFill>
            </a:endParaRPr>
          </a:p>
        </p:txBody>
      </p:sp>
      <p:sp>
        <p:nvSpPr>
          <p:cNvPr id="129" name="Google Shape;129;p22"/>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txBox="1"/>
          <p:nvPr/>
        </p:nvSpPr>
        <p:spPr>
          <a:xfrm>
            <a:off x="5018775" y="1767075"/>
            <a:ext cx="34365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FINANCES</a:t>
            </a:r>
            <a:endParaRPr sz="5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273776" y="173550"/>
            <a:ext cx="4260300" cy="47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sz="3600" dirty="0">
              <a:solidFill>
                <a:srgbClr val="000000"/>
              </a:solidFill>
            </a:endParaRPr>
          </a:p>
          <a:p>
            <a:pPr marL="0" lvl="0" indent="0" algn="l" rtl="0">
              <a:spcBef>
                <a:spcPts val="1600"/>
              </a:spcBef>
              <a:spcAft>
                <a:spcPts val="0"/>
              </a:spcAft>
              <a:buNone/>
            </a:pPr>
            <a:r>
              <a:rPr lang="en-US" sz="3600" dirty="0">
                <a:solidFill>
                  <a:srgbClr val="000000"/>
                </a:solidFill>
              </a:rPr>
              <a:t>Mehak Kalra</a:t>
            </a:r>
            <a:endParaRPr sz="3600"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000000"/>
              </a:solidFill>
            </a:endParaRPr>
          </a:p>
        </p:txBody>
      </p:sp>
      <p:sp>
        <p:nvSpPr>
          <p:cNvPr id="62" name="Google Shape;62;p14"/>
          <p:cNvSpPr/>
          <p:nvPr/>
        </p:nvSpPr>
        <p:spPr>
          <a:xfrm>
            <a:off x="4663200"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5297947" y="1750927"/>
            <a:ext cx="3336812"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solidFill>
                  <a:srgbClr val="FFFFFF"/>
                </a:solidFill>
              </a:rPr>
              <a:t>CREATED BY</a:t>
            </a:r>
            <a:endParaRPr sz="50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169700" y="78900"/>
            <a:ext cx="4260300" cy="4796400"/>
          </a:xfrm>
          <a:prstGeom prst="rect">
            <a:avLst/>
          </a:prstGeom>
        </p:spPr>
        <p:txBody>
          <a:bodyPr spcFirstLastPara="1" wrap="square" lIns="91425" tIns="91425" rIns="91425" bIns="91425" anchor="t" anchorCtr="0">
            <a:noAutofit/>
          </a:bodyPr>
          <a:lstStyle/>
          <a:p>
            <a:pPr marL="0" lvl="0" indent="0" algn="ctr">
              <a:spcBef>
                <a:spcPts val="1600"/>
              </a:spcBef>
              <a:spcAft>
                <a:spcPts val="1600"/>
              </a:spcAft>
              <a:buNone/>
            </a:pPr>
            <a:r>
              <a:rPr lang="en-CA" dirty="0">
                <a:solidFill>
                  <a:schemeClr val="bg1"/>
                </a:solidFill>
              </a:rPr>
              <a:t>Teachers teach the students but who teaches the teachers?</a:t>
            </a:r>
          </a:p>
          <a:p>
            <a:pPr marL="0" lvl="0" indent="0" algn="ctr">
              <a:spcBef>
                <a:spcPts val="1600"/>
              </a:spcBef>
              <a:spcAft>
                <a:spcPts val="1600"/>
              </a:spcAft>
              <a:buNone/>
            </a:pPr>
            <a:r>
              <a:rPr lang="en-CA" sz="1600" dirty="0">
                <a:solidFill>
                  <a:schemeClr val="bg1"/>
                </a:solidFill>
              </a:rPr>
              <a:t>Poverty and education are intertwined. In fact, one of the biggest contributors to global property is lack of access to education.</a:t>
            </a:r>
          </a:p>
          <a:p>
            <a:pPr marL="114300" indent="0">
              <a:buNone/>
            </a:pPr>
            <a:endParaRPr lang="en-CA" dirty="0">
              <a:solidFill>
                <a:schemeClr val="bg1"/>
              </a:solidFill>
            </a:endParaRPr>
          </a:p>
          <a:p>
            <a:pPr marL="114300" indent="0">
              <a:buNone/>
            </a:pPr>
            <a:endParaRPr lang="en-CA" dirty="0">
              <a:solidFill>
                <a:schemeClr val="bg1"/>
              </a:solidFill>
            </a:endParaRPr>
          </a:p>
          <a:p>
            <a:pPr marL="114300" indent="0">
              <a:buNone/>
            </a:pPr>
            <a:endParaRPr lang="en-CA" dirty="0">
              <a:solidFill>
                <a:schemeClr val="bg1"/>
              </a:solidFill>
            </a:endParaRPr>
          </a:p>
          <a:p>
            <a:pPr marL="114300" indent="0">
              <a:buNone/>
            </a:pPr>
            <a:endParaRPr lang="en-CA" dirty="0">
              <a:solidFill>
                <a:schemeClr val="bg1"/>
              </a:solidFill>
            </a:endParaRPr>
          </a:p>
          <a:p>
            <a:pPr marL="114300" indent="0">
              <a:buNone/>
            </a:pPr>
            <a:endParaRPr lang="en-CA" dirty="0">
              <a:solidFill>
                <a:schemeClr val="bg1"/>
              </a:solidFill>
            </a:endParaRPr>
          </a:p>
          <a:p>
            <a:pPr marL="114300" indent="0">
              <a:buNone/>
            </a:pPr>
            <a:endParaRPr lang="en-CA" dirty="0">
              <a:solidFill>
                <a:schemeClr val="bg1"/>
              </a:solidFill>
            </a:endParaRPr>
          </a:p>
          <a:p>
            <a:pPr marL="114300" indent="0" algn="ctr">
              <a:buNone/>
            </a:pPr>
            <a:endParaRPr lang="en-CA" sz="1400" dirty="0">
              <a:solidFill>
                <a:schemeClr val="bg1"/>
              </a:solidFill>
            </a:endParaRPr>
          </a:p>
          <a:p>
            <a:pPr marL="114300" indent="0" algn="ctr">
              <a:buNone/>
            </a:pPr>
            <a:r>
              <a:rPr lang="en-CA" sz="1400" dirty="0">
                <a:solidFill>
                  <a:schemeClr val="bg1"/>
                </a:solidFill>
              </a:rPr>
              <a:t>About 114 million young people, still lack basic reading and writing skills.</a:t>
            </a:r>
          </a:p>
          <a:p>
            <a:pPr marL="0" lvl="0" indent="0">
              <a:spcBef>
                <a:spcPts val="1600"/>
              </a:spcBef>
              <a:spcAft>
                <a:spcPts val="1600"/>
              </a:spcAft>
              <a:buNone/>
            </a:pPr>
            <a:endParaRPr lang="en-CA" dirty="0">
              <a:solidFill>
                <a:schemeClr val="bg1"/>
              </a:solidFill>
            </a:endParaRPr>
          </a:p>
        </p:txBody>
      </p:sp>
      <p:sp>
        <p:nvSpPr>
          <p:cNvPr id="70" name="Google Shape;70;p15"/>
          <p:cNvSpPr/>
          <p:nvPr/>
        </p:nvSpPr>
        <p:spPr>
          <a:xfrm>
            <a:off x="4496700" y="0"/>
            <a:ext cx="46473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4950525" y="1230600"/>
            <a:ext cx="3739500" cy="26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solidFill>
                  <a:srgbClr val="FFFFFF"/>
                </a:solidFill>
              </a:rPr>
              <a:t>WHAT IS THE</a:t>
            </a:r>
            <a:endParaRPr sz="5000" dirty="0">
              <a:solidFill>
                <a:srgbClr val="FFFFFF"/>
              </a:solidFill>
            </a:endParaRPr>
          </a:p>
          <a:p>
            <a:pPr marL="0" lvl="0" indent="0" algn="ctr" rtl="0">
              <a:spcBef>
                <a:spcPts val="0"/>
              </a:spcBef>
              <a:spcAft>
                <a:spcPts val="0"/>
              </a:spcAft>
              <a:buNone/>
            </a:pPr>
            <a:r>
              <a:rPr lang="en" sz="5000" dirty="0">
                <a:solidFill>
                  <a:srgbClr val="FFFFFF"/>
                </a:solidFill>
              </a:rPr>
              <a:t>PROBLEM</a:t>
            </a:r>
            <a:endParaRPr sz="5000" dirty="0">
              <a:solidFill>
                <a:srgbClr val="FFFFFF"/>
              </a:solidFill>
            </a:endParaRPr>
          </a:p>
        </p:txBody>
      </p:sp>
      <p:pic>
        <p:nvPicPr>
          <p:cNvPr id="2" name="Picture 1">
            <a:extLst>
              <a:ext uri="{FF2B5EF4-FFF2-40B4-BE49-F238E27FC236}">
                <a16:creationId xmlns:a16="http://schemas.microsoft.com/office/drawing/2014/main" id="{AEF4C335-4E5D-D34B-BF74-8835CD715B86}"/>
              </a:ext>
            </a:extLst>
          </p:cNvPr>
          <p:cNvPicPr>
            <a:picLocks noChangeAspect="1"/>
          </p:cNvPicPr>
          <p:nvPr/>
        </p:nvPicPr>
        <p:blipFill>
          <a:blip r:embed="rId3"/>
          <a:stretch>
            <a:fillRect/>
          </a:stretch>
        </p:blipFill>
        <p:spPr>
          <a:xfrm>
            <a:off x="453975" y="2275914"/>
            <a:ext cx="3669790" cy="2275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7"/>
          <p:cNvSpPr txBox="1">
            <a:spLocks noGrp="1"/>
          </p:cNvSpPr>
          <p:nvPr>
            <p:ph type="body" idx="1"/>
          </p:nvPr>
        </p:nvSpPr>
        <p:spPr>
          <a:xfrm>
            <a:off x="102600" y="1388441"/>
            <a:ext cx="4480800" cy="47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rPr>
              <a:t>An application to educate teachers about how to educate children. </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chemeClr val="bg1"/>
                </a:solidFill>
              </a:rPr>
              <a:t>Bringing ways of teaching in developed countries and rich sectors to </a:t>
            </a:r>
          </a:p>
          <a:p>
            <a:pPr marL="0" lvl="0" indent="0" algn="l" rtl="0">
              <a:spcBef>
                <a:spcPts val="0"/>
              </a:spcBef>
              <a:spcAft>
                <a:spcPts val="0"/>
              </a:spcAft>
              <a:buNone/>
            </a:pPr>
            <a:r>
              <a:rPr lang="en-US" dirty="0">
                <a:solidFill>
                  <a:schemeClr val="bg1"/>
                </a:solidFill>
              </a:rPr>
              <a:t>developing countries and the poor population</a:t>
            </a:r>
            <a:endParaRPr dirty="0"/>
          </a:p>
          <a:p>
            <a:pPr marL="0" lvl="0" indent="0" algn="l" rtl="0">
              <a:spcBef>
                <a:spcPts val="1600"/>
              </a:spcBef>
              <a:spcAft>
                <a:spcPts val="1600"/>
              </a:spcAft>
              <a:buNone/>
            </a:pPr>
            <a:endParaRPr dirty="0">
              <a:solidFill>
                <a:srgbClr val="000000"/>
              </a:solidFill>
            </a:endParaRPr>
          </a:p>
        </p:txBody>
      </p:sp>
      <p:sp>
        <p:nvSpPr>
          <p:cNvPr id="87" name="Google Shape;87;p17"/>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p:nvPr/>
        </p:nvSpPr>
        <p:spPr>
          <a:xfrm>
            <a:off x="4670175" y="1719725"/>
            <a:ext cx="41337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solidFill>
                  <a:srgbClr val="FFFFFF"/>
                </a:solidFill>
              </a:rPr>
              <a:t>THE SOLUTION</a:t>
            </a:r>
            <a:endParaRPr sz="50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66576" y="205100"/>
            <a:ext cx="2442154" cy="4609916"/>
          </a:xfrm>
          <a:prstGeom prst="rect">
            <a:avLst/>
          </a:prstGeom>
        </p:spPr>
        <p:txBody>
          <a:bodyPr spcFirstLastPara="1" wrap="square" lIns="91425" tIns="91425" rIns="91425" bIns="91425" anchor="t" anchorCtr="0">
            <a:noAutofit/>
          </a:bodyPr>
          <a:lstStyle/>
          <a:p>
            <a:pPr lvl="0"/>
            <a:r>
              <a:rPr lang="en-US" sz="1800" dirty="0">
                <a:solidFill>
                  <a:schemeClr val="bg1"/>
                </a:solidFill>
              </a:rPr>
              <a:t>The app includes different tutorials, workshops and activities that will inspire teachers to do innovative learning. </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The app also connects teachers in developing countries to other educators worldwide.</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It includes a ‘Help in English’ as well.</a:t>
            </a:r>
            <a:br>
              <a:rPr lang="en-US" sz="1800" dirty="0">
                <a:solidFill>
                  <a:schemeClr val="bg1"/>
                </a:solidFill>
              </a:rPr>
            </a:br>
            <a:endParaRPr sz="1800" dirty="0"/>
          </a:p>
        </p:txBody>
      </p:sp>
      <p:sp>
        <p:nvSpPr>
          <p:cNvPr id="94" name="Google Shape;94;p18"/>
          <p:cNvSpPr txBox="1">
            <a:spLocks noGrp="1"/>
          </p:cNvSpPr>
          <p:nvPr>
            <p:ph type="body" idx="1"/>
          </p:nvPr>
        </p:nvSpPr>
        <p:spPr>
          <a:xfrm>
            <a:off x="311700" y="205100"/>
            <a:ext cx="3803100" cy="47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000000"/>
              </a:solidFill>
            </a:endParaRPr>
          </a:p>
        </p:txBody>
      </p:sp>
      <p:sp>
        <p:nvSpPr>
          <p:cNvPr id="95" name="Google Shape;95;p18"/>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p:nvPr/>
        </p:nvSpPr>
        <p:spPr>
          <a:xfrm>
            <a:off x="5084100" y="1893350"/>
            <a:ext cx="37482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PRODUCT</a:t>
            </a:r>
            <a:endParaRPr sz="500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81FAEBA-27BF-C04C-98B7-2217D8E47A70}"/>
              </a:ext>
            </a:extLst>
          </p:cNvPr>
          <p:cNvPicPr>
            <a:picLocks noChangeAspect="1"/>
          </p:cNvPicPr>
          <p:nvPr/>
        </p:nvPicPr>
        <p:blipFill>
          <a:blip r:embed="rId3"/>
          <a:stretch>
            <a:fillRect/>
          </a:stretch>
        </p:blipFill>
        <p:spPr>
          <a:xfrm>
            <a:off x="2571341" y="0"/>
            <a:ext cx="2494832"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9"/>
          <p:cNvSpPr txBox="1">
            <a:spLocks noGrp="1"/>
          </p:cNvSpPr>
          <p:nvPr>
            <p:ph type="body" idx="1"/>
          </p:nvPr>
        </p:nvSpPr>
        <p:spPr>
          <a:xfrm>
            <a:off x="173200" y="173550"/>
            <a:ext cx="4260300" cy="4796400"/>
          </a:xfrm>
          <a:prstGeom prst="rect">
            <a:avLst/>
          </a:prstGeom>
        </p:spPr>
        <p:txBody>
          <a:bodyPr spcFirstLastPara="1" wrap="square" lIns="91425" tIns="91425" rIns="91425" bIns="91425" anchor="t" anchorCtr="0">
            <a:noAutofit/>
          </a:bodyPr>
          <a:lstStyle/>
          <a:p>
            <a:pPr lvl="0" indent="0">
              <a:buNone/>
            </a:pPr>
            <a:r>
              <a:rPr lang="en-CA" sz="1600" dirty="0">
                <a:solidFill>
                  <a:schemeClr val="bg1"/>
                </a:solidFill>
              </a:rPr>
              <a:t>It is estimated that </a:t>
            </a:r>
            <a:r>
              <a:rPr lang="en-CA" sz="1600" dirty="0">
                <a:solidFill>
                  <a:srgbClr val="FF0000"/>
                </a:solidFill>
              </a:rPr>
              <a:t>69 million </a:t>
            </a:r>
            <a:r>
              <a:rPr lang="en-CA" sz="1600" dirty="0">
                <a:solidFill>
                  <a:schemeClr val="bg1"/>
                </a:solidFill>
              </a:rPr>
              <a:t>primary and secondary school teachers need to be recruited by 2030 in order to meet demand. Our ultimate aim is to educate as many of them as possible so that they can pass on the knowledge</a:t>
            </a:r>
            <a:endParaRPr sz="1600" dirty="0">
              <a:solidFill>
                <a:schemeClr val="bg1"/>
              </a:solidFill>
            </a:endParaRPr>
          </a:p>
          <a:p>
            <a:pPr marL="0" lvl="0" indent="0" algn="l" rtl="0">
              <a:spcBef>
                <a:spcPts val="1600"/>
              </a:spcBef>
              <a:spcAft>
                <a:spcPts val="1600"/>
              </a:spcAft>
              <a:buNone/>
            </a:pPr>
            <a:endParaRPr dirty="0">
              <a:solidFill>
                <a:srgbClr val="000000"/>
              </a:solidFill>
            </a:endParaRPr>
          </a:p>
        </p:txBody>
      </p:sp>
      <p:sp>
        <p:nvSpPr>
          <p:cNvPr id="103" name="Google Shape;103;p19"/>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txBox="1"/>
          <p:nvPr/>
        </p:nvSpPr>
        <p:spPr>
          <a:xfrm>
            <a:off x="5159275" y="1861800"/>
            <a:ext cx="34395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TRACTION</a:t>
            </a:r>
            <a:endParaRPr sz="5000">
              <a:solidFill>
                <a:srgbClr val="FFFFFF"/>
              </a:solidFill>
            </a:endParaRPr>
          </a:p>
        </p:txBody>
      </p:sp>
      <p:pic>
        <p:nvPicPr>
          <p:cNvPr id="2" name="Picture 1">
            <a:extLst>
              <a:ext uri="{FF2B5EF4-FFF2-40B4-BE49-F238E27FC236}">
                <a16:creationId xmlns:a16="http://schemas.microsoft.com/office/drawing/2014/main" id="{AE0D58D2-523F-1E46-B21F-E55D060DE1DF}"/>
              </a:ext>
            </a:extLst>
          </p:cNvPr>
          <p:cNvPicPr>
            <a:picLocks noChangeAspect="1"/>
          </p:cNvPicPr>
          <p:nvPr/>
        </p:nvPicPr>
        <p:blipFill>
          <a:blip r:embed="rId3"/>
          <a:stretch>
            <a:fillRect/>
          </a:stretch>
        </p:blipFill>
        <p:spPr>
          <a:xfrm>
            <a:off x="363916" y="2171827"/>
            <a:ext cx="3878868" cy="24539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384612"/>
            <a:ext cx="3776206" cy="23397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a:t>
            </a:r>
            <a:endParaRPr dirty="0"/>
          </a:p>
        </p:txBody>
      </p:sp>
      <p:sp>
        <p:nvSpPr>
          <p:cNvPr id="78" name="Google Shape;78;p16"/>
          <p:cNvSpPr txBox="1">
            <a:spLocks noGrp="1"/>
          </p:cNvSpPr>
          <p:nvPr>
            <p:ph type="body" idx="1"/>
          </p:nvPr>
        </p:nvSpPr>
        <p:spPr>
          <a:xfrm>
            <a:off x="311700" y="205100"/>
            <a:ext cx="4260300" cy="479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000000"/>
              </a:solidFill>
            </a:endParaRPr>
          </a:p>
        </p:txBody>
      </p:sp>
      <p:sp>
        <p:nvSpPr>
          <p:cNvPr id="79" name="Google Shape;79;p16"/>
          <p:cNvSpPr/>
          <p:nvPr/>
        </p:nvSpPr>
        <p:spPr>
          <a:xfrm>
            <a:off x="4496625" y="0"/>
            <a:ext cx="46473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4572000" y="1893350"/>
            <a:ext cx="46473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ADVANTAGES</a:t>
            </a:r>
            <a:endParaRPr sz="5000">
              <a:solidFill>
                <a:srgbClr val="FFFFFF"/>
              </a:solidFill>
            </a:endParaRPr>
          </a:p>
        </p:txBody>
      </p:sp>
      <p:sp>
        <p:nvSpPr>
          <p:cNvPr id="2" name="TextBox 1">
            <a:extLst>
              <a:ext uri="{FF2B5EF4-FFF2-40B4-BE49-F238E27FC236}">
                <a16:creationId xmlns:a16="http://schemas.microsoft.com/office/drawing/2014/main" id="{6CDE7022-0272-624F-BB3D-72ACADA20A32}"/>
              </a:ext>
            </a:extLst>
          </p:cNvPr>
          <p:cNvSpPr txBox="1"/>
          <p:nvPr/>
        </p:nvSpPr>
        <p:spPr>
          <a:xfrm>
            <a:off x="311700" y="1049028"/>
            <a:ext cx="3776206" cy="3724096"/>
          </a:xfrm>
          <a:prstGeom prst="rect">
            <a:avLst/>
          </a:prstGeom>
          <a:noFill/>
        </p:spPr>
        <p:txBody>
          <a:bodyPr wrap="square" rtlCol="0">
            <a:spAutoFit/>
          </a:bodyPr>
          <a:lstStyle/>
          <a:p>
            <a:pPr marL="342900" indent="-342900">
              <a:buAutoNum type="arabicPeriod"/>
            </a:pPr>
            <a:r>
              <a:rPr lang="en-US" sz="1600" dirty="0"/>
              <a:t>Educated teachers will be able to pass on their knowledge better to the next generation.</a:t>
            </a:r>
          </a:p>
          <a:p>
            <a:pPr marL="342900" indent="-342900">
              <a:buAutoNum type="arabicPeriod"/>
            </a:pPr>
            <a:r>
              <a:rPr lang="en-US" sz="1600" dirty="0"/>
              <a:t>All students will get high level education and will be introduced to recent technologies.</a:t>
            </a:r>
          </a:p>
          <a:p>
            <a:pPr marL="342900" indent="-342900">
              <a:buAutoNum type="arabicPeriod"/>
            </a:pPr>
            <a:r>
              <a:rPr lang="en-US" sz="1600" dirty="0"/>
              <a:t>Literacy rate in developing nations will improve.</a:t>
            </a:r>
          </a:p>
          <a:p>
            <a:pPr marL="342900" indent="-342900">
              <a:buAutoNum type="arabicPeriod"/>
            </a:pPr>
            <a:r>
              <a:rPr lang="en-US" sz="1600" dirty="0"/>
              <a:t>More students will be able to change their status from poor to successful.</a:t>
            </a:r>
          </a:p>
          <a:p>
            <a:pPr marL="342900" indent="-342900">
              <a:buAutoNum type="arabicPeriod"/>
            </a:pPr>
            <a:r>
              <a:rPr lang="en-US" sz="1600" dirty="0"/>
              <a:t>Everyone who uses the app can learn something new.</a:t>
            </a:r>
          </a:p>
          <a:p>
            <a:pPr marL="342900" indent="-342900">
              <a:buAutoNum type="arabicPeriod"/>
            </a:pPr>
            <a:endParaRPr lang="en-US" dirty="0"/>
          </a:p>
          <a:p>
            <a:pPr marL="342900" indent="-342900">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0"/>
          <p:cNvSpPr txBox="1">
            <a:spLocks noGrp="1"/>
          </p:cNvSpPr>
          <p:nvPr>
            <p:ph type="body" idx="1"/>
          </p:nvPr>
        </p:nvSpPr>
        <p:spPr>
          <a:xfrm>
            <a:off x="311700" y="205100"/>
            <a:ext cx="4260300" cy="479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r>
              <a:rPr lang="en" dirty="0">
                <a:solidFill>
                  <a:srgbClr val="000000"/>
                </a:solidFill>
              </a:rPr>
              <a:t>We aim to start with the rural population in Indian states and then expand to other developing countries like Sub Saharan Africa.</a:t>
            </a:r>
            <a:endParaRPr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000000"/>
              </a:solidFill>
            </a:endParaRPr>
          </a:p>
        </p:txBody>
      </p:sp>
      <p:sp>
        <p:nvSpPr>
          <p:cNvPr id="112" name="Google Shape;112;p20"/>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p:nvPr/>
        </p:nvSpPr>
        <p:spPr>
          <a:xfrm>
            <a:off x="5395900" y="1688175"/>
            <a:ext cx="28557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MARKET</a:t>
            </a:r>
            <a:endParaRPr sz="5000">
              <a:solidFill>
                <a:srgbClr val="FFFFFF"/>
              </a:solidFill>
            </a:endParaRPr>
          </a:p>
        </p:txBody>
      </p:sp>
      <p:pic>
        <p:nvPicPr>
          <p:cNvPr id="2" name="Picture 1">
            <a:extLst>
              <a:ext uri="{FF2B5EF4-FFF2-40B4-BE49-F238E27FC236}">
                <a16:creationId xmlns:a16="http://schemas.microsoft.com/office/drawing/2014/main" id="{1A05F298-A5F5-844E-B632-6E62401DC97A}"/>
              </a:ext>
            </a:extLst>
          </p:cNvPr>
          <p:cNvPicPr>
            <a:picLocks noChangeAspect="1"/>
          </p:cNvPicPr>
          <p:nvPr/>
        </p:nvPicPr>
        <p:blipFill>
          <a:blip r:embed="rId3"/>
          <a:stretch>
            <a:fillRect/>
          </a:stretch>
        </p:blipFill>
        <p:spPr>
          <a:xfrm>
            <a:off x="743075" y="1633154"/>
            <a:ext cx="2929650" cy="33052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65489" y="539639"/>
            <a:ext cx="3919641" cy="40642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rPr>
              <a:t>The main aim of this application is not earning money but to help others to be successful in life.</a:t>
            </a:r>
            <a:br>
              <a:rPr lang="en-US" dirty="0">
                <a:solidFill>
                  <a:schemeClr val="bg1"/>
                </a:solidFill>
              </a:rPr>
            </a:br>
            <a:r>
              <a:rPr lang="en-US" dirty="0">
                <a:solidFill>
                  <a:schemeClr val="bg1"/>
                </a:solidFill>
              </a:rPr>
              <a:t>Some revenue might come through different advertisements.</a:t>
            </a:r>
            <a:endParaRPr dirty="0">
              <a:solidFill>
                <a:schemeClr val="bg1"/>
              </a:solidFill>
            </a:endParaRPr>
          </a:p>
        </p:txBody>
      </p:sp>
      <p:sp>
        <p:nvSpPr>
          <p:cNvPr id="121" name="Google Shape;121;p21"/>
          <p:cNvSpPr/>
          <p:nvPr/>
        </p:nvSpPr>
        <p:spPr>
          <a:xfrm>
            <a:off x="4496625" y="0"/>
            <a:ext cx="44808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5175000" y="1688175"/>
            <a:ext cx="3436500" cy="14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FFFFFF"/>
                </a:solidFill>
              </a:rPr>
              <a:t>BUSINESS MODEL</a:t>
            </a:r>
            <a:endParaRPr sz="5000">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365</Words>
  <Application>Microsoft Macintosh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EduALL</vt:lpstr>
      <vt:lpstr>PowerPoint Presentation</vt:lpstr>
      <vt:lpstr>PowerPoint Presentation</vt:lpstr>
      <vt:lpstr>PowerPoint Presentation</vt:lpstr>
      <vt:lpstr>The app includes different tutorials, workshops and activities that will inspire teachers to do innovative learning.    The app also connects teachers in developing countries to other educators worldwide.   It includes a ‘Help in English’ as well. </vt:lpstr>
      <vt:lpstr>PowerPoint Presentation</vt:lpstr>
      <vt:lpstr>1</vt:lpstr>
      <vt:lpstr>PowerPoint Presentation</vt:lpstr>
      <vt:lpstr>The main aim of this application is not earning money but to help others to be successful in life. Some revenue might come through different advertisements.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EduALL</dc:title>
  <cp:lastModifiedBy>Mehak Kalra</cp:lastModifiedBy>
  <cp:revision>7</cp:revision>
  <dcterms:modified xsi:type="dcterms:W3CDTF">2020-08-11T18:12:01Z</dcterms:modified>
</cp:coreProperties>
</file>